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77" r:id="rId13"/>
    <p:sldId id="276" r:id="rId14"/>
    <p:sldId id="275" r:id="rId15"/>
    <p:sldId id="274" r:id="rId16"/>
    <p:sldId id="273" r:id="rId17"/>
    <p:sldId id="279" r:id="rId18"/>
    <p:sldId id="272" r:id="rId19"/>
    <p:sldId id="278" r:id="rId20"/>
    <p:sldId id="281" r:id="rId21"/>
    <p:sldId id="280" r:id="rId22"/>
    <p:sldId id="271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1167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Calibri"/>
                <a:ea typeface="Calibri"/>
                <a:cs typeface="Calibri"/>
              </a:rPr>
              <a:t>***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3688332" y="28089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Contexto de Negócio </a:t>
            </a:r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BA1E2F4-BBFF-4EB2-B8C3-D9ECB7B26A24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92E329D9-4E40-4305-B89E-0B0FAF525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DC2BAF2-F507-44C8-BC1B-784D4C14FB57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014B8D47-4BA0-4DA7-9AA1-4ED584384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1141021"/>
            <a:ext cx="832449" cy="1326672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6BF6348-7521-4FCC-8C02-2373BA40D8BE}"/>
              </a:ext>
            </a:extLst>
          </p:cNvPr>
          <p:cNvCxnSpPr>
            <a:cxnSpLocks/>
          </p:cNvCxnSpPr>
          <p:nvPr/>
        </p:nvCxnSpPr>
        <p:spPr>
          <a:xfrm flipH="1">
            <a:off x="8119434" y="1878221"/>
            <a:ext cx="1630391" cy="828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C2683C72-D2AC-4582-9167-11414D75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5" y="4591587"/>
            <a:ext cx="832449" cy="1326672"/>
          </a:xfrm>
          <a:prstGeom prst="rect">
            <a:avLst/>
          </a:prstGeom>
        </p:spPr>
      </p:pic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7BD7278E-63C9-4A7B-A177-39455309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4591588"/>
            <a:ext cx="832449" cy="1326672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4979CC5-335D-4E0A-9F5D-53DF157520B5}"/>
              </a:ext>
            </a:extLst>
          </p:cNvPr>
          <p:cNvCxnSpPr>
            <a:cxnSpLocks/>
          </p:cNvCxnSpPr>
          <p:nvPr/>
        </p:nvCxnSpPr>
        <p:spPr>
          <a:xfrm flipH="1" flipV="1">
            <a:off x="8033169" y="4201604"/>
            <a:ext cx="1774165" cy="1127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BEB5DF7-DD78-458C-BEF2-5EE6B2EDCE1E}"/>
              </a:ext>
            </a:extLst>
          </p:cNvPr>
          <p:cNvCxnSpPr>
            <a:cxnSpLocks/>
          </p:cNvCxnSpPr>
          <p:nvPr/>
        </p:nvCxnSpPr>
        <p:spPr>
          <a:xfrm flipV="1">
            <a:off x="2345485" y="4187227"/>
            <a:ext cx="1848929" cy="115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AD7B907-6CE7-47A0-995C-3DFC3EE8E0B4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u="sng" dirty="0">
                <a:cs typeface="Calibri"/>
              </a:rPr>
              <a:t>ONG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4DEB443-9069-4E32-8358-8CB0FDAF9992}"/>
              </a:ext>
            </a:extLst>
          </p:cNvPr>
          <p:cNvGrpSpPr/>
          <p:nvPr/>
        </p:nvGrpSpPr>
        <p:grpSpPr>
          <a:xfrm>
            <a:off x="2271267" y="1589993"/>
            <a:ext cx="3839111" cy="880503"/>
            <a:chOff x="2283967" y="1285193"/>
            <a:chExt cx="3839111" cy="880503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AB6A1BD-1D4F-4398-A8B0-B8E29B8BF1A1}"/>
                </a:ext>
              </a:extLst>
            </p:cNvPr>
            <p:cNvSpPr txBox="1"/>
            <p:nvPr/>
          </p:nvSpPr>
          <p:spPr>
            <a:xfrm>
              <a:off x="2283967" y="1285193"/>
              <a:ext cx="2513164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Fazer aula experimental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5B7716E-4A32-4257-96AE-C6ED30D31811}"/>
                </a:ext>
              </a:extLst>
            </p:cNvPr>
            <p:cNvSpPr txBox="1"/>
            <p:nvPr/>
          </p:nvSpPr>
          <p:spPr>
            <a:xfrm>
              <a:off x="2777647" y="1545180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BR" b="1" i="1" dirty="0">
                  <a:cs typeface="Calibri"/>
                </a:rPr>
                <a:t>Matricular-se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01B87135-66BB-4424-98D4-30D87F39682B}"/>
                </a:ext>
              </a:extLst>
            </p:cNvPr>
            <p:cNvSpPr txBox="1"/>
            <p:nvPr/>
          </p:nvSpPr>
          <p:spPr>
            <a:xfrm rot="21540000">
              <a:off x="3379878" y="1796364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Participar de aulas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238592B-29D7-4452-8312-F618C2509B80}"/>
              </a:ext>
            </a:extLst>
          </p:cNvPr>
          <p:cNvSpPr txBox="1"/>
          <p:nvPr/>
        </p:nvSpPr>
        <p:spPr>
          <a:xfrm>
            <a:off x="9503973" y="247344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Doadores</a:t>
            </a:r>
            <a:endParaRPr lang="pt-BR" sz="2400" b="1" i="1" u="sng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A57D8EF-4557-428E-AE17-0CB898192D8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A4508C1-D3E7-4097-886E-155CE2EACFC8}"/>
              </a:ext>
            </a:extLst>
          </p:cNvPr>
          <p:cNvSpPr txBox="1"/>
          <p:nvPr/>
        </p:nvSpPr>
        <p:spPr>
          <a:xfrm>
            <a:off x="9157119" y="5893459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u="sng" dirty="0"/>
              <a:t>Voluntário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1CB29A6-C155-4EA6-9C70-CF13A4EEC4D8}"/>
              </a:ext>
            </a:extLst>
          </p:cNvPr>
          <p:cNvSpPr txBox="1"/>
          <p:nvPr/>
        </p:nvSpPr>
        <p:spPr>
          <a:xfrm>
            <a:off x="1061768" y="5780016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Responsável</a:t>
            </a:r>
          </a:p>
          <a:p>
            <a:r>
              <a:rPr lang="pt-BR" sz="2400" b="1" i="1" dirty="0"/>
              <a:t>Aluno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751E0A1-1592-48F1-B9EA-2B586EEB78F6}"/>
              </a:ext>
            </a:extLst>
          </p:cNvPr>
          <p:cNvSpPr txBox="1"/>
          <p:nvPr/>
        </p:nvSpPr>
        <p:spPr>
          <a:xfrm>
            <a:off x="8465209" y="185162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/>
              <a:t>Doar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445A1D9-44FA-43B3-8C37-5AC19B9DD885}"/>
              </a:ext>
            </a:extLst>
          </p:cNvPr>
          <p:cNvSpPr txBox="1"/>
          <p:nvPr/>
        </p:nvSpPr>
        <p:spPr>
          <a:xfrm>
            <a:off x="6722853" y="47100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/>
              <a:t>Tornar-se Colaborador</a:t>
            </a:r>
          </a:p>
        </p:txBody>
      </p:sp>
    </p:spTree>
    <p:extLst>
      <p:ext uri="{BB962C8B-B14F-4D97-AF65-F5344CB8AC3E}">
        <p14:creationId xmlns:p14="http://schemas.microsoft.com/office/powerpoint/2010/main" val="1977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EF9C6BA-8DDB-476C-86AF-98DA05BAF666}"/>
              </a:ext>
            </a:extLst>
          </p:cNvPr>
          <p:cNvSpPr/>
          <p:nvPr/>
        </p:nvSpPr>
        <p:spPr>
          <a:xfrm>
            <a:off x="187147" y="106213"/>
            <a:ext cx="11674295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B7A970-3CC1-4626-9F9D-866AD68C58EA}"/>
              </a:ext>
            </a:extLst>
          </p:cNvPr>
          <p:cNvSpPr txBox="1"/>
          <p:nvPr/>
        </p:nvSpPr>
        <p:spPr>
          <a:xfrm>
            <a:off x="187147" y="3189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Doar</a:t>
            </a:r>
            <a:endParaRPr lang="pt-BR" dirty="0"/>
          </a:p>
        </p:txBody>
      </p:sp>
      <p:pic>
        <p:nvPicPr>
          <p:cNvPr id="6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AE41C0EB-3270-451D-B583-48485D46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421" y="11791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14F074DC-6DCC-4E08-9917-5BE79B7E65BA}"/>
              </a:ext>
            </a:extLst>
          </p:cNvPr>
          <p:cNvSpPr/>
          <p:nvPr/>
        </p:nvSpPr>
        <p:spPr>
          <a:xfrm>
            <a:off x="4211907" y="260733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990622-0DAD-4CF8-B897-C60879C5B414}"/>
              </a:ext>
            </a:extLst>
          </p:cNvPr>
          <p:cNvCxnSpPr>
            <a:cxnSpLocks/>
          </p:cNvCxnSpPr>
          <p:nvPr/>
        </p:nvCxnSpPr>
        <p:spPr>
          <a:xfrm>
            <a:off x="2356870" y="2362200"/>
            <a:ext cx="1855037" cy="624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BDE6EE-83E2-4E9F-9DB8-ABE3AF877CCB}"/>
              </a:ext>
            </a:extLst>
          </p:cNvPr>
          <p:cNvSpPr txBox="1"/>
          <p:nvPr/>
        </p:nvSpPr>
        <p:spPr>
          <a:xfrm>
            <a:off x="1458644" y="25250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6762E50-5323-4BE0-915A-EB8EEDBCB00C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AA62CBD-64E7-4BA1-BBCB-45C4726787D0}"/>
              </a:ext>
            </a:extLst>
          </p:cNvPr>
          <p:cNvSpPr/>
          <p:nvPr/>
        </p:nvSpPr>
        <p:spPr>
          <a:xfrm>
            <a:off x="4211907" y="2596256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//////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B86E22E-128E-40A7-9AA7-48626AD2DFA2}"/>
              </a:ext>
            </a:extLst>
          </p:cNvPr>
          <p:cNvSpPr txBox="1"/>
          <p:nvPr/>
        </p:nvSpPr>
        <p:spPr>
          <a:xfrm>
            <a:off x="45827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 </a:t>
            </a:r>
          </a:p>
        </p:txBody>
      </p:sp>
    </p:spTree>
    <p:extLst>
      <p:ext uri="{BB962C8B-B14F-4D97-AF65-F5344CB8AC3E}">
        <p14:creationId xmlns:p14="http://schemas.microsoft.com/office/powerpoint/2010/main" val="314251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AAE26CE-50AE-4585-8600-8F5CE0F550A2}"/>
              </a:ext>
            </a:extLst>
          </p:cNvPr>
          <p:cNvGrpSpPr/>
          <p:nvPr/>
        </p:nvGrpSpPr>
        <p:grpSpPr>
          <a:xfrm>
            <a:off x="118018" y="144878"/>
            <a:ext cx="12640752" cy="6570451"/>
            <a:chOff x="143775" y="196394"/>
            <a:chExt cx="12640752" cy="657045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8C6BF1B-8B81-4A42-B266-9DF3168EF8CB}"/>
                </a:ext>
              </a:extLst>
            </p:cNvPr>
            <p:cNvSpPr/>
            <p:nvPr/>
          </p:nvSpPr>
          <p:spPr>
            <a:xfrm>
              <a:off x="143775" y="196394"/>
              <a:ext cx="11904450" cy="6570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AEAEC07-A165-4D26-BBD3-BB0A2EE6FDCE}"/>
                </a:ext>
              </a:extLst>
            </p:cNvPr>
            <p:cNvSpPr txBox="1"/>
            <p:nvPr/>
          </p:nvSpPr>
          <p:spPr>
            <a:xfrm>
              <a:off x="151502" y="280898"/>
              <a:ext cx="11915953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Cenário : Doar </a:t>
              </a:r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3CA215E8-6B7A-4EE8-B19D-43965C2FF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02" y="932548"/>
              <a:ext cx="11896723" cy="266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85D8224-4133-4070-A5AB-3AE9CA1C3903}"/>
                </a:ext>
              </a:extLst>
            </p:cNvPr>
            <p:cNvSpPr/>
            <p:nvPr/>
          </p:nvSpPr>
          <p:spPr>
            <a:xfrm>
              <a:off x="7506059" y="1474757"/>
              <a:ext cx="2642492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1">
              <a:extLst>
                <a:ext uri="{FF2B5EF4-FFF2-40B4-BE49-F238E27FC236}">
                  <a16:creationId xmlns:a16="http://schemas.microsoft.com/office/drawing/2014/main" id="{BF9502B6-F748-4FC4-B6F9-18A1E394C2BC}"/>
                </a:ext>
              </a:extLst>
            </p:cNvPr>
            <p:cNvSpPr txBox="1"/>
            <p:nvPr/>
          </p:nvSpPr>
          <p:spPr>
            <a:xfrm>
              <a:off x="7513698" y="1847491"/>
              <a:ext cx="2634853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800" b="1" i="1" dirty="0">
                  <a:cs typeface="Calibri"/>
                </a:rPr>
                <a:t>Administração</a:t>
              </a:r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70EC6F40-B78A-4FA6-AEC6-D87F09F8F858}"/>
                </a:ext>
              </a:extLst>
            </p:cNvPr>
            <p:cNvGrpSpPr/>
            <p:nvPr/>
          </p:nvGrpSpPr>
          <p:grpSpPr>
            <a:xfrm>
              <a:off x="2846358" y="1184155"/>
              <a:ext cx="2053087" cy="1735678"/>
              <a:chOff x="2846358" y="1184155"/>
              <a:chExt cx="2053087" cy="1735678"/>
            </a:xfrm>
          </p:grpSpPr>
          <p:pic>
            <p:nvPicPr>
              <p:cNvPr id="10" name="Imagem 6" descr="Uma imagem contendo objeto&#10;&#10;Descrição gerada com muito alta confiança">
                <a:extLst>
                  <a:ext uri="{FF2B5EF4-FFF2-40B4-BE49-F238E27FC236}">
                    <a16:creationId xmlns:a16="http://schemas.microsoft.com/office/drawing/2014/main" id="{2EDB6AAB-80CB-4F3F-8B37-01FF56F25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9682" y="1184155"/>
                <a:ext cx="832449" cy="1326672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2F17BB0-905F-429F-BA48-277307751C61}"/>
                  </a:ext>
                </a:extLst>
              </p:cNvPr>
              <p:cNvSpPr txBox="1"/>
              <p:nvPr/>
            </p:nvSpPr>
            <p:spPr>
              <a:xfrm>
                <a:off x="2846358" y="2458168"/>
                <a:ext cx="2053087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 b="1" i="1" dirty="0">
                    <a:cs typeface="Calibri"/>
                  </a:rPr>
                  <a:t>Doador </a:t>
                </a:r>
                <a:endParaRPr lang="pt-BR" sz="2400" b="1" i="1" dirty="0"/>
              </a:p>
            </p:txBody>
          </p:sp>
        </p:grp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AADFC01F-DE98-49E6-BCF3-4D209C12920F}"/>
                </a:ext>
              </a:extLst>
            </p:cNvPr>
            <p:cNvCxnSpPr>
              <a:cxnSpLocks/>
            </p:cNvCxnSpPr>
            <p:nvPr/>
          </p:nvCxnSpPr>
          <p:spPr>
            <a:xfrm>
              <a:off x="8600535" y="2684253"/>
              <a:ext cx="0" cy="17384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8305CCA-0FC0-4C75-8071-F8E8AE25F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132" y="766357"/>
              <a:ext cx="876299" cy="74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072E68A-2CFE-47FF-8235-BA0891062FB7}"/>
                </a:ext>
              </a:extLst>
            </p:cNvPr>
            <p:cNvSpPr txBox="1"/>
            <p:nvPr/>
          </p:nvSpPr>
          <p:spPr>
            <a:xfrm>
              <a:off x="3331233" y="3658331"/>
              <a:ext cx="4827916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Capacidades : </a:t>
              </a:r>
              <a:endParaRPr lang="pt-BR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FE7BE5C-46D4-4852-A65D-C8065BA82FF9}"/>
                </a:ext>
              </a:extLst>
            </p:cNvPr>
            <p:cNvSpPr txBox="1"/>
            <p:nvPr/>
          </p:nvSpPr>
          <p:spPr>
            <a:xfrm>
              <a:off x="10041327" y="997968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u="sng">
                  <a:cs typeface="Calibri"/>
                </a:rPr>
                <a:t>Nós operacionais</a:t>
              </a:r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563ABF16-B5E2-4231-A0F2-37CCF9F052D9}"/>
                </a:ext>
              </a:extLst>
            </p:cNvPr>
            <p:cNvGrpSpPr/>
            <p:nvPr/>
          </p:nvGrpSpPr>
          <p:grpSpPr>
            <a:xfrm>
              <a:off x="7337662" y="4422676"/>
              <a:ext cx="3241437" cy="1671599"/>
              <a:chOff x="7205932" y="3820064"/>
              <a:chExt cx="2769078" cy="1762663"/>
            </a:xfrm>
          </p:grpSpPr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65293A4E-D1A4-4BFC-B18A-9C448A820B5D}"/>
                  </a:ext>
                </a:extLst>
              </p:cNvPr>
              <p:cNvSpPr txBox="1"/>
              <p:nvPr/>
            </p:nvSpPr>
            <p:spPr>
              <a:xfrm>
                <a:off x="7224183" y="3999425"/>
                <a:ext cx="2728823" cy="1557812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Recebe a Doação </a:t>
                </a:r>
                <a:endParaRPr lang="pt-BR" dirty="0">
                  <a:cs typeface="Calibri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Emitir nota de recebimento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Lançar contribuição no livro controle</a:t>
                </a:r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03B94166-CC62-4486-B433-F9A38735B863}"/>
                  </a:ext>
                </a:extLst>
              </p:cNvPr>
              <p:cNvSpPr/>
              <p:nvPr/>
            </p:nvSpPr>
            <p:spPr>
              <a:xfrm>
                <a:off x="7205932" y="3820064"/>
                <a:ext cx="2769078" cy="1762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C7F7721A-A33C-4610-8D10-0D8225B21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460" y="3309198"/>
              <a:ext cx="11887765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A2793BB-33AA-4F95-8502-5B9663DA9DAF}"/>
              </a:ext>
            </a:extLst>
          </p:cNvPr>
          <p:cNvCxnSpPr>
            <a:cxnSpLocks/>
          </p:cNvCxnSpPr>
          <p:nvPr/>
        </p:nvCxnSpPr>
        <p:spPr>
          <a:xfrm>
            <a:off x="7028692" y="767448"/>
            <a:ext cx="863283" cy="599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96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DF07C34-0710-49B7-89C7-9BEA9D436CC1}"/>
              </a:ext>
            </a:extLst>
          </p:cNvPr>
          <p:cNvSpPr/>
          <p:nvPr/>
        </p:nvSpPr>
        <p:spPr>
          <a:xfrm>
            <a:off x="705644" y="483848"/>
            <a:ext cx="1518249" cy="835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Interessado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6DC5FA4-21B9-44B2-B1CC-A3F70AA423A1}"/>
              </a:ext>
            </a:extLst>
          </p:cNvPr>
          <p:cNvSpPr/>
          <p:nvPr/>
        </p:nvSpPr>
        <p:spPr>
          <a:xfrm>
            <a:off x="701428" y="5373886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Agenda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121E13-86CB-44FA-86E7-521BF94F33AB}"/>
              </a:ext>
            </a:extLst>
          </p:cNvPr>
          <p:cNvSpPr/>
          <p:nvPr/>
        </p:nvSpPr>
        <p:spPr>
          <a:xfrm>
            <a:off x="2974290" y="5387025"/>
            <a:ext cx="167639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Docs. Matrícula</a:t>
            </a:r>
            <a:endParaRPr lang="pt-BR" dirty="0" err="1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B6AA2D3-CC34-47AC-B9BF-DC4905190EE6}"/>
              </a:ext>
            </a:extLst>
          </p:cNvPr>
          <p:cNvSpPr/>
          <p:nvPr/>
        </p:nvSpPr>
        <p:spPr>
          <a:xfrm>
            <a:off x="5201541" y="5373885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Matrícula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C1E93BF-8332-4DE3-970E-1DE4D2C705D3}"/>
              </a:ext>
            </a:extLst>
          </p:cNvPr>
          <p:cNvSpPr/>
          <p:nvPr/>
        </p:nvSpPr>
        <p:spPr>
          <a:xfrm>
            <a:off x="10004293" y="3206365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Caixa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138C9A4-44A3-4671-9771-6F24ED7525F2}"/>
              </a:ext>
            </a:extLst>
          </p:cNvPr>
          <p:cNvSpPr/>
          <p:nvPr/>
        </p:nvSpPr>
        <p:spPr>
          <a:xfrm>
            <a:off x="704991" y="2121227"/>
            <a:ext cx="1992701" cy="18489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Fornecer Informações</a:t>
            </a:r>
            <a:endParaRPr lang="pt-BR" dirty="0">
              <a:solidFill>
                <a:srgbClr val="000000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C094C44-981B-4956-9D56-D03C64510FCA}"/>
              </a:ext>
            </a:extLst>
          </p:cNvPr>
          <p:cNvCxnSpPr/>
          <p:nvPr/>
        </p:nvCxnSpPr>
        <p:spPr>
          <a:xfrm flipH="1">
            <a:off x="1941238" y="1322136"/>
            <a:ext cx="5751" cy="833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2C87742-0A7D-46C0-9441-9EED33272C27}"/>
              </a:ext>
            </a:extLst>
          </p:cNvPr>
          <p:cNvCxnSpPr>
            <a:stCxn id="5" idx="0"/>
          </p:cNvCxnSpPr>
          <p:nvPr/>
        </p:nvCxnSpPr>
        <p:spPr>
          <a:xfrm flipV="1">
            <a:off x="1460553" y="3985214"/>
            <a:ext cx="99531" cy="1388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9B2E167-1300-4F32-A2BE-F5BECF8346C7}"/>
              </a:ext>
            </a:extLst>
          </p:cNvPr>
          <p:cNvCxnSpPr/>
          <p:nvPr/>
        </p:nvCxnSpPr>
        <p:spPr>
          <a:xfrm flipH="1" flipV="1">
            <a:off x="2284352" y="3823507"/>
            <a:ext cx="1071557" cy="1563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C214B13E-7A0D-4B25-B250-84110A3D3FE6}"/>
              </a:ext>
            </a:extLst>
          </p:cNvPr>
          <p:cNvSpPr/>
          <p:nvPr/>
        </p:nvSpPr>
        <p:spPr>
          <a:xfrm>
            <a:off x="4450045" y="2121226"/>
            <a:ext cx="1992701" cy="18489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Realizar </a:t>
            </a:r>
          </a:p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Matrícula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53504CF-FC69-4035-BF67-2F37A415AD75}"/>
              </a:ext>
            </a:extLst>
          </p:cNvPr>
          <p:cNvCxnSpPr>
            <a:cxnSpLocks/>
          </p:cNvCxnSpPr>
          <p:nvPr/>
        </p:nvCxnSpPr>
        <p:spPr>
          <a:xfrm>
            <a:off x="5670479" y="3976244"/>
            <a:ext cx="15566" cy="138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F3AD3C6-D9B2-4E6F-B47F-15F839968BC7}"/>
              </a:ext>
            </a:extLst>
          </p:cNvPr>
          <p:cNvCxnSpPr>
            <a:cxnSpLocks/>
          </p:cNvCxnSpPr>
          <p:nvPr/>
        </p:nvCxnSpPr>
        <p:spPr>
          <a:xfrm>
            <a:off x="6044203" y="3783678"/>
            <a:ext cx="1341025" cy="1531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B775DFD-739F-4C74-B743-6D77D03D3AAD}"/>
              </a:ext>
            </a:extLst>
          </p:cNvPr>
          <p:cNvSpPr txBox="1"/>
          <p:nvPr/>
        </p:nvSpPr>
        <p:spPr>
          <a:xfrm>
            <a:off x="167120" y="1557286"/>
            <a:ext cx="17447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400" dirty="0">
                <a:cs typeface="Calibri"/>
              </a:rPr>
              <a:t>Informações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F528F94-AC97-45A9-A10D-FCDB2BAEC070}"/>
              </a:ext>
            </a:extLst>
          </p:cNvPr>
          <p:cNvSpPr txBox="1"/>
          <p:nvPr/>
        </p:nvSpPr>
        <p:spPr>
          <a:xfrm>
            <a:off x="1948900" y="1491864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Solicitação </a:t>
            </a:r>
          </a:p>
          <a:p>
            <a:r>
              <a:rPr lang="pt-BR" sz="1600" dirty="0">
                <a:cs typeface="Calibri"/>
              </a:rPr>
              <a:t>Informação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AA64FDF-FEA3-46A1-922B-FD08FD52450B}"/>
              </a:ext>
            </a:extLst>
          </p:cNvPr>
          <p:cNvCxnSpPr>
            <a:cxnSpLocks/>
          </p:cNvCxnSpPr>
          <p:nvPr/>
        </p:nvCxnSpPr>
        <p:spPr>
          <a:xfrm flipV="1">
            <a:off x="1213342" y="1322928"/>
            <a:ext cx="8628" cy="916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D897E32-E7EA-4446-B244-87F3406F8D16}"/>
              </a:ext>
            </a:extLst>
          </p:cNvPr>
          <p:cNvCxnSpPr>
            <a:cxnSpLocks/>
          </p:cNvCxnSpPr>
          <p:nvPr/>
        </p:nvCxnSpPr>
        <p:spPr>
          <a:xfrm>
            <a:off x="5102818" y="1187723"/>
            <a:ext cx="0" cy="967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3682302-1E8A-4CE6-8062-47E7A163B34D}"/>
              </a:ext>
            </a:extLst>
          </p:cNvPr>
          <p:cNvSpPr txBox="1"/>
          <p:nvPr/>
        </p:nvSpPr>
        <p:spPr>
          <a:xfrm>
            <a:off x="2429712" y="635508"/>
            <a:ext cx="301668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Solicitar Matrícula + Entregar Documentos Necessários +Taxa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FD4EFA0F-4745-47DB-AE54-21F4930D466D}"/>
              </a:ext>
            </a:extLst>
          </p:cNvPr>
          <p:cNvCxnSpPr>
            <a:cxnSpLocks/>
          </p:cNvCxnSpPr>
          <p:nvPr/>
        </p:nvCxnSpPr>
        <p:spPr>
          <a:xfrm flipH="1">
            <a:off x="2235575" y="549816"/>
            <a:ext cx="3349964" cy="6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69B8BD3-7A7F-47B4-B170-F65F09A3CFAC}"/>
              </a:ext>
            </a:extLst>
          </p:cNvPr>
          <p:cNvCxnSpPr>
            <a:cxnSpLocks/>
          </p:cNvCxnSpPr>
          <p:nvPr/>
        </p:nvCxnSpPr>
        <p:spPr>
          <a:xfrm flipH="1">
            <a:off x="5581932" y="550717"/>
            <a:ext cx="5751" cy="156311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2D73595-A4DD-48E0-8C10-C2471D4A4490}"/>
              </a:ext>
            </a:extLst>
          </p:cNvPr>
          <p:cNvSpPr txBox="1"/>
          <p:nvPr/>
        </p:nvSpPr>
        <p:spPr>
          <a:xfrm>
            <a:off x="2429712" y="275586"/>
            <a:ext cx="338612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cs typeface="Calibri"/>
              </a:rPr>
              <a:t>Nro_Matrícula + Troco + Comprovante</a:t>
            </a:r>
            <a:endParaRPr lang="pt-BR" sz="14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F47815D-E774-4254-8546-D87BF504D5DE}"/>
              </a:ext>
            </a:extLst>
          </p:cNvPr>
          <p:cNvSpPr txBox="1"/>
          <p:nvPr/>
        </p:nvSpPr>
        <p:spPr>
          <a:xfrm>
            <a:off x="7136294" y="351861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40826B5-115A-4CB2-8951-315DE92DE944}"/>
              </a:ext>
            </a:extLst>
          </p:cNvPr>
          <p:cNvCxnSpPr>
            <a:cxnSpLocks/>
          </p:cNvCxnSpPr>
          <p:nvPr/>
        </p:nvCxnSpPr>
        <p:spPr>
          <a:xfrm>
            <a:off x="2245581" y="1180325"/>
            <a:ext cx="2857237" cy="739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B1CC3F0C-A62D-4E35-B244-A6E9315638E4}"/>
              </a:ext>
            </a:extLst>
          </p:cNvPr>
          <p:cNvSpPr/>
          <p:nvPr/>
        </p:nvSpPr>
        <p:spPr>
          <a:xfrm>
            <a:off x="11186872" y="6031072"/>
            <a:ext cx="318221" cy="642446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427B953-A302-4A3B-A192-CB65E32F96B6}"/>
              </a:ext>
            </a:extLst>
          </p:cNvPr>
          <p:cNvSpPr txBox="1"/>
          <p:nvPr/>
        </p:nvSpPr>
        <p:spPr>
          <a:xfrm>
            <a:off x="10719793" y="5440766"/>
            <a:ext cx="1180286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Descrição</a:t>
            </a:r>
          </a:p>
        </p:txBody>
      </p:sp>
      <p:cxnSp>
        <p:nvCxnSpPr>
          <p:cNvPr id="32" name="Conector de Seta Reta 14">
            <a:extLst>
              <a:ext uri="{FF2B5EF4-FFF2-40B4-BE49-F238E27FC236}">
                <a16:creationId xmlns:a16="http://schemas.microsoft.com/office/drawing/2014/main" id="{553504CF-FC69-4035-BF67-2F37A415AD75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812490" y="3663565"/>
            <a:ext cx="900836" cy="1723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AC1E93BF-8332-4DE3-970E-1DE4D2C705D3}"/>
              </a:ext>
            </a:extLst>
          </p:cNvPr>
          <p:cNvSpPr/>
          <p:nvPr/>
        </p:nvSpPr>
        <p:spPr>
          <a:xfrm>
            <a:off x="7190211" y="5341435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Aluno</a:t>
            </a:r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AC1E93BF-8332-4DE3-970E-1DE4D2C705D3}"/>
              </a:ext>
            </a:extLst>
          </p:cNvPr>
          <p:cNvSpPr/>
          <p:nvPr/>
        </p:nvSpPr>
        <p:spPr>
          <a:xfrm>
            <a:off x="9330830" y="4472625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Aula</a:t>
            </a:r>
            <a:endParaRPr lang="pt-BR" dirty="0"/>
          </a:p>
        </p:txBody>
      </p:sp>
      <p:cxnSp>
        <p:nvCxnSpPr>
          <p:cNvPr id="35" name="Conector de Seta Reta 15">
            <a:extLst>
              <a:ext uri="{FF2B5EF4-FFF2-40B4-BE49-F238E27FC236}">
                <a16:creationId xmlns:a16="http://schemas.microsoft.com/office/drawing/2014/main" id="{DF3AD3C6-D9B2-4E6F-B47F-15F839968BC7}"/>
              </a:ext>
            </a:extLst>
          </p:cNvPr>
          <p:cNvCxnSpPr>
            <a:cxnSpLocks/>
          </p:cNvCxnSpPr>
          <p:nvPr/>
        </p:nvCxnSpPr>
        <p:spPr>
          <a:xfrm>
            <a:off x="6346409" y="3410389"/>
            <a:ext cx="2894729" cy="1169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15">
            <a:extLst>
              <a:ext uri="{FF2B5EF4-FFF2-40B4-BE49-F238E27FC236}">
                <a16:creationId xmlns:a16="http://schemas.microsoft.com/office/drawing/2014/main" id="{DF3AD3C6-D9B2-4E6F-B47F-15F839968BC7}"/>
              </a:ext>
            </a:extLst>
          </p:cNvPr>
          <p:cNvCxnSpPr>
            <a:cxnSpLocks/>
          </p:cNvCxnSpPr>
          <p:nvPr/>
        </p:nvCxnSpPr>
        <p:spPr>
          <a:xfrm>
            <a:off x="6442746" y="3235748"/>
            <a:ext cx="3544098" cy="252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6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600E65D-8F90-45D6-8585-514491944BD1}"/>
              </a:ext>
            </a:extLst>
          </p:cNvPr>
          <p:cNvSpPr txBox="1"/>
          <p:nvPr/>
        </p:nvSpPr>
        <p:spPr>
          <a:xfrm>
            <a:off x="1640146" y="1028343"/>
            <a:ext cx="8911707" cy="4247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Fornecer Informações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Interessado solicita informações.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Fornecer Informações ao Interessado.</a:t>
            </a: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r>
              <a:rPr lang="pt-BR" dirty="0">
                <a:cs typeface="Calibri"/>
              </a:rPr>
              <a:t>	1. Recepcionista recebe solicitação de informação.</a:t>
            </a:r>
          </a:p>
          <a:p>
            <a:pPr lvl="2"/>
            <a:r>
              <a:rPr lang="pt-BR" dirty="0">
                <a:cs typeface="Calibri"/>
              </a:rPr>
              <a:t>2. Verifica disponibilidade na agenda.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Caso não haja vagas na modalidade escolhida, informar o interessado e finaliza.</a:t>
            </a:r>
          </a:p>
          <a:p>
            <a:pPr lvl="2"/>
            <a:r>
              <a:rPr lang="pt-BR" dirty="0">
                <a:cs typeface="Calibri"/>
              </a:rPr>
              <a:t>3. Consulta documentos necessários da matrícula.</a:t>
            </a:r>
          </a:p>
          <a:p>
            <a:endParaRPr lang="pt-BR" dirty="0">
              <a:cs typeface="Calibri"/>
            </a:endParaRPr>
          </a:p>
          <a:p>
            <a:pPr lvl="2"/>
            <a:r>
              <a:rPr lang="pt-BR" dirty="0">
                <a:cs typeface="Calibri"/>
              </a:rPr>
              <a:t>4. Informa ao interessado os documentos necessários para matrícula, taxa e a disponibilidade de aulas e modalidades.</a:t>
            </a:r>
          </a:p>
          <a:p>
            <a:pPr algn="ctr"/>
            <a:endParaRPr lang="pt-BR" dirty="0"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D09AB71-F1EE-480A-906E-5299059EAC52}"/>
              </a:ext>
            </a:extLst>
          </p:cNvPr>
          <p:cNvSpPr txBox="1"/>
          <p:nvPr/>
        </p:nvSpPr>
        <p:spPr>
          <a:xfrm>
            <a:off x="3991154" y="278246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 = Realizar Matrícula</a:t>
            </a:r>
          </a:p>
        </p:txBody>
      </p:sp>
    </p:spTree>
    <p:extLst>
      <p:ext uri="{BB962C8B-B14F-4D97-AF65-F5344CB8AC3E}">
        <p14:creationId xmlns:p14="http://schemas.microsoft.com/office/powerpoint/2010/main" val="340043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600E65D-8F90-45D6-8585-514491944BD1}"/>
              </a:ext>
            </a:extLst>
          </p:cNvPr>
          <p:cNvSpPr txBox="1"/>
          <p:nvPr/>
        </p:nvSpPr>
        <p:spPr>
          <a:xfrm>
            <a:off x="1215856" y="889843"/>
            <a:ext cx="9760288" cy="50783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Realizar Matrícula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Interessado solicita matrícula 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Inserir novo aluno na ONG.</a:t>
            </a: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algn="ctr"/>
            <a:endParaRPr lang="pt-BR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BR" dirty="0">
                <a:cs typeface="Calibri"/>
              </a:rPr>
              <a:t>Recepcionista recebe solicitação de matricula com os documentos necessários e taxa de matrícula.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Cadastra documentos recebidos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Gera numero de matrícula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Cadastra o  Interessado/aluno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Cadastra o aluno na aula</a:t>
            </a:r>
          </a:p>
          <a:p>
            <a:pPr marL="800100" lvl="1" indent="-342900">
              <a:buAutoNum type="arabicPeriod"/>
            </a:pPr>
            <a:r>
              <a:rPr lang="pt-BR" dirty="0">
                <a:cs typeface="Calibri"/>
              </a:rPr>
              <a:t>Registra o pagamento da taxa de matrícula no caixa e gera comprovante.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Se necessário troco, debita do caixa o troco do interessado.</a:t>
            </a:r>
          </a:p>
          <a:p>
            <a:pPr marL="800100" lvl="1" indent="-342900">
              <a:buFontTx/>
              <a:buAutoNum type="arabicPeriod"/>
            </a:pPr>
            <a:r>
              <a:rPr lang="pt-BR" dirty="0">
                <a:cs typeface="Calibri"/>
              </a:rPr>
              <a:t>Entrega ao Aluno </a:t>
            </a:r>
            <a:r>
              <a:rPr lang="pt-BR" dirty="0" err="1">
                <a:cs typeface="Calibri"/>
              </a:rPr>
              <a:t>Nº_Matrícula</a:t>
            </a:r>
            <a:r>
              <a:rPr lang="pt-BR" dirty="0">
                <a:cs typeface="Calibri"/>
              </a:rPr>
              <a:t>, troco(se necessário) e comprovante de pagamento.</a:t>
            </a:r>
          </a:p>
          <a:p>
            <a:pPr marL="800100" lvl="1" indent="-342900">
              <a:buFontTx/>
              <a:buAutoNum type="arabicPeriod"/>
            </a:pPr>
            <a:endParaRPr lang="pt-BR" dirty="0">
              <a:cs typeface="Calibri"/>
            </a:endParaRPr>
          </a:p>
          <a:p>
            <a:pPr marL="800100" lvl="1" indent="-342900">
              <a:buAutoNum type="arabicPeriod"/>
            </a:pPr>
            <a:endParaRPr lang="pt-BR" dirty="0"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D09AB71-F1EE-480A-906E-5299059EAC52}"/>
              </a:ext>
            </a:extLst>
          </p:cNvPr>
          <p:cNvSpPr txBox="1"/>
          <p:nvPr/>
        </p:nvSpPr>
        <p:spPr>
          <a:xfrm>
            <a:off x="3991155" y="149458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</p:spTree>
    <p:extLst>
      <p:ext uri="{BB962C8B-B14F-4D97-AF65-F5344CB8AC3E}">
        <p14:creationId xmlns:p14="http://schemas.microsoft.com/office/powerpoint/2010/main" val="219178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331AC1A-FE15-4F93-B8E3-A5DCA4A352F4}"/>
              </a:ext>
            </a:extLst>
          </p:cNvPr>
          <p:cNvSpPr/>
          <p:nvPr/>
        </p:nvSpPr>
        <p:spPr>
          <a:xfrm>
            <a:off x="1202796" y="575264"/>
            <a:ext cx="143198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Aluno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2496FF1-F228-4C7F-B34E-FFFC040EE450}"/>
              </a:ext>
            </a:extLst>
          </p:cNvPr>
          <p:cNvSpPr/>
          <p:nvPr/>
        </p:nvSpPr>
        <p:spPr>
          <a:xfrm>
            <a:off x="1202796" y="4925547"/>
            <a:ext cx="1431984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Matrícula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2246A32-ED4E-4273-BC70-E632AAF5DC6D}"/>
              </a:ext>
            </a:extLst>
          </p:cNvPr>
          <p:cNvSpPr/>
          <p:nvPr/>
        </p:nvSpPr>
        <p:spPr>
          <a:xfrm>
            <a:off x="1201898" y="2435340"/>
            <a:ext cx="1618891" cy="15757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Autorizar</a:t>
            </a:r>
            <a:endParaRPr lang="pt-BR" dirty="0" err="1">
              <a:cs typeface="Calibri"/>
            </a:endParaRPr>
          </a:p>
          <a:p>
            <a:pPr algn="ctr"/>
            <a:r>
              <a:rPr lang="pt-BR" dirty="0">
                <a:cs typeface="Calibri"/>
              </a:rPr>
              <a:t>Entrada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9C4A25A-3221-45E2-91C5-E33C5B654E7F}"/>
              </a:ext>
            </a:extLst>
          </p:cNvPr>
          <p:cNvCxnSpPr/>
          <p:nvPr/>
        </p:nvCxnSpPr>
        <p:spPr>
          <a:xfrm flipH="1">
            <a:off x="2505738" y="1525551"/>
            <a:ext cx="1" cy="1070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AB4C44-D2FD-499E-B4D6-E3447161AD4E}"/>
              </a:ext>
            </a:extLst>
          </p:cNvPr>
          <p:cNvSpPr txBox="1"/>
          <p:nvPr/>
        </p:nvSpPr>
        <p:spPr>
          <a:xfrm>
            <a:off x="2464117" y="19551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Solicitar entrada 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EE04075-57F5-4D3D-9002-F8A3AC688138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918788" y="4005735"/>
            <a:ext cx="29042" cy="919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79C9A8-7801-4AA8-9E54-99CD13EAB041}"/>
              </a:ext>
            </a:extLst>
          </p:cNvPr>
          <p:cNvSpPr txBox="1"/>
          <p:nvPr/>
        </p:nvSpPr>
        <p:spPr>
          <a:xfrm>
            <a:off x="313338" y="1685847"/>
            <a:ext cx="119044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Autorizar/ Não Autorizar a  Aula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031E0D9-E485-4C1F-A13F-984475A3FCAD}"/>
              </a:ext>
            </a:extLst>
          </p:cNvPr>
          <p:cNvSpPr txBox="1"/>
          <p:nvPr/>
        </p:nvSpPr>
        <p:spPr>
          <a:xfrm>
            <a:off x="2959717" y="113599"/>
            <a:ext cx="6600574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 = Verificar inadimplência</a:t>
            </a:r>
            <a:endParaRPr lang="pt-BR" sz="2400" b="1" i="1" dirty="0"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E48A7E-D60A-41AB-83D6-F65ED698CA4B}"/>
              </a:ext>
            </a:extLst>
          </p:cNvPr>
          <p:cNvSpPr txBox="1"/>
          <p:nvPr/>
        </p:nvSpPr>
        <p:spPr>
          <a:xfrm>
            <a:off x="6984685" y="1166842"/>
            <a:ext cx="4674475" cy="480131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Autorizar Entrada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Evento: </a:t>
            </a:r>
            <a:r>
              <a:rPr lang="pt-BR" dirty="0">
                <a:cs typeface="Calibri"/>
              </a:rPr>
              <a:t>Aluno solicita entrada pra aula.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Verificar se ele está matriculado e se a mensalidade do Aluno está em dia.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lvl="1"/>
            <a:r>
              <a:rPr lang="pt-BR" dirty="0">
                <a:cs typeface="Calibri"/>
              </a:rPr>
              <a:t>1. Recebe identificação do Aluno com  número de matricula.</a:t>
            </a:r>
          </a:p>
          <a:p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2.Consulta se o aluno está matriculado e Verifica status da mensalidade.</a:t>
            </a:r>
          </a:p>
          <a:p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3.  Autoriza entrada do Aluno na aula.</a:t>
            </a:r>
            <a:endParaRPr lang="en-US" dirty="0">
              <a:cs typeface="Calibri"/>
            </a:endParaRPr>
          </a:p>
          <a:p>
            <a:pPr marL="1200150" lvl="2" indent="-285750">
              <a:buFont typeface="Courier New,monospace"/>
              <a:buChar char="o"/>
            </a:pPr>
            <a:r>
              <a:rPr lang="pt-BR" dirty="0">
                <a:cs typeface="Calibri"/>
              </a:rPr>
              <a:t>Se aluno estiver inadimplente, não é autorizada a entrada</a:t>
            </a:r>
            <a:endParaRPr lang="en-US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7D53D3A5-3F41-435B-B884-8D70CD070095}"/>
              </a:ext>
            </a:extLst>
          </p:cNvPr>
          <p:cNvSpPr/>
          <p:nvPr/>
        </p:nvSpPr>
        <p:spPr>
          <a:xfrm>
            <a:off x="5770800" y="3178766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AB2EB8-F9FD-44E8-89E4-11640C633C28}"/>
              </a:ext>
            </a:extLst>
          </p:cNvPr>
          <p:cNvSpPr txBox="1"/>
          <p:nvPr/>
        </p:nvSpPr>
        <p:spPr>
          <a:xfrm>
            <a:off x="4558312" y="321711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1451336" y="1525551"/>
            <a:ext cx="4836" cy="1140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450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4817A17-78F0-4224-BC4E-5C25B029C385}"/>
              </a:ext>
            </a:extLst>
          </p:cNvPr>
          <p:cNvSpPr/>
          <p:nvPr/>
        </p:nvSpPr>
        <p:spPr>
          <a:xfrm>
            <a:off x="1681932" y="1095903"/>
            <a:ext cx="209334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Voluntário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75E155B9-77A8-47AF-8ADD-A3AF193ACCB1}"/>
              </a:ext>
            </a:extLst>
          </p:cNvPr>
          <p:cNvCxnSpPr/>
          <p:nvPr/>
        </p:nvCxnSpPr>
        <p:spPr>
          <a:xfrm flipH="1">
            <a:off x="3141430" y="2007780"/>
            <a:ext cx="7136" cy="1489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402CE597-0776-41CF-94CA-CB54FBD9F9EA}"/>
              </a:ext>
            </a:extLst>
          </p:cNvPr>
          <p:cNvSpPr/>
          <p:nvPr/>
        </p:nvSpPr>
        <p:spPr>
          <a:xfrm>
            <a:off x="7110890" y="3537926"/>
            <a:ext cx="1900487" cy="1259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Inserir</a:t>
            </a:r>
          </a:p>
          <a:p>
            <a:pPr algn="ctr"/>
            <a:r>
              <a:rPr lang="pt-BR" dirty="0">
                <a:cs typeface="Calibri"/>
              </a:rPr>
              <a:t>voluntário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F69578D-2C08-4D4F-B462-141DD334ACA8}"/>
              </a:ext>
            </a:extLst>
          </p:cNvPr>
          <p:cNvSpPr/>
          <p:nvPr/>
        </p:nvSpPr>
        <p:spPr>
          <a:xfrm>
            <a:off x="1772357" y="5531333"/>
            <a:ext cx="2093343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Departamento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A465F67-1274-4BB7-8990-1887FA0A2D60}"/>
              </a:ext>
            </a:extLst>
          </p:cNvPr>
          <p:cNvCxnSpPr/>
          <p:nvPr/>
        </p:nvCxnSpPr>
        <p:spPr>
          <a:xfrm flipV="1">
            <a:off x="2668334" y="4687325"/>
            <a:ext cx="8094" cy="84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9F99116-13E8-4446-AE65-5CCE40C0102E}"/>
              </a:ext>
            </a:extLst>
          </p:cNvPr>
          <p:cNvSpPr txBox="1"/>
          <p:nvPr/>
        </p:nvSpPr>
        <p:spPr>
          <a:xfrm>
            <a:off x="1030105" y="2395920"/>
            <a:ext cx="136297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Informar Resposta</a:t>
            </a:r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560FD0F-6549-4141-838E-A08B004C9956}"/>
              </a:ext>
            </a:extLst>
          </p:cNvPr>
          <p:cNvCxnSpPr>
            <a:cxnSpLocks/>
          </p:cNvCxnSpPr>
          <p:nvPr/>
        </p:nvCxnSpPr>
        <p:spPr>
          <a:xfrm flipV="1">
            <a:off x="2346609" y="1997755"/>
            <a:ext cx="1" cy="149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FB608DA-CD32-435E-9736-D9F0D6D40858}"/>
              </a:ext>
            </a:extLst>
          </p:cNvPr>
          <p:cNvSpPr txBox="1"/>
          <p:nvPr/>
        </p:nvSpPr>
        <p:spPr>
          <a:xfrm>
            <a:off x="2408266" y="190033"/>
            <a:ext cx="697476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Capacidade:  Tornar voluntário em colaborador</a:t>
            </a:r>
            <a:r>
              <a:rPr lang="pt-BR" sz="2400" b="1" i="1" dirty="0">
                <a:cs typeface="Calibri"/>
              </a:rPr>
              <a:t> </a:t>
            </a:r>
            <a:endParaRPr lang="pt-BR" sz="2400" dirty="0">
              <a:cs typeface="Calibr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D22BE1-D5FA-4CA9-A3DF-BDED81EC4D0A}"/>
              </a:ext>
            </a:extLst>
          </p:cNvPr>
          <p:cNvSpPr txBox="1"/>
          <p:nvPr/>
        </p:nvSpPr>
        <p:spPr>
          <a:xfrm>
            <a:off x="10143477" y="5060347"/>
            <a:ext cx="128008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Descrição</a:t>
            </a: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A05163EF-D34F-4465-85BD-BEDB276CE0E9}"/>
              </a:ext>
            </a:extLst>
          </p:cNvPr>
          <p:cNvSpPr/>
          <p:nvPr/>
        </p:nvSpPr>
        <p:spPr>
          <a:xfrm rot="5400000">
            <a:off x="10214697" y="5869976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36DF806-452D-4DBF-B886-5303EF46E7D6}"/>
              </a:ext>
            </a:extLst>
          </p:cNvPr>
          <p:cNvSpPr txBox="1"/>
          <p:nvPr/>
        </p:nvSpPr>
        <p:spPr>
          <a:xfrm>
            <a:off x="3057589" y="2286974"/>
            <a:ext cx="136297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Solicitar</a:t>
            </a:r>
          </a:p>
          <a:p>
            <a:pPr algn="ctr"/>
            <a:r>
              <a:rPr lang="pt-BR" dirty="0">
                <a:cs typeface="Calibri"/>
              </a:rPr>
              <a:t>Informação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F69578D-2C08-4D4F-B462-141DD334ACA8}"/>
              </a:ext>
            </a:extLst>
          </p:cNvPr>
          <p:cNvSpPr/>
          <p:nvPr/>
        </p:nvSpPr>
        <p:spPr>
          <a:xfrm>
            <a:off x="7014463" y="5556546"/>
            <a:ext cx="2093343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Colaborador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3682302-1E8A-4CE6-8062-47E7A163B34D}"/>
              </a:ext>
            </a:extLst>
          </p:cNvPr>
          <p:cNvSpPr txBox="1"/>
          <p:nvPr/>
        </p:nvSpPr>
        <p:spPr>
          <a:xfrm>
            <a:off x="4362199" y="1553103"/>
            <a:ext cx="3016683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cs typeface="Calibri"/>
              </a:rPr>
              <a:t>Solicitar cadastro colaborador</a:t>
            </a:r>
          </a:p>
        </p:txBody>
      </p:sp>
      <p:cxnSp>
        <p:nvCxnSpPr>
          <p:cNvPr id="21" name="Conector de Seta Reta 2">
            <a:extLst>
              <a:ext uri="{FF2B5EF4-FFF2-40B4-BE49-F238E27FC236}">
                <a16:creationId xmlns:a16="http://schemas.microsoft.com/office/drawing/2014/main" id="{75E155B9-77A8-47AF-8ADD-A3AF193ACCB1}"/>
              </a:ext>
            </a:extLst>
          </p:cNvPr>
          <p:cNvCxnSpPr/>
          <p:nvPr/>
        </p:nvCxnSpPr>
        <p:spPr>
          <a:xfrm>
            <a:off x="8300162" y="4797382"/>
            <a:ext cx="1949" cy="759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 flipV="1">
            <a:off x="3769327" y="1865228"/>
            <a:ext cx="405363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2">
            <a:extLst>
              <a:ext uri="{FF2B5EF4-FFF2-40B4-BE49-F238E27FC236}">
                <a16:creationId xmlns:a16="http://schemas.microsoft.com/office/drawing/2014/main" id="{75E155B9-77A8-47AF-8ADD-A3AF193ACCB1}"/>
              </a:ext>
            </a:extLst>
          </p:cNvPr>
          <p:cNvCxnSpPr/>
          <p:nvPr/>
        </p:nvCxnSpPr>
        <p:spPr>
          <a:xfrm flipH="1">
            <a:off x="7817017" y="1865228"/>
            <a:ext cx="5948" cy="1632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402CE597-0776-41CF-94CA-CB54FBD9F9EA}"/>
              </a:ext>
            </a:extLst>
          </p:cNvPr>
          <p:cNvSpPr/>
          <p:nvPr/>
        </p:nvSpPr>
        <p:spPr>
          <a:xfrm>
            <a:off x="1800817" y="3427869"/>
            <a:ext cx="1900487" cy="1259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Fornece Informações</a:t>
            </a:r>
          </a:p>
        </p:txBody>
      </p:sp>
      <p:cxnSp>
        <p:nvCxnSpPr>
          <p:cNvPr id="20" name="Conector de Seta Reta 2">
            <a:extLst>
              <a:ext uri="{FF2B5EF4-FFF2-40B4-BE49-F238E27FC236}">
                <a16:creationId xmlns:a16="http://schemas.microsoft.com/office/drawing/2014/main" id="{48986D6C-3C53-4387-B9D2-C2851013AEA0}"/>
              </a:ext>
            </a:extLst>
          </p:cNvPr>
          <p:cNvCxnSpPr>
            <a:cxnSpLocks/>
          </p:cNvCxnSpPr>
          <p:nvPr/>
        </p:nvCxnSpPr>
        <p:spPr>
          <a:xfrm flipH="1">
            <a:off x="3795537" y="1278810"/>
            <a:ext cx="46211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1D3E80F-F036-409F-86A2-D07CBC2A3D48}"/>
              </a:ext>
            </a:extLst>
          </p:cNvPr>
          <p:cNvCxnSpPr>
            <a:cxnSpLocks/>
          </p:cNvCxnSpPr>
          <p:nvPr/>
        </p:nvCxnSpPr>
        <p:spPr>
          <a:xfrm>
            <a:off x="8416727" y="1278810"/>
            <a:ext cx="20261" cy="2337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8E9B063-3273-4D08-990D-E3367DC84563}"/>
              </a:ext>
            </a:extLst>
          </p:cNvPr>
          <p:cNvSpPr txBox="1"/>
          <p:nvPr/>
        </p:nvSpPr>
        <p:spPr>
          <a:xfrm>
            <a:off x="4420563" y="936787"/>
            <a:ext cx="3016683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cs typeface="Calibri"/>
              </a:rPr>
              <a:t>Passa regra da função</a:t>
            </a:r>
          </a:p>
        </p:txBody>
      </p:sp>
    </p:spTree>
    <p:extLst>
      <p:ext uri="{BB962C8B-B14F-4D97-AF65-F5344CB8AC3E}">
        <p14:creationId xmlns:p14="http://schemas.microsoft.com/office/powerpoint/2010/main" val="3205529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BF9F42C-338F-411B-BD35-FAB947BC5016}"/>
              </a:ext>
            </a:extLst>
          </p:cNvPr>
          <p:cNvSpPr txBox="1"/>
          <p:nvPr/>
        </p:nvSpPr>
        <p:spPr>
          <a:xfrm>
            <a:off x="2608618" y="1443841"/>
            <a:ext cx="7815542" cy="39703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Inserir Colaborador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Entrada de um colaborador na ONG.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Direcionar um novo colaborador a uma tarefa na ONG.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Recepção</a:t>
            </a:r>
            <a:endParaRPr lang="pt-BR" b="1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 Recebe solicitação de cadastro do voluntário.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Verifica se tem vaga no quadro de colaboradores</a:t>
            </a:r>
          </a:p>
          <a:p>
            <a:pPr marL="1714500" lvl="3" indent="-342900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Caso não haja vagas, informar o interessado e finaliza.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Informa resposta ao voluntário.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Voluntário solicita cadastramento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Cadastra voluntário no quadro de colaboradores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Informa regras da vaga.</a:t>
            </a:r>
          </a:p>
          <a:p>
            <a:pPr lvl="3"/>
            <a:endParaRPr lang="pt-BR" dirty="0"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B608DA-CD32-435E-9736-D9F0D6D40858}"/>
              </a:ext>
            </a:extLst>
          </p:cNvPr>
          <p:cNvSpPr txBox="1"/>
          <p:nvPr/>
        </p:nvSpPr>
        <p:spPr>
          <a:xfrm>
            <a:off x="2608619" y="190033"/>
            <a:ext cx="697476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Capacidade:  Tornar voluntário em um colaborador</a:t>
            </a:r>
          </a:p>
        </p:txBody>
      </p:sp>
    </p:spTree>
    <p:extLst>
      <p:ext uri="{BB962C8B-B14F-4D97-AF65-F5344CB8AC3E}">
        <p14:creationId xmlns:p14="http://schemas.microsoft.com/office/powerpoint/2010/main" val="3892219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25D9931-2A34-4441-8234-04F8F330EDE3}"/>
              </a:ext>
            </a:extLst>
          </p:cNvPr>
          <p:cNvSpPr/>
          <p:nvPr/>
        </p:nvSpPr>
        <p:spPr>
          <a:xfrm>
            <a:off x="1533169" y="683389"/>
            <a:ext cx="194956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Doador</a:t>
            </a:r>
            <a:endParaRPr lang="pt-BR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D2362A0-26E7-4752-BA70-DC5EA141C163}"/>
              </a:ext>
            </a:extLst>
          </p:cNvPr>
          <p:cNvCxnSpPr/>
          <p:nvPr/>
        </p:nvCxnSpPr>
        <p:spPr>
          <a:xfrm flipH="1">
            <a:off x="2511369" y="1596940"/>
            <a:ext cx="5750" cy="158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E430DB26-A7AA-4F73-B45A-E520DE02B9F1}"/>
              </a:ext>
            </a:extLst>
          </p:cNvPr>
          <p:cNvSpPr/>
          <p:nvPr/>
        </p:nvSpPr>
        <p:spPr>
          <a:xfrm>
            <a:off x="1512482" y="5397953"/>
            <a:ext cx="194956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Doações</a:t>
            </a:r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B165049-39DC-4A49-8BEF-084544FB17BA}"/>
              </a:ext>
            </a:extLst>
          </p:cNvPr>
          <p:cNvSpPr/>
          <p:nvPr/>
        </p:nvSpPr>
        <p:spPr>
          <a:xfrm>
            <a:off x="1661109" y="3169215"/>
            <a:ext cx="1705155" cy="13025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Receber</a:t>
            </a:r>
          </a:p>
          <a:p>
            <a:pPr algn="ctr"/>
            <a:r>
              <a:rPr lang="pt-BR">
                <a:cs typeface="Calibri"/>
              </a:rPr>
              <a:t>Doação</a:t>
            </a:r>
            <a:endParaRPr lang="pt-BR" dirty="0">
              <a:cs typeface="Calibri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454E7BB-9D41-4A12-8428-6BB24664233A}"/>
              </a:ext>
            </a:extLst>
          </p:cNvPr>
          <p:cNvCxnSpPr>
            <a:cxnSpLocks/>
          </p:cNvCxnSpPr>
          <p:nvPr/>
        </p:nvCxnSpPr>
        <p:spPr>
          <a:xfrm>
            <a:off x="2516376" y="4481831"/>
            <a:ext cx="0" cy="90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063C56-0066-4077-AD6C-024ED0D03377}"/>
              </a:ext>
            </a:extLst>
          </p:cNvPr>
          <p:cNvSpPr txBox="1"/>
          <p:nvPr/>
        </p:nvSpPr>
        <p:spPr>
          <a:xfrm>
            <a:off x="2579296" y="2057964"/>
            <a:ext cx="121920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Entregar Doação</a:t>
            </a:r>
            <a:endParaRPr lang="pt-BR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E32D56D-7EAE-46FD-9270-F2153D2674CA}"/>
              </a:ext>
            </a:extLst>
          </p:cNvPr>
          <p:cNvCxnSpPr/>
          <p:nvPr/>
        </p:nvCxnSpPr>
        <p:spPr>
          <a:xfrm flipV="1">
            <a:off x="409442" y="1050893"/>
            <a:ext cx="1103040" cy="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6E5058E-8A54-45B3-9D06-FA34AE2BEDD4}"/>
              </a:ext>
            </a:extLst>
          </p:cNvPr>
          <p:cNvSpPr txBox="1"/>
          <p:nvPr/>
        </p:nvSpPr>
        <p:spPr>
          <a:xfrm>
            <a:off x="339433" y="2057747"/>
            <a:ext cx="163614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Entregar Comprovante</a:t>
            </a:r>
            <a:endParaRPr lang="pt-BR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1350AC0-AD03-4C25-B857-0A0143B22D2F}"/>
              </a:ext>
            </a:extLst>
          </p:cNvPr>
          <p:cNvCxnSpPr/>
          <p:nvPr/>
        </p:nvCxnSpPr>
        <p:spPr>
          <a:xfrm flipH="1">
            <a:off x="407971" y="1050893"/>
            <a:ext cx="1471" cy="27669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18C630E-5EAE-44F6-9908-1E5F197BD4BA}"/>
              </a:ext>
            </a:extLst>
          </p:cNvPr>
          <p:cNvCxnSpPr>
            <a:cxnSpLocks/>
          </p:cNvCxnSpPr>
          <p:nvPr/>
        </p:nvCxnSpPr>
        <p:spPr>
          <a:xfrm flipV="1">
            <a:off x="418260" y="3826828"/>
            <a:ext cx="1242849" cy="525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B77A5E5-B880-42F7-A62D-91FC9E1182D6}"/>
              </a:ext>
            </a:extLst>
          </p:cNvPr>
          <p:cNvSpPr txBox="1"/>
          <p:nvPr/>
        </p:nvSpPr>
        <p:spPr>
          <a:xfrm>
            <a:off x="1032641" y="-5256"/>
            <a:ext cx="49635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Capacidade:  Receber Doações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65B57C0-4419-4EC5-AF58-E6E7D1D114AA}"/>
              </a:ext>
            </a:extLst>
          </p:cNvPr>
          <p:cNvSpPr txBox="1"/>
          <p:nvPr/>
        </p:nvSpPr>
        <p:spPr>
          <a:xfrm>
            <a:off x="6641808" y="886326"/>
            <a:ext cx="5423335" cy="50783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Receber Doação</a:t>
            </a:r>
          </a:p>
          <a:p>
            <a:r>
              <a:rPr lang="pt-BR" b="1" dirty="0">
                <a:cs typeface="Calibri"/>
              </a:rPr>
              <a:t>Evento: </a:t>
            </a:r>
            <a:r>
              <a:rPr lang="pt-BR" dirty="0">
                <a:cs typeface="Calibri"/>
              </a:rPr>
              <a:t>ONG recebe algum tipo de doação.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Contabilizar entrada de algum tipo de doação na ONG.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lvl="1"/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Recebe doação do doador.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Armazena doação.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Lançar contribuição no Livro de Controle e gera comprovante da doação.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Entrega comprovante da doação para o doador.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58035D5-6877-4B2A-86C5-08559C46A05A}"/>
              </a:ext>
            </a:extLst>
          </p:cNvPr>
          <p:cNvSpPr/>
          <p:nvPr/>
        </p:nvSpPr>
        <p:spPr>
          <a:xfrm>
            <a:off x="5475974" y="3155061"/>
            <a:ext cx="978408" cy="46166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0CC6D0-85A8-42FD-AA6E-2005D18A0DD2}"/>
              </a:ext>
            </a:extLst>
          </p:cNvPr>
          <p:cNvSpPr txBox="1"/>
          <p:nvPr/>
        </p:nvSpPr>
        <p:spPr>
          <a:xfrm>
            <a:off x="4304589" y="3169215"/>
            <a:ext cx="274320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1399517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2770EFF-D9E3-4292-B7A1-82F05087D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94212"/>
              </p:ext>
            </p:extLst>
          </p:nvPr>
        </p:nvGraphicFramePr>
        <p:xfrm>
          <a:off x="630123" y="1857788"/>
          <a:ext cx="10931754" cy="3618935"/>
        </p:xfrm>
        <a:graphic>
          <a:graphicData uri="http://schemas.openxmlformats.org/drawingml/2006/table">
            <a:tbl>
              <a:tblPr/>
              <a:tblGrid>
                <a:gridCol w="2645106">
                  <a:extLst>
                    <a:ext uri="{9D8B030D-6E8A-4147-A177-3AD203B41FA5}">
                      <a16:colId xmlns:a16="http://schemas.microsoft.com/office/drawing/2014/main" val="783639410"/>
                    </a:ext>
                  </a:extLst>
                </a:gridCol>
                <a:gridCol w="466187">
                  <a:extLst>
                    <a:ext uri="{9D8B030D-6E8A-4147-A177-3AD203B41FA5}">
                      <a16:colId xmlns:a16="http://schemas.microsoft.com/office/drawing/2014/main" val="689539510"/>
                    </a:ext>
                  </a:extLst>
                </a:gridCol>
                <a:gridCol w="270253">
                  <a:extLst>
                    <a:ext uri="{9D8B030D-6E8A-4147-A177-3AD203B41FA5}">
                      <a16:colId xmlns:a16="http://schemas.microsoft.com/office/drawing/2014/main" val="1972958874"/>
                    </a:ext>
                  </a:extLst>
                </a:gridCol>
                <a:gridCol w="2959276">
                  <a:extLst>
                    <a:ext uri="{9D8B030D-6E8A-4147-A177-3AD203B41FA5}">
                      <a16:colId xmlns:a16="http://schemas.microsoft.com/office/drawing/2014/main" val="444452622"/>
                    </a:ext>
                  </a:extLst>
                </a:gridCol>
                <a:gridCol w="719550">
                  <a:extLst>
                    <a:ext uri="{9D8B030D-6E8A-4147-A177-3AD203B41FA5}">
                      <a16:colId xmlns:a16="http://schemas.microsoft.com/office/drawing/2014/main" val="3913584187"/>
                    </a:ext>
                  </a:extLst>
                </a:gridCol>
                <a:gridCol w="878324">
                  <a:extLst>
                    <a:ext uri="{9D8B030D-6E8A-4147-A177-3AD203B41FA5}">
                      <a16:colId xmlns:a16="http://schemas.microsoft.com/office/drawing/2014/main" val="3815751715"/>
                    </a:ext>
                  </a:extLst>
                </a:gridCol>
                <a:gridCol w="557398">
                  <a:extLst>
                    <a:ext uri="{9D8B030D-6E8A-4147-A177-3AD203B41FA5}">
                      <a16:colId xmlns:a16="http://schemas.microsoft.com/office/drawing/2014/main" val="3974757616"/>
                    </a:ext>
                  </a:extLst>
                </a:gridCol>
                <a:gridCol w="638474">
                  <a:extLst>
                    <a:ext uri="{9D8B030D-6E8A-4147-A177-3AD203B41FA5}">
                      <a16:colId xmlns:a16="http://schemas.microsoft.com/office/drawing/2014/main" val="3198405966"/>
                    </a:ext>
                  </a:extLst>
                </a:gridCol>
                <a:gridCol w="743197">
                  <a:extLst>
                    <a:ext uri="{9D8B030D-6E8A-4147-A177-3AD203B41FA5}">
                      <a16:colId xmlns:a16="http://schemas.microsoft.com/office/drawing/2014/main" val="886076819"/>
                    </a:ext>
                  </a:extLst>
                </a:gridCol>
                <a:gridCol w="1053989">
                  <a:extLst>
                    <a:ext uri="{9D8B030D-6E8A-4147-A177-3AD203B41FA5}">
                      <a16:colId xmlns:a16="http://schemas.microsoft.com/office/drawing/2014/main" val="396249085"/>
                    </a:ext>
                  </a:extLst>
                </a:gridCol>
              </a:tblGrid>
              <a:tr h="20269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Capacidades</a:t>
                      </a:r>
                    </a:p>
                  </a:txBody>
                  <a:tcPr marL="97291" marR="97291" marT="48646" marB="4864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 N°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Previsivel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previsivel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Relativo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Absoluto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evento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Extem-por âneo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64186"/>
                  </a:ext>
                </a:extLst>
              </a:tr>
              <a:tr h="20269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Matrícula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Interessado solicita Informação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222236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verifica informação e responde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x(1)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232071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Interessado solicita a matrícula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x(2)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793465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realiza matrícula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x(3)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8527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há vagas na modalidade escolhida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x(3)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469892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Interessado sem documentos necessários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x(3)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577572"/>
                  </a:ext>
                </a:extLst>
              </a:tr>
              <a:tr h="20269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Verificar inadimplência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Aluno solicita entrada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819237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autoriza entrada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x(7)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845756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</a:t>
                      </a:r>
                    </a:p>
                  </a:txBody>
                  <a:tcPr marL="10135" marR="10135" marT="10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não autoriza entrada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x(7)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219082"/>
                  </a:ext>
                </a:extLst>
              </a:tr>
              <a:tr h="20269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Tornar voluntário em um colaborador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Voluntário solicita informação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94652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responde informação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x(10)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552596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Voluntário se cadastra como colaborador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x(11)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426644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passa regras da função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x(12)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419899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</a:t>
                      </a:r>
                    </a:p>
                  </a:txBody>
                  <a:tcPr marL="10135" marR="10135" marT="10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há vagas disponível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x(10)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034896"/>
                  </a:ext>
                </a:extLst>
              </a:tr>
              <a:tr h="2026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Receber doaçoes 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Doador entrega doação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678953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entrega Comprovante de doação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x(16)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011476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EF7C4E01-DBDD-4FB7-AB4C-DA5DE4D23338}"/>
              </a:ext>
            </a:extLst>
          </p:cNvPr>
          <p:cNvSpPr txBox="1"/>
          <p:nvPr/>
        </p:nvSpPr>
        <p:spPr>
          <a:xfrm>
            <a:off x="3614245" y="177624"/>
            <a:ext cx="49635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Analise de eventos</a:t>
            </a:r>
          </a:p>
        </p:txBody>
      </p:sp>
    </p:spTree>
    <p:extLst>
      <p:ext uri="{BB962C8B-B14F-4D97-AF65-F5344CB8AC3E}">
        <p14:creationId xmlns:p14="http://schemas.microsoft.com/office/powerpoint/2010/main" val="361742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3005" y="124385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BBEA9159-6E91-4172-99DF-56517BBF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601A5E-E9FD-4E49-A21A-E1D9795909C3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63307" cy="84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B365FA8-96A9-46EF-82C1-1F0ACEB6382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1DA2E97-81CC-4053-8E24-07F96ED0FDF9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F114C1-C8CF-409C-847E-943F96FE0F0F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DBD84FF-B3AA-4678-8B40-4A48A902DC6E}"/>
              </a:ext>
            </a:extLst>
          </p:cNvPr>
          <p:cNvSpPr txBox="1"/>
          <p:nvPr/>
        </p:nvSpPr>
        <p:spPr>
          <a:xfrm>
            <a:off x="5021831" y="3167153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Aula</a:t>
            </a:r>
            <a:endParaRPr lang="pt-BR" sz="2400" b="1" i="1" u="sng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4FBAB1E-D362-4FFE-9F68-676EC352141C}"/>
              </a:ext>
            </a:extLst>
          </p:cNvPr>
          <p:cNvSpPr txBox="1"/>
          <p:nvPr/>
        </p:nvSpPr>
        <p:spPr>
          <a:xfrm>
            <a:off x="2578500" y="163553"/>
            <a:ext cx="703499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Análise do Ciclo de vida: Realizar Matrícula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AC2410-66FC-42A0-A1BF-4979DC926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961" y="751830"/>
            <a:ext cx="6888077" cy="57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9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6F3882-7EE1-4D63-BC21-3F2E586A42CA}"/>
              </a:ext>
            </a:extLst>
          </p:cNvPr>
          <p:cNvSpPr txBox="1"/>
          <p:nvPr/>
        </p:nvSpPr>
        <p:spPr>
          <a:xfrm>
            <a:off x="3712719" y="219827"/>
            <a:ext cx="49635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Modelo Conceitual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E8E748-A00A-4650-A43B-9AD558C87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74" y="1114425"/>
            <a:ext cx="10744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73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0A94597-87AA-482D-A4BF-545EA0215DBC}"/>
              </a:ext>
            </a:extLst>
          </p:cNvPr>
          <p:cNvSpPr txBox="1"/>
          <p:nvPr/>
        </p:nvSpPr>
        <p:spPr>
          <a:xfrm>
            <a:off x="1270779" y="1308297"/>
            <a:ext cx="965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ADS  3A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8765AE-70BA-4CEF-A9F7-2847A44362F3}"/>
              </a:ext>
            </a:extLst>
          </p:cNvPr>
          <p:cNvSpPr txBox="1"/>
          <p:nvPr/>
        </p:nvSpPr>
        <p:spPr>
          <a:xfrm>
            <a:off x="1624816" y="2459504"/>
            <a:ext cx="8942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Nome: </a:t>
            </a:r>
            <a:r>
              <a:rPr lang="pt-BR" sz="2000" dirty="0" err="1"/>
              <a:t>Isac</a:t>
            </a:r>
            <a:r>
              <a:rPr lang="pt-BR" sz="2000" dirty="0"/>
              <a:t> Moreira Campos</a:t>
            </a:r>
            <a:r>
              <a:rPr lang="pt-BR" sz="2000" b="1" dirty="0"/>
              <a:t>					RA: </a:t>
            </a:r>
            <a:r>
              <a:rPr lang="pt-BR" sz="2000" dirty="0"/>
              <a:t>1800451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Leonardo Silva  Pires</a:t>
            </a:r>
            <a:r>
              <a:rPr lang="pt-BR" sz="2000" b="1" dirty="0"/>
              <a:t>					RA: </a:t>
            </a:r>
            <a:r>
              <a:rPr lang="pt-BR" sz="2000" dirty="0"/>
              <a:t>1800445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Rafael Cordeiro Diniz</a:t>
            </a:r>
            <a:r>
              <a:rPr lang="pt-BR" sz="2000" b="1" dirty="0"/>
              <a:t>					RA: </a:t>
            </a:r>
            <a:r>
              <a:rPr lang="pt-BR" sz="2000" dirty="0"/>
              <a:t>1800640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Ramon Marques Fontana </a:t>
            </a:r>
            <a:r>
              <a:rPr lang="pt-BR" sz="2000" b="1" dirty="0"/>
              <a:t>					RA: </a:t>
            </a:r>
            <a:r>
              <a:rPr lang="pt-BR" sz="2000" dirty="0"/>
              <a:t>1600266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Samuel Soares da Silva</a:t>
            </a:r>
            <a:r>
              <a:rPr lang="pt-BR" sz="2000" b="1" dirty="0"/>
              <a:t>					RA: </a:t>
            </a:r>
            <a:r>
              <a:rPr lang="pt-BR" sz="2000" dirty="0"/>
              <a:t>1801144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Vaney Rocha dos Santos </a:t>
            </a:r>
            <a:r>
              <a:rPr lang="pt-BR" sz="2000" b="1" dirty="0"/>
              <a:t>					RA: </a:t>
            </a:r>
            <a:r>
              <a:rPr lang="pt-BR" sz="2000" dirty="0"/>
              <a:t>1801281</a:t>
            </a:r>
          </a:p>
        </p:txBody>
      </p:sp>
    </p:spTree>
    <p:extLst>
      <p:ext uri="{BB962C8B-B14F-4D97-AF65-F5344CB8AC3E}">
        <p14:creationId xmlns:p14="http://schemas.microsoft.com/office/powerpoint/2010/main" val="229903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D55A375-5E96-4C62-9CC7-E8015B3E49AD}"/>
              </a:ext>
            </a:extLst>
          </p:cNvPr>
          <p:cNvGrpSpPr/>
          <p:nvPr/>
        </p:nvGrpSpPr>
        <p:grpSpPr>
          <a:xfrm>
            <a:off x="151581" y="143774"/>
            <a:ext cx="11909822" cy="6570451"/>
            <a:chOff x="235989" y="143774"/>
            <a:chExt cx="11909822" cy="6570451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4346E9C-8BCE-4B2B-BE69-77638DB797FE}"/>
                </a:ext>
              </a:extLst>
            </p:cNvPr>
            <p:cNvGrpSpPr/>
            <p:nvPr/>
          </p:nvGrpSpPr>
          <p:grpSpPr>
            <a:xfrm>
              <a:off x="235989" y="143774"/>
              <a:ext cx="11909822" cy="6570451"/>
              <a:chOff x="235989" y="143774"/>
              <a:chExt cx="11909822" cy="6570451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8C6BF1B-8B81-4A42-B266-9DF3168EF8CB}"/>
                  </a:ext>
                </a:extLst>
              </p:cNvPr>
              <p:cNvSpPr/>
              <p:nvPr/>
            </p:nvSpPr>
            <p:spPr>
              <a:xfrm>
                <a:off x="241361" y="143774"/>
                <a:ext cx="11904450" cy="65704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" name="Conector de Seta Reta 4">
                <a:extLst>
                  <a:ext uri="{FF2B5EF4-FFF2-40B4-BE49-F238E27FC236}">
                    <a16:creationId xmlns:a16="http://schemas.microsoft.com/office/drawing/2014/main" id="{85E6B2C7-D043-4C92-898F-4F2DEE8A2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989" y="1012893"/>
                <a:ext cx="11908766" cy="17966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>
              <a:off x="250056" y="3876856"/>
              <a:ext cx="11887739" cy="1641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BA6E27EE-CE85-4231-860A-EC8B217CE24F}"/>
              </a:ext>
            </a:extLst>
          </p:cNvPr>
          <p:cNvGrpSpPr/>
          <p:nvPr/>
        </p:nvGrpSpPr>
        <p:grpSpPr>
          <a:xfrm>
            <a:off x="5637004" y="1912548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6074973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A39C0BD4-A4A9-4C34-878E-6105488207AF}"/>
              </a:ext>
            </a:extLst>
          </p:cNvPr>
          <p:cNvGrpSpPr/>
          <p:nvPr/>
        </p:nvGrpSpPr>
        <p:grpSpPr>
          <a:xfrm>
            <a:off x="8569984" y="1912547"/>
            <a:ext cx="2429771" cy="1178942"/>
            <a:chOff x="8569984" y="1417247"/>
            <a:chExt cx="2429771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71BC70D-B8E4-4A17-B17F-86055154C60C}"/>
                </a:ext>
              </a:extLst>
            </p:cNvPr>
            <p:cNvSpPr/>
            <p:nvPr/>
          </p:nvSpPr>
          <p:spPr>
            <a:xfrm>
              <a:off x="8569984" y="1417247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id="{F77E377A-2299-45F1-BD65-AD221DB0412C}"/>
                </a:ext>
              </a:extLst>
            </p:cNvPr>
            <p:cNvSpPr txBox="1"/>
            <p:nvPr/>
          </p:nvSpPr>
          <p:spPr>
            <a:xfrm>
              <a:off x="9292922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ED0C22-7BEF-404D-8355-9C9D373C2B51}"/>
              </a:ext>
            </a:extLst>
          </p:cNvPr>
          <p:cNvGrpSpPr/>
          <p:nvPr/>
        </p:nvGrpSpPr>
        <p:grpSpPr>
          <a:xfrm>
            <a:off x="1121075" y="16507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</a:t>
              </a:r>
              <a:endParaRPr lang="pt-BR" sz="2400" b="1" i="1" u="sng" dirty="0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9DB1F885-85FC-4032-BAA2-BCB1EBAE1904}"/>
              </a:ext>
            </a:extLst>
          </p:cNvPr>
          <p:cNvGrpSpPr/>
          <p:nvPr/>
        </p:nvGrpSpPr>
        <p:grpSpPr>
          <a:xfrm>
            <a:off x="2657575" y="1650698"/>
            <a:ext cx="2743200" cy="1978286"/>
            <a:chOff x="2657575" y="1155398"/>
            <a:chExt cx="2743200" cy="1978286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657575" y="2302687"/>
              <a:ext cx="2743200" cy="830997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</a:p>
            <a:p>
              <a:r>
                <a:rPr lang="pt-BR" sz="2400" b="1" i="1" dirty="0"/>
                <a:t>Aluno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6976158" y="3124085"/>
            <a:ext cx="20764" cy="1643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864563" y="786440"/>
            <a:ext cx="1531369" cy="112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634775" y="786441"/>
            <a:ext cx="796327" cy="969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6677565" y="798483"/>
            <a:ext cx="174324" cy="1054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43309"/>
            <a:ext cx="1497882" cy="112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9658DA-03D1-4969-9E0E-3405A27FE72E}"/>
              </a:ext>
            </a:extLst>
          </p:cNvPr>
          <p:cNvCxnSpPr>
            <a:cxnSpLocks/>
          </p:cNvCxnSpPr>
          <p:nvPr/>
        </p:nvCxnSpPr>
        <p:spPr>
          <a:xfrm>
            <a:off x="9901328" y="3124085"/>
            <a:ext cx="14735" cy="1511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3199502" y="400822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10995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 dirty="0">
                <a:cs typeface="Calibri"/>
              </a:rPr>
              <a:t>Nós operacionais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55A6F1EE-B3B9-4AD3-A189-E3913427B6B6}"/>
              </a:ext>
            </a:extLst>
          </p:cNvPr>
          <p:cNvGrpSpPr/>
          <p:nvPr/>
        </p:nvGrpSpPr>
        <p:grpSpPr>
          <a:xfrm>
            <a:off x="6059338" y="4896929"/>
            <a:ext cx="2863071" cy="1331343"/>
            <a:chOff x="5868838" y="3906329"/>
            <a:chExt cx="2863071" cy="1331343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6003086" y="4033387"/>
              <a:ext cx="2728823" cy="1200329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ONG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aula experimental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7B5FAAB-A3BD-4418-A9BF-1694D728EFC3}"/>
                </a:ext>
              </a:extLst>
            </p:cNvPr>
            <p:cNvSpPr/>
            <p:nvPr/>
          </p:nvSpPr>
          <p:spPr>
            <a:xfrm>
              <a:off x="5868838" y="3906329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Calibri"/>
                </a:rPr>
                <a:t>c</a:t>
              </a:r>
              <a:endParaRPr lang="pt-BR" dirty="0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C4062237-DD02-40B3-AC9C-B89D60A767B8}"/>
              </a:ext>
            </a:extLst>
          </p:cNvPr>
          <p:cNvGrpSpPr/>
          <p:nvPr/>
        </p:nvGrpSpPr>
        <p:grpSpPr>
          <a:xfrm>
            <a:off x="8977941" y="4767532"/>
            <a:ext cx="2819939" cy="1604386"/>
            <a:chOff x="8787441" y="3776932"/>
            <a:chExt cx="2819939" cy="160438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66CD485-09EF-48E1-86C5-9CA202611613}"/>
                </a:ext>
              </a:extLst>
            </p:cNvPr>
            <p:cNvSpPr txBox="1"/>
            <p:nvPr/>
          </p:nvSpPr>
          <p:spPr>
            <a:xfrm>
              <a:off x="8878557" y="3903990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Transmitir conhecimento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Instruir o aluno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Manter ordem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BD6C4BD0-D5BB-4786-BF71-1D992016DC45}"/>
                </a:ext>
              </a:extLst>
            </p:cNvPr>
            <p:cNvSpPr/>
            <p:nvPr/>
          </p:nvSpPr>
          <p:spPr>
            <a:xfrm>
              <a:off x="8787441" y="3776932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66636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36048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Matricular-se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A1F85B-7B7F-4EB2-A921-5BDA85D5F006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835543-02C9-4F7E-942E-19AA80F41074}"/>
              </a:ext>
            </a:extLst>
          </p:cNvPr>
          <p:cNvSpPr txBox="1"/>
          <p:nvPr/>
        </p:nvSpPr>
        <p:spPr>
          <a:xfrm>
            <a:off x="4382067" y="3166097"/>
            <a:ext cx="218766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Administração</a:t>
            </a:r>
            <a:endParaRPr lang="pt-BR" sz="2400" b="1" i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11AA6B9-507C-44D4-9959-3C997B8CBC1D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DDF8BE8-BC1F-46BC-9872-A1A48F87BFA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</a:t>
            </a:r>
            <a:endParaRPr lang="pt-BR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345005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3005" y="118017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Matricular-se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5E6B2C7-D043-4C92-898F-4F2DEE8A2690}"/>
              </a:ext>
            </a:extLst>
          </p:cNvPr>
          <p:cNvCxnSpPr/>
          <p:nvPr/>
        </p:nvCxnSpPr>
        <p:spPr>
          <a:xfrm flipV="1">
            <a:off x="103517" y="1016479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03516" y="35195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F28B680-1403-498E-B98E-3F47E1CD4F15}"/>
              </a:ext>
            </a:extLst>
          </p:cNvPr>
          <p:cNvGrpSpPr/>
          <p:nvPr/>
        </p:nvGrpSpPr>
        <p:grpSpPr>
          <a:xfrm>
            <a:off x="7565502" y="1784477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6074973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 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8B089574-4BAD-41C0-AB24-A3288FD76E68}"/>
              </a:ext>
            </a:extLst>
          </p:cNvPr>
          <p:cNvGrpSpPr/>
          <p:nvPr/>
        </p:nvGrpSpPr>
        <p:grpSpPr>
          <a:xfrm>
            <a:off x="1121075" y="15110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B35F1CD-5913-439D-8C83-786B18E01404}"/>
              </a:ext>
            </a:extLst>
          </p:cNvPr>
          <p:cNvGrpSpPr/>
          <p:nvPr/>
        </p:nvGrpSpPr>
        <p:grpSpPr>
          <a:xfrm>
            <a:off x="2686410" y="1499766"/>
            <a:ext cx="2743200" cy="1773870"/>
            <a:chOff x="2686410" y="1144166"/>
            <a:chExt cx="2743200" cy="1773870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2878" y="1144166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686410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  <a:endParaRPr lang="pt-BR" sz="2400" b="1" i="1" u="sng" dirty="0"/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9078450" y="2963418"/>
            <a:ext cx="0" cy="1496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905001" y="763807"/>
            <a:ext cx="2309091" cy="843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861262" y="786441"/>
            <a:ext cx="889377" cy="126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7862963" y="786441"/>
            <a:ext cx="917424" cy="931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3663349" y="3697009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E876AD11-81BD-4580-9B33-4F7D24F45B10}"/>
              </a:ext>
            </a:extLst>
          </p:cNvPr>
          <p:cNvGrpSpPr/>
          <p:nvPr/>
        </p:nvGrpSpPr>
        <p:grpSpPr>
          <a:xfrm>
            <a:off x="7680052" y="4543355"/>
            <a:ext cx="2796796" cy="1925336"/>
            <a:chOff x="5897592" y="3863196"/>
            <a:chExt cx="2796796" cy="1925336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5965565" y="4034206"/>
              <a:ext cx="2728823" cy="175432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regras para matricula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Realizar matricula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Receber pagamento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Emitir comprovante 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F00C5CCF-AC25-4099-8DD3-8B36FCAF56E7}"/>
                </a:ext>
              </a:extLst>
            </p:cNvPr>
            <p:cNvSpPr/>
            <p:nvPr/>
          </p:nvSpPr>
          <p:spPr>
            <a:xfrm>
              <a:off x="5897592" y="3863196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3015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da aula 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A1F85B-7B7F-4EB2-A921-5BDA85D5F006}"/>
              </a:ext>
            </a:extLst>
          </p:cNvPr>
          <p:cNvSpPr txBox="1"/>
          <p:nvPr/>
        </p:nvSpPr>
        <p:spPr>
          <a:xfrm>
            <a:off x="4605787" y="3168051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835543-02C9-4F7E-942E-19AA80F41074}"/>
              </a:ext>
            </a:extLst>
          </p:cNvPr>
          <p:cNvSpPr txBox="1"/>
          <p:nvPr/>
        </p:nvSpPr>
        <p:spPr>
          <a:xfrm>
            <a:off x="4906812" y="2606436"/>
            <a:ext cx="176554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Aula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11AA6B9-507C-44D4-9959-3C997B8CBC1D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63307" cy="84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679141C5-05BA-4E9B-9DE4-33CA40E6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379" y="954116"/>
            <a:ext cx="832449" cy="132667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16219F2-C8D5-4962-B139-35FAB8DA186B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0895BE-0869-4DCC-8DF3-4E9AA8EB5C8C}"/>
              </a:ext>
            </a:extLst>
          </p:cNvPr>
          <p:cNvSpPr txBox="1"/>
          <p:nvPr/>
        </p:nvSpPr>
        <p:spPr>
          <a:xfrm>
            <a:off x="8879097" y="2294267"/>
            <a:ext cx="162176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Professor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4BFD4BF-B15E-4CD7-866F-99EB8A96BAA7}"/>
              </a:ext>
            </a:extLst>
          </p:cNvPr>
          <p:cNvCxnSpPr>
            <a:cxnSpLocks/>
          </p:cNvCxnSpPr>
          <p:nvPr/>
        </p:nvCxnSpPr>
        <p:spPr>
          <a:xfrm flipH="1">
            <a:off x="6365396" y="1777580"/>
            <a:ext cx="2723071" cy="64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9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36048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aula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5E6B2C7-D043-4C92-898F-4F2DEE8A2690}"/>
              </a:ext>
            </a:extLst>
          </p:cNvPr>
          <p:cNvCxnSpPr>
            <a:cxnSpLocks/>
          </p:cNvCxnSpPr>
          <p:nvPr/>
        </p:nvCxnSpPr>
        <p:spPr>
          <a:xfrm flipV="1">
            <a:off x="189601" y="1016480"/>
            <a:ext cx="11861499" cy="4025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28916" y="30496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59A99669-CC2E-471C-9533-EE65C05F42DC}"/>
              </a:ext>
            </a:extLst>
          </p:cNvPr>
          <p:cNvGrpSpPr/>
          <p:nvPr/>
        </p:nvGrpSpPr>
        <p:grpSpPr>
          <a:xfrm>
            <a:off x="7506059" y="1474757"/>
            <a:ext cx="2041583" cy="1207696"/>
            <a:chOff x="7506059" y="1474757"/>
            <a:chExt cx="2041583" cy="1207696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7506059" y="1474757"/>
              <a:ext cx="2041583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7713992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23F3B3EC-DB9B-48C6-B968-A50048FE2EB4}"/>
              </a:ext>
            </a:extLst>
          </p:cNvPr>
          <p:cNvGrpSpPr/>
          <p:nvPr/>
        </p:nvGrpSpPr>
        <p:grpSpPr>
          <a:xfrm>
            <a:off x="10108360" y="1417247"/>
            <a:ext cx="1754036" cy="1178942"/>
            <a:chOff x="10108360" y="1417247"/>
            <a:chExt cx="1754036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71BC70D-B8E4-4A17-B17F-86055154C60C}"/>
                </a:ext>
              </a:extLst>
            </p:cNvPr>
            <p:cNvSpPr/>
            <p:nvPr/>
          </p:nvSpPr>
          <p:spPr>
            <a:xfrm>
              <a:off x="10108360" y="1417247"/>
              <a:ext cx="1754036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id="{F77E377A-2299-45F1-BD65-AD221DB0412C}"/>
                </a:ext>
              </a:extLst>
            </p:cNvPr>
            <p:cNvSpPr txBox="1"/>
            <p:nvPr/>
          </p:nvSpPr>
          <p:spPr>
            <a:xfrm>
              <a:off x="10488820" y="1747388"/>
              <a:ext cx="1075428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dirty="0" err="1">
                <a:cs typeface="Calibri"/>
              </a:endParaRP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9102A23B-7600-4BE1-A0EA-04D802778857}"/>
              </a:ext>
            </a:extLst>
          </p:cNvPr>
          <p:cNvGrpSpPr/>
          <p:nvPr/>
        </p:nvGrpSpPr>
        <p:grpSpPr>
          <a:xfrm>
            <a:off x="1121075" y="11935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117C8AE4-4833-4058-9612-B813911B00FD}"/>
              </a:ext>
            </a:extLst>
          </p:cNvPr>
          <p:cNvGrpSpPr/>
          <p:nvPr/>
        </p:nvGrpSpPr>
        <p:grpSpPr>
          <a:xfrm>
            <a:off x="2456372" y="1193498"/>
            <a:ext cx="2743200" cy="1762638"/>
            <a:chOff x="2456372" y="1155398"/>
            <a:chExt cx="2743200" cy="1762638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456372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 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8600535" y="2684253"/>
            <a:ext cx="23724" cy="1467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2053087" y="786441"/>
            <a:ext cx="2013907" cy="626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790170" y="773741"/>
            <a:ext cx="691732" cy="90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57686"/>
            <a:ext cx="1892060" cy="598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9658DA-03D1-4969-9E0E-3405A27FE72E}"/>
              </a:ext>
            </a:extLst>
          </p:cNvPr>
          <p:cNvCxnSpPr>
            <a:cxnSpLocks/>
          </p:cNvCxnSpPr>
          <p:nvPr/>
        </p:nvCxnSpPr>
        <p:spPr>
          <a:xfrm flipH="1">
            <a:off x="10981427" y="2583612"/>
            <a:ext cx="5750" cy="105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1432796" y="3107185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21F91D42-F2B6-4275-A3D0-4C3BAED84193}"/>
              </a:ext>
            </a:extLst>
          </p:cNvPr>
          <p:cNvGrpSpPr/>
          <p:nvPr/>
        </p:nvGrpSpPr>
        <p:grpSpPr>
          <a:xfrm>
            <a:off x="9688182" y="3697138"/>
            <a:ext cx="2733676" cy="1546876"/>
            <a:chOff x="9650082" y="3201838"/>
            <a:chExt cx="2733676" cy="154687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66CD485-09EF-48E1-86C5-9CA202611613}"/>
                </a:ext>
              </a:extLst>
            </p:cNvPr>
            <p:cNvSpPr txBox="1"/>
            <p:nvPr/>
          </p:nvSpPr>
          <p:spPr>
            <a:xfrm>
              <a:off x="9654935" y="3271386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Espaço físico  para acontecer aula</a:t>
              </a:r>
              <a:endParaRPr lang="pt-BR" dirty="0"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um professor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alunos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7B5B938-3ED4-4381-81EC-D26D6C4BA4A2}"/>
                </a:ext>
              </a:extLst>
            </p:cNvPr>
            <p:cNvSpPr/>
            <p:nvPr/>
          </p:nvSpPr>
          <p:spPr>
            <a:xfrm>
              <a:off x="9650082" y="3201838"/>
              <a:ext cx="2251494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CE589A6F-0BF7-4F13-8115-B627981BEA60}"/>
              </a:ext>
            </a:extLst>
          </p:cNvPr>
          <p:cNvGrpSpPr/>
          <p:nvPr/>
        </p:nvGrpSpPr>
        <p:grpSpPr>
          <a:xfrm>
            <a:off x="6774611" y="4190281"/>
            <a:ext cx="2819940" cy="1823875"/>
            <a:chOff x="6774611" y="3618781"/>
            <a:chExt cx="2819940" cy="1823875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6865728" y="3688330"/>
              <a:ext cx="2728823" cy="175432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Verificar status aluno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Verificar inadimplência</a:t>
              </a:r>
              <a:endParaRPr lang="pt-BR" dirty="0"/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Notificar eventualidades para aluno ou responsável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F00C5CCF-AC25-4099-8DD3-8B36FCAF56E7}"/>
                </a:ext>
              </a:extLst>
            </p:cNvPr>
            <p:cNvSpPr/>
            <p:nvPr/>
          </p:nvSpPr>
          <p:spPr>
            <a:xfrm>
              <a:off x="6774611" y="3618781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83F123E-DE00-45B4-8DF4-7F224AED295D}"/>
              </a:ext>
            </a:extLst>
          </p:cNvPr>
          <p:cNvGrpSpPr/>
          <p:nvPr/>
        </p:nvGrpSpPr>
        <p:grpSpPr>
          <a:xfrm>
            <a:off x="5058673" y="1121611"/>
            <a:ext cx="2743200" cy="1834525"/>
            <a:chOff x="5058673" y="1083511"/>
            <a:chExt cx="2743200" cy="1834525"/>
          </a:xfrm>
        </p:grpSpPr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5D39F44F-4BB8-42ED-B09A-9657764491D5}"/>
                </a:ext>
              </a:extLst>
            </p:cNvPr>
            <p:cNvSpPr txBox="1"/>
            <p:nvPr/>
          </p:nvSpPr>
          <p:spPr>
            <a:xfrm>
              <a:off x="5058673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>
                  <a:cs typeface="Calibri"/>
                </a:rPr>
                <a:t>Professor</a:t>
              </a:r>
              <a:endParaRPr lang="pt-BR" sz="2400" b="1" i="1" u="sng" dirty="0">
                <a:cs typeface="Calibri"/>
              </a:endParaRPr>
            </a:p>
          </p:txBody>
        </p:sp>
        <p:pic>
          <p:nvPicPr>
            <p:cNvPr id="35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E44324F1-C6C9-4A4B-9667-7D21BF66D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8134" y="1083511"/>
              <a:ext cx="832449" cy="1326672"/>
            </a:xfrm>
            <a:prstGeom prst="rect">
              <a:avLst/>
            </a:prstGeom>
          </p:spPr>
        </p:pic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99C24CD1-FABB-4DD9-A9FD-41AD181EE8C7}"/>
              </a:ext>
            </a:extLst>
          </p:cNvPr>
          <p:cNvCxnSpPr>
            <a:cxnSpLocks/>
          </p:cNvCxnSpPr>
          <p:nvPr/>
        </p:nvCxnSpPr>
        <p:spPr>
          <a:xfrm>
            <a:off x="5725064" y="2918036"/>
            <a:ext cx="0" cy="2856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3441A96-A4E4-4F25-BD39-743E94E79917}"/>
              </a:ext>
            </a:extLst>
          </p:cNvPr>
          <p:cNvGrpSpPr/>
          <p:nvPr/>
        </p:nvGrpSpPr>
        <p:grpSpPr>
          <a:xfrm>
            <a:off x="4354182" y="6044002"/>
            <a:ext cx="2589902" cy="540589"/>
            <a:chOff x="4316082" y="5574102"/>
            <a:chExt cx="2589902" cy="540589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ADEABFF6-5823-4443-A6BF-973E9448ED9B}"/>
                </a:ext>
              </a:extLst>
            </p:cNvPr>
            <p:cNvSpPr/>
            <p:nvPr/>
          </p:nvSpPr>
          <p:spPr>
            <a:xfrm>
              <a:off x="4316082" y="5574102"/>
              <a:ext cx="2452777" cy="5405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850C7818-A02E-4E81-8BD6-424EFA441C21}"/>
                </a:ext>
              </a:extLst>
            </p:cNvPr>
            <p:cNvSpPr txBox="1"/>
            <p:nvPr/>
          </p:nvSpPr>
          <p:spPr>
            <a:xfrm>
              <a:off x="4320934" y="5658029"/>
              <a:ext cx="258505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Ensinar a disciplina </a:t>
              </a:r>
              <a:endParaRPr lang="pt-BR" dirty="0">
                <a:cs typeface="Calibri"/>
              </a:endParaRPr>
            </a:p>
          </p:txBody>
        </p:sp>
      </p:grp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A0A811B6-4F10-4ACC-BAFD-38F039227B28}"/>
              </a:ext>
            </a:extLst>
          </p:cNvPr>
          <p:cNvCxnSpPr>
            <a:cxnSpLocks/>
          </p:cNvCxnSpPr>
          <p:nvPr/>
        </p:nvCxnSpPr>
        <p:spPr>
          <a:xfrm flipH="1">
            <a:off x="5822648" y="787543"/>
            <a:ext cx="691732" cy="90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42ABDC8F-7BC1-4EBD-806F-E95C8F0FA29D}"/>
              </a:ext>
            </a:extLst>
          </p:cNvPr>
          <p:cNvCxnSpPr>
            <a:cxnSpLocks/>
          </p:cNvCxnSpPr>
          <p:nvPr/>
        </p:nvCxnSpPr>
        <p:spPr>
          <a:xfrm>
            <a:off x="7101574" y="787543"/>
            <a:ext cx="402208" cy="634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17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Tornar-se Colaborador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601A5E-E9FD-4E49-A21A-E1D9795909C3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6673161-0C4F-48B5-8E89-7B48BFDA7916}"/>
              </a:ext>
            </a:extLst>
          </p:cNvPr>
          <p:cNvGrpSpPr/>
          <p:nvPr/>
        </p:nvGrpSpPr>
        <p:grpSpPr>
          <a:xfrm>
            <a:off x="993475" y="1141022"/>
            <a:ext cx="1823050" cy="1806491"/>
            <a:chOff x="993475" y="1141022"/>
            <a:chExt cx="1823050" cy="1806491"/>
          </a:xfrm>
        </p:grpSpPr>
        <p:pic>
          <p:nvPicPr>
            <p:cNvPr id="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BBEA9159-6E91-4172-99DF-56517BBFE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8776" y="1141022"/>
              <a:ext cx="832449" cy="1326672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B365FA8-96A9-46EF-82C1-1F0ACEB6382C}"/>
                </a:ext>
              </a:extLst>
            </p:cNvPr>
            <p:cNvSpPr txBox="1"/>
            <p:nvPr/>
          </p:nvSpPr>
          <p:spPr>
            <a:xfrm>
              <a:off x="993475" y="2485848"/>
              <a:ext cx="182305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Voluntário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F114C1-C8CF-409C-847E-943F96FE0F0F}"/>
              </a:ext>
            </a:extLst>
          </p:cNvPr>
          <p:cNvSpPr txBox="1"/>
          <p:nvPr/>
        </p:nvSpPr>
        <p:spPr>
          <a:xfrm>
            <a:off x="4383361" y="2574728"/>
            <a:ext cx="22346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Administração 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01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DCBA173-E66C-403F-8F53-8A3DF7EFD734}"/>
              </a:ext>
            </a:extLst>
          </p:cNvPr>
          <p:cNvGrpSpPr/>
          <p:nvPr/>
        </p:nvGrpSpPr>
        <p:grpSpPr>
          <a:xfrm>
            <a:off x="111570" y="91005"/>
            <a:ext cx="12080430" cy="6570451"/>
            <a:chOff x="-12975" y="-139538"/>
            <a:chExt cx="12080430" cy="657045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8C6BF1B-8B81-4A42-B266-9DF3168EF8CB}"/>
                </a:ext>
              </a:extLst>
            </p:cNvPr>
            <p:cNvSpPr/>
            <p:nvPr/>
          </p:nvSpPr>
          <p:spPr>
            <a:xfrm>
              <a:off x="-10094" y="-139538"/>
              <a:ext cx="11904450" cy="6570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80F5CD5A-1914-4EF1-BE32-34B089486C2F}"/>
                </a:ext>
              </a:extLst>
            </p:cNvPr>
            <p:cNvSpPr txBox="1"/>
            <p:nvPr/>
          </p:nvSpPr>
          <p:spPr>
            <a:xfrm>
              <a:off x="151502" y="280898"/>
              <a:ext cx="11915953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Cenário : Tornar-se Colaborador </a:t>
              </a:r>
              <a:endParaRPr lang="pt-BR" dirty="0"/>
            </a:p>
          </p:txBody>
        </p: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85E6B2C7-D043-4C92-898F-4F2DEE8A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975" y="891679"/>
              <a:ext cx="11898702" cy="78922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048" y="3145688"/>
              <a:ext cx="11897775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7405417" y="1962174"/>
              <a:ext cx="2511365" cy="1029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7408030" y="2365348"/>
              <a:ext cx="244612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Administração 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24586A1-E2A3-4B25-8F44-2AB0D73E8B07}"/>
                </a:ext>
              </a:extLst>
            </p:cNvPr>
            <p:cNvGrpSpPr/>
            <p:nvPr/>
          </p:nvGrpSpPr>
          <p:grpSpPr>
            <a:xfrm>
              <a:off x="2846358" y="1184155"/>
              <a:ext cx="2053087" cy="1735678"/>
              <a:chOff x="2846358" y="1184155"/>
              <a:chExt cx="2053087" cy="1735678"/>
            </a:xfrm>
          </p:grpSpPr>
          <p:pic>
            <p:nvPicPr>
              <p:cNvPr id="13" name="Imagem 6" descr="Uma imagem contendo objeto&#10;&#10;Descrição gerada com muito alta confiança">
                <a:extLst>
                  <a:ext uri="{FF2B5EF4-FFF2-40B4-BE49-F238E27FC236}">
                    <a16:creationId xmlns:a16="http://schemas.microsoft.com/office/drawing/2014/main" id="{63824687-0B05-4413-8D3C-5E29C9702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9682" y="1184155"/>
                <a:ext cx="832449" cy="1326672"/>
              </a:xfrm>
              <a:prstGeom prst="rect">
                <a:avLst/>
              </a:prstGeom>
            </p:spPr>
          </p:pic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DA29973-2090-478C-8CFB-2DD1F5F78F5A}"/>
                  </a:ext>
                </a:extLst>
              </p:cNvPr>
              <p:cNvSpPr txBox="1"/>
              <p:nvPr/>
            </p:nvSpPr>
            <p:spPr>
              <a:xfrm>
                <a:off x="2846358" y="2458168"/>
                <a:ext cx="2053087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 b="1" i="1" dirty="0">
                    <a:cs typeface="Calibri"/>
                  </a:rPr>
                  <a:t>Voluntário </a:t>
                </a:r>
                <a:endParaRPr lang="pt-BR" sz="2400" b="1" i="1" dirty="0"/>
              </a:p>
            </p:txBody>
          </p:sp>
        </p:grp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7053101E-BA41-4AFA-90EB-5F30E05D5C2A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8661100" y="2992108"/>
              <a:ext cx="16753" cy="1417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972CCC72-617F-4D78-B3FE-1B11C03D20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131" y="772063"/>
              <a:ext cx="585875" cy="740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6F2A4F03-C5E4-40D7-AA81-EDDBC7B02437}"/>
                </a:ext>
              </a:extLst>
            </p:cNvPr>
            <p:cNvCxnSpPr>
              <a:cxnSpLocks/>
            </p:cNvCxnSpPr>
            <p:nvPr/>
          </p:nvCxnSpPr>
          <p:spPr>
            <a:xfrm>
              <a:off x="8068572" y="757686"/>
              <a:ext cx="430063" cy="11242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7FCA1908-EC09-46BB-B633-12D671CD2244}"/>
                </a:ext>
              </a:extLst>
            </p:cNvPr>
            <p:cNvSpPr txBox="1"/>
            <p:nvPr/>
          </p:nvSpPr>
          <p:spPr>
            <a:xfrm>
              <a:off x="3175339" y="3249399"/>
              <a:ext cx="4827916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Capacidades : </a:t>
              </a:r>
              <a:endParaRPr lang="pt-BR" dirty="0"/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52E15621-7F03-4345-B836-9C7FBBF4EDE5}"/>
                </a:ext>
              </a:extLst>
            </p:cNvPr>
            <p:cNvGrpSpPr/>
            <p:nvPr/>
          </p:nvGrpSpPr>
          <p:grpSpPr>
            <a:xfrm>
              <a:off x="7087566" y="4450121"/>
              <a:ext cx="3754823" cy="1568946"/>
              <a:chOff x="7087566" y="4484447"/>
              <a:chExt cx="3754823" cy="1654422"/>
            </a:xfrm>
          </p:grpSpPr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06F24E56-56C0-48DE-B993-B1CF84033F10}"/>
                  </a:ext>
                </a:extLst>
              </p:cNvPr>
              <p:cNvSpPr txBox="1"/>
              <p:nvPr/>
            </p:nvSpPr>
            <p:spPr>
              <a:xfrm>
                <a:off x="7227159" y="4532752"/>
                <a:ext cx="3615230" cy="1557812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Verificar vagas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Cadastrar voluntário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Tornar voluntário em um colaborador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Passar regras da função </a:t>
                </a:r>
                <a:endParaRPr lang="pt-BR" b="1" i="1" u="sng" dirty="0">
                  <a:cs typeface="Calibri"/>
                </a:endParaRPr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F00C5CCF-AC25-4099-8DD3-8B36FCAF56E7}"/>
                  </a:ext>
                </a:extLst>
              </p:cNvPr>
              <p:cNvSpPr/>
              <p:nvPr/>
            </p:nvSpPr>
            <p:spPr>
              <a:xfrm>
                <a:off x="7087566" y="4484447"/>
                <a:ext cx="3316978" cy="16544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7084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543</Words>
  <Application>Microsoft Office PowerPoint</Application>
  <PresentationFormat>Widescreen</PresentationFormat>
  <Paragraphs>367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Courier New,monospace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Rocha - Ney Rocha</dc:creator>
  <cp:lastModifiedBy>Rocha - Ney Rocha</cp:lastModifiedBy>
  <cp:revision>766</cp:revision>
  <dcterms:created xsi:type="dcterms:W3CDTF">2012-07-30T23:50:35Z</dcterms:created>
  <dcterms:modified xsi:type="dcterms:W3CDTF">2019-04-17T00:54:48Z</dcterms:modified>
</cp:coreProperties>
</file>