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0" r:id="rId12"/>
    <p:sldId id="277" r:id="rId13"/>
    <p:sldId id="276" r:id="rId14"/>
    <p:sldId id="275" r:id="rId15"/>
    <p:sldId id="274" r:id="rId16"/>
    <p:sldId id="273" r:id="rId17"/>
    <p:sldId id="279" r:id="rId18"/>
    <p:sldId id="272" r:id="rId19"/>
    <p:sldId id="278" r:id="rId20"/>
    <p:sldId id="271" r:id="rId2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79" autoAdjust="0"/>
    <p:restoredTop sz="94660"/>
  </p:normalViewPr>
  <p:slideViewPr>
    <p:cSldViewPr snapToGrid="0">
      <p:cViewPr varScale="1">
        <p:scale>
          <a:sx n="79" d="100"/>
          <a:sy n="79" d="100"/>
        </p:scale>
        <p:origin x="114" y="6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16.04.2019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7683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16.04.2019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6588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16.04.2019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639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16.04.2019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005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16.04.2019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137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16.04.2019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613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16.04.2019</a:t>
            </a:fld>
            <a:endParaRPr lang="de-DE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4421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16.04.2019</a:t>
            </a:fld>
            <a:endParaRPr lang="de-DE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8533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16.04.2019</a:t>
            </a:fld>
            <a:endParaRPr lang="de-DE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8281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16.04.2019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7836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16.04.2019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5566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51C7C-CEA3-4CAA-BE4B-344879E7C377}" type="datetimeFigureOut">
              <a:rPr lang="de-DE" smtClean="0"/>
              <a:t>16.04.2019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5746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88C6BF1B-8B81-4A42-B266-9DF3168EF8CB}"/>
              </a:ext>
            </a:extLst>
          </p:cNvPr>
          <p:cNvSpPr/>
          <p:nvPr/>
        </p:nvSpPr>
        <p:spPr>
          <a:xfrm>
            <a:off x="161167" y="143774"/>
            <a:ext cx="11904450" cy="65704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i="1" dirty="0">
                <a:latin typeface="Calibri"/>
                <a:ea typeface="Calibri"/>
                <a:cs typeface="Calibri"/>
              </a:rPr>
              <a:t>***</a:t>
            </a:r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1270056D-C445-482D-9C8C-EC4698A09D63}"/>
              </a:ext>
            </a:extLst>
          </p:cNvPr>
          <p:cNvSpPr txBox="1"/>
          <p:nvPr/>
        </p:nvSpPr>
        <p:spPr>
          <a:xfrm>
            <a:off x="3688332" y="280898"/>
            <a:ext cx="4827916" cy="58477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3200" b="1" i="1" u="sng" dirty="0">
                <a:cs typeface="Calibri"/>
              </a:rPr>
              <a:t>Contexto de Negócio </a:t>
            </a:r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BBA1E2F4-BBFF-4EB2-B8C3-D9ECB7B26A24}"/>
              </a:ext>
            </a:extLst>
          </p:cNvPr>
          <p:cNvSpPr/>
          <p:nvPr/>
        </p:nvSpPr>
        <p:spPr>
          <a:xfrm>
            <a:off x="4299908" y="2481174"/>
            <a:ext cx="3608716" cy="18403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6" descr="Uma imagem contendo objeto&#10;&#10;Descrição gerada com muito alta confiança">
            <a:extLst>
              <a:ext uri="{FF2B5EF4-FFF2-40B4-BE49-F238E27FC236}">
                <a16:creationId xmlns:a16="http://schemas.microsoft.com/office/drawing/2014/main" id="{92E329D9-4E40-4305-B89E-0B0FAF525C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8776" y="1141022"/>
            <a:ext cx="832449" cy="1326672"/>
          </a:xfrm>
          <a:prstGeom prst="rect">
            <a:avLst/>
          </a:prstGeom>
        </p:spPr>
      </p:pic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FDC2BAF2-F507-44C8-BC1B-784D4C14FB57}"/>
              </a:ext>
            </a:extLst>
          </p:cNvPr>
          <p:cNvCxnSpPr/>
          <p:nvPr/>
        </p:nvCxnSpPr>
        <p:spPr>
          <a:xfrm>
            <a:off x="2259222" y="1878222"/>
            <a:ext cx="1877683" cy="8281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m 6" descr="Uma imagem contendo objeto&#10;&#10;Descrição gerada com muito alta confiança">
            <a:extLst>
              <a:ext uri="{FF2B5EF4-FFF2-40B4-BE49-F238E27FC236}">
                <a16:creationId xmlns:a16="http://schemas.microsoft.com/office/drawing/2014/main" id="{014B8D47-4BA0-4DA7-9AA1-4ED5843846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0134" y="1141021"/>
            <a:ext cx="832449" cy="1326672"/>
          </a:xfrm>
          <a:prstGeom prst="rect">
            <a:avLst/>
          </a:prstGeom>
        </p:spPr>
      </p:pic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D6BF6348-7521-4FCC-8C02-2373BA40D8BE}"/>
              </a:ext>
            </a:extLst>
          </p:cNvPr>
          <p:cNvCxnSpPr>
            <a:cxnSpLocks/>
          </p:cNvCxnSpPr>
          <p:nvPr/>
        </p:nvCxnSpPr>
        <p:spPr>
          <a:xfrm flipH="1">
            <a:off x="8119434" y="1878221"/>
            <a:ext cx="1630391" cy="8281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agem 6" descr="Uma imagem contendo objeto&#10;&#10;Descrição gerada com muito alta confiança">
            <a:extLst>
              <a:ext uri="{FF2B5EF4-FFF2-40B4-BE49-F238E27FC236}">
                <a16:creationId xmlns:a16="http://schemas.microsoft.com/office/drawing/2014/main" id="{C2683C72-D2AC-4582-9167-11414D7556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8775" y="4591587"/>
            <a:ext cx="832449" cy="1326672"/>
          </a:xfrm>
          <a:prstGeom prst="rect">
            <a:avLst/>
          </a:prstGeom>
        </p:spPr>
      </p:pic>
      <p:pic>
        <p:nvPicPr>
          <p:cNvPr id="14" name="Imagem 6" descr="Uma imagem contendo objeto&#10;&#10;Descrição gerada com muito alta confiança">
            <a:extLst>
              <a:ext uri="{FF2B5EF4-FFF2-40B4-BE49-F238E27FC236}">
                <a16:creationId xmlns:a16="http://schemas.microsoft.com/office/drawing/2014/main" id="{7BD7278E-63C9-4A7B-A177-3945530999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0134" y="4591588"/>
            <a:ext cx="832449" cy="1326672"/>
          </a:xfrm>
          <a:prstGeom prst="rect">
            <a:avLst/>
          </a:prstGeom>
        </p:spPr>
      </p:pic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44979CC5-335D-4E0A-9F5D-53DF157520B5}"/>
              </a:ext>
            </a:extLst>
          </p:cNvPr>
          <p:cNvCxnSpPr>
            <a:cxnSpLocks/>
          </p:cNvCxnSpPr>
          <p:nvPr/>
        </p:nvCxnSpPr>
        <p:spPr>
          <a:xfrm flipH="1" flipV="1">
            <a:off x="8033169" y="4201604"/>
            <a:ext cx="1774165" cy="11271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CBEB5DF7-DD78-458C-BEF2-5EE6B2EDCE1E}"/>
              </a:ext>
            </a:extLst>
          </p:cNvPr>
          <p:cNvCxnSpPr>
            <a:cxnSpLocks/>
          </p:cNvCxnSpPr>
          <p:nvPr/>
        </p:nvCxnSpPr>
        <p:spPr>
          <a:xfrm flipV="1">
            <a:off x="2345485" y="4187227"/>
            <a:ext cx="1848929" cy="11559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AAD7B907-6CE7-47A0-995C-3DFC3EE8E0B4}"/>
              </a:ext>
            </a:extLst>
          </p:cNvPr>
          <p:cNvSpPr txBox="1"/>
          <p:nvPr/>
        </p:nvSpPr>
        <p:spPr>
          <a:xfrm>
            <a:off x="7137100" y="3887817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b="1" i="1" u="sng" dirty="0">
                <a:cs typeface="Calibri"/>
              </a:rPr>
              <a:t>ONG</a:t>
            </a:r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C4DEB443-9069-4E32-8358-8CB0FDAF9992}"/>
              </a:ext>
            </a:extLst>
          </p:cNvPr>
          <p:cNvGrpSpPr/>
          <p:nvPr/>
        </p:nvGrpSpPr>
        <p:grpSpPr>
          <a:xfrm>
            <a:off x="2271267" y="1589993"/>
            <a:ext cx="3839111" cy="880503"/>
            <a:chOff x="2283967" y="1285193"/>
            <a:chExt cx="3839111" cy="880503"/>
          </a:xfrm>
        </p:grpSpPr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3AB6A1BD-1D4F-4398-A8B0-B8E29B8BF1A1}"/>
                </a:ext>
              </a:extLst>
            </p:cNvPr>
            <p:cNvSpPr txBox="1"/>
            <p:nvPr/>
          </p:nvSpPr>
          <p:spPr>
            <a:xfrm>
              <a:off x="2283967" y="1285193"/>
              <a:ext cx="2513164" cy="369332"/>
            </a:xfrm>
            <a:prstGeom prst="rect">
              <a:avLst/>
            </a:prstGeom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pt-BR" b="1" i="1" dirty="0"/>
                <a:t>Fazer aula experimental</a:t>
              </a:r>
            </a:p>
          </p:txBody>
        </p:sp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95B7716E-4A32-4257-96AE-C6ED30D31811}"/>
                </a:ext>
              </a:extLst>
            </p:cNvPr>
            <p:cNvSpPr txBox="1"/>
            <p:nvPr/>
          </p:nvSpPr>
          <p:spPr>
            <a:xfrm>
              <a:off x="2777647" y="1545180"/>
              <a:ext cx="2743200" cy="369332"/>
            </a:xfrm>
            <a:prstGeom prst="rect">
              <a:avLst/>
            </a:prstGeom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pt-BR" b="1" i="1" dirty="0">
                  <a:cs typeface="Calibri"/>
                </a:rPr>
                <a:t>Matricular-se</a:t>
              </a:r>
            </a:p>
          </p:txBody>
        </p:sp>
        <p:sp>
          <p:nvSpPr>
            <p:cNvPr id="26" name="CaixaDeTexto 25">
              <a:extLst>
                <a:ext uri="{FF2B5EF4-FFF2-40B4-BE49-F238E27FC236}">
                  <a16:creationId xmlns:a16="http://schemas.microsoft.com/office/drawing/2014/main" id="{01B87135-66BB-4424-98D4-30D87F39682B}"/>
                </a:ext>
              </a:extLst>
            </p:cNvPr>
            <p:cNvSpPr txBox="1"/>
            <p:nvPr/>
          </p:nvSpPr>
          <p:spPr>
            <a:xfrm rot="21540000">
              <a:off x="3379878" y="1796364"/>
              <a:ext cx="2743200" cy="369332"/>
            </a:xfrm>
            <a:prstGeom prst="rect">
              <a:avLst/>
            </a:prstGeom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pt-BR" b="1" i="1" dirty="0"/>
                <a:t>Participar de aulas</a:t>
              </a:r>
            </a:p>
          </p:txBody>
        </p:sp>
      </p:grp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1238592B-29D7-4452-8312-F618C2509B80}"/>
              </a:ext>
            </a:extLst>
          </p:cNvPr>
          <p:cNvSpPr txBox="1"/>
          <p:nvPr/>
        </p:nvSpPr>
        <p:spPr>
          <a:xfrm>
            <a:off x="9503973" y="2473445"/>
            <a:ext cx="2743200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b="1" i="1" dirty="0"/>
              <a:t>Doadores</a:t>
            </a:r>
            <a:endParaRPr lang="pt-BR" sz="2400" b="1" i="1" u="sng" dirty="0"/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BA57D8EF-4557-428E-AE17-0CB898192D8C}"/>
              </a:ext>
            </a:extLst>
          </p:cNvPr>
          <p:cNvSpPr txBox="1"/>
          <p:nvPr/>
        </p:nvSpPr>
        <p:spPr>
          <a:xfrm>
            <a:off x="1422999" y="2486923"/>
            <a:ext cx="1334220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b="1" i="1" dirty="0"/>
              <a:t>Alunos 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DA4508C1-D3E7-4097-886E-155CE2EACFC8}"/>
              </a:ext>
            </a:extLst>
          </p:cNvPr>
          <p:cNvSpPr txBox="1"/>
          <p:nvPr/>
        </p:nvSpPr>
        <p:spPr>
          <a:xfrm>
            <a:off x="9157119" y="5893459"/>
            <a:ext cx="2743200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b="1" i="1" u="sng" dirty="0"/>
              <a:t>Voluntário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41CB29A6-C155-4EA6-9C70-CF13A4EEC4D8}"/>
              </a:ext>
            </a:extLst>
          </p:cNvPr>
          <p:cNvSpPr txBox="1"/>
          <p:nvPr/>
        </p:nvSpPr>
        <p:spPr>
          <a:xfrm>
            <a:off x="1061768" y="5780016"/>
            <a:ext cx="2743200" cy="83099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b="1" i="1" dirty="0"/>
              <a:t>Responsável</a:t>
            </a:r>
          </a:p>
          <a:p>
            <a:r>
              <a:rPr lang="pt-BR" sz="2400" b="1" i="1" dirty="0"/>
              <a:t>Aluno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751E0A1-1592-48F1-B9EA-2B586EEB78F6}"/>
              </a:ext>
            </a:extLst>
          </p:cNvPr>
          <p:cNvSpPr txBox="1"/>
          <p:nvPr/>
        </p:nvSpPr>
        <p:spPr>
          <a:xfrm>
            <a:off x="8465209" y="1851624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b="1" i="1" dirty="0"/>
              <a:t>Doar 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5445A1D9-44FA-43B3-8C37-5AC19B9DD885}"/>
              </a:ext>
            </a:extLst>
          </p:cNvPr>
          <p:cNvSpPr txBox="1"/>
          <p:nvPr/>
        </p:nvSpPr>
        <p:spPr>
          <a:xfrm>
            <a:off x="6722853" y="4710023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b="1" i="1" dirty="0"/>
              <a:t>Tornar-se Colaborador</a:t>
            </a:r>
          </a:p>
        </p:txBody>
      </p:sp>
    </p:spTree>
    <p:extLst>
      <p:ext uri="{BB962C8B-B14F-4D97-AF65-F5344CB8AC3E}">
        <p14:creationId xmlns:p14="http://schemas.microsoft.com/office/powerpoint/2010/main" val="197783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CEF9C6BA-8DDB-476C-86AF-98DA05BAF666}"/>
              </a:ext>
            </a:extLst>
          </p:cNvPr>
          <p:cNvSpPr/>
          <p:nvPr/>
        </p:nvSpPr>
        <p:spPr>
          <a:xfrm>
            <a:off x="187147" y="106213"/>
            <a:ext cx="11674295" cy="65704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DB7A970-3CC1-4626-9F9D-866AD68C58EA}"/>
              </a:ext>
            </a:extLst>
          </p:cNvPr>
          <p:cNvSpPr txBox="1"/>
          <p:nvPr/>
        </p:nvSpPr>
        <p:spPr>
          <a:xfrm>
            <a:off x="187147" y="318998"/>
            <a:ext cx="11915953" cy="58477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3200" b="1" i="1" u="sng" dirty="0">
                <a:cs typeface="Calibri"/>
              </a:rPr>
              <a:t>Cenário : Doar</a:t>
            </a:r>
            <a:endParaRPr lang="pt-BR" dirty="0"/>
          </a:p>
        </p:txBody>
      </p:sp>
      <p:pic>
        <p:nvPicPr>
          <p:cNvPr id="6" name="Imagem 6" descr="Uma imagem contendo objeto&#10;&#10;Descrição gerada com muito alta confiança">
            <a:extLst>
              <a:ext uri="{FF2B5EF4-FFF2-40B4-BE49-F238E27FC236}">
                <a16:creationId xmlns:a16="http://schemas.microsoft.com/office/drawing/2014/main" id="{AE41C0EB-3270-451D-B583-48485D4616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421" y="1179122"/>
            <a:ext cx="832449" cy="1326672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14F074DC-6DCC-4E08-9917-5BE79B7E65BA}"/>
              </a:ext>
            </a:extLst>
          </p:cNvPr>
          <p:cNvSpPr/>
          <p:nvPr/>
        </p:nvSpPr>
        <p:spPr>
          <a:xfrm>
            <a:off x="4211907" y="2607334"/>
            <a:ext cx="3608716" cy="18403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AF990622-0DAD-4CF8-B897-C60879C5B414}"/>
              </a:ext>
            </a:extLst>
          </p:cNvPr>
          <p:cNvCxnSpPr>
            <a:cxnSpLocks/>
          </p:cNvCxnSpPr>
          <p:nvPr/>
        </p:nvCxnSpPr>
        <p:spPr>
          <a:xfrm>
            <a:off x="2356870" y="2362200"/>
            <a:ext cx="1855037" cy="6244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B9BDE6EE-83E2-4E9F-9DB8-ABE3AF877CCB}"/>
              </a:ext>
            </a:extLst>
          </p:cNvPr>
          <p:cNvSpPr txBox="1"/>
          <p:nvPr/>
        </p:nvSpPr>
        <p:spPr>
          <a:xfrm>
            <a:off x="1458644" y="2525023"/>
            <a:ext cx="1334220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b="1" i="1" dirty="0"/>
              <a:t>Doador 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A6762E50-5323-4BE0-915A-EB8EEDBCB00C}"/>
              </a:ext>
            </a:extLst>
          </p:cNvPr>
          <p:cNvSpPr txBox="1"/>
          <p:nvPr/>
        </p:nvSpPr>
        <p:spPr>
          <a:xfrm>
            <a:off x="7137100" y="3887817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b="1" i="1" dirty="0">
                <a:cs typeface="Calibri"/>
              </a:rPr>
              <a:t>ONG</a:t>
            </a: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3AA62CBD-64E7-4BA1-BBCB-45C4726787D0}"/>
              </a:ext>
            </a:extLst>
          </p:cNvPr>
          <p:cNvSpPr/>
          <p:nvPr/>
        </p:nvSpPr>
        <p:spPr>
          <a:xfrm>
            <a:off x="4211907" y="2596256"/>
            <a:ext cx="2257244" cy="6469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//////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B86E22E-128E-40A7-9AA7-48626AD2DFA2}"/>
              </a:ext>
            </a:extLst>
          </p:cNvPr>
          <p:cNvSpPr txBox="1"/>
          <p:nvPr/>
        </p:nvSpPr>
        <p:spPr>
          <a:xfrm>
            <a:off x="4582783" y="2607334"/>
            <a:ext cx="1650521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b="1" i="1" dirty="0">
                <a:cs typeface="Calibri"/>
              </a:rPr>
              <a:t>Recepção </a:t>
            </a:r>
          </a:p>
        </p:txBody>
      </p:sp>
    </p:spTree>
    <p:extLst>
      <p:ext uri="{BB962C8B-B14F-4D97-AF65-F5344CB8AC3E}">
        <p14:creationId xmlns:p14="http://schemas.microsoft.com/office/powerpoint/2010/main" val="31425147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Agrupar 22">
            <a:extLst>
              <a:ext uri="{FF2B5EF4-FFF2-40B4-BE49-F238E27FC236}">
                <a16:creationId xmlns:a16="http://schemas.microsoft.com/office/drawing/2014/main" id="{0AAE26CE-50AE-4585-8600-8F5CE0F550A2}"/>
              </a:ext>
            </a:extLst>
          </p:cNvPr>
          <p:cNvGrpSpPr/>
          <p:nvPr/>
        </p:nvGrpSpPr>
        <p:grpSpPr>
          <a:xfrm>
            <a:off x="118018" y="144878"/>
            <a:ext cx="12640752" cy="6570451"/>
            <a:chOff x="143775" y="196394"/>
            <a:chExt cx="12640752" cy="6570451"/>
          </a:xfrm>
        </p:grpSpPr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id="{88C6BF1B-8B81-4A42-B266-9DF3168EF8CB}"/>
                </a:ext>
              </a:extLst>
            </p:cNvPr>
            <p:cNvSpPr/>
            <p:nvPr/>
          </p:nvSpPr>
          <p:spPr>
            <a:xfrm>
              <a:off x="143775" y="196394"/>
              <a:ext cx="11904450" cy="65704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1AEAEC07-A165-4D26-BBD3-BB0A2EE6FDCE}"/>
                </a:ext>
              </a:extLst>
            </p:cNvPr>
            <p:cNvSpPr txBox="1"/>
            <p:nvPr/>
          </p:nvSpPr>
          <p:spPr>
            <a:xfrm>
              <a:off x="151502" y="280898"/>
              <a:ext cx="11915953" cy="584775"/>
            </a:xfrm>
            <a:prstGeom prst="rect">
              <a:avLst/>
            </a:prstGeom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pt-BR" sz="3200" b="1" i="1" u="sng" dirty="0">
                  <a:cs typeface="Calibri"/>
                </a:rPr>
                <a:t>Cenário : Doar </a:t>
              </a:r>
              <a:endParaRPr lang="pt-BR" dirty="0"/>
            </a:p>
          </p:txBody>
        </p:sp>
        <p:cxnSp>
          <p:nvCxnSpPr>
            <p:cNvPr id="6" name="Conector de Seta Reta 5">
              <a:extLst>
                <a:ext uri="{FF2B5EF4-FFF2-40B4-BE49-F238E27FC236}">
                  <a16:creationId xmlns:a16="http://schemas.microsoft.com/office/drawing/2014/main" id="{3CA215E8-6B7A-4EE8-B19D-43965C2FFF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1502" y="932548"/>
              <a:ext cx="11896723" cy="26601"/>
            </a:xfrm>
            <a:prstGeom prst="straightConnector1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B85D8224-4133-4070-A5AB-3AE9CA1C3903}"/>
                </a:ext>
              </a:extLst>
            </p:cNvPr>
            <p:cNvSpPr/>
            <p:nvPr/>
          </p:nvSpPr>
          <p:spPr>
            <a:xfrm>
              <a:off x="7506059" y="1474757"/>
              <a:ext cx="2642492" cy="12076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CaixaDeTexto 1">
              <a:extLst>
                <a:ext uri="{FF2B5EF4-FFF2-40B4-BE49-F238E27FC236}">
                  <a16:creationId xmlns:a16="http://schemas.microsoft.com/office/drawing/2014/main" id="{BF9502B6-F748-4FC4-B6F9-18A1E394C2BC}"/>
                </a:ext>
              </a:extLst>
            </p:cNvPr>
            <p:cNvSpPr txBox="1"/>
            <p:nvPr/>
          </p:nvSpPr>
          <p:spPr>
            <a:xfrm>
              <a:off x="7513698" y="1847491"/>
              <a:ext cx="2634853" cy="523220"/>
            </a:xfrm>
            <a:prstGeom prst="rect">
              <a:avLst/>
            </a:prstGeom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t-BR" sz="2800" b="1" i="1" dirty="0">
                  <a:cs typeface="Calibri"/>
                </a:rPr>
                <a:t>Administração</a:t>
              </a:r>
            </a:p>
          </p:txBody>
        </p:sp>
        <p:grpSp>
          <p:nvGrpSpPr>
            <p:cNvPr id="9" name="Agrupar 8">
              <a:extLst>
                <a:ext uri="{FF2B5EF4-FFF2-40B4-BE49-F238E27FC236}">
                  <a16:creationId xmlns:a16="http://schemas.microsoft.com/office/drawing/2014/main" id="{70EC6F40-B78A-4FA6-AEC6-D87F09F8F858}"/>
                </a:ext>
              </a:extLst>
            </p:cNvPr>
            <p:cNvGrpSpPr/>
            <p:nvPr/>
          </p:nvGrpSpPr>
          <p:grpSpPr>
            <a:xfrm>
              <a:off x="2846358" y="1184155"/>
              <a:ext cx="2053087" cy="1735678"/>
              <a:chOff x="2846358" y="1184155"/>
              <a:chExt cx="2053087" cy="1735678"/>
            </a:xfrm>
          </p:grpSpPr>
          <p:pic>
            <p:nvPicPr>
              <p:cNvPr id="10" name="Imagem 6" descr="Uma imagem contendo objeto&#10;&#10;Descrição gerada com muito alta confiança">
                <a:extLst>
                  <a:ext uri="{FF2B5EF4-FFF2-40B4-BE49-F238E27FC236}">
                    <a16:creationId xmlns:a16="http://schemas.microsoft.com/office/drawing/2014/main" id="{2EDB6AAB-80CB-4F3F-8B37-01FF56F250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199682" y="1184155"/>
                <a:ext cx="832449" cy="1326672"/>
              </a:xfrm>
              <a:prstGeom prst="rect">
                <a:avLst/>
              </a:prstGeom>
            </p:spPr>
          </p:pic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D2F17BB0-905F-429F-BA48-277307751C61}"/>
                  </a:ext>
                </a:extLst>
              </p:cNvPr>
              <p:cNvSpPr txBox="1"/>
              <p:nvPr/>
            </p:nvSpPr>
            <p:spPr>
              <a:xfrm>
                <a:off x="2846358" y="2458168"/>
                <a:ext cx="2053087" cy="461665"/>
              </a:xfrm>
              <a:prstGeom prst="rect">
                <a:avLst/>
              </a:prstGeom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pt-BR" sz="2400" b="1" i="1" dirty="0">
                    <a:cs typeface="Calibri"/>
                  </a:rPr>
                  <a:t>Doador </a:t>
                </a:r>
                <a:endParaRPr lang="pt-BR" sz="2400" b="1" i="1" dirty="0"/>
              </a:p>
            </p:txBody>
          </p:sp>
        </p:grpSp>
        <p:cxnSp>
          <p:nvCxnSpPr>
            <p:cNvPr id="12" name="Conector de Seta Reta 11">
              <a:extLst>
                <a:ext uri="{FF2B5EF4-FFF2-40B4-BE49-F238E27FC236}">
                  <a16:creationId xmlns:a16="http://schemas.microsoft.com/office/drawing/2014/main" id="{AADFC01F-DE98-49E6-BCF3-4D209C12920F}"/>
                </a:ext>
              </a:extLst>
            </p:cNvPr>
            <p:cNvCxnSpPr>
              <a:cxnSpLocks/>
            </p:cNvCxnSpPr>
            <p:nvPr/>
          </p:nvCxnSpPr>
          <p:spPr>
            <a:xfrm>
              <a:off x="8600535" y="2684253"/>
              <a:ext cx="0" cy="173841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de Seta Reta 12">
              <a:extLst>
                <a:ext uri="{FF2B5EF4-FFF2-40B4-BE49-F238E27FC236}">
                  <a16:creationId xmlns:a16="http://schemas.microsoft.com/office/drawing/2014/main" id="{38305CCA-0FC0-4C75-8071-F8E8AE25FE8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32132" y="766357"/>
              <a:ext cx="876299" cy="74620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1072E68A-2CFE-47FF-8235-BA0891062FB7}"/>
                </a:ext>
              </a:extLst>
            </p:cNvPr>
            <p:cNvSpPr txBox="1"/>
            <p:nvPr/>
          </p:nvSpPr>
          <p:spPr>
            <a:xfrm>
              <a:off x="3331233" y="3658331"/>
              <a:ext cx="4827916" cy="584775"/>
            </a:xfrm>
            <a:prstGeom prst="rect">
              <a:avLst/>
            </a:prstGeom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pt-BR" sz="3200" b="1" i="1" u="sng" dirty="0">
                  <a:cs typeface="Calibri"/>
                </a:rPr>
                <a:t>Capacidades : </a:t>
              </a:r>
              <a:endParaRPr lang="pt-BR" dirty="0"/>
            </a:p>
          </p:txBody>
        </p: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5FE7BE5C-46D4-4852-A65D-C8065BA82FF9}"/>
                </a:ext>
              </a:extLst>
            </p:cNvPr>
            <p:cNvSpPr txBox="1"/>
            <p:nvPr/>
          </p:nvSpPr>
          <p:spPr>
            <a:xfrm>
              <a:off x="10041327" y="997968"/>
              <a:ext cx="2743200" cy="369332"/>
            </a:xfrm>
            <a:prstGeom prst="rect">
              <a:avLst/>
            </a:prstGeom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pt-BR" b="1" i="1" u="sng">
                  <a:cs typeface="Calibri"/>
                </a:rPr>
                <a:t>Nós operacionais</a:t>
              </a:r>
            </a:p>
          </p:txBody>
        </p:sp>
        <p:grpSp>
          <p:nvGrpSpPr>
            <p:cNvPr id="20" name="Agrupar 19">
              <a:extLst>
                <a:ext uri="{FF2B5EF4-FFF2-40B4-BE49-F238E27FC236}">
                  <a16:creationId xmlns:a16="http://schemas.microsoft.com/office/drawing/2014/main" id="{563ABF16-B5E2-4231-A0F2-37CCF9F052D9}"/>
                </a:ext>
              </a:extLst>
            </p:cNvPr>
            <p:cNvGrpSpPr/>
            <p:nvPr/>
          </p:nvGrpSpPr>
          <p:grpSpPr>
            <a:xfrm>
              <a:off x="7337662" y="4422676"/>
              <a:ext cx="3241437" cy="1671599"/>
              <a:chOff x="7205932" y="3820064"/>
              <a:chExt cx="2769078" cy="1762663"/>
            </a:xfrm>
          </p:grpSpPr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65293A4E-D1A4-4BFC-B18A-9C448A820B5D}"/>
                  </a:ext>
                </a:extLst>
              </p:cNvPr>
              <p:cNvSpPr txBox="1"/>
              <p:nvPr/>
            </p:nvSpPr>
            <p:spPr>
              <a:xfrm>
                <a:off x="7224183" y="3999425"/>
                <a:ext cx="2728823" cy="1557812"/>
              </a:xfrm>
              <a:prstGeom prst="rect">
                <a:avLst/>
              </a:prstGeom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285750" indent="-285750">
                  <a:buFont typeface="Arial"/>
                  <a:buChar char="•"/>
                </a:pPr>
                <a:r>
                  <a:rPr lang="pt-BR" b="1" i="1" dirty="0">
                    <a:cs typeface="Calibri"/>
                  </a:rPr>
                  <a:t>Recebe a Doação </a:t>
                </a:r>
                <a:endParaRPr lang="pt-BR" dirty="0">
                  <a:cs typeface="Calibri"/>
                </a:endParaRPr>
              </a:p>
              <a:p>
                <a:pPr marL="285750" indent="-285750">
                  <a:buFont typeface="Arial"/>
                  <a:buChar char="•"/>
                </a:pPr>
                <a:r>
                  <a:rPr lang="pt-BR" b="1" i="1" dirty="0">
                    <a:cs typeface="Calibri"/>
                  </a:rPr>
                  <a:t>Emitir nota de recebimento</a:t>
                </a:r>
              </a:p>
              <a:p>
                <a:pPr marL="285750" indent="-285750">
                  <a:buFont typeface="Arial"/>
                  <a:buChar char="•"/>
                </a:pPr>
                <a:r>
                  <a:rPr lang="pt-BR" b="1" i="1" dirty="0">
                    <a:cs typeface="Calibri"/>
                  </a:rPr>
                  <a:t>Lançar contribuição no livro controle</a:t>
                </a:r>
              </a:p>
            </p:txBody>
          </p:sp>
          <p:sp>
            <p:nvSpPr>
              <p:cNvPr id="22" name="Retângulo 21">
                <a:extLst>
                  <a:ext uri="{FF2B5EF4-FFF2-40B4-BE49-F238E27FC236}">
                    <a16:creationId xmlns:a16="http://schemas.microsoft.com/office/drawing/2014/main" id="{03B94166-CC62-4486-B433-F9A38735B863}"/>
                  </a:ext>
                </a:extLst>
              </p:cNvPr>
              <p:cNvSpPr/>
              <p:nvPr/>
            </p:nvSpPr>
            <p:spPr>
              <a:xfrm>
                <a:off x="7205932" y="3820064"/>
                <a:ext cx="2769078" cy="176266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cxnSp>
          <p:nvCxnSpPr>
            <p:cNvPr id="24" name="Conector de Seta Reta 23">
              <a:extLst>
                <a:ext uri="{FF2B5EF4-FFF2-40B4-BE49-F238E27FC236}">
                  <a16:creationId xmlns:a16="http://schemas.microsoft.com/office/drawing/2014/main" id="{C7F7721A-A33C-4610-8D10-0D8225B21C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0460" y="3309198"/>
              <a:ext cx="11887765" cy="1"/>
            </a:xfrm>
            <a:prstGeom prst="straightConnector1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1A2793BB-33AA-4F95-8502-5B9663DA9DAF}"/>
              </a:ext>
            </a:extLst>
          </p:cNvPr>
          <p:cNvCxnSpPr>
            <a:cxnSpLocks/>
          </p:cNvCxnSpPr>
          <p:nvPr/>
        </p:nvCxnSpPr>
        <p:spPr>
          <a:xfrm>
            <a:off x="7028692" y="767448"/>
            <a:ext cx="863283" cy="5998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21967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3DF07C34-0710-49B7-89C7-9BEA9D436CC1}"/>
              </a:ext>
            </a:extLst>
          </p:cNvPr>
          <p:cNvSpPr/>
          <p:nvPr/>
        </p:nvSpPr>
        <p:spPr>
          <a:xfrm>
            <a:off x="705644" y="483848"/>
            <a:ext cx="1518249" cy="8355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cs typeface="Calibri"/>
              </a:rPr>
              <a:t>Interessado</a:t>
            </a:r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D6DC5FA4-21B9-44B2-B1CC-A3F70AA423A1}"/>
              </a:ext>
            </a:extLst>
          </p:cNvPr>
          <p:cNvSpPr/>
          <p:nvPr/>
        </p:nvSpPr>
        <p:spPr>
          <a:xfrm>
            <a:off x="701428" y="5373886"/>
            <a:ext cx="1518249" cy="9144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cs typeface="Calibri"/>
              </a:rPr>
              <a:t>Agenda</a:t>
            </a:r>
            <a:endParaRPr lang="pt-BR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0D121E13-86CB-44FA-86E7-521BF94F33AB}"/>
              </a:ext>
            </a:extLst>
          </p:cNvPr>
          <p:cNvSpPr/>
          <p:nvPr/>
        </p:nvSpPr>
        <p:spPr>
          <a:xfrm>
            <a:off x="2974290" y="5387025"/>
            <a:ext cx="1676399" cy="9144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cs typeface="Calibri"/>
              </a:rPr>
              <a:t>Docs. Matrícula</a:t>
            </a:r>
            <a:endParaRPr lang="pt-BR" dirty="0" err="1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DB6AA2D3-CC34-47AC-B9BF-DC4905190EE6}"/>
              </a:ext>
            </a:extLst>
          </p:cNvPr>
          <p:cNvSpPr/>
          <p:nvPr/>
        </p:nvSpPr>
        <p:spPr>
          <a:xfrm>
            <a:off x="5201541" y="5373885"/>
            <a:ext cx="1518249" cy="9144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cs typeface="Calibri"/>
              </a:rPr>
              <a:t>Matrícula</a:t>
            </a:r>
            <a:endParaRPr lang="pt-BR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AC1E93BF-8332-4DE3-970E-1DE4D2C705D3}"/>
              </a:ext>
            </a:extLst>
          </p:cNvPr>
          <p:cNvSpPr/>
          <p:nvPr/>
        </p:nvSpPr>
        <p:spPr>
          <a:xfrm>
            <a:off x="10004293" y="3206365"/>
            <a:ext cx="1518249" cy="9144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cs typeface="Calibri"/>
              </a:rPr>
              <a:t>Caixa</a:t>
            </a:r>
            <a:endParaRPr lang="pt-BR" dirty="0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1138C9A4-44A3-4671-9771-6F24ED7525F2}"/>
              </a:ext>
            </a:extLst>
          </p:cNvPr>
          <p:cNvSpPr/>
          <p:nvPr/>
        </p:nvSpPr>
        <p:spPr>
          <a:xfrm>
            <a:off x="704991" y="2121227"/>
            <a:ext cx="1992701" cy="184892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000000"/>
                </a:solidFill>
                <a:cs typeface="Calibri"/>
              </a:rPr>
              <a:t>Fornecer Informações</a:t>
            </a:r>
            <a:endParaRPr lang="pt-BR" dirty="0">
              <a:solidFill>
                <a:srgbClr val="000000"/>
              </a:solidFill>
            </a:endParaRPr>
          </a:p>
        </p:txBody>
      </p: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EC094C44-981B-4956-9D56-D03C64510FCA}"/>
              </a:ext>
            </a:extLst>
          </p:cNvPr>
          <p:cNvCxnSpPr/>
          <p:nvPr/>
        </p:nvCxnSpPr>
        <p:spPr>
          <a:xfrm flipH="1">
            <a:off x="1941238" y="1322136"/>
            <a:ext cx="5751" cy="8330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B2C87742-0A7D-46C0-9441-9EED33272C27}"/>
              </a:ext>
            </a:extLst>
          </p:cNvPr>
          <p:cNvCxnSpPr>
            <a:stCxn id="5" idx="0"/>
          </p:cNvCxnSpPr>
          <p:nvPr/>
        </p:nvCxnSpPr>
        <p:spPr>
          <a:xfrm flipV="1">
            <a:off x="1460553" y="3985214"/>
            <a:ext cx="99531" cy="13886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F9B2E167-1300-4F32-A2BE-F5BECF8346C7}"/>
              </a:ext>
            </a:extLst>
          </p:cNvPr>
          <p:cNvCxnSpPr/>
          <p:nvPr/>
        </p:nvCxnSpPr>
        <p:spPr>
          <a:xfrm flipH="1" flipV="1">
            <a:off x="2284352" y="3823507"/>
            <a:ext cx="1071557" cy="15635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lipse 12">
            <a:extLst>
              <a:ext uri="{FF2B5EF4-FFF2-40B4-BE49-F238E27FC236}">
                <a16:creationId xmlns:a16="http://schemas.microsoft.com/office/drawing/2014/main" id="{C214B13E-7A0D-4B25-B250-84110A3D3FE6}"/>
              </a:ext>
            </a:extLst>
          </p:cNvPr>
          <p:cNvSpPr/>
          <p:nvPr/>
        </p:nvSpPr>
        <p:spPr>
          <a:xfrm>
            <a:off x="4450045" y="2121226"/>
            <a:ext cx="1992701" cy="184892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000000"/>
                </a:solidFill>
                <a:cs typeface="Calibri"/>
              </a:rPr>
              <a:t>Realizar </a:t>
            </a:r>
          </a:p>
          <a:p>
            <a:pPr algn="ctr"/>
            <a:r>
              <a:rPr lang="pt-BR" dirty="0">
                <a:solidFill>
                  <a:srgbClr val="000000"/>
                </a:solidFill>
                <a:cs typeface="Calibri"/>
              </a:rPr>
              <a:t>Matrícula</a:t>
            </a:r>
          </a:p>
        </p:txBody>
      </p: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553504CF-FC69-4035-BF67-2F37A415AD75}"/>
              </a:ext>
            </a:extLst>
          </p:cNvPr>
          <p:cNvCxnSpPr>
            <a:cxnSpLocks/>
          </p:cNvCxnSpPr>
          <p:nvPr/>
        </p:nvCxnSpPr>
        <p:spPr>
          <a:xfrm>
            <a:off x="5670479" y="3976244"/>
            <a:ext cx="15566" cy="13888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DF3AD3C6-D9B2-4E6F-B47F-15F839968BC7}"/>
              </a:ext>
            </a:extLst>
          </p:cNvPr>
          <p:cNvCxnSpPr>
            <a:cxnSpLocks/>
          </p:cNvCxnSpPr>
          <p:nvPr/>
        </p:nvCxnSpPr>
        <p:spPr>
          <a:xfrm>
            <a:off x="6044203" y="3783678"/>
            <a:ext cx="1341025" cy="15315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7B775DFD-739F-4C74-B743-6D77D03D3AAD}"/>
              </a:ext>
            </a:extLst>
          </p:cNvPr>
          <p:cNvSpPr txBox="1"/>
          <p:nvPr/>
        </p:nvSpPr>
        <p:spPr>
          <a:xfrm>
            <a:off x="167120" y="1557286"/>
            <a:ext cx="1744718" cy="30777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1400" dirty="0">
                <a:cs typeface="Calibri"/>
              </a:rPr>
              <a:t>Informações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7F528F94-AC97-45A9-A10D-FCDB2BAEC070}"/>
              </a:ext>
            </a:extLst>
          </p:cNvPr>
          <p:cNvSpPr txBox="1"/>
          <p:nvPr/>
        </p:nvSpPr>
        <p:spPr>
          <a:xfrm>
            <a:off x="1948900" y="1491864"/>
            <a:ext cx="2743200" cy="58477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600" dirty="0">
                <a:cs typeface="Calibri"/>
              </a:rPr>
              <a:t>Solicitação </a:t>
            </a:r>
          </a:p>
          <a:p>
            <a:r>
              <a:rPr lang="pt-BR" sz="1600" dirty="0">
                <a:cs typeface="Calibri"/>
              </a:rPr>
              <a:t>Informação</a:t>
            </a:r>
          </a:p>
        </p:txBody>
      </p: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DAA64FDF-FEA3-46A1-922B-FD08FD52450B}"/>
              </a:ext>
            </a:extLst>
          </p:cNvPr>
          <p:cNvCxnSpPr>
            <a:cxnSpLocks/>
          </p:cNvCxnSpPr>
          <p:nvPr/>
        </p:nvCxnSpPr>
        <p:spPr>
          <a:xfrm flipV="1">
            <a:off x="1213342" y="1322928"/>
            <a:ext cx="8628" cy="9164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DD897E32-E7EA-4446-B244-87F3406F8D16}"/>
              </a:ext>
            </a:extLst>
          </p:cNvPr>
          <p:cNvCxnSpPr>
            <a:cxnSpLocks/>
          </p:cNvCxnSpPr>
          <p:nvPr/>
        </p:nvCxnSpPr>
        <p:spPr>
          <a:xfrm>
            <a:off x="5102818" y="1187723"/>
            <a:ext cx="0" cy="9675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63682302-1E8A-4CE6-8062-47E7A163B34D}"/>
              </a:ext>
            </a:extLst>
          </p:cNvPr>
          <p:cNvSpPr txBox="1"/>
          <p:nvPr/>
        </p:nvSpPr>
        <p:spPr>
          <a:xfrm>
            <a:off x="2429712" y="635508"/>
            <a:ext cx="3016683" cy="58477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600" dirty="0">
                <a:cs typeface="Calibri"/>
              </a:rPr>
              <a:t>Solicitar Matrícula + Entregar Documentos Necessários +Taxa</a:t>
            </a:r>
          </a:p>
        </p:txBody>
      </p:sp>
      <p:cxnSp>
        <p:nvCxnSpPr>
          <p:cNvPr id="37" name="Conector de Seta Reta 36">
            <a:extLst>
              <a:ext uri="{FF2B5EF4-FFF2-40B4-BE49-F238E27FC236}">
                <a16:creationId xmlns:a16="http://schemas.microsoft.com/office/drawing/2014/main" id="{FD4EFA0F-4745-47DB-AE54-21F4930D466D}"/>
              </a:ext>
            </a:extLst>
          </p:cNvPr>
          <p:cNvCxnSpPr>
            <a:cxnSpLocks/>
          </p:cNvCxnSpPr>
          <p:nvPr/>
        </p:nvCxnSpPr>
        <p:spPr>
          <a:xfrm flipH="1">
            <a:off x="2235575" y="549816"/>
            <a:ext cx="3349964" cy="61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de Seta Reta 37">
            <a:extLst>
              <a:ext uri="{FF2B5EF4-FFF2-40B4-BE49-F238E27FC236}">
                <a16:creationId xmlns:a16="http://schemas.microsoft.com/office/drawing/2014/main" id="{369B8BD3-7A7F-47B4-B170-F65F09A3CFAC}"/>
              </a:ext>
            </a:extLst>
          </p:cNvPr>
          <p:cNvCxnSpPr>
            <a:cxnSpLocks/>
          </p:cNvCxnSpPr>
          <p:nvPr/>
        </p:nvCxnSpPr>
        <p:spPr>
          <a:xfrm flipH="1">
            <a:off x="5581932" y="550717"/>
            <a:ext cx="5751" cy="1563112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92D73595-A4DD-48E0-8C10-C2471D4A4490}"/>
              </a:ext>
            </a:extLst>
          </p:cNvPr>
          <p:cNvSpPr txBox="1"/>
          <p:nvPr/>
        </p:nvSpPr>
        <p:spPr>
          <a:xfrm>
            <a:off x="2429712" y="275586"/>
            <a:ext cx="3386128" cy="30777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400" dirty="0">
                <a:cs typeface="Calibri"/>
              </a:rPr>
              <a:t>Nro_Matrícula + Troco + Comprovante</a:t>
            </a:r>
            <a:endParaRPr lang="pt-BR" sz="1400" dirty="0"/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0F47815D-E774-4254-8546-D87BF504D5DE}"/>
              </a:ext>
            </a:extLst>
          </p:cNvPr>
          <p:cNvSpPr txBox="1"/>
          <p:nvPr/>
        </p:nvSpPr>
        <p:spPr>
          <a:xfrm>
            <a:off x="7136294" y="351861"/>
            <a:ext cx="4209689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dirty="0">
                <a:cs typeface="Calibri"/>
              </a:rPr>
              <a:t>Capacidade = Realizar Matrícula</a:t>
            </a:r>
          </a:p>
        </p:txBody>
      </p:sp>
      <p:cxnSp>
        <p:nvCxnSpPr>
          <p:cNvPr id="30" name="Conector de Seta Reta 29">
            <a:extLst>
              <a:ext uri="{FF2B5EF4-FFF2-40B4-BE49-F238E27FC236}">
                <a16:creationId xmlns:a16="http://schemas.microsoft.com/office/drawing/2014/main" id="{740826B5-115A-4CB2-8951-315DE92DE944}"/>
              </a:ext>
            </a:extLst>
          </p:cNvPr>
          <p:cNvCxnSpPr>
            <a:cxnSpLocks/>
          </p:cNvCxnSpPr>
          <p:nvPr/>
        </p:nvCxnSpPr>
        <p:spPr>
          <a:xfrm>
            <a:off x="2245581" y="1180325"/>
            <a:ext cx="2857237" cy="7398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Seta: para Baixo 18">
            <a:extLst>
              <a:ext uri="{FF2B5EF4-FFF2-40B4-BE49-F238E27FC236}">
                <a16:creationId xmlns:a16="http://schemas.microsoft.com/office/drawing/2014/main" id="{B1CC3F0C-A62D-4E35-B244-A6E9315638E4}"/>
              </a:ext>
            </a:extLst>
          </p:cNvPr>
          <p:cNvSpPr/>
          <p:nvPr/>
        </p:nvSpPr>
        <p:spPr>
          <a:xfrm>
            <a:off x="11186872" y="6031072"/>
            <a:ext cx="318221" cy="642446"/>
          </a:xfrm>
          <a:prstGeom prst="down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E427B953-A302-4A3B-A192-CB65E32F96B6}"/>
              </a:ext>
            </a:extLst>
          </p:cNvPr>
          <p:cNvSpPr txBox="1"/>
          <p:nvPr/>
        </p:nvSpPr>
        <p:spPr>
          <a:xfrm>
            <a:off x="10719793" y="5440766"/>
            <a:ext cx="1180286" cy="369332"/>
          </a:xfrm>
          <a:prstGeom prst="rect">
            <a:avLst/>
          </a:prstGeom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dirty="0">
                <a:cs typeface="Calibri"/>
              </a:rPr>
              <a:t>Descrição</a:t>
            </a:r>
          </a:p>
        </p:txBody>
      </p:sp>
      <p:cxnSp>
        <p:nvCxnSpPr>
          <p:cNvPr id="32" name="Conector de Seta Reta 14">
            <a:extLst>
              <a:ext uri="{FF2B5EF4-FFF2-40B4-BE49-F238E27FC236}">
                <a16:creationId xmlns:a16="http://schemas.microsoft.com/office/drawing/2014/main" id="{553504CF-FC69-4035-BF67-2F37A415AD75}"/>
              </a:ext>
            </a:extLst>
          </p:cNvPr>
          <p:cNvCxnSpPr>
            <a:cxnSpLocks/>
            <a:endCxn id="6" idx="0"/>
          </p:cNvCxnSpPr>
          <p:nvPr/>
        </p:nvCxnSpPr>
        <p:spPr>
          <a:xfrm flipH="1">
            <a:off x="3812490" y="3663565"/>
            <a:ext cx="900836" cy="17234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tângulo 32">
            <a:extLst>
              <a:ext uri="{FF2B5EF4-FFF2-40B4-BE49-F238E27FC236}">
                <a16:creationId xmlns:a16="http://schemas.microsoft.com/office/drawing/2014/main" id="{AC1E93BF-8332-4DE3-970E-1DE4D2C705D3}"/>
              </a:ext>
            </a:extLst>
          </p:cNvPr>
          <p:cNvSpPr/>
          <p:nvPr/>
        </p:nvSpPr>
        <p:spPr>
          <a:xfrm>
            <a:off x="7190211" y="5341435"/>
            <a:ext cx="1518249" cy="9144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cs typeface="Calibri"/>
              </a:rPr>
              <a:t>Aluno</a:t>
            </a:r>
            <a:endParaRPr lang="pt-BR" dirty="0"/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AC1E93BF-8332-4DE3-970E-1DE4D2C705D3}"/>
              </a:ext>
            </a:extLst>
          </p:cNvPr>
          <p:cNvSpPr/>
          <p:nvPr/>
        </p:nvSpPr>
        <p:spPr>
          <a:xfrm>
            <a:off x="9330830" y="4472625"/>
            <a:ext cx="1518249" cy="9144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cs typeface="Calibri"/>
              </a:rPr>
              <a:t>Aula</a:t>
            </a:r>
            <a:endParaRPr lang="pt-BR" dirty="0"/>
          </a:p>
        </p:txBody>
      </p:sp>
      <p:cxnSp>
        <p:nvCxnSpPr>
          <p:cNvPr id="35" name="Conector de Seta Reta 15">
            <a:extLst>
              <a:ext uri="{FF2B5EF4-FFF2-40B4-BE49-F238E27FC236}">
                <a16:creationId xmlns:a16="http://schemas.microsoft.com/office/drawing/2014/main" id="{DF3AD3C6-D9B2-4E6F-B47F-15F839968BC7}"/>
              </a:ext>
            </a:extLst>
          </p:cNvPr>
          <p:cNvCxnSpPr>
            <a:cxnSpLocks/>
          </p:cNvCxnSpPr>
          <p:nvPr/>
        </p:nvCxnSpPr>
        <p:spPr>
          <a:xfrm>
            <a:off x="6346409" y="3410389"/>
            <a:ext cx="2894729" cy="11692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15">
            <a:extLst>
              <a:ext uri="{FF2B5EF4-FFF2-40B4-BE49-F238E27FC236}">
                <a16:creationId xmlns:a16="http://schemas.microsoft.com/office/drawing/2014/main" id="{DF3AD3C6-D9B2-4E6F-B47F-15F839968BC7}"/>
              </a:ext>
            </a:extLst>
          </p:cNvPr>
          <p:cNvCxnSpPr>
            <a:cxnSpLocks/>
          </p:cNvCxnSpPr>
          <p:nvPr/>
        </p:nvCxnSpPr>
        <p:spPr>
          <a:xfrm>
            <a:off x="6442746" y="3235748"/>
            <a:ext cx="3544098" cy="2529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13690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8600E65D-8F90-45D6-8585-514491944BD1}"/>
              </a:ext>
            </a:extLst>
          </p:cNvPr>
          <p:cNvSpPr txBox="1"/>
          <p:nvPr/>
        </p:nvSpPr>
        <p:spPr>
          <a:xfrm>
            <a:off x="1640146" y="1028343"/>
            <a:ext cx="8911707" cy="424731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pt-BR" b="1" dirty="0">
              <a:cs typeface="Calibri"/>
            </a:endParaRPr>
          </a:p>
          <a:p>
            <a:r>
              <a:rPr lang="pt-BR" b="1" dirty="0">
                <a:cs typeface="Calibri"/>
              </a:rPr>
              <a:t>Fornecer Informações</a:t>
            </a:r>
          </a:p>
          <a:p>
            <a:r>
              <a:rPr lang="pt-BR" b="1" dirty="0">
                <a:cs typeface="Calibri"/>
              </a:rPr>
              <a:t>Evento:</a:t>
            </a:r>
            <a:r>
              <a:rPr lang="pt-BR" dirty="0">
                <a:cs typeface="Calibri"/>
              </a:rPr>
              <a:t> Interessado solicita informações.</a:t>
            </a:r>
          </a:p>
          <a:p>
            <a:r>
              <a:rPr lang="pt-BR" b="1" dirty="0">
                <a:cs typeface="Calibri"/>
              </a:rPr>
              <a:t>Objetivo: </a:t>
            </a:r>
            <a:r>
              <a:rPr lang="pt-BR" dirty="0">
                <a:cs typeface="Calibri"/>
              </a:rPr>
              <a:t>Fornecer Informações ao Interessado.</a:t>
            </a:r>
          </a:p>
          <a:p>
            <a:r>
              <a:rPr lang="pt-BR" b="1" dirty="0">
                <a:cs typeface="Calibri"/>
              </a:rPr>
              <a:t>Trabalhadores Envolvidos:</a:t>
            </a:r>
          </a:p>
          <a:p>
            <a:pPr marL="285750" indent="-285750">
              <a:buFont typeface="Arial"/>
              <a:buChar char="•"/>
            </a:pPr>
            <a:r>
              <a:rPr lang="pt-BR" dirty="0">
                <a:cs typeface="Calibri"/>
              </a:rPr>
              <a:t>Recepcionista</a:t>
            </a:r>
          </a:p>
          <a:p>
            <a:r>
              <a:rPr lang="pt-BR" dirty="0">
                <a:cs typeface="Calibri"/>
              </a:rPr>
              <a:t>	1. Recepcionista recebe solicitação de informação.</a:t>
            </a:r>
          </a:p>
          <a:p>
            <a:pPr lvl="2"/>
            <a:r>
              <a:rPr lang="pt-BR" dirty="0">
                <a:cs typeface="Calibri"/>
              </a:rPr>
              <a:t>2. Verifica disponibilidade na agenda.</a:t>
            </a:r>
          </a:p>
          <a:p>
            <a:pPr marL="1657350" lvl="3" indent="-285750">
              <a:buFont typeface="Courier New" panose="02070309020205020404" pitchFamily="49" charset="0"/>
              <a:buChar char="o"/>
            </a:pPr>
            <a:r>
              <a:rPr lang="pt-BR" dirty="0">
                <a:cs typeface="Calibri"/>
              </a:rPr>
              <a:t>Caso não haja vagas na modalidade escolhida, informar o interessado e finaliza.</a:t>
            </a:r>
          </a:p>
          <a:p>
            <a:pPr lvl="2"/>
            <a:r>
              <a:rPr lang="pt-BR" dirty="0">
                <a:cs typeface="Calibri"/>
              </a:rPr>
              <a:t>3. Consulta documentos necessários da matrícula.</a:t>
            </a:r>
          </a:p>
          <a:p>
            <a:endParaRPr lang="pt-BR" dirty="0">
              <a:cs typeface="Calibri"/>
            </a:endParaRPr>
          </a:p>
          <a:p>
            <a:pPr lvl="2"/>
            <a:r>
              <a:rPr lang="pt-BR" dirty="0">
                <a:cs typeface="Calibri"/>
              </a:rPr>
              <a:t>4. Informa ao interessado os documentos necessários para matrícula, taxa e a disponibilidade de aulas e modalidades.</a:t>
            </a:r>
          </a:p>
          <a:p>
            <a:pPr algn="ctr"/>
            <a:endParaRPr lang="pt-BR" dirty="0">
              <a:cs typeface="Calibri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8D09AB71-F1EE-480A-906E-5299059EAC52}"/>
              </a:ext>
            </a:extLst>
          </p:cNvPr>
          <p:cNvSpPr txBox="1"/>
          <p:nvPr/>
        </p:nvSpPr>
        <p:spPr>
          <a:xfrm>
            <a:off x="3991154" y="278246"/>
            <a:ext cx="4209689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2400" dirty="0">
                <a:cs typeface="Calibri"/>
              </a:rPr>
              <a:t>Capacidade = Realizar Matrícula</a:t>
            </a:r>
          </a:p>
        </p:txBody>
      </p:sp>
    </p:spTree>
    <p:extLst>
      <p:ext uri="{BB962C8B-B14F-4D97-AF65-F5344CB8AC3E}">
        <p14:creationId xmlns:p14="http://schemas.microsoft.com/office/powerpoint/2010/main" val="34004314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8600E65D-8F90-45D6-8585-514491944BD1}"/>
              </a:ext>
            </a:extLst>
          </p:cNvPr>
          <p:cNvSpPr txBox="1"/>
          <p:nvPr/>
        </p:nvSpPr>
        <p:spPr>
          <a:xfrm>
            <a:off x="1215856" y="889843"/>
            <a:ext cx="9760288" cy="507831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pt-BR" b="1" dirty="0">
              <a:cs typeface="Calibri"/>
            </a:endParaRPr>
          </a:p>
          <a:p>
            <a:r>
              <a:rPr lang="pt-BR" b="1" dirty="0">
                <a:cs typeface="Calibri"/>
              </a:rPr>
              <a:t>Realizar Matrícula</a:t>
            </a:r>
          </a:p>
          <a:p>
            <a:r>
              <a:rPr lang="pt-BR" b="1" dirty="0">
                <a:cs typeface="Calibri"/>
              </a:rPr>
              <a:t>Evento:</a:t>
            </a:r>
            <a:r>
              <a:rPr lang="pt-BR" dirty="0">
                <a:cs typeface="Calibri"/>
              </a:rPr>
              <a:t> Interessado solicita matrícula .</a:t>
            </a:r>
          </a:p>
          <a:p>
            <a:r>
              <a:rPr lang="pt-BR" b="1" dirty="0">
                <a:cs typeface="Calibri"/>
              </a:rPr>
              <a:t>Objetivo: </a:t>
            </a:r>
            <a:r>
              <a:rPr lang="pt-BR" dirty="0">
                <a:cs typeface="Calibri"/>
              </a:rPr>
              <a:t>Inserir novo aluno na ONG.</a:t>
            </a:r>
          </a:p>
          <a:p>
            <a:r>
              <a:rPr lang="pt-BR" b="1" dirty="0">
                <a:cs typeface="Calibri"/>
              </a:rPr>
              <a:t>Trabalhadores Envolvidos:</a:t>
            </a:r>
          </a:p>
          <a:p>
            <a:pPr marL="285750" indent="-285750">
              <a:buFont typeface="Arial"/>
              <a:buChar char="•"/>
            </a:pPr>
            <a:r>
              <a:rPr lang="pt-BR" dirty="0">
                <a:cs typeface="Calibri"/>
              </a:rPr>
              <a:t>Recepcionista</a:t>
            </a:r>
          </a:p>
          <a:p>
            <a:pPr algn="ctr"/>
            <a:endParaRPr lang="pt-BR" dirty="0">
              <a:cs typeface="Calibri"/>
            </a:endParaRPr>
          </a:p>
          <a:p>
            <a:pPr marL="800100" lvl="1" indent="-342900">
              <a:buAutoNum type="arabicPeriod"/>
            </a:pPr>
            <a:r>
              <a:rPr lang="pt-BR" dirty="0">
                <a:cs typeface="Calibri"/>
              </a:rPr>
              <a:t>Recepcionista recebe solicitação de matricula com os documentos necessários e taxa de matrícula.</a:t>
            </a:r>
          </a:p>
          <a:p>
            <a:pPr marL="800100" lvl="1" indent="-342900">
              <a:buFont typeface="+mj-lt"/>
              <a:buAutoNum type="arabicPeriod"/>
            </a:pPr>
            <a:r>
              <a:rPr lang="pt-BR" dirty="0">
                <a:cs typeface="Calibri"/>
              </a:rPr>
              <a:t>Cadastra documentos recebidos</a:t>
            </a:r>
          </a:p>
          <a:p>
            <a:pPr marL="800100" lvl="1" indent="-342900">
              <a:buFont typeface="+mj-lt"/>
              <a:buAutoNum type="arabicPeriod"/>
            </a:pPr>
            <a:r>
              <a:rPr lang="pt-BR" dirty="0">
                <a:cs typeface="Calibri"/>
              </a:rPr>
              <a:t>Gera numero de matrícula</a:t>
            </a:r>
          </a:p>
          <a:p>
            <a:pPr marL="800100" lvl="1" indent="-342900">
              <a:buFont typeface="+mj-lt"/>
              <a:buAutoNum type="arabicPeriod"/>
            </a:pPr>
            <a:r>
              <a:rPr lang="pt-BR" dirty="0">
                <a:cs typeface="Calibri"/>
              </a:rPr>
              <a:t>Cadastra o  Interessado/aluno</a:t>
            </a:r>
          </a:p>
          <a:p>
            <a:pPr marL="800100" lvl="1" indent="-342900">
              <a:buFont typeface="+mj-lt"/>
              <a:buAutoNum type="arabicPeriod"/>
            </a:pPr>
            <a:r>
              <a:rPr lang="pt-BR" dirty="0">
                <a:cs typeface="Calibri"/>
              </a:rPr>
              <a:t>Cadastra o aluno na aula</a:t>
            </a:r>
          </a:p>
          <a:p>
            <a:pPr marL="800100" lvl="1" indent="-342900">
              <a:buAutoNum type="arabicPeriod"/>
            </a:pPr>
            <a:r>
              <a:rPr lang="pt-BR" dirty="0">
                <a:cs typeface="Calibri"/>
              </a:rPr>
              <a:t>Registra o pagamento da taxa de matrícula no caixa e gera comprovante.</a:t>
            </a:r>
          </a:p>
          <a:p>
            <a:pPr marL="1257300" lvl="2" indent="-342900">
              <a:buFont typeface="Courier New" panose="02070309020205020404" pitchFamily="49" charset="0"/>
              <a:buChar char="o"/>
            </a:pPr>
            <a:r>
              <a:rPr lang="pt-BR" dirty="0">
                <a:cs typeface="Calibri"/>
              </a:rPr>
              <a:t>Se necessário troco, debita do caixa o troco do interessado.</a:t>
            </a:r>
          </a:p>
          <a:p>
            <a:pPr marL="800100" lvl="1" indent="-342900">
              <a:buFontTx/>
              <a:buAutoNum type="arabicPeriod"/>
            </a:pPr>
            <a:r>
              <a:rPr lang="pt-BR" dirty="0">
                <a:cs typeface="Calibri"/>
              </a:rPr>
              <a:t>Entrega ao Aluno </a:t>
            </a:r>
            <a:r>
              <a:rPr lang="pt-BR" dirty="0" err="1">
                <a:cs typeface="Calibri"/>
              </a:rPr>
              <a:t>Nº_Matrícula</a:t>
            </a:r>
            <a:r>
              <a:rPr lang="pt-BR" dirty="0">
                <a:cs typeface="Calibri"/>
              </a:rPr>
              <a:t>, troco(se necessário) e comprovante de pagamento.</a:t>
            </a:r>
          </a:p>
          <a:p>
            <a:pPr marL="800100" lvl="1" indent="-342900">
              <a:buFontTx/>
              <a:buAutoNum type="arabicPeriod"/>
            </a:pPr>
            <a:endParaRPr lang="pt-BR" dirty="0">
              <a:cs typeface="Calibri"/>
            </a:endParaRPr>
          </a:p>
          <a:p>
            <a:pPr marL="800100" lvl="1" indent="-342900">
              <a:buAutoNum type="arabicPeriod"/>
            </a:pPr>
            <a:endParaRPr lang="pt-BR" dirty="0">
              <a:cs typeface="Calibri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8D09AB71-F1EE-480A-906E-5299059EAC52}"/>
              </a:ext>
            </a:extLst>
          </p:cNvPr>
          <p:cNvSpPr txBox="1"/>
          <p:nvPr/>
        </p:nvSpPr>
        <p:spPr>
          <a:xfrm>
            <a:off x="3991155" y="149458"/>
            <a:ext cx="4209689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dirty="0">
                <a:cs typeface="Calibri"/>
              </a:rPr>
              <a:t>Capacidade = Realizar Matrícula</a:t>
            </a:r>
          </a:p>
        </p:txBody>
      </p:sp>
    </p:spTree>
    <p:extLst>
      <p:ext uri="{BB962C8B-B14F-4D97-AF65-F5344CB8AC3E}">
        <p14:creationId xmlns:p14="http://schemas.microsoft.com/office/powerpoint/2010/main" val="21917896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7331AC1A-FE15-4F93-B8E3-A5DCA4A352F4}"/>
              </a:ext>
            </a:extLst>
          </p:cNvPr>
          <p:cNvSpPr/>
          <p:nvPr/>
        </p:nvSpPr>
        <p:spPr>
          <a:xfrm>
            <a:off x="1202796" y="575264"/>
            <a:ext cx="1431984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cs typeface="Calibri"/>
              </a:rPr>
              <a:t>Aluno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E2496FF1-F228-4C7F-B34E-FFFC040EE450}"/>
              </a:ext>
            </a:extLst>
          </p:cNvPr>
          <p:cNvSpPr/>
          <p:nvPr/>
        </p:nvSpPr>
        <p:spPr>
          <a:xfrm>
            <a:off x="1202796" y="4925547"/>
            <a:ext cx="1431984" cy="9144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cs typeface="Calibri"/>
              </a:rPr>
              <a:t>Matrícula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B2246A32-ED4E-4273-BC70-E632AAF5DC6D}"/>
              </a:ext>
            </a:extLst>
          </p:cNvPr>
          <p:cNvSpPr/>
          <p:nvPr/>
        </p:nvSpPr>
        <p:spPr>
          <a:xfrm>
            <a:off x="1201898" y="2435340"/>
            <a:ext cx="1618891" cy="157575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cs typeface="Calibri"/>
              </a:rPr>
              <a:t>Autorizar</a:t>
            </a:r>
            <a:endParaRPr lang="pt-BR" dirty="0" err="1">
              <a:cs typeface="Calibri"/>
            </a:endParaRPr>
          </a:p>
          <a:p>
            <a:pPr algn="ctr"/>
            <a:r>
              <a:rPr lang="pt-BR" dirty="0">
                <a:cs typeface="Calibri"/>
              </a:rPr>
              <a:t>Entrada</a:t>
            </a:r>
          </a:p>
        </p:txBody>
      </p: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D9C4A25A-3221-45E2-91C5-E33C5B654E7F}"/>
              </a:ext>
            </a:extLst>
          </p:cNvPr>
          <p:cNvCxnSpPr/>
          <p:nvPr/>
        </p:nvCxnSpPr>
        <p:spPr>
          <a:xfrm flipH="1">
            <a:off x="2505738" y="1525551"/>
            <a:ext cx="1" cy="10700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>
            <a:extLst>
              <a:ext uri="{FF2B5EF4-FFF2-40B4-BE49-F238E27FC236}">
                <a16:creationId xmlns:a16="http://schemas.microsoft.com/office/drawing/2014/main" id="{1AAB4C44-D2FD-499E-B4D6-E3447161AD4E}"/>
              </a:ext>
            </a:extLst>
          </p:cNvPr>
          <p:cNvSpPr txBox="1"/>
          <p:nvPr/>
        </p:nvSpPr>
        <p:spPr>
          <a:xfrm>
            <a:off x="2464117" y="1955174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dirty="0">
                <a:cs typeface="Calibri"/>
              </a:rPr>
              <a:t>Solicitar entrada </a:t>
            </a:r>
          </a:p>
        </p:txBody>
      </p: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DEE04075-57F5-4D3D-9002-F8A3AC688138}"/>
              </a:ext>
            </a:extLst>
          </p:cNvPr>
          <p:cNvCxnSpPr>
            <a:cxnSpLocks/>
            <a:stCxn id="3" idx="0"/>
          </p:cNvCxnSpPr>
          <p:nvPr/>
        </p:nvCxnSpPr>
        <p:spPr>
          <a:xfrm flipV="1">
            <a:off x="1918788" y="4005735"/>
            <a:ext cx="29042" cy="9198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C379C9A8-7801-4AA8-9E54-99CD13EAB041}"/>
              </a:ext>
            </a:extLst>
          </p:cNvPr>
          <p:cNvSpPr txBox="1"/>
          <p:nvPr/>
        </p:nvSpPr>
        <p:spPr>
          <a:xfrm>
            <a:off x="313338" y="1685847"/>
            <a:ext cx="1190447" cy="120032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dirty="0">
                <a:cs typeface="Calibri"/>
              </a:rPr>
              <a:t>Autorizar/ Não Autorizar a  Aula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C031E0D9-E485-4C1F-A13F-984475A3FCAD}"/>
              </a:ext>
            </a:extLst>
          </p:cNvPr>
          <p:cNvSpPr txBox="1"/>
          <p:nvPr/>
        </p:nvSpPr>
        <p:spPr>
          <a:xfrm>
            <a:off x="2959717" y="113599"/>
            <a:ext cx="6600574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2400" dirty="0">
                <a:cs typeface="Calibri"/>
              </a:rPr>
              <a:t>Capacidade = Verificar inadimplência</a:t>
            </a:r>
            <a:endParaRPr lang="pt-BR" sz="2400" b="1" i="1" dirty="0">
              <a:cs typeface="Calibri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CE48A7E-D60A-41AB-83D6-F65ED698CA4B}"/>
              </a:ext>
            </a:extLst>
          </p:cNvPr>
          <p:cNvSpPr txBox="1"/>
          <p:nvPr/>
        </p:nvSpPr>
        <p:spPr>
          <a:xfrm>
            <a:off x="6984685" y="1166842"/>
            <a:ext cx="4674475" cy="480131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pt-BR" b="1" dirty="0">
              <a:cs typeface="Calibri"/>
            </a:endParaRPr>
          </a:p>
          <a:p>
            <a:r>
              <a:rPr lang="pt-BR" b="1" dirty="0">
                <a:cs typeface="Calibri"/>
              </a:rPr>
              <a:t>Autorizar Entrada</a:t>
            </a:r>
            <a:endParaRPr lang="pt-BR" dirty="0">
              <a:cs typeface="Calibri"/>
            </a:endParaRPr>
          </a:p>
          <a:p>
            <a:r>
              <a:rPr lang="pt-BR" b="1" dirty="0">
                <a:cs typeface="Calibri"/>
              </a:rPr>
              <a:t>Evento: </a:t>
            </a:r>
            <a:r>
              <a:rPr lang="pt-BR" dirty="0">
                <a:cs typeface="Calibri"/>
              </a:rPr>
              <a:t>Aluno solicita entrada pra aula.</a:t>
            </a:r>
          </a:p>
          <a:p>
            <a:r>
              <a:rPr lang="pt-BR" b="1" dirty="0">
                <a:cs typeface="Calibri"/>
              </a:rPr>
              <a:t>Objetivo: </a:t>
            </a:r>
            <a:r>
              <a:rPr lang="pt-BR" dirty="0">
                <a:cs typeface="Calibri"/>
              </a:rPr>
              <a:t>Verificar se ele está matriculado e se a mensalidade do Aluno está em dia.</a:t>
            </a:r>
          </a:p>
          <a:p>
            <a:r>
              <a:rPr lang="pt-BR" b="1" dirty="0">
                <a:cs typeface="Calibri"/>
              </a:rPr>
              <a:t>Trabalhadores envolvidos:</a:t>
            </a:r>
            <a:endParaRPr lang="pt-BR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pt-BR" dirty="0">
                <a:cs typeface="Calibri"/>
              </a:rPr>
              <a:t>Recepcionista</a:t>
            </a:r>
          </a:p>
          <a:p>
            <a:pPr lvl="1"/>
            <a:r>
              <a:rPr lang="pt-BR" dirty="0">
                <a:cs typeface="Calibri"/>
              </a:rPr>
              <a:t>1. Recebe identificação do Aluno com  número de matricula.</a:t>
            </a:r>
          </a:p>
          <a:p>
            <a:endParaRPr lang="pt-BR" dirty="0">
              <a:cs typeface="Calibri"/>
            </a:endParaRPr>
          </a:p>
          <a:p>
            <a:pPr lvl="1"/>
            <a:r>
              <a:rPr lang="pt-BR" dirty="0">
                <a:cs typeface="Calibri"/>
              </a:rPr>
              <a:t>2.Consulta se o aluno está matriculado e Verifica status da mensalidade.</a:t>
            </a:r>
          </a:p>
          <a:p>
            <a:endParaRPr lang="pt-BR" dirty="0">
              <a:cs typeface="Calibri"/>
            </a:endParaRPr>
          </a:p>
          <a:p>
            <a:pPr lvl="1"/>
            <a:r>
              <a:rPr lang="pt-BR" dirty="0">
                <a:cs typeface="Calibri"/>
              </a:rPr>
              <a:t>3.  Autoriza entrada do Aluno na aula.</a:t>
            </a:r>
            <a:endParaRPr lang="en-US" dirty="0">
              <a:cs typeface="Calibri"/>
            </a:endParaRPr>
          </a:p>
          <a:p>
            <a:pPr marL="1200150" lvl="2" indent="-285750">
              <a:buFont typeface="Courier New,monospace"/>
              <a:buChar char="o"/>
            </a:pPr>
            <a:r>
              <a:rPr lang="pt-BR" dirty="0">
                <a:cs typeface="Calibri"/>
              </a:rPr>
              <a:t>Se aluno estiver inadimplente, não é autorizada a entrada</a:t>
            </a:r>
            <a:endParaRPr lang="en-US" dirty="0">
              <a:cs typeface="Calibri"/>
            </a:endParaRPr>
          </a:p>
          <a:p>
            <a:endParaRPr lang="pt-BR" dirty="0">
              <a:cs typeface="Calibri"/>
            </a:endParaRPr>
          </a:p>
        </p:txBody>
      </p:sp>
      <p:sp>
        <p:nvSpPr>
          <p:cNvPr id="17" name="Seta: para a Direita 16">
            <a:extLst>
              <a:ext uri="{FF2B5EF4-FFF2-40B4-BE49-F238E27FC236}">
                <a16:creationId xmlns:a16="http://schemas.microsoft.com/office/drawing/2014/main" id="{7D53D3A5-3F41-435B-B884-8D70CD070095}"/>
              </a:ext>
            </a:extLst>
          </p:cNvPr>
          <p:cNvSpPr/>
          <p:nvPr/>
        </p:nvSpPr>
        <p:spPr>
          <a:xfrm>
            <a:off x="5770800" y="3178766"/>
            <a:ext cx="978408" cy="484632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6FAB2EB8-F9FD-44E8-89E4-11640C633C28}"/>
              </a:ext>
            </a:extLst>
          </p:cNvPr>
          <p:cNvSpPr txBox="1"/>
          <p:nvPr/>
        </p:nvSpPr>
        <p:spPr>
          <a:xfrm>
            <a:off x="4558312" y="3217116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dirty="0">
                <a:cs typeface="Calibri"/>
              </a:rPr>
              <a:t>Descrição</a:t>
            </a:r>
          </a:p>
        </p:txBody>
      </p:sp>
      <p:cxnSp>
        <p:nvCxnSpPr>
          <p:cNvPr id="38" name="Conector de seta reta 37"/>
          <p:cNvCxnSpPr/>
          <p:nvPr/>
        </p:nvCxnSpPr>
        <p:spPr>
          <a:xfrm flipV="1">
            <a:off x="1451336" y="1525551"/>
            <a:ext cx="4836" cy="11405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94509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C4817A17-78F0-4224-BC4E-5C25B029C385}"/>
              </a:ext>
            </a:extLst>
          </p:cNvPr>
          <p:cNvSpPr/>
          <p:nvPr/>
        </p:nvSpPr>
        <p:spPr>
          <a:xfrm>
            <a:off x="1681932" y="1095903"/>
            <a:ext cx="2093343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Voluntário</a:t>
            </a:r>
          </a:p>
        </p:txBody>
      </p:sp>
      <p:cxnSp>
        <p:nvCxnSpPr>
          <p:cNvPr id="3" name="Conector de Seta Reta 2">
            <a:extLst>
              <a:ext uri="{FF2B5EF4-FFF2-40B4-BE49-F238E27FC236}">
                <a16:creationId xmlns:a16="http://schemas.microsoft.com/office/drawing/2014/main" id="{75E155B9-77A8-47AF-8ADD-A3AF193ACCB1}"/>
              </a:ext>
            </a:extLst>
          </p:cNvPr>
          <p:cNvCxnSpPr/>
          <p:nvPr/>
        </p:nvCxnSpPr>
        <p:spPr>
          <a:xfrm flipH="1">
            <a:off x="3141430" y="2007780"/>
            <a:ext cx="7136" cy="14894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lipse 3">
            <a:extLst>
              <a:ext uri="{FF2B5EF4-FFF2-40B4-BE49-F238E27FC236}">
                <a16:creationId xmlns:a16="http://schemas.microsoft.com/office/drawing/2014/main" id="{402CE597-0776-41CF-94CA-CB54FBD9F9EA}"/>
              </a:ext>
            </a:extLst>
          </p:cNvPr>
          <p:cNvSpPr/>
          <p:nvPr/>
        </p:nvSpPr>
        <p:spPr>
          <a:xfrm>
            <a:off x="7110890" y="3537926"/>
            <a:ext cx="1900487" cy="12594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cs typeface="Calibri"/>
              </a:rPr>
              <a:t>Inserir</a:t>
            </a:r>
          </a:p>
          <a:p>
            <a:pPr algn="ctr"/>
            <a:r>
              <a:rPr lang="pt-BR" dirty="0">
                <a:cs typeface="Calibri"/>
              </a:rPr>
              <a:t>voluntário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3F69578D-2C08-4D4F-B462-141DD334ACA8}"/>
              </a:ext>
            </a:extLst>
          </p:cNvPr>
          <p:cNvSpPr/>
          <p:nvPr/>
        </p:nvSpPr>
        <p:spPr>
          <a:xfrm>
            <a:off x="1772357" y="5531333"/>
            <a:ext cx="2093343" cy="9144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cs typeface="Calibri"/>
              </a:rPr>
              <a:t>Departamento</a:t>
            </a:r>
            <a:endParaRPr lang="pt-BR" dirty="0"/>
          </a:p>
        </p:txBody>
      </p: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9A465F67-1274-4BB7-8990-1887FA0A2D60}"/>
              </a:ext>
            </a:extLst>
          </p:cNvPr>
          <p:cNvCxnSpPr/>
          <p:nvPr/>
        </p:nvCxnSpPr>
        <p:spPr>
          <a:xfrm flipV="1">
            <a:off x="2668334" y="4687325"/>
            <a:ext cx="8094" cy="8440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69F99116-13E8-4446-AE65-5CCE40C0102E}"/>
              </a:ext>
            </a:extLst>
          </p:cNvPr>
          <p:cNvSpPr txBox="1"/>
          <p:nvPr/>
        </p:nvSpPr>
        <p:spPr>
          <a:xfrm>
            <a:off x="1030105" y="2395920"/>
            <a:ext cx="1362974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>
                <a:cs typeface="Calibri"/>
              </a:rPr>
              <a:t>Informar Resposta</a:t>
            </a:r>
            <a:endParaRPr lang="pt-BR" dirty="0"/>
          </a:p>
        </p:txBody>
      </p: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560FD0F-6549-4141-838E-A08B004C9956}"/>
              </a:ext>
            </a:extLst>
          </p:cNvPr>
          <p:cNvCxnSpPr>
            <a:cxnSpLocks/>
          </p:cNvCxnSpPr>
          <p:nvPr/>
        </p:nvCxnSpPr>
        <p:spPr>
          <a:xfrm flipV="1">
            <a:off x="2346609" y="1997755"/>
            <a:ext cx="1" cy="14994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>
            <a:extLst>
              <a:ext uri="{FF2B5EF4-FFF2-40B4-BE49-F238E27FC236}">
                <a16:creationId xmlns:a16="http://schemas.microsoft.com/office/drawing/2014/main" id="{7FB608DA-CD32-435E-9736-D9F0D6D40858}"/>
              </a:ext>
            </a:extLst>
          </p:cNvPr>
          <p:cNvSpPr txBox="1"/>
          <p:nvPr/>
        </p:nvSpPr>
        <p:spPr>
          <a:xfrm>
            <a:off x="2408266" y="190033"/>
            <a:ext cx="6974761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2400" dirty="0">
                <a:cs typeface="Calibri"/>
              </a:rPr>
              <a:t>Capacidade:  Tornar voluntário em colaborador</a:t>
            </a:r>
            <a:r>
              <a:rPr lang="pt-BR" sz="2400" b="1" i="1" dirty="0">
                <a:cs typeface="Calibri"/>
              </a:rPr>
              <a:t> </a:t>
            </a:r>
            <a:endParaRPr lang="pt-BR" sz="2400" dirty="0">
              <a:cs typeface="Calibri"/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24D22BE1-D5FA-4CA9-A3DF-BDED81EC4D0A}"/>
              </a:ext>
            </a:extLst>
          </p:cNvPr>
          <p:cNvSpPr txBox="1"/>
          <p:nvPr/>
        </p:nvSpPr>
        <p:spPr>
          <a:xfrm>
            <a:off x="10143477" y="5060347"/>
            <a:ext cx="1280084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dirty="0">
                <a:cs typeface="Calibri"/>
              </a:rPr>
              <a:t>Descrição</a:t>
            </a:r>
          </a:p>
        </p:txBody>
      </p:sp>
      <p:sp>
        <p:nvSpPr>
          <p:cNvPr id="18" name="Seta: para a Direita 17">
            <a:extLst>
              <a:ext uri="{FF2B5EF4-FFF2-40B4-BE49-F238E27FC236}">
                <a16:creationId xmlns:a16="http://schemas.microsoft.com/office/drawing/2014/main" id="{A05163EF-D34F-4465-85BD-BEDB276CE0E9}"/>
              </a:ext>
            </a:extLst>
          </p:cNvPr>
          <p:cNvSpPr/>
          <p:nvPr/>
        </p:nvSpPr>
        <p:spPr>
          <a:xfrm rot="5400000">
            <a:off x="10214697" y="5869976"/>
            <a:ext cx="978408" cy="484632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F36DF806-452D-4DBF-B886-5303EF46E7D6}"/>
              </a:ext>
            </a:extLst>
          </p:cNvPr>
          <p:cNvSpPr txBox="1"/>
          <p:nvPr/>
        </p:nvSpPr>
        <p:spPr>
          <a:xfrm>
            <a:off x="3057589" y="2286974"/>
            <a:ext cx="1362974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dirty="0">
                <a:cs typeface="Calibri"/>
              </a:rPr>
              <a:t>Solicitar</a:t>
            </a:r>
          </a:p>
          <a:p>
            <a:pPr algn="ctr"/>
            <a:r>
              <a:rPr lang="pt-BR" dirty="0">
                <a:cs typeface="Calibri"/>
              </a:rPr>
              <a:t>Informação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3F69578D-2C08-4D4F-B462-141DD334ACA8}"/>
              </a:ext>
            </a:extLst>
          </p:cNvPr>
          <p:cNvSpPr/>
          <p:nvPr/>
        </p:nvSpPr>
        <p:spPr>
          <a:xfrm>
            <a:off x="7014463" y="5556546"/>
            <a:ext cx="2093343" cy="9144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cs typeface="Calibri"/>
              </a:rPr>
              <a:t>Colaborador</a:t>
            </a:r>
            <a:endParaRPr lang="pt-BR" dirty="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63682302-1E8A-4CE6-8062-47E7A163B34D}"/>
              </a:ext>
            </a:extLst>
          </p:cNvPr>
          <p:cNvSpPr txBox="1"/>
          <p:nvPr/>
        </p:nvSpPr>
        <p:spPr>
          <a:xfrm>
            <a:off x="4362199" y="1553103"/>
            <a:ext cx="3016683" cy="338554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1600" dirty="0">
                <a:cs typeface="Calibri"/>
              </a:rPr>
              <a:t>Solicitar cadastro colaborador</a:t>
            </a:r>
          </a:p>
        </p:txBody>
      </p:sp>
      <p:cxnSp>
        <p:nvCxnSpPr>
          <p:cNvPr id="21" name="Conector de Seta Reta 2">
            <a:extLst>
              <a:ext uri="{FF2B5EF4-FFF2-40B4-BE49-F238E27FC236}">
                <a16:creationId xmlns:a16="http://schemas.microsoft.com/office/drawing/2014/main" id="{75E155B9-77A8-47AF-8ADD-A3AF193ACCB1}"/>
              </a:ext>
            </a:extLst>
          </p:cNvPr>
          <p:cNvCxnSpPr/>
          <p:nvPr/>
        </p:nvCxnSpPr>
        <p:spPr>
          <a:xfrm>
            <a:off x="8300162" y="4797382"/>
            <a:ext cx="1949" cy="7591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to 32"/>
          <p:cNvCxnSpPr/>
          <p:nvPr/>
        </p:nvCxnSpPr>
        <p:spPr>
          <a:xfrm flipH="1" flipV="1">
            <a:off x="3769327" y="1865228"/>
            <a:ext cx="4053638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de Seta Reta 2">
            <a:extLst>
              <a:ext uri="{FF2B5EF4-FFF2-40B4-BE49-F238E27FC236}">
                <a16:creationId xmlns:a16="http://schemas.microsoft.com/office/drawing/2014/main" id="{75E155B9-77A8-47AF-8ADD-A3AF193ACCB1}"/>
              </a:ext>
            </a:extLst>
          </p:cNvPr>
          <p:cNvCxnSpPr/>
          <p:nvPr/>
        </p:nvCxnSpPr>
        <p:spPr>
          <a:xfrm flipH="1">
            <a:off x="7817017" y="1865228"/>
            <a:ext cx="5948" cy="16320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Elipse 47">
            <a:extLst>
              <a:ext uri="{FF2B5EF4-FFF2-40B4-BE49-F238E27FC236}">
                <a16:creationId xmlns:a16="http://schemas.microsoft.com/office/drawing/2014/main" id="{402CE597-0776-41CF-94CA-CB54FBD9F9EA}"/>
              </a:ext>
            </a:extLst>
          </p:cNvPr>
          <p:cNvSpPr/>
          <p:nvPr/>
        </p:nvSpPr>
        <p:spPr>
          <a:xfrm>
            <a:off x="1800817" y="3427869"/>
            <a:ext cx="1900487" cy="12594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cs typeface="Calibri"/>
              </a:rPr>
              <a:t>Fornece Informações</a:t>
            </a:r>
          </a:p>
        </p:txBody>
      </p:sp>
      <p:cxnSp>
        <p:nvCxnSpPr>
          <p:cNvPr id="20" name="Conector de Seta Reta 2">
            <a:extLst>
              <a:ext uri="{FF2B5EF4-FFF2-40B4-BE49-F238E27FC236}">
                <a16:creationId xmlns:a16="http://schemas.microsoft.com/office/drawing/2014/main" id="{48986D6C-3C53-4387-B9D2-C2851013AEA0}"/>
              </a:ext>
            </a:extLst>
          </p:cNvPr>
          <p:cNvCxnSpPr>
            <a:cxnSpLocks/>
          </p:cNvCxnSpPr>
          <p:nvPr/>
        </p:nvCxnSpPr>
        <p:spPr>
          <a:xfrm flipH="1">
            <a:off x="3795537" y="1278810"/>
            <a:ext cx="462119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91D3E80F-F036-409F-86A2-D07CBC2A3D48}"/>
              </a:ext>
            </a:extLst>
          </p:cNvPr>
          <p:cNvCxnSpPr>
            <a:cxnSpLocks/>
          </p:cNvCxnSpPr>
          <p:nvPr/>
        </p:nvCxnSpPr>
        <p:spPr>
          <a:xfrm>
            <a:off x="8416727" y="1278810"/>
            <a:ext cx="20261" cy="23372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B8E9B063-3273-4D08-990D-E3367DC84563}"/>
              </a:ext>
            </a:extLst>
          </p:cNvPr>
          <p:cNvSpPr txBox="1"/>
          <p:nvPr/>
        </p:nvSpPr>
        <p:spPr>
          <a:xfrm>
            <a:off x="4420563" y="936787"/>
            <a:ext cx="3016683" cy="338554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1600" dirty="0">
                <a:cs typeface="Calibri"/>
              </a:rPr>
              <a:t>Passa regra da função</a:t>
            </a:r>
          </a:p>
        </p:txBody>
      </p:sp>
    </p:spTree>
    <p:extLst>
      <p:ext uri="{BB962C8B-B14F-4D97-AF65-F5344CB8AC3E}">
        <p14:creationId xmlns:p14="http://schemas.microsoft.com/office/powerpoint/2010/main" val="32055292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0BF9F42C-338F-411B-BD35-FAB947BC5016}"/>
              </a:ext>
            </a:extLst>
          </p:cNvPr>
          <p:cNvSpPr txBox="1"/>
          <p:nvPr/>
        </p:nvSpPr>
        <p:spPr>
          <a:xfrm>
            <a:off x="2608618" y="1443841"/>
            <a:ext cx="7815542" cy="397031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pt-BR" b="1" dirty="0">
              <a:cs typeface="Calibri"/>
            </a:endParaRPr>
          </a:p>
          <a:p>
            <a:r>
              <a:rPr lang="pt-BR" b="1" dirty="0">
                <a:cs typeface="Calibri"/>
              </a:rPr>
              <a:t>Inserir Colaborador</a:t>
            </a:r>
          </a:p>
          <a:p>
            <a:r>
              <a:rPr lang="pt-BR" b="1" dirty="0">
                <a:cs typeface="Calibri"/>
              </a:rPr>
              <a:t>Evento:</a:t>
            </a:r>
            <a:r>
              <a:rPr lang="pt-BR" dirty="0">
                <a:cs typeface="Calibri"/>
              </a:rPr>
              <a:t> Entrada de um colaborador na ONG.</a:t>
            </a:r>
          </a:p>
          <a:p>
            <a:r>
              <a:rPr lang="pt-BR" b="1" dirty="0">
                <a:cs typeface="Calibri"/>
              </a:rPr>
              <a:t>Objetivo: </a:t>
            </a:r>
            <a:r>
              <a:rPr lang="pt-BR" dirty="0">
                <a:cs typeface="Calibri"/>
              </a:rPr>
              <a:t>Direcionar um novo colaborador a uma tarefa na ONG.</a:t>
            </a:r>
          </a:p>
          <a:p>
            <a:r>
              <a:rPr lang="pt-BR" b="1" dirty="0">
                <a:cs typeface="Calibri"/>
              </a:rPr>
              <a:t>Trabalhadores envolvidos:</a:t>
            </a:r>
            <a:endParaRPr lang="pt-BR" dirty="0">
              <a:cs typeface="Calibri"/>
            </a:endParaRPr>
          </a:p>
          <a:p>
            <a:pPr marL="742950" lvl="1" indent="-285750">
              <a:buFont typeface="Arial"/>
              <a:buChar char="•"/>
            </a:pPr>
            <a:r>
              <a:rPr lang="pt-BR" dirty="0">
                <a:cs typeface="Calibri"/>
              </a:rPr>
              <a:t>Recepção</a:t>
            </a:r>
            <a:endParaRPr lang="pt-BR" b="1" dirty="0">
              <a:cs typeface="Calibri"/>
            </a:endParaRPr>
          </a:p>
          <a:p>
            <a:pPr marL="1257300" lvl="2" indent="-342900">
              <a:buAutoNum type="arabicPeriod"/>
            </a:pPr>
            <a:r>
              <a:rPr lang="pt-BR" dirty="0">
                <a:cs typeface="Calibri"/>
              </a:rPr>
              <a:t> Recebe solicitação de cadastro do voluntário.</a:t>
            </a:r>
          </a:p>
          <a:p>
            <a:pPr marL="1257300" lvl="2" indent="-342900">
              <a:buAutoNum type="arabicPeriod"/>
            </a:pPr>
            <a:r>
              <a:rPr lang="pt-BR" dirty="0">
                <a:cs typeface="Calibri"/>
              </a:rPr>
              <a:t>Verifica se tem vaga no quadro de colaboradores</a:t>
            </a:r>
          </a:p>
          <a:p>
            <a:pPr marL="1714500" lvl="3" indent="-342900">
              <a:buFont typeface="Courier New" panose="02070309020205020404" pitchFamily="49" charset="0"/>
              <a:buChar char="o"/>
            </a:pPr>
            <a:r>
              <a:rPr lang="pt-BR" dirty="0">
                <a:cs typeface="Calibri"/>
              </a:rPr>
              <a:t>Caso não haja vagas, informar o interessado e finaliza.</a:t>
            </a:r>
          </a:p>
          <a:p>
            <a:pPr marL="1257300" lvl="2" indent="-342900">
              <a:buAutoNum type="arabicPeriod"/>
            </a:pPr>
            <a:r>
              <a:rPr lang="pt-BR" dirty="0">
                <a:cs typeface="Calibri"/>
              </a:rPr>
              <a:t>Informa resposta ao voluntário.</a:t>
            </a:r>
          </a:p>
          <a:p>
            <a:pPr marL="1257300" lvl="2" indent="-342900">
              <a:buAutoNum type="arabicPeriod"/>
            </a:pPr>
            <a:r>
              <a:rPr lang="pt-BR" dirty="0">
                <a:cs typeface="Calibri"/>
              </a:rPr>
              <a:t>Voluntário solicita cadastramento</a:t>
            </a:r>
          </a:p>
          <a:p>
            <a:pPr marL="1257300" lvl="2" indent="-342900">
              <a:buAutoNum type="arabicPeriod"/>
            </a:pPr>
            <a:r>
              <a:rPr lang="pt-BR" dirty="0">
                <a:cs typeface="Calibri"/>
              </a:rPr>
              <a:t>Cadastra voluntário no quadro de colaboradores</a:t>
            </a:r>
          </a:p>
          <a:p>
            <a:pPr marL="1257300" lvl="2" indent="-342900">
              <a:buAutoNum type="arabicPeriod"/>
            </a:pPr>
            <a:r>
              <a:rPr lang="pt-BR" dirty="0">
                <a:cs typeface="Calibri"/>
              </a:rPr>
              <a:t>Informa regras da vaga.</a:t>
            </a:r>
          </a:p>
          <a:p>
            <a:pPr lvl="3"/>
            <a:endParaRPr lang="pt-BR" dirty="0">
              <a:cs typeface="Calibri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FB608DA-CD32-435E-9736-D9F0D6D40858}"/>
              </a:ext>
            </a:extLst>
          </p:cNvPr>
          <p:cNvSpPr txBox="1"/>
          <p:nvPr/>
        </p:nvSpPr>
        <p:spPr>
          <a:xfrm>
            <a:off x="2608619" y="190033"/>
            <a:ext cx="6974761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2400" dirty="0">
                <a:cs typeface="Calibri"/>
              </a:rPr>
              <a:t>Capacidade:  Tornar voluntário em um colaborador</a:t>
            </a:r>
          </a:p>
        </p:txBody>
      </p:sp>
    </p:spTree>
    <p:extLst>
      <p:ext uri="{BB962C8B-B14F-4D97-AF65-F5344CB8AC3E}">
        <p14:creationId xmlns:p14="http://schemas.microsoft.com/office/powerpoint/2010/main" val="38922195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F25D9931-2A34-4441-8234-04F8F330EDE3}"/>
              </a:ext>
            </a:extLst>
          </p:cNvPr>
          <p:cNvSpPr/>
          <p:nvPr/>
        </p:nvSpPr>
        <p:spPr>
          <a:xfrm>
            <a:off x="1533169" y="683389"/>
            <a:ext cx="1949569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cs typeface="Calibri"/>
              </a:rPr>
              <a:t>Doador</a:t>
            </a:r>
            <a:endParaRPr lang="pt-BR" dirty="0"/>
          </a:p>
        </p:txBody>
      </p:sp>
      <p:cxnSp>
        <p:nvCxnSpPr>
          <p:cNvPr id="3" name="Conector de Seta Reta 2">
            <a:extLst>
              <a:ext uri="{FF2B5EF4-FFF2-40B4-BE49-F238E27FC236}">
                <a16:creationId xmlns:a16="http://schemas.microsoft.com/office/drawing/2014/main" id="{DD2362A0-26E7-4752-BA70-DC5EA141C163}"/>
              </a:ext>
            </a:extLst>
          </p:cNvPr>
          <p:cNvCxnSpPr/>
          <p:nvPr/>
        </p:nvCxnSpPr>
        <p:spPr>
          <a:xfrm flipH="1">
            <a:off x="2511369" y="1596940"/>
            <a:ext cx="5750" cy="15826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tângulo 4">
            <a:extLst>
              <a:ext uri="{FF2B5EF4-FFF2-40B4-BE49-F238E27FC236}">
                <a16:creationId xmlns:a16="http://schemas.microsoft.com/office/drawing/2014/main" id="{E430DB26-A7AA-4F73-B45A-E520DE02B9F1}"/>
              </a:ext>
            </a:extLst>
          </p:cNvPr>
          <p:cNvSpPr/>
          <p:nvPr/>
        </p:nvSpPr>
        <p:spPr>
          <a:xfrm>
            <a:off x="1512482" y="5397953"/>
            <a:ext cx="1949569" cy="9144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cs typeface="Calibri"/>
              </a:rPr>
              <a:t>Doações</a:t>
            </a:r>
            <a:endParaRPr lang="pt-BR" dirty="0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0B165049-39DC-4A49-8BEF-084544FB17BA}"/>
              </a:ext>
            </a:extLst>
          </p:cNvPr>
          <p:cNvSpPr/>
          <p:nvPr/>
        </p:nvSpPr>
        <p:spPr>
          <a:xfrm>
            <a:off x="1661109" y="3169215"/>
            <a:ext cx="1705155" cy="130258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>
                <a:cs typeface="Calibri"/>
              </a:rPr>
              <a:t>Receber</a:t>
            </a:r>
          </a:p>
          <a:p>
            <a:pPr algn="ctr"/>
            <a:r>
              <a:rPr lang="pt-BR">
                <a:cs typeface="Calibri"/>
              </a:rPr>
              <a:t>Doação</a:t>
            </a:r>
            <a:endParaRPr lang="pt-BR" dirty="0">
              <a:cs typeface="Calibri"/>
            </a:endParaRPr>
          </a:p>
        </p:txBody>
      </p: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7454E7BB-9D41-4A12-8428-6BB24664233A}"/>
              </a:ext>
            </a:extLst>
          </p:cNvPr>
          <p:cNvCxnSpPr>
            <a:cxnSpLocks/>
          </p:cNvCxnSpPr>
          <p:nvPr/>
        </p:nvCxnSpPr>
        <p:spPr>
          <a:xfrm>
            <a:off x="2516376" y="4481831"/>
            <a:ext cx="0" cy="9060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EE063C56-0066-4077-AD6C-024ED0D03377}"/>
              </a:ext>
            </a:extLst>
          </p:cNvPr>
          <p:cNvSpPr txBox="1"/>
          <p:nvPr/>
        </p:nvSpPr>
        <p:spPr>
          <a:xfrm>
            <a:off x="2579296" y="2057964"/>
            <a:ext cx="1219201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dirty="0">
                <a:cs typeface="Calibri"/>
              </a:rPr>
              <a:t>Entregar Doação</a:t>
            </a:r>
            <a:endParaRPr lang="pt-BR"/>
          </a:p>
        </p:txBody>
      </p: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1E32D56D-7EAE-46FD-9270-F2153D2674CA}"/>
              </a:ext>
            </a:extLst>
          </p:cNvPr>
          <p:cNvCxnSpPr/>
          <p:nvPr/>
        </p:nvCxnSpPr>
        <p:spPr>
          <a:xfrm flipV="1">
            <a:off x="409442" y="1050893"/>
            <a:ext cx="1103040" cy="57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86E5058E-8A54-45B3-9D06-FA34AE2BEDD4}"/>
              </a:ext>
            </a:extLst>
          </p:cNvPr>
          <p:cNvSpPr txBox="1"/>
          <p:nvPr/>
        </p:nvSpPr>
        <p:spPr>
          <a:xfrm>
            <a:off x="339433" y="2057747"/>
            <a:ext cx="1636144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dirty="0">
                <a:cs typeface="Calibri"/>
              </a:rPr>
              <a:t>Entregar Comprovante</a:t>
            </a:r>
            <a:endParaRPr lang="pt-BR"/>
          </a:p>
        </p:txBody>
      </p:sp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11350AC0-AD03-4C25-B857-0A0143B22D2F}"/>
              </a:ext>
            </a:extLst>
          </p:cNvPr>
          <p:cNvCxnSpPr/>
          <p:nvPr/>
        </p:nvCxnSpPr>
        <p:spPr>
          <a:xfrm flipH="1">
            <a:off x="407971" y="1050893"/>
            <a:ext cx="1471" cy="2766957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E18C630E-5EAE-44F6-9908-1E5F197BD4BA}"/>
              </a:ext>
            </a:extLst>
          </p:cNvPr>
          <p:cNvCxnSpPr>
            <a:cxnSpLocks/>
          </p:cNvCxnSpPr>
          <p:nvPr/>
        </p:nvCxnSpPr>
        <p:spPr>
          <a:xfrm flipV="1">
            <a:off x="418260" y="3826828"/>
            <a:ext cx="1242849" cy="5258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CB77A5E5-B880-42F7-A62D-91FC9E1182D6}"/>
              </a:ext>
            </a:extLst>
          </p:cNvPr>
          <p:cNvSpPr txBox="1"/>
          <p:nvPr/>
        </p:nvSpPr>
        <p:spPr>
          <a:xfrm>
            <a:off x="1032641" y="-5256"/>
            <a:ext cx="4963510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dirty="0">
                <a:cs typeface="Calibri"/>
              </a:rPr>
              <a:t>Capacidade:  Receber Doações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265B57C0-4419-4EC5-AF58-E6E7D1D114AA}"/>
              </a:ext>
            </a:extLst>
          </p:cNvPr>
          <p:cNvSpPr txBox="1"/>
          <p:nvPr/>
        </p:nvSpPr>
        <p:spPr>
          <a:xfrm>
            <a:off x="6641808" y="886326"/>
            <a:ext cx="5423335" cy="50783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pt-BR" b="1" dirty="0">
              <a:cs typeface="Calibri"/>
            </a:endParaRPr>
          </a:p>
          <a:p>
            <a:r>
              <a:rPr lang="pt-BR" b="1" dirty="0">
                <a:cs typeface="Calibri"/>
              </a:rPr>
              <a:t>Receber Doação</a:t>
            </a:r>
          </a:p>
          <a:p>
            <a:r>
              <a:rPr lang="pt-BR" b="1" dirty="0">
                <a:cs typeface="Calibri"/>
              </a:rPr>
              <a:t>Evento: </a:t>
            </a:r>
            <a:r>
              <a:rPr lang="pt-BR" dirty="0">
                <a:cs typeface="Calibri"/>
              </a:rPr>
              <a:t>ONG recebe algum tipo de doação.</a:t>
            </a:r>
            <a:endParaRPr lang="pt-BR" b="1" dirty="0">
              <a:cs typeface="Calibri"/>
            </a:endParaRPr>
          </a:p>
          <a:p>
            <a:r>
              <a:rPr lang="pt-BR" b="1" dirty="0">
                <a:cs typeface="Calibri"/>
              </a:rPr>
              <a:t>Objetivo: </a:t>
            </a:r>
            <a:r>
              <a:rPr lang="pt-BR" dirty="0">
                <a:cs typeface="Calibri"/>
              </a:rPr>
              <a:t>Contabilizar entrada de algum tipo de doação na ONG.</a:t>
            </a:r>
            <a:endParaRPr lang="pt-BR" b="1" dirty="0">
              <a:cs typeface="Calibri"/>
            </a:endParaRPr>
          </a:p>
          <a:p>
            <a:r>
              <a:rPr lang="pt-BR" b="1" dirty="0">
                <a:cs typeface="Calibri"/>
              </a:rPr>
              <a:t>Trabalhadores Envolvidos:</a:t>
            </a:r>
          </a:p>
          <a:p>
            <a:pPr marL="742950" lvl="1" indent="-285750">
              <a:buFont typeface="Arial"/>
              <a:buChar char="•"/>
            </a:pPr>
            <a:r>
              <a:rPr lang="pt-BR" dirty="0">
                <a:cs typeface="Calibri"/>
              </a:rPr>
              <a:t>Recepcionista</a:t>
            </a:r>
          </a:p>
          <a:p>
            <a:pPr lvl="1"/>
            <a:endParaRPr lang="pt-BR" dirty="0">
              <a:cs typeface="Calibri"/>
            </a:endParaRPr>
          </a:p>
          <a:p>
            <a:pPr marL="1257300" lvl="2" indent="-342900">
              <a:buAutoNum type="arabicPeriod"/>
            </a:pPr>
            <a:r>
              <a:rPr lang="pt-BR" dirty="0">
                <a:cs typeface="Calibri"/>
              </a:rPr>
              <a:t>Recebe doação do doador.</a:t>
            </a:r>
          </a:p>
          <a:p>
            <a:pPr marL="1257300" lvl="2" indent="-342900">
              <a:buAutoNum type="arabicPeriod"/>
            </a:pPr>
            <a:endParaRPr lang="pt-BR" dirty="0">
              <a:cs typeface="Calibri"/>
            </a:endParaRPr>
          </a:p>
          <a:p>
            <a:pPr marL="1257300" lvl="2" indent="-342900">
              <a:buAutoNum type="arabicPeriod"/>
            </a:pPr>
            <a:r>
              <a:rPr lang="pt-BR" dirty="0">
                <a:cs typeface="Calibri"/>
              </a:rPr>
              <a:t>Armazena doação.</a:t>
            </a:r>
          </a:p>
          <a:p>
            <a:pPr marL="1257300" lvl="2" indent="-342900">
              <a:buAutoNum type="arabicPeriod"/>
            </a:pPr>
            <a:endParaRPr lang="pt-BR" dirty="0">
              <a:cs typeface="Calibri"/>
            </a:endParaRPr>
          </a:p>
          <a:p>
            <a:pPr marL="1257300" lvl="2" indent="-342900">
              <a:buAutoNum type="arabicPeriod"/>
            </a:pPr>
            <a:r>
              <a:rPr lang="pt-BR" dirty="0">
                <a:cs typeface="Calibri"/>
              </a:rPr>
              <a:t>Lançar contribuição no Livro de Controle e gera comprovante da doação.</a:t>
            </a:r>
          </a:p>
          <a:p>
            <a:pPr marL="1257300" lvl="2" indent="-342900">
              <a:buAutoNum type="arabicPeriod"/>
            </a:pPr>
            <a:endParaRPr lang="pt-BR" dirty="0">
              <a:cs typeface="Calibri"/>
            </a:endParaRPr>
          </a:p>
          <a:p>
            <a:pPr marL="1257300" lvl="2" indent="-342900">
              <a:buAutoNum type="arabicPeriod"/>
            </a:pPr>
            <a:r>
              <a:rPr lang="pt-BR" dirty="0">
                <a:cs typeface="Calibri"/>
              </a:rPr>
              <a:t>Entrega comprovante da doação para o doador.</a:t>
            </a:r>
          </a:p>
          <a:p>
            <a:pPr marL="1257300" lvl="2" indent="-342900">
              <a:buAutoNum type="arabicPeriod"/>
            </a:pPr>
            <a:endParaRPr lang="pt-BR" dirty="0">
              <a:cs typeface="Calibri"/>
            </a:endParaRPr>
          </a:p>
        </p:txBody>
      </p:sp>
      <p:sp>
        <p:nvSpPr>
          <p:cNvPr id="11" name="Seta: para a Direita 10">
            <a:extLst>
              <a:ext uri="{FF2B5EF4-FFF2-40B4-BE49-F238E27FC236}">
                <a16:creationId xmlns:a16="http://schemas.microsoft.com/office/drawing/2014/main" id="{258035D5-6877-4B2A-86C5-08559C46A05A}"/>
              </a:ext>
            </a:extLst>
          </p:cNvPr>
          <p:cNvSpPr/>
          <p:nvPr/>
        </p:nvSpPr>
        <p:spPr>
          <a:xfrm>
            <a:off x="5475974" y="3155061"/>
            <a:ext cx="978408" cy="461665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FB0CC6D0-85A8-42FD-AA6E-2005D18A0DD2}"/>
              </a:ext>
            </a:extLst>
          </p:cNvPr>
          <p:cNvSpPr txBox="1"/>
          <p:nvPr/>
        </p:nvSpPr>
        <p:spPr>
          <a:xfrm>
            <a:off x="4304589" y="3169215"/>
            <a:ext cx="2743200" cy="369332"/>
          </a:xfrm>
          <a:prstGeom prst="rect">
            <a:avLst/>
          </a:prstGeom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dirty="0">
                <a:cs typeface="Calibri"/>
              </a:rPr>
              <a:t>Descrição</a:t>
            </a:r>
          </a:p>
        </p:txBody>
      </p:sp>
    </p:spTree>
    <p:extLst>
      <p:ext uri="{BB962C8B-B14F-4D97-AF65-F5344CB8AC3E}">
        <p14:creationId xmlns:p14="http://schemas.microsoft.com/office/powerpoint/2010/main" val="13995171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C2770EFF-D9E3-4292-B7A1-82F05087DB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4201106"/>
              </p:ext>
            </p:extLst>
          </p:nvPr>
        </p:nvGraphicFramePr>
        <p:xfrm>
          <a:off x="630123" y="1857788"/>
          <a:ext cx="10931754" cy="3618935"/>
        </p:xfrm>
        <a:graphic>
          <a:graphicData uri="http://schemas.openxmlformats.org/drawingml/2006/table">
            <a:tbl>
              <a:tblPr/>
              <a:tblGrid>
                <a:gridCol w="2645106">
                  <a:extLst>
                    <a:ext uri="{9D8B030D-6E8A-4147-A177-3AD203B41FA5}">
                      <a16:colId xmlns:a16="http://schemas.microsoft.com/office/drawing/2014/main" val="783639410"/>
                    </a:ext>
                  </a:extLst>
                </a:gridCol>
                <a:gridCol w="466187">
                  <a:extLst>
                    <a:ext uri="{9D8B030D-6E8A-4147-A177-3AD203B41FA5}">
                      <a16:colId xmlns:a16="http://schemas.microsoft.com/office/drawing/2014/main" val="689539510"/>
                    </a:ext>
                  </a:extLst>
                </a:gridCol>
                <a:gridCol w="270253">
                  <a:extLst>
                    <a:ext uri="{9D8B030D-6E8A-4147-A177-3AD203B41FA5}">
                      <a16:colId xmlns:a16="http://schemas.microsoft.com/office/drawing/2014/main" val="1972958874"/>
                    </a:ext>
                  </a:extLst>
                </a:gridCol>
                <a:gridCol w="2959276">
                  <a:extLst>
                    <a:ext uri="{9D8B030D-6E8A-4147-A177-3AD203B41FA5}">
                      <a16:colId xmlns:a16="http://schemas.microsoft.com/office/drawing/2014/main" val="444452622"/>
                    </a:ext>
                  </a:extLst>
                </a:gridCol>
                <a:gridCol w="719550">
                  <a:extLst>
                    <a:ext uri="{9D8B030D-6E8A-4147-A177-3AD203B41FA5}">
                      <a16:colId xmlns:a16="http://schemas.microsoft.com/office/drawing/2014/main" val="3913584187"/>
                    </a:ext>
                  </a:extLst>
                </a:gridCol>
                <a:gridCol w="878324">
                  <a:extLst>
                    <a:ext uri="{9D8B030D-6E8A-4147-A177-3AD203B41FA5}">
                      <a16:colId xmlns:a16="http://schemas.microsoft.com/office/drawing/2014/main" val="3815751715"/>
                    </a:ext>
                  </a:extLst>
                </a:gridCol>
                <a:gridCol w="557398">
                  <a:extLst>
                    <a:ext uri="{9D8B030D-6E8A-4147-A177-3AD203B41FA5}">
                      <a16:colId xmlns:a16="http://schemas.microsoft.com/office/drawing/2014/main" val="3974757616"/>
                    </a:ext>
                  </a:extLst>
                </a:gridCol>
                <a:gridCol w="638474">
                  <a:extLst>
                    <a:ext uri="{9D8B030D-6E8A-4147-A177-3AD203B41FA5}">
                      <a16:colId xmlns:a16="http://schemas.microsoft.com/office/drawing/2014/main" val="3198405966"/>
                    </a:ext>
                  </a:extLst>
                </a:gridCol>
                <a:gridCol w="743197">
                  <a:extLst>
                    <a:ext uri="{9D8B030D-6E8A-4147-A177-3AD203B41FA5}">
                      <a16:colId xmlns:a16="http://schemas.microsoft.com/office/drawing/2014/main" val="886076819"/>
                    </a:ext>
                  </a:extLst>
                </a:gridCol>
                <a:gridCol w="1053989">
                  <a:extLst>
                    <a:ext uri="{9D8B030D-6E8A-4147-A177-3AD203B41FA5}">
                      <a16:colId xmlns:a16="http://schemas.microsoft.com/office/drawing/2014/main" val="396249085"/>
                    </a:ext>
                  </a:extLst>
                </a:gridCol>
              </a:tblGrid>
              <a:tr h="20269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Capacidades</a:t>
                      </a:r>
                    </a:p>
                  </a:txBody>
                  <a:tcPr marL="97291" marR="97291" marT="48646" marB="48646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 N°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Evento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Previsivel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Não previsivel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Relativo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Absoluto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Não evento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Extem-por âneo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564186"/>
                  </a:ext>
                </a:extLst>
              </a:tr>
              <a:tr h="202690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Realizar Matrícula</a:t>
                      </a:r>
                    </a:p>
                  </a:txBody>
                  <a:tcPr marL="97291" marR="97291" marT="48646" marB="4864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FB</a:t>
                      </a:r>
                    </a:p>
                  </a:txBody>
                  <a:tcPr marL="97291" marR="97291" marT="48646" marB="4864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Interessado solicita Informação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1222236"/>
                  </a:ext>
                </a:extLst>
              </a:tr>
              <a:tr h="20269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Recepção verifica informação e responde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x(1)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6232071"/>
                  </a:ext>
                </a:extLst>
              </a:tr>
              <a:tr h="20269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Interessado solicita a matrícula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x(2)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1793465"/>
                  </a:ext>
                </a:extLst>
              </a:tr>
              <a:tr h="20269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Recepção realiza matrícula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x(3)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38527"/>
                  </a:ext>
                </a:extLst>
              </a:tr>
              <a:tr h="20269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</a:t>
                      </a:r>
                    </a:p>
                  </a:txBody>
                  <a:tcPr marL="97291" marR="97291" marT="48646" marB="4864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Não há vagas na modalidade escolhida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x(3)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6469892"/>
                  </a:ext>
                </a:extLst>
              </a:tr>
              <a:tr h="20269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Interessado sem documentos necessários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x(3)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4577572"/>
                  </a:ext>
                </a:extLst>
              </a:tr>
              <a:tr h="20269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Verificar inadimplência</a:t>
                      </a:r>
                    </a:p>
                  </a:txBody>
                  <a:tcPr marL="97291" marR="97291" marT="48646" marB="4864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FB</a:t>
                      </a:r>
                    </a:p>
                  </a:txBody>
                  <a:tcPr marL="97291" marR="97291" marT="48646" marB="4864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Aluno solicita entrada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9819237"/>
                  </a:ext>
                </a:extLst>
              </a:tr>
              <a:tr h="20269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Recepção autoriza entrada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x(7)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9845756"/>
                  </a:ext>
                </a:extLst>
              </a:tr>
              <a:tr h="20269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</a:t>
                      </a:r>
                    </a:p>
                  </a:txBody>
                  <a:tcPr marL="10135" marR="10135" marT="101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Recepção não autoriza entrada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x(7)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4219082"/>
                  </a:ext>
                </a:extLst>
              </a:tr>
              <a:tr h="202690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Tornar voluntário em um colaborador</a:t>
                      </a:r>
                    </a:p>
                  </a:txBody>
                  <a:tcPr marL="97291" marR="97291" marT="48646" marB="4864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FB</a:t>
                      </a:r>
                    </a:p>
                  </a:txBody>
                  <a:tcPr marL="97291" marR="97291" marT="48646" marB="4864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Voluntário solicita informação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3794652"/>
                  </a:ext>
                </a:extLst>
              </a:tr>
              <a:tr h="20269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Recepção responde informação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x(10)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552596"/>
                  </a:ext>
                </a:extLst>
              </a:tr>
              <a:tr h="20269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Voluntário se cadastra como colaborador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x(11)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5426644"/>
                  </a:ext>
                </a:extLst>
              </a:tr>
              <a:tr h="20269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Recepção passa regras da função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x(12)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7419899"/>
                  </a:ext>
                </a:extLst>
              </a:tr>
              <a:tr h="20269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</a:t>
                      </a:r>
                    </a:p>
                  </a:txBody>
                  <a:tcPr marL="10135" marR="10135" marT="101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Não há vagas disponível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x(11)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1034896"/>
                  </a:ext>
                </a:extLst>
              </a:tr>
              <a:tr h="20269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Receber doaçoes </a:t>
                      </a:r>
                    </a:p>
                  </a:txBody>
                  <a:tcPr marL="97291" marR="97291" marT="48646" marB="4864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FB</a:t>
                      </a:r>
                    </a:p>
                  </a:txBody>
                  <a:tcPr marL="97291" marR="97291" marT="48646" marB="4864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Doador entrega doação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4678953"/>
                  </a:ext>
                </a:extLst>
              </a:tr>
              <a:tr h="20269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Recepção entrega Comprovante de doação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x(16)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9011476"/>
                  </a:ext>
                </a:extLst>
              </a:tr>
            </a:tbl>
          </a:graphicData>
        </a:graphic>
      </p:graphicFrame>
      <p:sp>
        <p:nvSpPr>
          <p:cNvPr id="4" name="CaixaDeTexto 3">
            <a:extLst>
              <a:ext uri="{FF2B5EF4-FFF2-40B4-BE49-F238E27FC236}">
                <a16:creationId xmlns:a16="http://schemas.microsoft.com/office/drawing/2014/main" id="{EF7C4E01-DBDD-4FB7-AB4C-DA5DE4D23338}"/>
              </a:ext>
            </a:extLst>
          </p:cNvPr>
          <p:cNvSpPr txBox="1"/>
          <p:nvPr/>
        </p:nvSpPr>
        <p:spPr>
          <a:xfrm>
            <a:off x="3614245" y="177624"/>
            <a:ext cx="4963510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2400" dirty="0">
                <a:cs typeface="Calibri"/>
              </a:rPr>
              <a:t>Analise de eventos</a:t>
            </a:r>
          </a:p>
        </p:txBody>
      </p:sp>
    </p:spTree>
    <p:extLst>
      <p:ext uri="{BB962C8B-B14F-4D97-AF65-F5344CB8AC3E}">
        <p14:creationId xmlns:p14="http://schemas.microsoft.com/office/powerpoint/2010/main" val="3617421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88C6BF1B-8B81-4A42-B266-9DF3168EF8CB}"/>
              </a:ext>
            </a:extLst>
          </p:cNvPr>
          <p:cNvSpPr/>
          <p:nvPr/>
        </p:nvSpPr>
        <p:spPr>
          <a:xfrm>
            <a:off x="163005" y="124385"/>
            <a:ext cx="11904450" cy="65704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1270056D-C445-482D-9C8C-EC4698A09D63}"/>
              </a:ext>
            </a:extLst>
          </p:cNvPr>
          <p:cNvSpPr txBox="1"/>
          <p:nvPr/>
        </p:nvSpPr>
        <p:spPr>
          <a:xfrm>
            <a:off x="151502" y="280898"/>
            <a:ext cx="11915953" cy="58477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3200" b="1" i="1" u="sng" dirty="0">
                <a:cs typeface="Calibri"/>
              </a:rPr>
              <a:t>Cenário : Fazer aula experimental</a:t>
            </a:r>
            <a:endParaRPr lang="pt-BR" dirty="0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12043949-80F2-4BA4-ACCA-8E1E73200266}"/>
              </a:ext>
            </a:extLst>
          </p:cNvPr>
          <p:cNvSpPr/>
          <p:nvPr/>
        </p:nvSpPr>
        <p:spPr>
          <a:xfrm>
            <a:off x="4299908" y="2481174"/>
            <a:ext cx="3608716" cy="18403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6" descr="Uma imagem contendo objeto&#10;&#10;Descrição gerada com muito alta confiança">
            <a:extLst>
              <a:ext uri="{FF2B5EF4-FFF2-40B4-BE49-F238E27FC236}">
                <a16:creationId xmlns:a16="http://schemas.microsoft.com/office/drawing/2014/main" id="{BBEA9159-6E91-4172-99DF-56517BBFE5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8776" y="1141022"/>
            <a:ext cx="832449" cy="1326672"/>
          </a:xfrm>
          <a:prstGeom prst="rect">
            <a:avLst/>
          </a:prstGeom>
        </p:spPr>
      </p:pic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BA601A5E-E9FD-4E49-A21A-E1D9795909C3}"/>
              </a:ext>
            </a:extLst>
          </p:cNvPr>
          <p:cNvCxnSpPr>
            <a:cxnSpLocks/>
          </p:cNvCxnSpPr>
          <p:nvPr/>
        </p:nvCxnSpPr>
        <p:spPr>
          <a:xfrm>
            <a:off x="2273598" y="1863845"/>
            <a:ext cx="1863307" cy="8425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2B365FA8-96A9-46EF-82C1-1F0ACEB6382C}"/>
              </a:ext>
            </a:extLst>
          </p:cNvPr>
          <p:cNvSpPr txBox="1"/>
          <p:nvPr/>
        </p:nvSpPr>
        <p:spPr>
          <a:xfrm>
            <a:off x="1422999" y="2486923"/>
            <a:ext cx="1334220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b="1" i="1" dirty="0"/>
              <a:t>Alunos 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589ED39B-DB76-4792-9198-978C3E9B327E}"/>
              </a:ext>
            </a:extLst>
          </p:cNvPr>
          <p:cNvSpPr txBox="1"/>
          <p:nvPr/>
        </p:nvSpPr>
        <p:spPr>
          <a:xfrm>
            <a:off x="7137100" y="3887817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b="1" i="1" dirty="0">
                <a:cs typeface="Calibri"/>
              </a:rPr>
              <a:t>ONG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AAE3C69C-201D-4C86-AAF7-B3DC70259B1F}"/>
              </a:ext>
            </a:extLst>
          </p:cNvPr>
          <p:cNvSpPr/>
          <p:nvPr/>
        </p:nvSpPr>
        <p:spPr>
          <a:xfrm>
            <a:off x="4300807" y="2482071"/>
            <a:ext cx="2257244" cy="6469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B1DA2E97-81CC-4053-8E24-07F96ED0FDF9}"/>
              </a:ext>
            </a:extLst>
          </p:cNvPr>
          <p:cNvSpPr/>
          <p:nvPr/>
        </p:nvSpPr>
        <p:spPr>
          <a:xfrm>
            <a:off x="4299010" y="3127255"/>
            <a:ext cx="2257244" cy="5607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9EF114C1-C8CF-409C-847E-943F96FE0F0F}"/>
              </a:ext>
            </a:extLst>
          </p:cNvPr>
          <p:cNvSpPr txBox="1"/>
          <p:nvPr/>
        </p:nvSpPr>
        <p:spPr>
          <a:xfrm>
            <a:off x="4735183" y="2607334"/>
            <a:ext cx="1650521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b="1" i="1" dirty="0">
                <a:cs typeface="Calibri"/>
              </a:rPr>
              <a:t>Recepção</a:t>
            </a:r>
            <a:endParaRPr lang="pt-BR" sz="2000" b="1" i="1" u="sng" dirty="0">
              <a:cs typeface="Calibri"/>
            </a:endParaRP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EDBD84FF-B3AA-4678-8B40-4A48A902DC6E}"/>
              </a:ext>
            </a:extLst>
          </p:cNvPr>
          <p:cNvSpPr txBox="1"/>
          <p:nvPr/>
        </p:nvSpPr>
        <p:spPr>
          <a:xfrm>
            <a:off x="5021831" y="3167153"/>
            <a:ext cx="2743200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b="1" i="1" dirty="0"/>
              <a:t>Aula</a:t>
            </a:r>
            <a:endParaRPr lang="pt-BR" sz="2400" b="1" i="1" u="sng" dirty="0"/>
          </a:p>
        </p:txBody>
      </p: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6005A5E0-EFE8-4E81-9A9B-EC939F301038}"/>
              </a:ext>
            </a:extLst>
          </p:cNvPr>
          <p:cNvCxnSpPr>
            <a:cxnSpLocks/>
          </p:cNvCxnSpPr>
          <p:nvPr/>
        </p:nvCxnSpPr>
        <p:spPr>
          <a:xfrm>
            <a:off x="2273598" y="1863845"/>
            <a:ext cx="1848929" cy="14894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20A94597-87AA-482D-A4BF-545EA0215DBC}"/>
              </a:ext>
            </a:extLst>
          </p:cNvPr>
          <p:cNvSpPr txBox="1"/>
          <p:nvPr/>
        </p:nvSpPr>
        <p:spPr>
          <a:xfrm>
            <a:off x="1270779" y="1308297"/>
            <a:ext cx="96504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/>
              <a:t>ADS  3A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B8765AE-70BA-4CEF-A9F7-2847A44362F3}"/>
              </a:ext>
            </a:extLst>
          </p:cNvPr>
          <p:cNvSpPr txBox="1"/>
          <p:nvPr/>
        </p:nvSpPr>
        <p:spPr>
          <a:xfrm>
            <a:off x="1624816" y="2459504"/>
            <a:ext cx="894236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Nome: </a:t>
            </a:r>
            <a:r>
              <a:rPr lang="pt-BR" sz="2000" dirty="0" err="1"/>
              <a:t>Isac</a:t>
            </a:r>
            <a:r>
              <a:rPr lang="pt-BR" sz="2000" dirty="0"/>
              <a:t> Moreira Campos</a:t>
            </a:r>
            <a:r>
              <a:rPr lang="pt-BR" sz="2000" b="1" dirty="0"/>
              <a:t>					RA: </a:t>
            </a:r>
            <a:r>
              <a:rPr lang="pt-BR" sz="2000" dirty="0"/>
              <a:t>1800451</a:t>
            </a:r>
          </a:p>
          <a:p>
            <a:r>
              <a:rPr lang="pt-BR" sz="2000" b="1" dirty="0"/>
              <a:t>Nome: </a:t>
            </a:r>
            <a:r>
              <a:rPr lang="pt-BR" sz="2000" dirty="0"/>
              <a:t>Leonardo Silva  Pires</a:t>
            </a:r>
            <a:r>
              <a:rPr lang="pt-BR" sz="2000" b="1" dirty="0"/>
              <a:t>					RA: </a:t>
            </a:r>
            <a:r>
              <a:rPr lang="pt-BR" sz="2000" dirty="0"/>
              <a:t>1800445</a:t>
            </a:r>
          </a:p>
          <a:p>
            <a:r>
              <a:rPr lang="pt-BR" sz="2000" b="1" dirty="0"/>
              <a:t>Nome: </a:t>
            </a:r>
            <a:r>
              <a:rPr lang="pt-BR" sz="2000" dirty="0"/>
              <a:t>Rafael Cordeiro Diniz</a:t>
            </a:r>
            <a:r>
              <a:rPr lang="pt-BR" sz="2000" b="1" dirty="0"/>
              <a:t>					RA: </a:t>
            </a:r>
            <a:r>
              <a:rPr lang="pt-BR" sz="2000" dirty="0"/>
              <a:t>1800640</a:t>
            </a:r>
          </a:p>
          <a:p>
            <a:r>
              <a:rPr lang="pt-BR" sz="2000" b="1" dirty="0"/>
              <a:t>Nome: </a:t>
            </a:r>
            <a:r>
              <a:rPr lang="pt-BR" sz="2000" dirty="0"/>
              <a:t>Ramon Marques Fontana </a:t>
            </a:r>
            <a:r>
              <a:rPr lang="pt-BR" sz="2000" b="1" dirty="0"/>
              <a:t>					RA: </a:t>
            </a:r>
            <a:r>
              <a:rPr lang="pt-BR" sz="2000" dirty="0"/>
              <a:t>1600266</a:t>
            </a:r>
          </a:p>
          <a:p>
            <a:r>
              <a:rPr lang="pt-BR" sz="2000" b="1" dirty="0"/>
              <a:t>Nome: </a:t>
            </a:r>
            <a:r>
              <a:rPr lang="pt-BR" sz="2000" dirty="0"/>
              <a:t>Samuel Soares da Silva</a:t>
            </a:r>
            <a:r>
              <a:rPr lang="pt-BR" sz="2000" b="1" dirty="0"/>
              <a:t>					RA: </a:t>
            </a:r>
            <a:r>
              <a:rPr lang="pt-BR" sz="2000" dirty="0"/>
              <a:t>1801144</a:t>
            </a:r>
          </a:p>
          <a:p>
            <a:r>
              <a:rPr lang="pt-BR" sz="2000" b="1" dirty="0"/>
              <a:t>Nome: </a:t>
            </a:r>
            <a:r>
              <a:rPr lang="pt-BR" sz="2000" dirty="0"/>
              <a:t>Vaney Rocha dos Santos </a:t>
            </a:r>
            <a:r>
              <a:rPr lang="pt-BR" sz="2000" b="1" dirty="0"/>
              <a:t>					RA: </a:t>
            </a:r>
            <a:r>
              <a:rPr lang="pt-BR" sz="2000" dirty="0"/>
              <a:t>1801281</a:t>
            </a:r>
          </a:p>
        </p:txBody>
      </p:sp>
    </p:spTree>
    <p:extLst>
      <p:ext uri="{BB962C8B-B14F-4D97-AF65-F5344CB8AC3E}">
        <p14:creationId xmlns:p14="http://schemas.microsoft.com/office/powerpoint/2010/main" val="2299039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Agrupar 36">
            <a:extLst>
              <a:ext uri="{FF2B5EF4-FFF2-40B4-BE49-F238E27FC236}">
                <a16:creationId xmlns:a16="http://schemas.microsoft.com/office/drawing/2014/main" id="{AD55A375-5E96-4C62-9CC7-E8015B3E49AD}"/>
              </a:ext>
            </a:extLst>
          </p:cNvPr>
          <p:cNvGrpSpPr/>
          <p:nvPr/>
        </p:nvGrpSpPr>
        <p:grpSpPr>
          <a:xfrm>
            <a:off x="151581" y="143774"/>
            <a:ext cx="11909822" cy="6570451"/>
            <a:chOff x="235989" y="143774"/>
            <a:chExt cx="11909822" cy="6570451"/>
          </a:xfrm>
        </p:grpSpPr>
        <p:grpSp>
          <p:nvGrpSpPr>
            <p:cNvPr id="36" name="Agrupar 35">
              <a:extLst>
                <a:ext uri="{FF2B5EF4-FFF2-40B4-BE49-F238E27FC236}">
                  <a16:creationId xmlns:a16="http://schemas.microsoft.com/office/drawing/2014/main" id="{54346E9C-8BCE-4B2B-BE69-77638DB797FE}"/>
                </a:ext>
              </a:extLst>
            </p:cNvPr>
            <p:cNvGrpSpPr/>
            <p:nvPr/>
          </p:nvGrpSpPr>
          <p:grpSpPr>
            <a:xfrm>
              <a:off x="235989" y="143774"/>
              <a:ext cx="11909822" cy="6570451"/>
              <a:chOff x="235989" y="143774"/>
              <a:chExt cx="11909822" cy="6570451"/>
            </a:xfrm>
          </p:grpSpPr>
          <p:sp>
            <p:nvSpPr>
              <p:cNvPr id="4" name="Retângulo 3">
                <a:extLst>
                  <a:ext uri="{FF2B5EF4-FFF2-40B4-BE49-F238E27FC236}">
                    <a16:creationId xmlns:a16="http://schemas.microsoft.com/office/drawing/2014/main" id="{88C6BF1B-8B81-4A42-B266-9DF3168EF8CB}"/>
                  </a:ext>
                </a:extLst>
              </p:cNvPr>
              <p:cNvSpPr/>
              <p:nvPr/>
            </p:nvSpPr>
            <p:spPr>
              <a:xfrm>
                <a:off x="241361" y="143774"/>
                <a:ext cx="11904450" cy="657045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5" name="Conector de Seta Reta 4">
                <a:extLst>
                  <a:ext uri="{FF2B5EF4-FFF2-40B4-BE49-F238E27FC236}">
                    <a16:creationId xmlns:a16="http://schemas.microsoft.com/office/drawing/2014/main" id="{85E6B2C7-D043-4C92-898F-4F2DEE8A269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5989" y="1012893"/>
                <a:ext cx="11908766" cy="17966"/>
              </a:xfrm>
              <a:prstGeom prst="straightConnector1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" name="Conector de Seta Reta 5">
              <a:extLst>
                <a:ext uri="{FF2B5EF4-FFF2-40B4-BE49-F238E27FC236}">
                  <a16:creationId xmlns:a16="http://schemas.microsoft.com/office/drawing/2014/main" id="{9BACC1B6-2F2A-4248-B083-17CB87D6E5BE}"/>
                </a:ext>
              </a:extLst>
            </p:cNvPr>
            <p:cNvCxnSpPr>
              <a:cxnSpLocks/>
            </p:cNvCxnSpPr>
            <p:nvPr/>
          </p:nvCxnSpPr>
          <p:spPr>
            <a:xfrm>
              <a:off x="250056" y="3876856"/>
              <a:ext cx="11887739" cy="16410"/>
            </a:xfrm>
            <a:prstGeom prst="straightConnector1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CaixaDeTexto 1">
            <a:extLst>
              <a:ext uri="{FF2B5EF4-FFF2-40B4-BE49-F238E27FC236}">
                <a16:creationId xmlns:a16="http://schemas.microsoft.com/office/drawing/2014/main" id="{80F5CD5A-1914-4EF1-BE32-34B089486C2F}"/>
              </a:ext>
            </a:extLst>
          </p:cNvPr>
          <p:cNvSpPr txBox="1"/>
          <p:nvPr/>
        </p:nvSpPr>
        <p:spPr>
          <a:xfrm>
            <a:off x="151502" y="280898"/>
            <a:ext cx="11915953" cy="58477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3200" b="1" i="1" u="sng" dirty="0">
                <a:cs typeface="Calibri"/>
              </a:rPr>
              <a:t>Cenário : Fazer aula experimental</a:t>
            </a:r>
            <a:endParaRPr lang="pt-BR" dirty="0"/>
          </a:p>
        </p:txBody>
      </p:sp>
      <p:grpSp>
        <p:nvGrpSpPr>
          <p:cNvPr id="44" name="Agrupar 43">
            <a:extLst>
              <a:ext uri="{FF2B5EF4-FFF2-40B4-BE49-F238E27FC236}">
                <a16:creationId xmlns:a16="http://schemas.microsoft.com/office/drawing/2014/main" id="{BA6E27EE-CE85-4231-860A-EC8B217CE24F}"/>
              </a:ext>
            </a:extLst>
          </p:cNvPr>
          <p:cNvGrpSpPr/>
          <p:nvPr/>
        </p:nvGrpSpPr>
        <p:grpSpPr>
          <a:xfrm>
            <a:off x="5637004" y="1912548"/>
            <a:ext cx="2429771" cy="1178942"/>
            <a:chOff x="5637004" y="1417248"/>
            <a:chExt cx="2429771" cy="1178942"/>
          </a:xfrm>
        </p:grpSpPr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5941647A-72D6-4138-BD44-C48D31273AB1}"/>
                </a:ext>
              </a:extLst>
            </p:cNvPr>
            <p:cNvSpPr/>
            <p:nvPr/>
          </p:nvSpPr>
          <p:spPr>
            <a:xfrm>
              <a:off x="5637004" y="1417248"/>
              <a:ext cx="2429771" cy="117894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CaixaDeTexto 1">
              <a:extLst>
                <a:ext uri="{FF2B5EF4-FFF2-40B4-BE49-F238E27FC236}">
                  <a16:creationId xmlns:a16="http://schemas.microsoft.com/office/drawing/2014/main" id="{7994EBAF-0D7D-41FB-B228-383D0E67FB6C}"/>
                </a:ext>
              </a:extLst>
            </p:cNvPr>
            <p:cNvSpPr txBox="1"/>
            <p:nvPr/>
          </p:nvSpPr>
          <p:spPr>
            <a:xfrm>
              <a:off x="6074973" y="1747389"/>
              <a:ext cx="1664899" cy="523220"/>
            </a:xfrm>
            <a:prstGeom prst="rect">
              <a:avLst/>
            </a:prstGeom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pt-BR" sz="2800" b="1" i="1" dirty="0">
                  <a:cs typeface="Calibri"/>
                </a:rPr>
                <a:t>Recepção</a:t>
              </a:r>
              <a:endParaRPr lang="pt-BR" sz="2800" b="1" i="1" u="sng" dirty="0">
                <a:cs typeface="Calibri"/>
              </a:endParaRPr>
            </a:p>
          </p:txBody>
        </p:sp>
      </p:grpSp>
      <p:grpSp>
        <p:nvGrpSpPr>
          <p:cNvPr id="45" name="Agrupar 44">
            <a:extLst>
              <a:ext uri="{FF2B5EF4-FFF2-40B4-BE49-F238E27FC236}">
                <a16:creationId xmlns:a16="http://schemas.microsoft.com/office/drawing/2014/main" id="{A39C0BD4-A4A9-4C34-878E-6105488207AF}"/>
              </a:ext>
            </a:extLst>
          </p:cNvPr>
          <p:cNvGrpSpPr/>
          <p:nvPr/>
        </p:nvGrpSpPr>
        <p:grpSpPr>
          <a:xfrm>
            <a:off x="8569984" y="1912547"/>
            <a:ext cx="2429771" cy="1178942"/>
            <a:chOff x="8569984" y="1417247"/>
            <a:chExt cx="2429771" cy="1178942"/>
          </a:xfrm>
        </p:grpSpPr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971BC70D-B8E4-4A17-B17F-86055154C60C}"/>
                </a:ext>
              </a:extLst>
            </p:cNvPr>
            <p:cNvSpPr/>
            <p:nvPr/>
          </p:nvSpPr>
          <p:spPr>
            <a:xfrm>
              <a:off x="8569984" y="1417247"/>
              <a:ext cx="2429771" cy="117894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CaixaDeTexto 1">
              <a:extLst>
                <a:ext uri="{FF2B5EF4-FFF2-40B4-BE49-F238E27FC236}">
                  <a16:creationId xmlns:a16="http://schemas.microsoft.com/office/drawing/2014/main" id="{F77E377A-2299-45F1-BD65-AD221DB0412C}"/>
                </a:ext>
              </a:extLst>
            </p:cNvPr>
            <p:cNvSpPr txBox="1"/>
            <p:nvPr/>
          </p:nvSpPr>
          <p:spPr>
            <a:xfrm>
              <a:off x="9292922" y="1747389"/>
              <a:ext cx="1664899" cy="523220"/>
            </a:xfrm>
            <a:prstGeom prst="rect">
              <a:avLst/>
            </a:prstGeom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pt-BR" sz="2800" b="1" i="1" dirty="0">
                  <a:cs typeface="Calibri"/>
                </a:rPr>
                <a:t>Aula</a:t>
              </a:r>
              <a:endParaRPr lang="pt-BR" sz="2800" b="1" i="1" u="sng" dirty="0">
                <a:cs typeface="Calibri"/>
              </a:endParaRPr>
            </a:p>
          </p:txBody>
        </p:sp>
      </p:grpSp>
      <p:grpSp>
        <p:nvGrpSpPr>
          <p:cNvPr id="42" name="Agrupar 41">
            <a:extLst>
              <a:ext uri="{FF2B5EF4-FFF2-40B4-BE49-F238E27FC236}">
                <a16:creationId xmlns:a16="http://schemas.microsoft.com/office/drawing/2014/main" id="{15ED0C22-7BEF-404D-8355-9C9D373C2B51}"/>
              </a:ext>
            </a:extLst>
          </p:cNvPr>
          <p:cNvGrpSpPr/>
          <p:nvPr/>
        </p:nvGrpSpPr>
        <p:grpSpPr>
          <a:xfrm>
            <a:off x="1121075" y="1650700"/>
            <a:ext cx="1334220" cy="1764433"/>
            <a:chOff x="1121075" y="1155400"/>
            <a:chExt cx="1334220" cy="1764433"/>
          </a:xfrm>
        </p:grpSpPr>
        <p:pic>
          <p:nvPicPr>
            <p:cNvPr id="13" name="Imagem 6" descr="Uma imagem contendo objeto&#10;&#10;Descrição gerada com muito alta confiança">
              <a:extLst>
                <a:ext uri="{FF2B5EF4-FFF2-40B4-BE49-F238E27FC236}">
                  <a16:creationId xmlns:a16="http://schemas.microsoft.com/office/drawing/2014/main" id="{63824687-0B05-4413-8D3C-5E29C97026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01229" y="1155400"/>
              <a:ext cx="832449" cy="1326672"/>
            </a:xfrm>
            <a:prstGeom prst="rect">
              <a:avLst/>
            </a:prstGeom>
          </p:spPr>
        </p:pic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FDA29973-2090-478C-8CFB-2DD1F5F78F5A}"/>
                </a:ext>
              </a:extLst>
            </p:cNvPr>
            <p:cNvSpPr txBox="1"/>
            <p:nvPr/>
          </p:nvSpPr>
          <p:spPr>
            <a:xfrm>
              <a:off x="1121075" y="2458168"/>
              <a:ext cx="1334220" cy="461665"/>
            </a:xfrm>
            <a:prstGeom prst="rect">
              <a:avLst/>
            </a:prstGeom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pt-BR" sz="2400" b="1" i="1" dirty="0"/>
                <a:t>Alunos</a:t>
              </a:r>
              <a:endParaRPr lang="pt-BR" sz="2400" b="1" i="1" u="sng" dirty="0"/>
            </a:p>
          </p:txBody>
        </p:sp>
      </p:grpSp>
      <p:grpSp>
        <p:nvGrpSpPr>
          <p:cNvPr id="43" name="Agrupar 42">
            <a:extLst>
              <a:ext uri="{FF2B5EF4-FFF2-40B4-BE49-F238E27FC236}">
                <a16:creationId xmlns:a16="http://schemas.microsoft.com/office/drawing/2014/main" id="{9DB1F885-85FC-4032-BAA2-BCB1EBAE1904}"/>
              </a:ext>
            </a:extLst>
          </p:cNvPr>
          <p:cNvGrpSpPr/>
          <p:nvPr/>
        </p:nvGrpSpPr>
        <p:grpSpPr>
          <a:xfrm>
            <a:off x="2657575" y="1650698"/>
            <a:ext cx="2743200" cy="1978286"/>
            <a:chOff x="2657575" y="1155398"/>
            <a:chExt cx="2743200" cy="1978286"/>
          </a:xfrm>
        </p:grpSpPr>
        <p:pic>
          <p:nvPicPr>
            <p:cNvPr id="14" name="Imagem 6" descr="Uma imagem contendo objeto&#10;&#10;Descrição gerada com muito alta confiança">
              <a:extLst>
                <a:ext uri="{FF2B5EF4-FFF2-40B4-BE49-F238E27FC236}">
                  <a16:creationId xmlns:a16="http://schemas.microsoft.com/office/drawing/2014/main" id="{DBED1A96-C999-457A-8F32-18571E6793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55267" y="1155398"/>
              <a:ext cx="832449" cy="1326672"/>
            </a:xfrm>
            <a:prstGeom prst="rect">
              <a:avLst/>
            </a:prstGeom>
          </p:spPr>
        </p:pic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4A840F81-AC70-4925-A6AF-06B2ECF11F52}"/>
                </a:ext>
              </a:extLst>
            </p:cNvPr>
            <p:cNvSpPr txBox="1"/>
            <p:nvPr/>
          </p:nvSpPr>
          <p:spPr>
            <a:xfrm>
              <a:off x="2657575" y="2302687"/>
              <a:ext cx="2743200" cy="830997"/>
            </a:xfrm>
            <a:prstGeom prst="rect">
              <a:avLst/>
            </a:prstGeom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pt-BR" sz="2400" b="1" i="1" dirty="0"/>
                <a:t>Responsável</a:t>
              </a:r>
            </a:p>
            <a:p>
              <a:r>
                <a:rPr lang="pt-BR" sz="2400" b="1" i="1" dirty="0"/>
                <a:t>Aluno</a:t>
              </a:r>
            </a:p>
          </p:txBody>
        </p:sp>
      </p:grp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7053101E-BA41-4AFA-90EB-5F30E05D5C2A}"/>
              </a:ext>
            </a:extLst>
          </p:cNvPr>
          <p:cNvCxnSpPr>
            <a:cxnSpLocks/>
          </p:cNvCxnSpPr>
          <p:nvPr/>
        </p:nvCxnSpPr>
        <p:spPr>
          <a:xfrm>
            <a:off x="6976158" y="3124085"/>
            <a:ext cx="20764" cy="16434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972CCC72-617F-4D78-B3FE-1B11C03D20E1}"/>
              </a:ext>
            </a:extLst>
          </p:cNvPr>
          <p:cNvCxnSpPr>
            <a:cxnSpLocks/>
          </p:cNvCxnSpPr>
          <p:nvPr/>
        </p:nvCxnSpPr>
        <p:spPr>
          <a:xfrm flipH="1">
            <a:off x="1864563" y="786440"/>
            <a:ext cx="1531369" cy="11261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EA66EA41-B19F-44A8-87CD-EFADB016E3DD}"/>
              </a:ext>
            </a:extLst>
          </p:cNvPr>
          <p:cNvCxnSpPr>
            <a:cxnSpLocks/>
          </p:cNvCxnSpPr>
          <p:nvPr/>
        </p:nvCxnSpPr>
        <p:spPr>
          <a:xfrm flipH="1">
            <a:off x="3634775" y="786441"/>
            <a:ext cx="796327" cy="9691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317BB5CC-C5DD-4E1C-9FC9-A8537615FAD0}"/>
              </a:ext>
            </a:extLst>
          </p:cNvPr>
          <p:cNvCxnSpPr>
            <a:cxnSpLocks/>
          </p:cNvCxnSpPr>
          <p:nvPr/>
        </p:nvCxnSpPr>
        <p:spPr>
          <a:xfrm>
            <a:off x="6677565" y="798483"/>
            <a:ext cx="174324" cy="10540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6F2A4F03-C5E4-40D7-AA81-EDDBC7B02437}"/>
              </a:ext>
            </a:extLst>
          </p:cNvPr>
          <p:cNvCxnSpPr>
            <a:cxnSpLocks/>
          </p:cNvCxnSpPr>
          <p:nvPr/>
        </p:nvCxnSpPr>
        <p:spPr>
          <a:xfrm>
            <a:off x="8039818" y="743309"/>
            <a:ext cx="1497882" cy="11236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569658DA-03D1-4969-9E0E-3405A27FE72E}"/>
              </a:ext>
            </a:extLst>
          </p:cNvPr>
          <p:cNvCxnSpPr>
            <a:cxnSpLocks/>
          </p:cNvCxnSpPr>
          <p:nvPr/>
        </p:nvCxnSpPr>
        <p:spPr>
          <a:xfrm>
            <a:off x="9901328" y="3124085"/>
            <a:ext cx="14735" cy="15117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aixaDeTexto 2">
            <a:extLst>
              <a:ext uri="{FF2B5EF4-FFF2-40B4-BE49-F238E27FC236}">
                <a16:creationId xmlns:a16="http://schemas.microsoft.com/office/drawing/2014/main" id="{7FCA1908-EC09-46BB-B633-12D671CD2244}"/>
              </a:ext>
            </a:extLst>
          </p:cNvPr>
          <p:cNvSpPr txBox="1"/>
          <p:nvPr/>
        </p:nvSpPr>
        <p:spPr>
          <a:xfrm>
            <a:off x="3199502" y="4008228"/>
            <a:ext cx="4827916" cy="58477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3200" b="1" i="1" u="sng" dirty="0">
                <a:cs typeface="Calibri"/>
              </a:rPr>
              <a:t>Capacidades : </a:t>
            </a:r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BF0B844E-C924-4EC3-B27F-D0C0220E391A}"/>
              </a:ext>
            </a:extLst>
          </p:cNvPr>
          <p:cNvSpPr txBox="1"/>
          <p:nvPr/>
        </p:nvSpPr>
        <p:spPr>
          <a:xfrm>
            <a:off x="10041327" y="1099568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b="1" i="1" u="sng" dirty="0">
                <a:cs typeface="Calibri"/>
              </a:rPr>
              <a:t>Nós operacionais</a:t>
            </a:r>
          </a:p>
        </p:txBody>
      </p:sp>
      <p:grpSp>
        <p:nvGrpSpPr>
          <p:cNvPr id="30" name="Agrupar 29">
            <a:extLst>
              <a:ext uri="{FF2B5EF4-FFF2-40B4-BE49-F238E27FC236}">
                <a16:creationId xmlns:a16="http://schemas.microsoft.com/office/drawing/2014/main" id="{55A6F1EE-B3B9-4AD3-A189-E3913427B6B6}"/>
              </a:ext>
            </a:extLst>
          </p:cNvPr>
          <p:cNvGrpSpPr/>
          <p:nvPr/>
        </p:nvGrpSpPr>
        <p:grpSpPr>
          <a:xfrm>
            <a:off x="6059338" y="4896929"/>
            <a:ext cx="2863071" cy="1331343"/>
            <a:chOff x="5868838" y="3906329"/>
            <a:chExt cx="2863071" cy="1331343"/>
          </a:xfrm>
        </p:grpSpPr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06F24E56-56C0-48DE-B993-B1CF84033F10}"/>
                </a:ext>
              </a:extLst>
            </p:cNvPr>
            <p:cNvSpPr txBox="1"/>
            <p:nvPr/>
          </p:nvSpPr>
          <p:spPr>
            <a:xfrm>
              <a:off x="6003086" y="4033387"/>
              <a:ext cx="2728823" cy="1200329"/>
            </a:xfrm>
            <a:prstGeom prst="rect">
              <a:avLst/>
            </a:prstGeom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285750" indent="-285750">
                <a:buFont typeface="Arial"/>
                <a:buChar char="•"/>
              </a:pPr>
              <a:r>
                <a:rPr lang="pt-BR" b="1" i="1" dirty="0">
                  <a:cs typeface="Calibri"/>
                </a:rPr>
                <a:t>Apresentar ONG</a:t>
              </a:r>
            </a:p>
            <a:p>
              <a:pPr marL="285750" indent="-285750">
                <a:buFont typeface="Arial"/>
                <a:buChar char="•"/>
              </a:pPr>
              <a:r>
                <a:rPr lang="pt-BR" b="1" i="1" dirty="0">
                  <a:cs typeface="Calibri"/>
                </a:rPr>
                <a:t>Apresentar aula experimental</a:t>
              </a:r>
            </a:p>
            <a:p>
              <a:pPr marL="285750" indent="-285750">
                <a:buFont typeface="Arial"/>
                <a:buChar char="•"/>
              </a:pPr>
              <a:endParaRPr lang="pt-BR" b="1" i="1" u="sng" dirty="0">
                <a:cs typeface="Calibri"/>
              </a:endParaRPr>
            </a:p>
          </p:txBody>
        </p:sp>
        <p:sp>
          <p:nvSpPr>
            <p:cNvPr id="34" name="Retângulo 33">
              <a:extLst>
                <a:ext uri="{FF2B5EF4-FFF2-40B4-BE49-F238E27FC236}">
                  <a16:creationId xmlns:a16="http://schemas.microsoft.com/office/drawing/2014/main" id="{07B5FAAB-A3BD-4418-A9BF-1694D728EFC3}"/>
                </a:ext>
              </a:extLst>
            </p:cNvPr>
            <p:cNvSpPr/>
            <p:nvPr/>
          </p:nvSpPr>
          <p:spPr>
            <a:xfrm>
              <a:off x="5868838" y="3906329"/>
              <a:ext cx="2495909" cy="133134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cs typeface="Calibri"/>
                </a:rPr>
                <a:t>c</a:t>
              </a:r>
              <a:endParaRPr lang="pt-BR" dirty="0"/>
            </a:p>
          </p:txBody>
        </p:sp>
      </p:grp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C4062237-DD02-40B3-AC9C-B89D60A767B8}"/>
              </a:ext>
            </a:extLst>
          </p:cNvPr>
          <p:cNvGrpSpPr/>
          <p:nvPr/>
        </p:nvGrpSpPr>
        <p:grpSpPr>
          <a:xfrm>
            <a:off x="8977941" y="4767532"/>
            <a:ext cx="2819939" cy="1604386"/>
            <a:chOff x="8787441" y="3776932"/>
            <a:chExt cx="2819939" cy="1604386"/>
          </a:xfrm>
        </p:grpSpPr>
        <p:sp>
          <p:nvSpPr>
            <p:cNvPr id="32" name="CaixaDeTexto 31">
              <a:extLst>
                <a:ext uri="{FF2B5EF4-FFF2-40B4-BE49-F238E27FC236}">
                  <a16:creationId xmlns:a16="http://schemas.microsoft.com/office/drawing/2014/main" id="{566CD485-09EF-48E1-86C5-9CA202611613}"/>
                </a:ext>
              </a:extLst>
            </p:cNvPr>
            <p:cNvSpPr txBox="1"/>
            <p:nvPr/>
          </p:nvSpPr>
          <p:spPr>
            <a:xfrm>
              <a:off x="8878557" y="3903990"/>
              <a:ext cx="2728823" cy="1477328"/>
            </a:xfrm>
            <a:prstGeom prst="rect">
              <a:avLst/>
            </a:prstGeom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285750" indent="-285750">
                <a:buFont typeface="Arial"/>
                <a:buChar char="•"/>
              </a:pPr>
              <a:r>
                <a:rPr lang="pt-BR" b="1" i="1" dirty="0">
                  <a:cs typeface="Calibri"/>
                </a:rPr>
                <a:t>Transmitir conhecimento</a:t>
              </a:r>
            </a:p>
            <a:p>
              <a:pPr marL="285750" indent="-285750">
                <a:buFont typeface="Arial"/>
                <a:buChar char="•"/>
              </a:pPr>
              <a:r>
                <a:rPr lang="pt-BR" b="1" i="1" dirty="0">
                  <a:cs typeface="Calibri"/>
                </a:rPr>
                <a:t>Instruir o aluno</a:t>
              </a:r>
            </a:p>
            <a:p>
              <a:pPr marL="285750" indent="-285750">
                <a:buFont typeface="Arial"/>
                <a:buChar char="•"/>
              </a:pPr>
              <a:r>
                <a:rPr lang="pt-BR" b="1" i="1" dirty="0">
                  <a:cs typeface="Calibri"/>
                </a:rPr>
                <a:t>Manter ordem</a:t>
              </a:r>
            </a:p>
            <a:p>
              <a:pPr marL="285750" indent="-285750">
                <a:buFont typeface="Arial"/>
                <a:buChar char="•"/>
              </a:pPr>
              <a:endParaRPr lang="pt-BR" b="1" i="1" u="sng" dirty="0">
                <a:cs typeface="Calibri"/>
              </a:endParaRPr>
            </a:p>
          </p:txBody>
        </p:sp>
        <p:sp>
          <p:nvSpPr>
            <p:cNvPr id="35" name="Retângulo 34">
              <a:extLst>
                <a:ext uri="{FF2B5EF4-FFF2-40B4-BE49-F238E27FC236}">
                  <a16:creationId xmlns:a16="http://schemas.microsoft.com/office/drawing/2014/main" id="{BD6C4BD0-D5BB-4786-BF71-1D992016DC45}"/>
                </a:ext>
              </a:extLst>
            </p:cNvPr>
            <p:cNvSpPr/>
            <p:nvPr/>
          </p:nvSpPr>
          <p:spPr>
            <a:xfrm>
              <a:off x="8787441" y="3776932"/>
              <a:ext cx="2495909" cy="133134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1666368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88C6BF1B-8B81-4A42-B266-9DF3168EF8CB}"/>
              </a:ext>
            </a:extLst>
          </p:cNvPr>
          <p:cNvSpPr/>
          <p:nvPr/>
        </p:nvSpPr>
        <p:spPr>
          <a:xfrm>
            <a:off x="136048" y="143774"/>
            <a:ext cx="11904450" cy="65704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80F5CD5A-1914-4EF1-BE32-34B089486C2F}"/>
              </a:ext>
            </a:extLst>
          </p:cNvPr>
          <p:cNvSpPr txBox="1"/>
          <p:nvPr/>
        </p:nvSpPr>
        <p:spPr>
          <a:xfrm>
            <a:off x="151502" y="280898"/>
            <a:ext cx="11915953" cy="58477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3200" b="1" i="1" u="sng" dirty="0">
                <a:cs typeface="Calibri"/>
              </a:rPr>
              <a:t>Cenário : Matricular-se</a:t>
            </a:r>
            <a:endParaRPr lang="pt-BR" dirty="0"/>
          </a:p>
        </p:txBody>
      </p:sp>
      <p:pic>
        <p:nvPicPr>
          <p:cNvPr id="3" name="Imagem 6" descr="Uma imagem contendo objeto&#10;&#10;Descrição gerada com muito alta confiança">
            <a:extLst>
              <a:ext uri="{FF2B5EF4-FFF2-40B4-BE49-F238E27FC236}">
                <a16:creationId xmlns:a16="http://schemas.microsoft.com/office/drawing/2014/main" id="{3A958C51-9DB6-409A-8BCE-A5C77D3B13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8776" y="1141022"/>
            <a:ext cx="832449" cy="1326672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89094DE6-756F-4A82-8A95-1CBED37E87E2}"/>
              </a:ext>
            </a:extLst>
          </p:cNvPr>
          <p:cNvSpPr/>
          <p:nvPr/>
        </p:nvSpPr>
        <p:spPr>
          <a:xfrm>
            <a:off x="4299908" y="2481174"/>
            <a:ext cx="3608716" cy="18403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407F5294-A287-4708-8220-29D5D97DEE86}"/>
              </a:ext>
            </a:extLst>
          </p:cNvPr>
          <p:cNvSpPr/>
          <p:nvPr/>
        </p:nvSpPr>
        <p:spPr>
          <a:xfrm>
            <a:off x="4299010" y="3127255"/>
            <a:ext cx="2257244" cy="5607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8CCE9E41-DF19-4539-AEB2-C83DDB8D015A}"/>
              </a:ext>
            </a:extLst>
          </p:cNvPr>
          <p:cNvSpPr/>
          <p:nvPr/>
        </p:nvSpPr>
        <p:spPr>
          <a:xfrm>
            <a:off x="4300807" y="2482071"/>
            <a:ext cx="2257244" cy="6469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36A1F85B-7B7F-4EB2-A921-5BDA85D5F006}"/>
              </a:ext>
            </a:extLst>
          </p:cNvPr>
          <p:cNvSpPr txBox="1"/>
          <p:nvPr/>
        </p:nvSpPr>
        <p:spPr>
          <a:xfrm>
            <a:off x="4735183" y="2607334"/>
            <a:ext cx="1650521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b="1" i="1" dirty="0">
                <a:cs typeface="Calibri"/>
              </a:rPr>
              <a:t>Recepção</a:t>
            </a:r>
            <a:endParaRPr lang="pt-BR" sz="2000" b="1" i="1" u="sng" dirty="0">
              <a:cs typeface="Calibri"/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F4835543-02C9-4F7E-942E-19AA80F41074}"/>
              </a:ext>
            </a:extLst>
          </p:cNvPr>
          <p:cNvSpPr txBox="1"/>
          <p:nvPr/>
        </p:nvSpPr>
        <p:spPr>
          <a:xfrm>
            <a:off x="4382067" y="3166097"/>
            <a:ext cx="2187665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b="1" i="1" dirty="0">
                <a:cs typeface="Calibri"/>
              </a:rPr>
              <a:t>Administração</a:t>
            </a:r>
            <a:endParaRPr lang="pt-BR" sz="2400" b="1" i="1" dirty="0"/>
          </a:p>
        </p:txBody>
      </p: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411AA6B9-507C-44D4-9959-3C997B8CBC1D}"/>
              </a:ext>
            </a:extLst>
          </p:cNvPr>
          <p:cNvCxnSpPr/>
          <p:nvPr/>
        </p:nvCxnSpPr>
        <p:spPr>
          <a:xfrm>
            <a:off x="2259222" y="1878222"/>
            <a:ext cx="1877683" cy="8281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93EB990D-C099-4555-BD11-426E6E8EE67F}"/>
              </a:ext>
            </a:extLst>
          </p:cNvPr>
          <p:cNvCxnSpPr>
            <a:cxnSpLocks/>
          </p:cNvCxnSpPr>
          <p:nvPr/>
        </p:nvCxnSpPr>
        <p:spPr>
          <a:xfrm>
            <a:off x="2273598" y="1863845"/>
            <a:ext cx="1848929" cy="14894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DDB3C006-F399-4DA0-84A7-14D02AA99AD9}"/>
              </a:ext>
            </a:extLst>
          </p:cNvPr>
          <p:cNvSpPr txBox="1"/>
          <p:nvPr/>
        </p:nvSpPr>
        <p:spPr>
          <a:xfrm>
            <a:off x="7137100" y="3859063"/>
            <a:ext cx="715993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b="1" i="1" dirty="0">
                <a:cs typeface="Calibri"/>
              </a:rPr>
              <a:t>ONG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EDDF8BE8-BC1F-46BC-9872-A1A48F87BFAC}"/>
              </a:ext>
            </a:extLst>
          </p:cNvPr>
          <p:cNvSpPr txBox="1"/>
          <p:nvPr/>
        </p:nvSpPr>
        <p:spPr>
          <a:xfrm>
            <a:off x="1422999" y="2486923"/>
            <a:ext cx="1334220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b="1" i="1" dirty="0"/>
              <a:t>Aluno</a:t>
            </a:r>
            <a:endParaRPr lang="pt-BR" sz="2400" b="1" i="1" u="sng" dirty="0"/>
          </a:p>
        </p:txBody>
      </p:sp>
    </p:spTree>
    <p:extLst>
      <p:ext uri="{BB962C8B-B14F-4D97-AF65-F5344CB8AC3E}">
        <p14:creationId xmlns:p14="http://schemas.microsoft.com/office/powerpoint/2010/main" val="3450057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88C6BF1B-8B81-4A42-B266-9DF3168EF8CB}"/>
              </a:ext>
            </a:extLst>
          </p:cNvPr>
          <p:cNvSpPr/>
          <p:nvPr/>
        </p:nvSpPr>
        <p:spPr>
          <a:xfrm>
            <a:off x="163005" y="118017"/>
            <a:ext cx="11904450" cy="65704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80F5CD5A-1914-4EF1-BE32-34B089486C2F}"/>
              </a:ext>
            </a:extLst>
          </p:cNvPr>
          <p:cNvSpPr txBox="1"/>
          <p:nvPr/>
        </p:nvSpPr>
        <p:spPr>
          <a:xfrm>
            <a:off x="151502" y="280898"/>
            <a:ext cx="11915953" cy="58477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3200" b="1" i="1" u="sng" dirty="0">
                <a:cs typeface="Calibri"/>
              </a:rPr>
              <a:t>Cenário : Matricular-se</a:t>
            </a:r>
            <a:endParaRPr lang="pt-BR" dirty="0"/>
          </a:p>
        </p:txBody>
      </p:sp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85E6B2C7-D043-4C92-898F-4F2DEE8A2690}"/>
              </a:ext>
            </a:extLst>
          </p:cNvPr>
          <p:cNvCxnSpPr/>
          <p:nvPr/>
        </p:nvCxnSpPr>
        <p:spPr>
          <a:xfrm flipV="1">
            <a:off x="103517" y="1016479"/>
            <a:ext cx="11947583" cy="14379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9BACC1B6-2F2A-4248-B083-17CB87D6E5BE}"/>
              </a:ext>
            </a:extLst>
          </p:cNvPr>
          <p:cNvCxnSpPr>
            <a:cxnSpLocks/>
          </p:cNvCxnSpPr>
          <p:nvPr/>
        </p:nvCxnSpPr>
        <p:spPr>
          <a:xfrm flipV="1">
            <a:off x="103516" y="3519576"/>
            <a:ext cx="11947583" cy="14379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Agrupar 42">
            <a:extLst>
              <a:ext uri="{FF2B5EF4-FFF2-40B4-BE49-F238E27FC236}">
                <a16:creationId xmlns:a16="http://schemas.microsoft.com/office/drawing/2014/main" id="{BF28B680-1403-498E-B98E-3F47E1CD4F15}"/>
              </a:ext>
            </a:extLst>
          </p:cNvPr>
          <p:cNvGrpSpPr/>
          <p:nvPr/>
        </p:nvGrpSpPr>
        <p:grpSpPr>
          <a:xfrm>
            <a:off x="7565502" y="1784477"/>
            <a:ext cx="2429771" cy="1178942"/>
            <a:chOff x="5637004" y="1417248"/>
            <a:chExt cx="2429771" cy="1178942"/>
          </a:xfrm>
        </p:grpSpPr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5941647A-72D6-4138-BD44-C48D31273AB1}"/>
                </a:ext>
              </a:extLst>
            </p:cNvPr>
            <p:cNvSpPr/>
            <p:nvPr/>
          </p:nvSpPr>
          <p:spPr>
            <a:xfrm>
              <a:off x="5637004" y="1417248"/>
              <a:ext cx="2429771" cy="117894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CaixaDeTexto 1">
              <a:extLst>
                <a:ext uri="{FF2B5EF4-FFF2-40B4-BE49-F238E27FC236}">
                  <a16:creationId xmlns:a16="http://schemas.microsoft.com/office/drawing/2014/main" id="{7994EBAF-0D7D-41FB-B228-383D0E67FB6C}"/>
                </a:ext>
              </a:extLst>
            </p:cNvPr>
            <p:cNvSpPr txBox="1"/>
            <p:nvPr/>
          </p:nvSpPr>
          <p:spPr>
            <a:xfrm>
              <a:off x="6074973" y="1747389"/>
              <a:ext cx="1664899" cy="523220"/>
            </a:xfrm>
            <a:prstGeom prst="rect">
              <a:avLst/>
            </a:prstGeom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pt-BR" sz="2800" b="1" i="1" dirty="0">
                  <a:cs typeface="Calibri"/>
                </a:rPr>
                <a:t>Recepção </a:t>
              </a:r>
            </a:p>
          </p:txBody>
        </p:sp>
      </p:grpSp>
      <p:grpSp>
        <p:nvGrpSpPr>
          <p:cNvPr id="41" name="Agrupar 40">
            <a:extLst>
              <a:ext uri="{FF2B5EF4-FFF2-40B4-BE49-F238E27FC236}">
                <a16:creationId xmlns:a16="http://schemas.microsoft.com/office/drawing/2014/main" id="{8B089574-4BAD-41C0-AB24-A3288FD76E68}"/>
              </a:ext>
            </a:extLst>
          </p:cNvPr>
          <p:cNvGrpSpPr/>
          <p:nvPr/>
        </p:nvGrpSpPr>
        <p:grpSpPr>
          <a:xfrm>
            <a:off x="1121075" y="1511000"/>
            <a:ext cx="1334220" cy="1764433"/>
            <a:chOff x="1121075" y="1155400"/>
            <a:chExt cx="1334220" cy="1764433"/>
          </a:xfrm>
        </p:grpSpPr>
        <p:pic>
          <p:nvPicPr>
            <p:cNvPr id="13" name="Imagem 6" descr="Uma imagem contendo objeto&#10;&#10;Descrição gerada com muito alta confiança">
              <a:extLst>
                <a:ext uri="{FF2B5EF4-FFF2-40B4-BE49-F238E27FC236}">
                  <a16:creationId xmlns:a16="http://schemas.microsoft.com/office/drawing/2014/main" id="{63824687-0B05-4413-8D3C-5E29C97026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01229" y="1155400"/>
              <a:ext cx="832449" cy="1326672"/>
            </a:xfrm>
            <a:prstGeom prst="rect">
              <a:avLst/>
            </a:prstGeom>
          </p:spPr>
        </p:pic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FDA29973-2090-478C-8CFB-2DD1F5F78F5A}"/>
                </a:ext>
              </a:extLst>
            </p:cNvPr>
            <p:cNvSpPr txBox="1"/>
            <p:nvPr/>
          </p:nvSpPr>
          <p:spPr>
            <a:xfrm>
              <a:off x="1121075" y="2458168"/>
              <a:ext cx="1334220" cy="461665"/>
            </a:xfrm>
            <a:prstGeom prst="rect">
              <a:avLst/>
            </a:prstGeom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pt-BR" sz="2400" b="1" i="1" dirty="0"/>
                <a:t>Alunos </a:t>
              </a:r>
            </a:p>
          </p:txBody>
        </p:sp>
      </p:grpSp>
      <p:grpSp>
        <p:nvGrpSpPr>
          <p:cNvPr id="42" name="Agrupar 41">
            <a:extLst>
              <a:ext uri="{FF2B5EF4-FFF2-40B4-BE49-F238E27FC236}">
                <a16:creationId xmlns:a16="http://schemas.microsoft.com/office/drawing/2014/main" id="{3B35F1CD-5913-439D-8C83-786B18E01404}"/>
              </a:ext>
            </a:extLst>
          </p:cNvPr>
          <p:cNvGrpSpPr/>
          <p:nvPr/>
        </p:nvGrpSpPr>
        <p:grpSpPr>
          <a:xfrm>
            <a:off x="2686410" y="1499766"/>
            <a:ext cx="2743200" cy="1773870"/>
            <a:chOff x="2686410" y="1144166"/>
            <a:chExt cx="2743200" cy="1773870"/>
          </a:xfrm>
        </p:grpSpPr>
        <p:pic>
          <p:nvPicPr>
            <p:cNvPr id="14" name="Imagem 6" descr="Uma imagem contendo objeto&#10;&#10;Descrição gerada com muito alta confiança">
              <a:extLst>
                <a:ext uri="{FF2B5EF4-FFF2-40B4-BE49-F238E27FC236}">
                  <a16:creationId xmlns:a16="http://schemas.microsoft.com/office/drawing/2014/main" id="{DBED1A96-C999-457A-8F32-18571E6793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42878" y="1144166"/>
              <a:ext cx="832449" cy="1326672"/>
            </a:xfrm>
            <a:prstGeom prst="rect">
              <a:avLst/>
            </a:prstGeom>
          </p:spPr>
        </p:pic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4A840F81-AC70-4925-A6AF-06B2ECF11F52}"/>
                </a:ext>
              </a:extLst>
            </p:cNvPr>
            <p:cNvSpPr txBox="1"/>
            <p:nvPr/>
          </p:nvSpPr>
          <p:spPr>
            <a:xfrm>
              <a:off x="2686410" y="2456371"/>
              <a:ext cx="2743200" cy="461665"/>
            </a:xfrm>
            <a:prstGeom prst="rect">
              <a:avLst/>
            </a:prstGeom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pt-BR" sz="2400" b="1" i="1" dirty="0"/>
                <a:t>Responsável</a:t>
              </a:r>
              <a:endParaRPr lang="pt-BR" sz="2400" b="1" i="1" u="sng" dirty="0"/>
            </a:p>
          </p:txBody>
        </p:sp>
      </p:grp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7053101E-BA41-4AFA-90EB-5F30E05D5C2A}"/>
              </a:ext>
            </a:extLst>
          </p:cNvPr>
          <p:cNvCxnSpPr>
            <a:cxnSpLocks/>
          </p:cNvCxnSpPr>
          <p:nvPr/>
        </p:nvCxnSpPr>
        <p:spPr>
          <a:xfrm>
            <a:off x="9078450" y="2963418"/>
            <a:ext cx="0" cy="14960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972CCC72-617F-4D78-B3FE-1B11C03D20E1}"/>
              </a:ext>
            </a:extLst>
          </p:cNvPr>
          <p:cNvCxnSpPr>
            <a:cxnSpLocks/>
          </p:cNvCxnSpPr>
          <p:nvPr/>
        </p:nvCxnSpPr>
        <p:spPr>
          <a:xfrm flipH="1">
            <a:off x="1905001" y="763807"/>
            <a:ext cx="2309091" cy="8432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EA66EA41-B19F-44A8-87CD-EFADB016E3DD}"/>
              </a:ext>
            </a:extLst>
          </p:cNvPr>
          <p:cNvCxnSpPr>
            <a:cxnSpLocks/>
          </p:cNvCxnSpPr>
          <p:nvPr/>
        </p:nvCxnSpPr>
        <p:spPr>
          <a:xfrm flipH="1">
            <a:off x="3861262" y="786441"/>
            <a:ext cx="889377" cy="12670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317BB5CC-C5DD-4E1C-9FC9-A8537615FAD0}"/>
              </a:ext>
            </a:extLst>
          </p:cNvPr>
          <p:cNvCxnSpPr>
            <a:cxnSpLocks/>
          </p:cNvCxnSpPr>
          <p:nvPr/>
        </p:nvCxnSpPr>
        <p:spPr>
          <a:xfrm>
            <a:off x="7862963" y="786441"/>
            <a:ext cx="917424" cy="9315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aixaDeTexto 2">
            <a:extLst>
              <a:ext uri="{FF2B5EF4-FFF2-40B4-BE49-F238E27FC236}">
                <a16:creationId xmlns:a16="http://schemas.microsoft.com/office/drawing/2014/main" id="{7FCA1908-EC09-46BB-B633-12D671CD2244}"/>
              </a:ext>
            </a:extLst>
          </p:cNvPr>
          <p:cNvSpPr txBox="1"/>
          <p:nvPr/>
        </p:nvSpPr>
        <p:spPr>
          <a:xfrm>
            <a:off x="3663349" y="3697009"/>
            <a:ext cx="4827916" cy="58477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3200" b="1" i="1" dirty="0">
                <a:cs typeface="Calibri"/>
              </a:rPr>
              <a:t>Capacidades : </a:t>
            </a:r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BF0B844E-C924-4EC3-B27F-D0C0220E391A}"/>
              </a:ext>
            </a:extLst>
          </p:cNvPr>
          <p:cNvSpPr txBox="1"/>
          <p:nvPr/>
        </p:nvSpPr>
        <p:spPr>
          <a:xfrm>
            <a:off x="10041327" y="997968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b="1" i="1" u="sng">
                <a:cs typeface="Calibri"/>
              </a:rPr>
              <a:t>Nós operacionais</a:t>
            </a:r>
          </a:p>
        </p:txBody>
      </p:sp>
      <p:grpSp>
        <p:nvGrpSpPr>
          <p:cNvPr id="35" name="Agrupar 34">
            <a:extLst>
              <a:ext uri="{FF2B5EF4-FFF2-40B4-BE49-F238E27FC236}">
                <a16:creationId xmlns:a16="http://schemas.microsoft.com/office/drawing/2014/main" id="{E876AD11-81BD-4580-9B33-4F7D24F45B10}"/>
              </a:ext>
            </a:extLst>
          </p:cNvPr>
          <p:cNvGrpSpPr/>
          <p:nvPr/>
        </p:nvGrpSpPr>
        <p:grpSpPr>
          <a:xfrm>
            <a:off x="7680052" y="4543355"/>
            <a:ext cx="2796796" cy="1925336"/>
            <a:chOff x="5897592" y="3863196"/>
            <a:chExt cx="2796796" cy="1925336"/>
          </a:xfrm>
        </p:grpSpPr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06F24E56-56C0-48DE-B993-B1CF84033F10}"/>
                </a:ext>
              </a:extLst>
            </p:cNvPr>
            <p:cNvSpPr txBox="1"/>
            <p:nvPr/>
          </p:nvSpPr>
          <p:spPr>
            <a:xfrm>
              <a:off x="5965565" y="4034206"/>
              <a:ext cx="2728823" cy="1754326"/>
            </a:xfrm>
            <a:prstGeom prst="rect">
              <a:avLst/>
            </a:prstGeom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285750" indent="-285750">
                <a:buFont typeface="Arial"/>
                <a:buChar char="•"/>
              </a:pPr>
              <a:r>
                <a:rPr lang="pt-BR" b="1" i="1" dirty="0">
                  <a:cs typeface="Calibri"/>
                </a:rPr>
                <a:t>Apresentar regras para matricula </a:t>
              </a:r>
            </a:p>
            <a:p>
              <a:pPr marL="285750" indent="-285750">
                <a:buFont typeface="Arial"/>
                <a:buChar char="•"/>
              </a:pPr>
              <a:r>
                <a:rPr lang="pt-BR" b="1" i="1" dirty="0">
                  <a:cs typeface="Calibri"/>
                </a:rPr>
                <a:t>Realizar matricula</a:t>
              </a:r>
            </a:p>
            <a:p>
              <a:pPr marL="285750" indent="-285750">
                <a:buFont typeface="Arial"/>
                <a:buChar char="•"/>
              </a:pPr>
              <a:r>
                <a:rPr lang="pt-BR" b="1" i="1" dirty="0">
                  <a:cs typeface="Calibri"/>
                </a:rPr>
                <a:t>Receber pagamento </a:t>
              </a:r>
            </a:p>
            <a:p>
              <a:pPr marL="285750" indent="-285750">
                <a:buFont typeface="Arial"/>
                <a:buChar char="•"/>
              </a:pPr>
              <a:r>
                <a:rPr lang="pt-BR" b="1" i="1" dirty="0">
                  <a:cs typeface="Calibri"/>
                </a:rPr>
                <a:t>Emitir comprovante </a:t>
              </a:r>
            </a:p>
            <a:p>
              <a:pPr marL="285750" indent="-285750">
                <a:buFont typeface="Arial"/>
                <a:buChar char="•"/>
              </a:pPr>
              <a:endParaRPr lang="pt-BR" b="1" i="1" u="sng" dirty="0">
                <a:cs typeface="Calibri"/>
              </a:endParaRPr>
            </a:p>
          </p:txBody>
        </p:sp>
        <p:sp>
          <p:nvSpPr>
            <p:cNvPr id="33" name="Retângulo 32">
              <a:extLst>
                <a:ext uri="{FF2B5EF4-FFF2-40B4-BE49-F238E27FC236}">
                  <a16:creationId xmlns:a16="http://schemas.microsoft.com/office/drawing/2014/main" id="{F00C5CCF-AC25-4099-8DD3-8B36FCAF56E7}"/>
                </a:ext>
              </a:extLst>
            </p:cNvPr>
            <p:cNvSpPr/>
            <p:nvPr/>
          </p:nvSpPr>
          <p:spPr>
            <a:xfrm>
              <a:off x="5897592" y="3863196"/>
              <a:ext cx="2769078" cy="17626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830154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88C6BF1B-8B81-4A42-B266-9DF3168EF8CB}"/>
              </a:ext>
            </a:extLst>
          </p:cNvPr>
          <p:cNvSpPr/>
          <p:nvPr/>
        </p:nvSpPr>
        <p:spPr>
          <a:xfrm>
            <a:off x="146650" y="110706"/>
            <a:ext cx="11904450" cy="65704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80F5CD5A-1914-4EF1-BE32-34B089486C2F}"/>
              </a:ext>
            </a:extLst>
          </p:cNvPr>
          <p:cNvSpPr txBox="1"/>
          <p:nvPr/>
        </p:nvSpPr>
        <p:spPr>
          <a:xfrm>
            <a:off x="151502" y="280898"/>
            <a:ext cx="11915953" cy="58477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3200" b="1" i="1" u="sng" dirty="0">
                <a:cs typeface="Calibri"/>
              </a:rPr>
              <a:t>Cenário : Participar da aula </a:t>
            </a:r>
            <a:endParaRPr lang="pt-BR" dirty="0"/>
          </a:p>
        </p:txBody>
      </p:sp>
      <p:pic>
        <p:nvPicPr>
          <p:cNvPr id="3" name="Imagem 6" descr="Uma imagem contendo objeto&#10;&#10;Descrição gerada com muito alta confiança">
            <a:extLst>
              <a:ext uri="{FF2B5EF4-FFF2-40B4-BE49-F238E27FC236}">
                <a16:creationId xmlns:a16="http://schemas.microsoft.com/office/drawing/2014/main" id="{3A958C51-9DB6-409A-8BCE-A5C77D3B13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8776" y="1141022"/>
            <a:ext cx="832449" cy="1326672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89094DE6-756F-4A82-8A95-1CBED37E87E2}"/>
              </a:ext>
            </a:extLst>
          </p:cNvPr>
          <p:cNvSpPr/>
          <p:nvPr/>
        </p:nvSpPr>
        <p:spPr>
          <a:xfrm>
            <a:off x="4299908" y="2481174"/>
            <a:ext cx="3608716" cy="18403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407F5294-A287-4708-8220-29D5D97DEE86}"/>
              </a:ext>
            </a:extLst>
          </p:cNvPr>
          <p:cNvSpPr/>
          <p:nvPr/>
        </p:nvSpPr>
        <p:spPr>
          <a:xfrm>
            <a:off x="4299010" y="3127255"/>
            <a:ext cx="2257244" cy="5607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8CCE9E41-DF19-4539-AEB2-C83DDB8D015A}"/>
              </a:ext>
            </a:extLst>
          </p:cNvPr>
          <p:cNvSpPr/>
          <p:nvPr/>
        </p:nvSpPr>
        <p:spPr>
          <a:xfrm>
            <a:off x="4300807" y="2482071"/>
            <a:ext cx="2257244" cy="6469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36A1F85B-7B7F-4EB2-A921-5BDA85D5F006}"/>
              </a:ext>
            </a:extLst>
          </p:cNvPr>
          <p:cNvSpPr txBox="1"/>
          <p:nvPr/>
        </p:nvSpPr>
        <p:spPr>
          <a:xfrm>
            <a:off x="4605787" y="3168051"/>
            <a:ext cx="1650521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b="1" i="1" dirty="0">
                <a:cs typeface="Calibri"/>
              </a:rPr>
              <a:t>Recepção</a:t>
            </a:r>
            <a:endParaRPr lang="pt-BR" sz="2000" b="1" i="1" u="sng" dirty="0">
              <a:cs typeface="Calibri"/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F4835543-02C9-4F7E-942E-19AA80F41074}"/>
              </a:ext>
            </a:extLst>
          </p:cNvPr>
          <p:cNvSpPr txBox="1"/>
          <p:nvPr/>
        </p:nvSpPr>
        <p:spPr>
          <a:xfrm>
            <a:off x="4906812" y="2606436"/>
            <a:ext cx="1765540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b="1" i="1" dirty="0">
                <a:cs typeface="Calibri"/>
              </a:rPr>
              <a:t>Aula</a:t>
            </a:r>
            <a:endParaRPr lang="pt-BR" sz="2400" b="1" i="1" u="sng" dirty="0">
              <a:cs typeface="Calibri"/>
            </a:endParaRPr>
          </a:p>
        </p:txBody>
      </p: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411AA6B9-507C-44D4-9959-3C997B8CBC1D}"/>
              </a:ext>
            </a:extLst>
          </p:cNvPr>
          <p:cNvCxnSpPr>
            <a:cxnSpLocks/>
          </p:cNvCxnSpPr>
          <p:nvPr/>
        </p:nvCxnSpPr>
        <p:spPr>
          <a:xfrm>
            <a:off x="2273598" y="1863845"/>
            <a:ext cx="1863307" cy="8425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93EB990D-C099-4555-BD11-426E6E8EE67F}"/>
              </a:ext>
            </a:extLst>
          </p:cNvPr>
          <p:cNvCxnSpPr>
            <a:cxnSpLocks/>
          </p:cNvCxnSpPr>
          <p:nvPr/>
        </p:nvCxnSpPr>
        <p:spPr>
          <a:xfrm>
            <a:off x="2273598" y="1863845"/>
            <a:ext cx="1848929" cy="14894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DDB3C006-F399-4DA0-84A7-14D02AA99AD9}"/>
              </a:ext>
            </a:extLst>
          </p:cNvPr>
          <p:cNvSpPr txBox="1"/>
          <p:nvPr/>
        </p:nvSpPr>
        <p:spPr>
          <a:xfrm>
            <a:off x="7137100" y="3859063"/>
            <a:ext cx="715993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b="1" i="1" dirty="0">
                <a:cs typeface="Calibri"/>
              </a:rPr>
              <a:t>ONG</a:t>
            </a:r>
          </a:p>
        </p:txBody>
      </p:sp>
      <p:pic>
        <p:nvPicPr>
          <p:cNvPr id="14" name="Imagem 6" descr="Uma imagem contendo objeto&#10;&#10;Descrição gerada com muito alta confiança">
            <a:extLst>
              <a:ext uri="{FF2B5EF4-FFF2-40B4-BE49-F238E27FC236}">
                <a16:creationId xmlns:a16="http://schemas.microsoft.com/office/drawing/2014/main" id="{679141C5-05BA-4E9B-9DE4-33CA40E689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9379" y="954116"/>
            <a:ext cx="832449" cy="1326672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B16219F2-C8D5-4962-B139-35FAB8DA186B}"/>
              </a:ext>
            </a:extLst>
          </p:cNvPr>
          <p:cNvSpPr txBox="1"/>
          <p:nvPr/>
        </p:nvSpPr>
        <p:spPr>
          <a:xfrm>
            <a:off x="1422999" y="2486923"/>
            <a:ext cx="1334220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b="1" i="1" dirty="0"/>
              <a:t>Alunos 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30895BE-0869-4DCC-8DF3-4E9AA8EB5C8C}"/>
              </a:ext>
            </a:extLst>
          </p:cNvPr>
          <p:cNvSpPr txBox="1"/>
          <p:nvPr/>
        </p:nvSpPr>
        <p:spPr>
          <a:xfrm>
            <a:off x="8879097" y="2294267"/>
            <a:ext cx="1621767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b="1" i="1" dirty="0">
                <a:cs typeface="Calibri"/>
              </a:rPr>
              <a:t>Professor</a:t>
            </a:r>
            <a:endParaRPr lang="pt-BR" sz="2400" b="1" i="1" u="sng" dirty="0">
              <a:cs typeface="Calibri"/>
            </a:endParaRPr>
          </a:p>
        </p:txBody>
      </p: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14BFD4BF-B15E-4CD7-866F-99EB8A96BAA7}"/>
              </a:ext>
            </a:extLst>
          </p:cNvPr>
          <p:cNvCxnSpPr>
            <a:cxnSpLocks/>
          </p:cNvCxnSpPr>
          <p:nvPr/>
        </p:nvCxnSpPr>
        <p:spPr>
          <a:xfrm flipH="1">
            <a:off x="6365396" y="1777580"/>
            <a:ext cx="2723071" cy="6412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8797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88C6BF1B-8B81-4A42-B266-9DF3168EF8CB}"/>
              </a:ext>
            </a:extLst>
          </p:cNvPr>
          <p:cNvSpPr/>
          <p:nvPr/>
        </p:nvSpPr>
        <p:spPr>
          <a:xfrm>
            <a:off x="136048" y="143774"/>
            <a:ext cx="11904450" cy="65704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80F5CD5A-1914-4EF1-BE32-34B089486C2F}"/>
              </a:ext>
            </a:extLst>
          </p:cNvPr>
          <p:cNvSpPr txBox="1"/>
          <p:nvPr/>
        </p:nvSpPr>
        <p:spPr>
          <a:xfrm>
            <a:off x="151502" y="280898"/>
            <a:ext cx="11915953" cy="58477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3200" b="1" i="1" u="sng" dirty="0">
                <a:cs typeface="Calibri"/>
              </a:rPr>
              <a:t>Cenário : Participar aula</a:t>
            </a:r>
            <a:endParaRPr lang="pt-BR" dirty="0"/>
          </a:p>
        </p:txBody>
      </p:sp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85E6B2C7-D043-4C92-898F-4F2DEE8A2690}"/>
              </a:ext>
            </a:extLst>
          </p:cNvPr>
          <p:cNvCxnSpPr>
            <a:cxnSpLocks/>
          </p:cNvCxnSpPr>
          <p:nvPr/>
        </p:nvCxnSpPr>
        <p:spPr>
          <a:xfrm flipV="1">
            <a:off x="189601" y="1016480"/>
            <a:ext cx="11861499" cy="40255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9BACC1B6-2F2A-4248-B083-17CB87D6E5BE}"/>
              </a:ext>
            </a:extLst>
          </p:cNvPr>
          <p:cNvCxnSpPr>
            <a:cxnSpLocks/>
          </p:cNvCxnSpPr>
          <p:nvPr/>
        </p:nvCxnSpPr>
        <p:spPr>
          <a:xfrm flipV="1">
            <a:off x="128916" y="3049676"/>
            <a:ext cx="11947583" cy="14379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Agrupar 49">
            <a:extLst>
              <a:ext uri="{FF2B5EF4-FFF2-40B4-BE49-F238E27FC236}">
                <a16:creationId xmlns:a16="http://schemas.microsoft.com/office/drawing/2014/main" id="{59A99669-CC2E-471C-9533-EE65C05F42DC}"/>
              </a:ext>
            </a:extLst>
          </p:cNvPr>
          <p:cNvGrpSpPr/>
          <p:nvPr/>
        </p:nvGrpSpPr>
        <p:grpSpPr>
          <a:xfrm>
            <a:off x="7506059" y="1474757"/>
            <a:ext cx="2041583" cy="1207696"/>
            <a:chOff x="7506059" y="1474757"/>
            <a:chExt cx="2041583" cy="1207696"/>
          </a:xfrm>
        </p:grpSpPr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5941647A-72D6-4138-BD44-C48D31273AB1}"/>
                </a:ext>
              </a:extLst>
            </p:cNvPr>
            <p:cNvSpPr/>
            <p:nvPr/>
          </p:nvSpPr>
          <p:spPr>
            <a:xfrm>
              <a:off x="7506059" y="1474757"/>
              <a:ext cx="2041583" cy="12076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CaixaDeTexto 1">
              <a:extLst>
                <a:ext uri="{FF2B5EF4-FFF2-40B4-BE49-F238E27FC236}">
                  <a16:creationId xmlns:a16="http://schemas.microsoft.com/office/drawing/2014/main" id="{7994EBAF-0D7D-41FB-B228-383D0E67FB6C}"/>
                </a:ext>
              </a:extLst>
            </p:cNvPr>
            <p:cNvSpPr txBox="1"/>
            <p:nvPr/>
          </p:nvSpPr>
          <p:spPr>
            <a:xfrm>
              <a:off x="7713992" y="1747389"/>
              <a:ext cx="1664899" cy="523220"/>
            </a:xfrm>
            <a:prstGeom prst="rect">
              <a:avLst/>
            </a:prstGeom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pt-BR" sz="2800" b="1" i="1" dirty="0">
                  <a:cs typeface="Calibri"/>
                </a:rPr>
                <a:t>Recepção</a:t>
              </a:r>
              <a:endParaRPr lang="pt-BR" sz="2800" b="1" i="1" u="sng" dirty="0">
                <a:cs typeface="Calibri"/>
              </a:endParaRPr>
            </a:p>
          </p:txBody>
        </p:sp>
      </p:grpSp>
      <p:grpSp>
        <p:nvGrpSpPr>
          <p:cNvPr id="49" name="Agrupar 48">
            <a:extLst>
              <a:ext uri="{FF2B5EF4-FFF2-40B4-BE49-F238E27FC236}">
                <a16:creationId xmlns:a16="http://schemas.microsoft.com/office/drawing/2014/main" id="{23F3B3EC-DB9B-48C6-B968-A50048FE2EB4}"/>
              </a:ext>
            </a:extLst>
          </p:cNvPr>
          <p:cNvGrpSpPr/>
          <p:nvPr/>
        </p:nvGrpSpPr>
        <p:grpSpPr>
          <a:xfrm>
            <a:off x="10108360" y="1417247"/>
            <a:ext cx="1754036" cy="1178942"/>
            <a:chOff x="10108360" y="1417247"/>
            <a:chExt cx="1754036" cy="1178942"/>
          </a:xfrm>
        </p:grpSpPr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971BC70D-B8E4-4A17-B17F-86055154C60C}"/>
                </a:ext>
              </a:extLst>
            </p:cNvPr>
            <p:cNvSpPr/>
            <p:nvPr/>
          </p:nvSpPr>
          <p:spPr>
            <a:xfrm>
              <a:off x="10108360" y="1417247"/>
              <a:ext cx="1754036" cy="117894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CaixaDeTexto 1">
              <a:extLst>
                <a:ext uri="{FF2B5EF4-FFF2-40B4-BE49-F238E27FC236}">
                  <a16:creationId xmlns:a16="http://schemas.microsoft.com/office/drawing/2014/main" id="{F77E377A-2299-45F1-BD65-AD221DB0412C}"/>
                </a:ext>
              </a:extLst>
            </p:cNvPr>
            <p:cNvSpPr txBox="1"/>
            <p:nvPr/>
          </p:nvSpPr>
          <p:spPr>
            <a:xfrm>
              <a:off x="10488820" y="1747388"/>
              <a:ext cx="1075428" cy="523220"/>
            </a:xfrm>
            <a:prstGeom prst="rect">
              <a:avLst/>
            </a:prstGeom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pt-BR" sz="2800" b="1" i="1" dirty="0">
                  <a:cs typeface="Calibri"/>
                </a:rPr>
                <a:t>Aula</a:t>
              </a:r>
              <a:endParaRPr lang="pt-BR" sz="2800" b="1" i="1" dirty="0" err="1">
                <a:cs typeface="Calibri"/>
              </a:endParaRPr>
            </a:p>
          </p:txBody>
        </p:sp>
      </p:grpSp>
      <p:grpSp>
        <p:nvGrpSpPr>
          <p:cNvPr id="53" name="Agrupar 52">
            <a:extLst>
              <a:ext uri="{FF2B5EF4-FFF2-40B4-BE49-F238E27FC236}">
                <a16:creationId xmlns:a16="http://schemas.microsoft.com/office/drawing/2014/main" id="{9102A23B-7600-4BE1-A0EA-04D802778857}"/>
              </a:ext>
            </a:extLst>
          </p:cNvPr>
          <p:cNvGrpSpPr/>
          <p:nvPr/>
        </p:nvGrpSpPr>
        <p:grpSpPr>
          <a:xfrm>
            <a:off x="1121075" y="1193500"/>
            <a:ext cx="1334220" cy="1764433"/>
            <a:chOff x="1121075" y="1155400"/>
            <a:chExt cx="1334220" cy="1764433"/>
          </a:xfrm>
        </p:grpSpPr>
        <p:pic>
          <p:nvPicPr>
            <p:cNvPr id="13" name="Imagem 6" descr="Uma imagem contendo objeto&#10;&#10;Descrição gerada com muito alta confiança">
              <a:extLst>
                <a:ext uri="{FF2B5EF4-FFF2-40B4-BE49-F238E27FC236}">
                  <a16:creationId xmlns:a16="http://schemas.microsoft.com/office/drawing/2014/main" id="{63824687-0B05-4413-8D3C-5E29C97026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01229" y="1155400"/>
              <a:ext cx="832449" cy="1326672"/>
            </a:xfrm>
            <a:prstGeom prst="rect">
              <a:avLst/>
            </a:prstGeom>
          </p:spPr>
        </p:pic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FDA29973-2090-478C-8CFB-2DD1F5F78F5A}"/>
                </a:ext>
              </a:extLst>
            </p:cNvPr>
            <p:cNvSpPr txBox="1"/>
            <p:nvPr/>
          </p:nvSpPr>
          <p:spPr>
            <a:xfrm>
              <a:off x="1121075" y="2458168"/>
              <a:ext cx="1334220" cy="461665"/>
            </a:xfrm>
            <a:prstGeom prst="rect">
              <a:avLst/>
            </a:prstGeom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pt-BR" sz="2400" b="1" i="1" dirty="0"/>
                <a:t>Alunos </a:t>
              </a:r>
            </a:p>
          </p:txBody>
        </p:sp>
      </p:grpSp>
      <p:grpSp>
        <p:nvGrpSpPr>
          <p:cNvPr id="52" name="Agrupar 51">
            <a:extLst>
              <a:ext uri="{FF2B5EF4-FFF2-40B4-BE49-F238E27FC236}">
                <a16:creationId xmlns:a16="http://schemas.microsoft.com/office/drawing/2014/main" id="{117C8AE4-4833-4058-9612-B813911B00FD}"/>
              </a:ext>
            </a:extLst>
          </p:cNvPr>
          <p:cNvGrpSpPr/>
          <p:nvPr/>
        </p:nvGrpSpPr>
        <p:grpSpPr>
          <a:xfrm>
            <a:off x="2456372" y="1193498"/>
            <a:ext cx="2743200" cy="1762638"/>
            <a:chOff x="2456372" y="1155398"/>
            <a:chExt cx="2743200" cy="1762638"/>
          </a:xfrm>
        </p:grpSpPr>
        <p:pic>
          <p:nvPicPr>
            <p:cNvPr id="14" name="Imagem 6" descr="Uma imagem contendo objeto&#10;&#10;Descrição gerada com muito alta confiança">
              <a:extLst>
                <a:ext uri="{FF2B5EF4-FFF2-40B4-BE49-F238E27FC236}">
                  <a16:creationId xmlns:a16="http://schemas.microsoft.com/office/drawing/2014/main" id="{DBED1A96-C999-457A-8F32-18571E6793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55267" y="1155398"/>
              <a:ext cx="832449" cy="1326672"/>
            </a:xfrm>
            <a:prstGeom prst="rect">
              <a:avLst/>
            </a:prstGeom>
          </p:spPr>
        </p:pic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4A840F81-AC70-4925-A6AF-06B2ECF11F52}"/>
                </a:ext>
              </a:extLst>
            </p:cNvPr>
            <p:cNvSpPr txBox="1"/>
            <p:nvPr/>
          </p:nvSpPr>
          <p:spPr>
            <a:xfrm>
              <a:off x="2456372" y="2456371"/>
              <a:ext cx="2743200" cy="461665"/>
            </a:xfrm>
            <a:prstGeom prst="rect">
              <a:avLst/>
            </a:prstGeom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pt-BR" sz="2400" b="1" i="1" dirty="0"/>
                <a:t>Responsável </a:t>
              </a:r>
            </a:p>
          </p:txBody>
        </p:sp>
      </p:grp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7053101E-BA41-4AFA-90EB-5F30E05D5C2A}"/>
              </a:ext>
            </a:extLst>
          </p:cNvPr>
          <p:cNvCxnSpPr>
            <a:cxnSpLocks/>
          </p:cNvCxnSpPr>
          <p:nvPr/>
        </p:nvCxnSpPr>
        <p:spPr>
          <a:xfrm>
            <a:off x="8600535" y="2684253"/>
            <a:ext cx="23724" cy="14679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972CCC72-617F-4D78-B3FE-1B11C03D20E1}"/>
              </a:ext>
            </a:extLst>
          </p:cNvPr>
          <p:cNvCxnSpPr>
            <a:cxnSpLocks/>
          </p:cNvCxnSpPr>
          <p:nvPr/>
        </p:nvCxnSpPr>
        <p:spPr>
          <a:xfrm flipH="1">
            <a:off x="2053087" y="786441"/>
            <a:ext cx="2013907" cy="6268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EA66EA41-B19F-44A8-87CD-EFADB016E3DD}"/>
              </a:ext>
            </a:extLst>
          </p:cNvPr>
          <p:cNvCxnSpPr>
            <a:cxnSpLocks/>
          </p:cNvCxnSpPr>
          <p:nvPr/>
        </p:nvCxnSpPr>
        <p:spPr>
          <a:xfrm flipH="1">
            <a:off x="3790170" y="773741"/>
            <a:ext cx="691732" cy="9024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6F2A4F03-C5E4-40D7-AA81-EDDBC7B02437}"/>
              </a:ext>
            </a:extLst>
          </p:cNvPr>
          <p:cNvCxnSpPr>
            <a:cxnSpLocks/>
          </p:cNvCxnSpPr>
          <p:nvPr/>
        </p:nvCxnSpPr>
        <p:spPr>
          <a:xfrm>
            <a:off x="8039818" y="757686"/>
            <a:ext cx="1892060" cy="5980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569658DA-03D1-4969-9E0E-3405A27FE72E}"/>
              </a:ext>
            </a:extLst>
          </p:cNvPr>
          <p:cNvCxnSpPr>
            <a:cxnSpLocks/>
          </p:cNvCxnSpPr>
          <p:nvPr/>
        </p:nvCxnSpPr>
        <p:spPr>
          <a:xfrm flipH="1">
            <a:off x="10981427" y="2583612"/>
            <a:ext cx="5750" cy="10581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aixaDeTexto 2">
            <a:extLst>
              <a:ext uri="{FF2B5EF4-FFF2-40B4-BE49-F238E27FC236}">
                <a16:creationId xmlns:a16="http://schemas.microsoft.com/office/drawing/2014/main" id="{7FCA1908-EC09-46BB-B633-12D671CD2244}"/>
              </a:ext>
            </a:extLst>
          </p:cNvPr>
          <p:cNvSpPr txBox="1"/>
          <p:nvPr/>
        </p:nvSpPr>
        <p:spPr>
          <a:xfrm>
            <a:off x="1432796" y="3107185"/>
            <a:ext cx="4827916" cy="58477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3200" b="1" i="1" u="sng" dirty="0">
                <a:cs typeface="Calibri"/>
              </a:rPr>
              <a:t>Capacidades : </a:t>
            </a:r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BF0B844E-C924-4EC3-B27F-D0C0220E391A}"/>
              </a:ext>
            </a:extLst>
          </p:cNvPr>
          <p:cNvSpPr txBox="1"/>
          <p:nvPr/>
        </p:nvSpPr>
        <p:spPr>
          <a:xfrm>
            <a:off x="10041327" y="997968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b="1" i="1" u="sng">
                <a:cs typeface="Calibri"/>
              </a:rPr>
              <a:t>Nós operacionais</a:t>
            </a:r>
          </a:p>
        </p:txBody>
      </p:sp>
      <p:grpSp>
        <p:nvGrpSpPr>
          <p:cNvPr id="42" name="Agrupar 41">
            <a:extLst>
              <a:ext uri="{FF2B5EF4-FFF2-40B4-BE49-F238E27FC236}">
                <a16:creationId xmlns:a16="http://schemas.microsoft.com/office/drawing/2014/main" id="{21F91D42-F2B6-4275-A3D0-4C3BAED84193}"/>
              </a:ext>
            </a:extLst>
          </p:cNvPr>
          <p:cNvGrpSpPr/>
          <p:nvPr/>
        </p:nvGrpSpPr>
        <p:grpSpPr>
          <a:xfrm>
            <a:off x="9688182" y="3697138"/>
            <a:ext cx="2733676" cy="1546876"/>
            <a:chOff x="9650082" y="3201838"/>
            <a:chExt cx="2733676" cy="1546876"/>
          </a:xfrm>
        </p:grpSpPr>
        <p:sp>
          <p:nvSpPr>
            <p:cNvPr id="32" name="CaixaDeTexto 31">
              <a:extLst>
                <a:ext uri="{FF2B5EF4-FFF2-40B4-BE49-F238E27FC236}">
                  <a16:creationId xmlns:a16="http://schemas.microsoft.com/office/drawing/2014/main" id="{566CD485-09EF-48E1-86C5-9CA202611613}"/>
                </a:ext>
              </a:extLst>
            </p:cNvPr>
            <p:cNvSpPr txBox="1"/>
            <p:nvPr/>
          </p:nvSpPr>
          <p:spPr>
            <a:xfrm>
              <a:off x="9654935" y="3271386"/>
              <a:ext cx="2728823" cy="1477328"/>
            </a:xfrm>
            <a:prstGeom prst="rect">
              <a:avLst/>
            </a:prstGeom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285750" indent="-285750">
                <a:buFont typeface="Arial"/>
                <a:buChar char="•"/>
              </a:pPr>
              <a:r>
                <a:rPr lang="pt-BR" b="1" i="1" dirty="0">
                  <a:cs typeface="Calibri"/>
                </a:rPr>
                <a:t>Espaço físico  para acontecer aula</a:t>
              </a:r>
              <a:endParaRPr lang="pt-BR" dirty="0">
                <a:cs typeface="Calibri"/>
              </a:endParaRPr>
            </a:p>
            <a:p>
              <a:pPr marL="285750" indent="-285750">
                <a:buFont typeface="Arial"/>
                <a:buChar char="•"/>
              </a:pPr>
              <a:r>
                <a:rPr lang="pt-BR" b="1" i="1" dirty="0">
                  <a:cs typeface="Calibri"/>
                </a:rPr>
                <a:t>Ter um professor </a:t>
              </a:r>
            </a:p>
            <a:p>
              <a:pPr marL="285750" indent="-285750">
                <a:buFont typeface="Arial"/>
                <a:buChar char="•"/>
              </a:pPr>
              <a:r>
                <a:rPr lang="pt-BR" b="1" i="1" dirty="0">
                  <a:cs typeface="Calibri"/>
                </a:rPr>
                <a:t>Ter alunos</a:t>
              </a:r>
            </a:p>
            <a:p>
              <a:pPr marL="285750" indent="-285750">
                <a:buFont typeface="Arial"/>
                <a:buChar char="•"/>
              </a:pPr>
              <a:endParaRPr lang="pt-BR" b="1" i="1" u="sng" dirty="0">
                <a:cs typeface="Calibri"/>
              </a:endParaRPr>
            </a:p>
          </p:txBody>
        </p:sp>
        <p:sp>
          <p:nvSpPr>
            <p:cNvPr id="30" name="Retângulo 29">
              <a:extLst>
                <a:ext uri="{FF2B5EF4-FFF2-40B4-BE49-F238E27FC236}">
                  <a16:creationId xmlns:a16="http://schemas.microsoft.com/office/drawing/2014/main" id="{D7B5B938-3ED4-4381-81EC-D26D6C4BA4A2}"/>
                </a:ext>
              </a:extLst>
            </p:cNvPr>
            <p:cNvSpPr/>
            <p:nvPr/>
          </p:nvSpPr>
          <p:spPr>
            <a:xfrm>
              <a:off x="9650082" y="3201838"/>
              <a:ext cx="2251494" cy="133134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41" name="Agrupar 40">
            <a:extLst>
              <a:ext uri="{FF2B5EF4-FFF2-40B4-BE49-F238E27FC236}">
                <a16:creationId xmlns:a16="http://schemas.microsoft.com/office/drawing/2014/main" id="{CE589A6F-0BF7-4F13-8115-B627981BEA60}"/>
              </a:ext>
            </a:extLst>
          </p:cNvPr>
          <p:cNvGrpSpPr/>
          <p:nvPr/>
        </p:nvGrpSpPr>
        <p:grpSpPr>
          <a:xfrm>
            <a:off x="6774611" y="4190281"/>
            <a:ext cx="2819940" cy="1823875"/>
            <a:chOff x="6774611" y="3618781"/>
            <a:chExt cx="2819940" cy="1823875"/>
          </a:xfrm>
        </p:grpSpPr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06F24E56-56C0-48DE-B993-B1CF84033F10}"/>
                </a:ext>
              </a:extLst>
            </p:cNvPr>
            <p:cNvSpPr txBox="1"/>
            <p:nvPr/>
          </p:nvSpPr>
          <p:spPr>
            <a:xfrm>
              <a:off x="6865728" y="3688330"/>
              <a:ext cx="2728823" cy="1754326"/>
            </a:xfrm>
            <a:prstGeom prst="rect">
              <a:avLst/>
            </a:prstGeom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285750" indent="-285750">
                <a:buFont typeface="Arial"/>
                <a:buChar char="•"/>
              </a:pPr>
              <a:r>
                <a:rPr lang="pt-BR" b="1" i="1" dirty="0">
                  <a:cs typeface="Calibri"/>
                </a:rPr>
                <a:t>Verificar status aluno</a:t>
              </a:r>
            </a:p>
            <a:p>
              <a:pPr marL="285750" indent="-285750">
                <a:buFont typeface="Arial"/>
                <a:buChar char="•"/>
              </a:pPr>
              <a:r>
                <a:rPr lang="pt-BR" b="1" i="1" dirty="0">
                  <a:cs typeface="Calibri"/>
                </a:rPr>
                <a:t>Verificar inadimplência</a:t>
              </a:r>
              <a:endParaRPr lang="pt-BR" dirty="0"/>
            </a:p>
            <a:p>
              <a:pPr marL="285750" indent="-285750">
                <a:buFont typeface="Arial"/>
                <a:buChar char="•"/>
              </a:pPr>
              <a:r>
                <a:rPr lang="pt-BR" b="1" i="1" dirty="0">
                  <a:cs typeface="Calibri"/>
                </a:rPr>
                <a:t>Notificar eventualidades para aluno ou responsável</a:t>
              </a:r>
            </a:p>
            <a:p>
              <a:pPr marL="285750" indent="-285750">
                <a:buFont typeface="Arial"/>
                <a:buChar char="•"/>
              </a:pPr>
              <a:endParaRPr lang="pt-BR" b="1" i="1" u="sng" dirty="0">
                <a:cs typeface="Calibri"/>
              </a:endParaRPr>
            </a:p>
          </p:txBody>
        </p:sp>
        <p:sp>
          <p:nvSpPr>
            <p:cNvPr id="33" name="Retângulo 32">
              <a:extLst>
                <a:ext uri="{FF2B5EF4-FFF2-40B4-BE49-F238E27FC236}">
                  <a16:creationId xmlns:a16="http://schemas.microsoft.com/office/drawing/2014/main" id="{F00C5CCF-AC25-4099-8DD3-8B36FCAF56E7}"/>
                </a:ext>
              </a:extLst>
            </p:cNvPr>
            <p:cNvSpPr/>
            <p:nvPr/>
          </p:nvSpPr>
          <p:spPr>
            <a:xfrm>
              <a:off x="6774611" y="3618781"/>
              <a:ext cx="2769078" cy="17626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51" name="Agrupar 50">
            <a:extLst>
              <a:ext uri="{FF2B5EF4-FFF2-40B4-BE49-F238E27FC236}">
                <a16:creationId xmlns:a16="http://schemas.microsoft.com/office/drawing/2014/main" id="{283F123E-DE00-45B4-8DF4-7F224AED295D}"/>
              </a:ext>
            </a:extLst>
          </p:cNvPr>
          <p:cNvGrpSpPr/>
          <p:nvPr/>
        </p:nvGrpSpPr>
        <p:grpSpPr>
          <a:xfrm>
            <a:off x="5058673" y="1121611"/>
            <a:ext cx="2743200" cy="1834525"/>
            <a:chOff x="5058673" y="1083511"/>
            <a:chExt cx="2743200" cy="1834525"/>
          </a:xfrm>
        </p:grpSpPr>
        <p:sp>
          <p:nvSpPr>
            <p:cNvPr id="34" name="CaixaDeTexto 33">
              <a:extLst>
                <a:ext uri="{FF2B5EF4-FFF2-40B4-BE49-F238E27FC236}">
                  <a16:creationId xmlns:a16="http://schemas.microsoft.com/office/drawing/2014/main" id="{5D39F44F-4BB8-42ED-B09A-9657764491D5}"/>
                </a:ext>
              </a:extLst>
            </p:cNvPr>
            <p:cNvSpPr txBox="1"/>
            <p:nvPr/>
          </p:nvSpPr>
          <p:spPr>
            <a:xfrm>
              <a:off x="5058673" y="2456371"/>
              <a:ext cx="2743200" cy="461665"/>
            </a:xfrm>
            <a:prstGeom prst="rect">
              <a:avLst/>
            </a:prstGeom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pt-BR" sz="2400" b="1" i="1" dirty="0">
                  <a:cs typeface="Calibri"/>
                </a:rPr>
                <a:t>Professor</a:t>
              </a:r>
              <a:endParaRPr lang="pt-BR" sz="2400" b="1" i="1" u="sng" dirty="0">
                <a:cs typeface="Calibri"/>
              </a:endParaRPr>
            </a:p>
          </p:txBody>
        </p:sp>
        <p:pic>
          <p:nvPicPr>
            <p:cNvPr id="35" name="Imagem 6" descr="Uma imagem contendo objeto&#10;&#10;Descrição gerada com muito alta confiança">
              <a:extLst>
                <a:ext uri="{FF2B5EF4-FFF2-40B4-BE49-F238E27FC236}">
                  <a16:creationId xmlns:a16="http://schemas.microsoft.com/office/drawing/2014/main" id="{E44324F1-C6C9-4A4B-9667-7D21BF66D7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98134" y="1083511"/>
              <a:ext cx="832449" cy="1326672"/>
            </a:xfrm>
            <a:prstGeom prst="rect">
              <a:avLst/>
            </a:prstGeom>
          </p:spPr>
        </p:pic>
      </p:grpSp>
      <p:cxnSp>
        <p:nvCxnSpPr>
          <p:cNvPr id="37" name="Conector de Seta Reta 36">
            <a:extLst>
              <a:ext uri="{FF2B5EF4-FFF2-40B4-BE49-F238E27FC236}">
                <a16:creationId xmlns:a16="http://schemas.microsoft.com/office/drawing/2014/main" id="{99C24CD1-FABB-4DD9-A9FD-41AD181EE8C7}"/>
              </a:ext>
            </a:extLst>
          </p:cNvPr>
          <p:cNvCxnSpPr>
            <a:cxnSpLocks/>
          </p:cNvCxnSpPr>
          <p:nvPr/>
        </p:nvCxnSpPr>
        <p:spPr>
          <a:xfrm>
            <a:off x="5725064" y="2918036"/>
            <a:ext cx="0" cy="28564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Agrupar 38">
            <a:extLst>
              <a:ext uri="{FF2B5EF4-FFF2-40B4-BE49-F238E27FC236}">
                <a16:creationId xmlns:a16="http://schemas.microsoft.com/office/drawing/2014/main" id="{A3441A96-A4E4-4F25-BD39-743E94E79917}"/>
              </a:ext>
            </a:extLst>
          </p:cNvPr>
          <p:cNvGrpSpPr/>
          <p:nvPr/>
        </p:nvGrpSpPr>
        <p:grpSpPr>
          <a:xfrm>
            <a:off x="4354182" y="6044002"/>
            <a:ext cx="2589902" cy="540589"/>
            <a:chOff x="4316082" y="5574102"/>
            <a:chExt cx="2589902" cy="540589"/>
          </a:xfrm>
        </p:grpSpPr>
        <p:sp>
          <p:nvSpPr>
            <p:cNvPr id="38" name="Retângulo 37">
              <a:extLst>
                <a:ext uri="{FF2B5EF4-FFF2-40B4-BE49-F238E27FC236}">
                  <a16:creationId xmlns:a16="http://schemas.microsoft.com/office/drawing/2014/main" id="{ADEABFF6-5823-4443-A6BF-973E9448ED9B}"/>
                </a:ext>
              </a:extLst>
            </p:cNvPr>
            <p:cNvSpPr/>
            <p:nvPr/>
          </p:nvSpPr>
          <p:spPr>
            <a:xfrm>
              <a:off x="4316082" y="5574102"/>
              <a:ext cx="2452777" cy="54058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CaixaDeTexto 39">
              <a:extLst>
                <a:ext uri="{FF2B5EF4-FFF2-40B4-BE49-F238E27FC236}">
                  <a16:creationId xmlns:a16="http://schemas.microsoft.com/office/drawing/2014/main" id="{850C7818-A02E-4E81-8BD6-424EFA441C21}"/>
                </a:ext>
              </a:extLst>
            </p:cNvPr>
            <p:cNvSpPr txBox="1"/>
            <p:nvPr/>
          </p:nvSpPr>
          <p:spPr>
            <a:xfrm>
              <a:off x="4320934" y="5658029"/>
              <a:ext cx="2585050" cy="369332"/>
            </a:xfrm>
            <a:prstGeom prst="rect">
              <a:avLst/>
            </a:prstGeom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285750" indent="-285750">
                <a:buFont typeface="Arial"/>
                <a:buChar char="•"/>
              </a:pPr>
              <a:r>
                <a:rPr lang="pt-BR" b="1" i="1" dirty="0">
                  <a:cs typeface="Calibri"/>
                </a:rPr>
                <a:t>Ensinar a disciplina </a:t>
              </a:r>
              <a:endParaRPr lang="pt-BR" dirty="0">
                <a:cs typeface="Calibri"/>
              </a:endParaRPr>
            </a:p>
          </p:txBody>
        </p:sp>
      </p:grpSp>
      <p:cxnSp>
        <p:nvCxnSpPr>
          <p:cNvPr id="60" name="Conector de Seta Reta 59">
            <a:extLst>
              <a:ext uri="{FF2B5EF4-FFF2-40B4-BE49-F238E27FC236}">
                <a16:creationId xmlns:a16="http://schemas.microsoft.com/office/drawing/2014/main" id="{A0A811B6-4F10-4ACC-BAFD-38F039227B28}"/>
              </a:ext>
            </a:extLst>
          </p:cNvPr>
          <p:cNvCxnSpPr>
            <a:cxnSpLocks/>
          </p:cNvCxnSpPr>
          <p:nvPr/>
        </p:nvCxnSpPr>
        <p:spPr>
          <a:xfrm flipH="1">
            <a:off x="5822648" y="787543"/>
            <a:ext cx="691732" cy="9024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de Seta Reta 60">
            <a:extLst>
              <a:ext uri="{FF2B5EF4-FFF2-40B4-BE49-F238E27FC236}">
                <a16:creationId xmlns:a16="http://schemas.microsoft.com/office/drawing/2014/main" id="{42ABDC8F-7BC1-4EBD-806F-E95C8F0FA29D}"/>
              </a:ext>
            </a:extLst>
          </p:cNvPr>
          <p:cNvCxnSpPr>
            <a:cxnSpLocks/>
          </p:cNvCxnSpPr>
          <p:nvPr/>
        </p:nvCxnSpPr>
        <p:spPr>
          <a:xfrm>
            <a:off x="7101574" y="787543"/>
            <a:ext cx="402208" cy="6345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8178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88C6BF1B-8B81-4A42-B266-9DF3168EF8CB}"/>
              </a:ext>
            </a:extLst>
          </p:cNvPr>
          <p:cNvSpPr/>
          <p:nvPr/>
        </p:nvSpPr>
        <p:spPr>
          <a:xfrm>
            <a:off x="146650" y="110706"/>
            <a:ext cx="11904450" cy="65704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1270056D-C445-482D-9C8C-EC4698A09D63}"/>
              </a:ext>
            </a:extLst>
          </p:cNvPr>
          <p:cNvSpPr txBox="1"/>
          <p:nvPr/>
        </p:nvSpPr>
        <p:spPr>
          <a:xfrm>
            <a:off x="151502" y="280898"/>
            <a:ext cx="11915953" cy="58477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3200" b="1" i="1" u="sng" dirty="0">
                <a:cs typeface="Calibri"/>
              </a:rPr>
              <a:t>Cenário : Tornar-se Colaborador</a:t>
            </a:r>
            <a:endParaRPr lang="pt-BR" dirty="0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12043949-80F2-4BA4-ACCA-8E1E73200266}"/>
              </a:ext>
            </a:extLst>
          </p:cNvPr>
          <p:cNvSpPr/>
          <p:nvPr/>
        </p:nvSpPr>
        <p:spPr>
          <a:xfrm>
            <a:off x="4299908" y="2481174"/>
            <a:ext cx="3608716" cy="18403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BA601A5E-E9FD-4E49-A21A-E1D9795909C3}"/>
              </a:ext>
            </a:extLst>
          </p:cNvPr>
          <p:cNvCxnSpPr/>
          <p:nvPr/>
        </p:nvCxnSpPr>
        <p:spPr>
          <a:xfrm>
            <a:off x="2259222" y="1878222"/>
            <a:ext cx="1877683" cy="8281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Agrupar 4">
            <a:extLst>
              <a:ext uri="{FF2B5EF4-FFF2-40B4-BE49-F238E27FC236}">
                <a16:creationId xmlns:a16="http://schemas.microsoft.com/office/drawing/2014/main" id="{E6673161-0C4F-48B5-8E89-7B48BFDA7916}"/>
              </a:ext>
            </a:extLst>
          </p:cNvPr>
          <p:cNvGrpSpPr/>
          <p:nvPr/>
        </p:nvGrpSpPr>
        <p:grpSpPr>
          <a:xfrm>
            <a:off x="993475" y="1141022"/>
            <a:ext cx="1823050" cy="1806491"/>
            <a:chOff x="993475" y="1141022"/>
            <a:chExt cx="1823050" cy="1806491"/>
          </a:xfrm>
        </p:grpSpPr>
        <p:pic>
          <p:nvPicPr>
            <p:cNvPr id="3" name="Imagem 6" descr="Uma imagem contendo objeto&#10;&#10;Descrição gerada com muito alta confiança">
              <a:extLst>
                <a:ext uri="{FF2B5EF4-FFF2-40B4-BE49-F238E27FC236}">
                  <a16:creationId xmlns:a16="http://schemas.microsoft.com/office/drawing/2014/main" id="{BBEA9159-6E91-4172-99DF-56517BBFE5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88776" y="1141022"/>
              <a:ext cx="832449" cy="1326672"/>
            </a:xfrm>
            <a:prstGeom prst="rect">
              <a:avLst/>
            </a:prstGeom>
          </p:spPr>
        </p:pic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2B365FA8-96A9-46EF-82C1-1F0ACEB6382C}"/>
                </a:ext>
              </a:extLst>
            </p:cNvPr>
            <p:cNvSpPr txBox="1"/>
            <p:nvPr/>
          </p:nvSpPr>
          <p:spPr>
            <a:xfrm>
              <a:off x="993475" y="2485848"/>
              <a:ext cx="1823050" cy="461665"/>
            </a:xfrm>
            <a:prstGeom prst="rect">
              <a:avLst/>
            </a:prstGeom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pt-BR" sz="2400" b="1" i="1" dirty="0"/>
                <a:t>Voluntário</a:t>
              </a:r>
            </a:p>
          </p:txBody>
        </p:sp>
      </p:grp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589ED39B-DB76-4792-9198-978C3E9B327E}"/>
              </a:ext>
            </a:extLst>
          </p:cNvPr>
          <p:cNvSpPr txBox="1"/>
          <p:nvPr/>
        </p:nvSpPr>
        <p:spPr>
          <a:xfrm>
            <a:off x="7137100" y="3887817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b="1" i="1" dirty="0">
                <a:cs typeface="Calibri"/>
              </a:rPr>
              <a:t>ONG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AAE3C69C-201D-4C86-AAF7-B3DC70259B1F}"/>
              </a:ext>
            </a:extLst>
          </p:cNvPr>
          <p:cNvSpPr/>
          <p:nvPr/>
        </p:nvSpPr>
        <p:spPr>
          <a:xfrm>
            <a:off x="4300807" y="2482071"/>
            <a:ext cx="2257244" cy="6469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9EF114C1-C8CF-409C-847E-943F96FE0F0F}"/>
              </a:ext>
            </a:extLst>
          </p:cNvPr>
          <p:cNvSpPr txBox="1"/>
          <p:nvPr/>
        </p:nvSpPr>
        <p:spPr>
          <a:xfrm>
            <a:off x="4383361" y="2574728"/>
            <a:ext cx="2234600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b="1" i="1" dirty="0">
                <a:cs typeface="Calibri"/>
              </a:rPr>
              <a:t>Administração </a:t>
            </a:r>
          </a:p>
        </p:txBody>
      </p: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6005A5E0-EFE8-4E81-9A9B-EC939F301038}"/>
              </a:ext>
            </a:extLst>
          </p:cNvPr>
          <p:cNvCxnSpPr>
            <a:cxnSpLocks/>
          </p:cNvCxnSpPr>
          <p:nvPr/>
        </p:nvCxnSpPr>
        <p:spPr>
          <a:xfrm>
            <a:off x="2273598" y="1863845"/>
            <a:ext cx="1848929" cy="14894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00100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BF0B844E-C924-4EC3-B27F-D0C0220E391A}"/>
              </a:ext>
            </a:extLst>
          </p:cNvPr>
          <p:cNvSpPr txBox="1"/>
          <p:nvPr/>
        </p:nvSpPr>
        <p:spPr>
          <a:xfrm>
            <a:off x="10041327" y="997968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b="1" i="1" u="sng">
                <a:cs typeface="Calibri"/>
              </a:rPr>
              <a:t>Nós operacionais</a:t>
            </a:r>
          </a:p>
        </p:txBody>
      </p: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6DCBA173-E66C-403F-8F53-8A3DF7EFD734}"/>
              </a:ext>
            </a:extLst>
          </p:cNvPr>
          <p:cNvGrpSpPr/>
          <p:nvPr/>
        </p:nvGrpSpPr>
        <p:grpSpPr>
          <a:xfrm>
            <a:off x="111570" y="91005"/>
            <a:ext cx="12080430" cy="6570451"/>
            <a:chOff x="-12975" y="-139538"/>
            <a:chExt cx="12080430" cy="6570451"/>
          </a:xfrm>
        </p:grpSpPr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id="{88C6BF1B-8B81-4A42-B266-9DF3168EF8CB}"/>
                </a:ext>
              </a:extLst>
            </p:cNvPr>
            <p:cNvSpPr/>
            <p:nvPr/>
          </p:nvSpPr>
          <p:spPr>
            <a:xfrm>
              <a:off x="-10094" y="-139538"/>
              <a:ext cx="11904450" cy="65704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" name="CaixaDeTexto 1">
              <a:extLst>
                <a:ext uri="{FF2B5EF4-FFF2-40B4-BE49-F238E27FC236}">
                  <a16:creationId xmlns:a16="http://schemas.microsoft.com/office/drawing/2014/main" id="{80F5CD5A-1914-4EF1-BE32-34B089486C2F}"/>
                </a:ext>
              </a:extLst>
            </p:cNvPr>
            <p:cNvSpPr txBox="1"/>
            <p:nvPr/>
          </p:nvSpPr>
          <p:spPr>
            <a:xfrm>
              <a:off x="151502" y="280898"/>
              <a:ext cx="11915953" cy="584775"/>
            </a:xfrm>
            <a:prstGeom prst="rect">
              <a:avLst/>
            </a:prstGeom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pt-BR" sz="3200" b="1" i="1" u="sng" dirty="0">
                  <a:cs typeface="Calibri"/>
                </a:rPr>
                <a:t>Cenário : Tornar-se Colaborador </a:t>
              </a:r>
              <a:endParaRPr lang="pt-BR" dirty="0"/>
            </a:p>
          </p:txBody>
        </p:sp>
        <p:cxnSp>
          <p:nvCxnSpPr>
            <p:cNvPr id="5" name="Conector de Seta Reta 4">
              <a:extLst>
                <a:ext uri="{FF2B5EF4-FFF2-40B4-BE49-F238E27FC236}">
                  <a16:creationId xmlns:a16="http://schemas.microsoft.com/office/drawing/2014/main" id="{85E6B2C7-D043-4C92-898F-4F2DEE8A26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-12975" y="891679"/>
              <a:ext cx="11898702" cy="78922"/>
            </a:xfrm>
            <a:prstGeom prst="straightConnector1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ector de Seta Reta 5">
              <a:extLst>
                <a:ext uri="{FF2B5EF4-FFF2-40B4-BE49-F238E27FC236}">
                  <a16:creationId xmlns:a16="http://schemas.microsoft.com/office/drawing/2014/main" id="{9BACC1B6-2F2A-4248-B083-17CB87D6E5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-12048" y="3145688"/>
              <a:ext cx="11897775" cy="1"/>
            </a:xfrm>
            <a:prstGeom prst="straightConnector1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5941647A-72D6-4138-BD44-C48D31273AB1}"/>
                </a:ext>
              </a:extLst>
            </p:cNvPr>
            <p:cNvSpPr/>
            <p:nvPr/>
          </p:nvSpPr>
          <p:spPr>
            <a:xfrm>
              <a:off x="7405417" y="1962174"/>
              <a:ext cx="2511365" cy="102993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CaixaDeTexto 1">
              <a:extLst>
                <a:ext uri="{FF2B5EF4-FFF2-40B4-BE49-F238E27FC236}">
                  <a16:creationId xmlns:a16="http://schemas.microsoft.com/office/drawing/2014/main" id="{7994EBAF-0D7D-41FB-B228-383D0E67FB6C}"/>
                </a:ext>
              </a:extLst>
            </p:cNvPr>
            <p:cNvSpPr txBox="1"/>
            <p:nvPr/>
          </p:nvSpPr>
          <p:spPr>
            <a:xfrm>
              <a:off x="7408030" y="2365348"/>
              <a:ext cx="2446129" cy="523220"/>
            </a:xfrm>
            <a:prstGeom prst="rect">
              <a:avLst/>
            </a:prstGeom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pt-BR" sz="2800" b="1" i="1" dirty="0">
                  <a:cs typeface="Calibri"/>
                </a:rPr>
                <a:t>Administração </a:t>
              </a:r>
            </a:p>
          </p:txBody>
        </p:sp>
        <p:grpSp>
          <p:nvGrpSpPr>
            <p:cNvPr id="10" name="Agrupar 9">
              <a:extLst>
                <a:ext uri="{FF2B5EF4-FFF2-40B4-BE49-F238E27FC236}">
                  <a16:creationId xmlns:a16="http://schemas.microsoft.com/office/drawing/2014/main" id="{824586A1-E2A3-4B25-8F44-2AB0D73E8B07}"/>
                </a:ext>
              </a:extLst>
            </p:cNvPr>
            <p:cNvGrpSpPr/>
            <p:nvPr/>
          </p:nvGrpSpPr>
          <p:grpSpPr>
            <a:xfrm>
              <a:off x="2846358" y="1184155"/>
              <a:ext cx="2053087" cy="1735678"/>
              <a:chOff x="2846358" y="1184155"/>
              <a:chExt cx="2053087" cy="1735678"/>
            </a:xfrm>
          </p:grpSpPr>
          <p:pic>
            <p:nvPicPr>
              <p:cNvPr id="13" name="Imagem 6" descr="Uma imagem contendo objeto&#10;&#10;Descrição gerada com muito alta confiança">
                <a:extLst>
                  <a:ext uri="{FF2B5EF4-FFF2-40B4-BE49-F238E27FC236}">
                    <a16:creationId xmlns:a16="http://schemas.microsoft.com/office/drawing/2014/main" id="{63824687-0B05-4413-8D3C-5E29C97026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199682" y="1184155"/>
                <a:ext cx="832449" cy="1326672"/>
              </a:xfrm>
              <a:prstGeom prst="rect">
                <a:avLst/>
              </a:prstGeom>
            </p:spPr>
          </p:pic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FDA29973-2090-478C-8CFB-2DD1F5F78F5A}"/>
                  </a:ext>
                </a:extLst>
              </p:cNvPr>
              <p:cNvSpPr txBox="1"/>
              <p:nvPr/>
            </p:nvSpPr>
            <p:spPr>
              <a:xfrm>
                <a:off x="2846358" y="2458168"/>
                <a:ext cx="2053087" cy="461665"/>
              </a:xfrm>
              <a:prstGeom prst="rect">
                <a:avLst/>
              </a:prstGeom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pt-BR" sz="2400" b="1" i="1" dirty="0">
                    <a:cs typeface="Calibri"/>
                  </a:rPr>
                  <a:t>Voluntário </a:t>
                </a:r>
                <a:endParaRPr lang="pt-BR" sz="2400" b="1" i="1" dirty="0"/>
              </a:p>
            </p:txBody>
          </p:sp>
        </p:grpSp>
        <p:cxnSp>
          <p:nvCxnSpPr>
            <p:cNvPr id="19" name="Conector de Seta Reta 18">
              <a:extLst>
                <a:ext uri="{FF2B5EF4-FFF2-40B4-BE49-F238E27FC236}">
                  <a16:creationId xmlns:a16="http://schemas.microsoft.com/office/drawing/2014/main" id="{7053101E-BA41-4AFA-90EB-5F30E05D5C2A}"/>
                </a:ext>
              </a:extLst>
            </p:cNvPr>
            <p:cNvCxnSpPr>
              <a:stCxn id="8" idx="2"/>
            </p:cNvCxnSpPr>
            <p:nvPr/>
          </p:nvCxnSpPr>
          <p:spPr>
            <a:xfrm>
              <a:off x="8661100" y="2992108"/>
              <a:ext cx="16753" cy="141729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de Seta Reta 19">
              <a:extLst>
                <a:ext uri="{FF2B5EF4-FFF2-40B4-BE49-F238E27FC236}">
                  <a16:creationId xmlns:a16="http://schemas.microsoft.com/office/drawing/2014/main" id="{972CCC72-617F-4D78-B3FE-1B11C03D20E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32131" y="772063"/>
              <a:ext cx="585875" cy="74049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de Seta Reta 22">
              <a:extLst>
                <a:ext uri="{FF2B5EF4-FFF2-40B4-BE49-F238E27FC236}">
                  <a16:creationId xmlns:a16="http://schemas.microsoft.com/office/drawing/2014/main" id="{6F2A4F03-C5E4-40D7-AA81-EDDBC7B02437}"/>
                </a:ext>
              </a:extLst>
            </p:cNvPr>
            <p:cNvCxnSpPr>
              <a:cxnSpLocks/>
            </p:cNvCxnSpPr>
            <p:nvPr/>
          </p:nvCxnSpPr>
          <p:spPr>
            <a:xfrm>
              <a:off x="8068572" y="757686"/>
              <a:ext cx="430063" cy="112428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CaixaDeTexto 2">
              <a:extLst>
                <a:ext uri="{FF2B5EF4-FFF2-40B4-BE49-F238E27FC236}">
                  <a16:creationId xmlns:a16="http://schemas.microsoft.com/office/drawing/2014/main" id="{7FCA1908-EC09-46BB-B633-12D671CD2244}"/>
                </a:ext>
              </a:extLst>
            </p:cNvPr>
            <p:cNvSpPr txBox="1"/>
            <p:nvPr/>
          </p:nvSpPr>
          <p:spPr>
            <a:xfrm>
              <a:off x="3175339" y="3249399"/>
              <a:ext cx="4827916" cy="584775"/>
            </a:xfrm>
            <a:prstGeom prst="rect">
              <a:avLst/>
            </a:prstGeom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pt-BR" sz="3200" b="1" i="1" u="sng" dirty="0">
                  <a:cs typeface="Calibri"/>
                </a:rPr>
                <a:t>Capacidades : </a:t>
              </a:r>
              <a:endParaRPr lang="pt-BR" dirty="0"/>
            </a:p>
          </p:txBody>
        </p:sp>
        <p:grpSp>
          <p:nvGrpSpPr>
            <p:cNvPr id="14" name="Agrupar 13">
              <a:extLst>
                <a:ext uri="{FF2B5EF4-FFF2-40B4-BE49-F238E27FC236}">
                  <a16:creationId xmlns:a16="http://schemas.microsoft.com/office/drawing/2014/main" id="{52E15621-7F03-4345-B836-9C7FBBF4EDE5}"/>
                </a:ext>
              </a:extLst>
            </p:cNvPr>
            <p:cNvGrpSpPr/>
            <p:nvPr/>
          </p:nvGrpSpPr>
          <p:grpSpPr>
            <a:xfrm>
              <a:off x="7087566" y="4450121"/>
              <a:ext cx="3754823" cy="1568946"/>
              <a:chOff x="7087566" y="4484447"/>
              <a:chExt cx="3754823" cy="1654422"/>
            </a:xfrm>
          </p:grpSpPr>
          <p:sp>
            <p:nvSpPr>
              <p:cNvPr id="28" name="CaixaDeTexto 27">
                <a:extLst>
                  <a:ext uri="{FF2B5EF4-FFF2-40B4-BE49-F238E27FC236}">
                    <a16:creationId xmlns:a16="http://schemas.microsoft.com/office/drawing/2014/main" id="{06F24E56-56C0-48DE-B993-B1CF84033F10}"/>
                  </a:ext>
                </a:extLst>
              </p:cNvPr>
              <p:cNvSpPr txBox="1"/>
              <p:nvPr/>
            </p:nvSpPr>
            <p:spPr>
              <a:xfrm>
                <a:off x="7227159" y="4532752"/>
                <a:ext cx="3615230" cy="1557812"/>
              </a:xfrm>
              <a:prstGeom prst="rect">
                <a:avLst/>
              </a:prstGeom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285750" indent="-285750">
                  <a:buFont typeface="Arial"/>
                  <a:buChar char="•"/>
                </a:pPr>
                <a:r>
                  <a:rPr lang="pt-BR" b="1" i="1" dirty="0">
                    <a:cs typeface="Calibri"/>
                  </a:rPr>
                  <a:t>Verificar vagas</a:t>
                </a:r>
              </a:p>
              <a:p>
                <a:pPr marL="285750" indent="-285750">
                  <a:buFont typeface="Arial"/>
                  <a:buChar char="•"/>
                </a:pPr>
                <a:r>
                  <a:rPr lang="pt-BR" b="1" i="1" dirty="0">
                    <a:cs typeface="Calibri"/>
                  </a:rPr>
                  <a:t>Cadastrar voluntário</a:t>
                </a:r>
              </a:p>
              <a:p>
                <a:pPr marL="285750" indent="-285750">
                  <a:buFont typeface="Arial"/>
                  <a:buChar char="•"/>
                </a:pPr>
                <a:r>
                  <a:rPr lang="pt-BR" b="1" i="1" dirty="0">
                    <a:cs typeface="Calibri"/>
                  </a:rPr>
                  <a:t>Tornar voluntário em um colaborador</a:t>
                </a:r>
              </a:p>
              <a:p>
                <a:pPr marL="285750" indent="-285750">
                  <a:buFont typeface="Arial"/>
                  <a:buChar char="•"/>
                </a:pPr>
                <a:r>
                  <a:rPr lang="pt-BR" b="1" i="1" dirty="0">
                    <a:cs typeface="Calibri"/>
                  </a:rPr>
                  <a:t>Passar regras da função </a:t>
                </a:r>
                <a:endParaRPr lang="pt-BR" b="1" i="1" u="sng" dirty="0">
                  <a:cs typeface="Calibri"/>
                </a:endParaRPr>
              </a:p>
            </p:txBody>
          </p:sp>
          <p:sp>
            <p:nvSpPr>
              <p:cNvPr id="33" name="Retângulo 32">
                <a:extLst>
                  <a:ext uri="{FF2B5EF4-FFF2-40B4-BE49-F238E27FC236}">
                    <a16:creationId xmlns:a16="http://schemas.microsoft.com/office/drawing/2014/main" id="{F00C5CCF-AC25-4099-8DD3-8B36FCAF56E7}"/>
                  </a:ext>
                </a:extLst>
              </p:cNvPr>
              <p:cNvSpPr/>
              <p:nvPr/>
            </p:nvSpPr>
            <p:spPr>
              <a:xfrm>
                <a:off x="7087566" y="4484447"/>
                <a:ext cx="3316978" cy="165442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9708420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954</TotalTime>
  <Words>533</Words>
  <Application>Microsoft Office PowerPoint</Application>
  <PresentationFormat>Widescreen</PresentationFormat>
  <Paragraphs>365</Paragraphs>
  <Slides>20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Courier New</vt:lpstr>
      <vt:lpstr>Courier New,monospace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Rocha - Ney Rocha</dc:creator>
  <cp:lastModifiedBy>Rocha - Ney Rocha</cp:lastModifiedBy>
  <cp:revision>763</cp:revision>
  <dcterms:created xsi:type="dcterms:W3CDTF">2012-07-30T23:50:35Z</dcterms:created>
  <dcterms:modified xsi:type="dcterms:W3CDTF">2019-04-16T12:44:49Z</dcterms:modified>
</cp:coreProperties>
</file>