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0" r:id="rId12"/>
    <p:sldId id="277" r:id="rId13"/>
    <p:sldId id="276" r:id="rId14"/>
    <p:sldId id="275" r:id="rId15"/>
    <p:sldId id="274" r:id="rId16"/>
    <p:sldId id="273" r:id="rId17"/>
    <p:sldId id="272" r:id="rId18"/>
    <p:sldId id="278" r:id="rId19"/>
    <p:sldId id="271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221EE9-89F7-43A9-9219-3A1DC795A860}" v="1" dt="2019-04-09T13:30:14.781"/>
    <p1510:client id="{F555E3D2-F9F7-4F82-A2E5-8BA2DAAA7CBB}" v="8" dt="2019-04-09T13:43:54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68" d="100"/>
          <a:sy n="68" d="100"/>
        </p:scale>
        <p:origin x="65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88C6BF1B-8B81-4A42-B266-9DF3168EF8CB}"/>
              </a:ext>
            </a:extLst>
          </p:cNvPr>
          <p:cNvSpPr/>
          <p:nvPr/>
        </p:nvSpPr>
        <p:spPr>
          <a:xfrm>
            <a:off x="161167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Calibri"/>
                <a:ea typeface="Calibri"/>
                <a:cs typeface="Calibri"/>
              </a:rPr>
              <a:t>***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1270056D-C445-482D-9C8C-EC4698A09D63}"/>
              </a:ext>
            </a:extLst>
          </p:cNvPr>
          <p:cNvSpPr txBox="1"/>
          <p:nvPr/>
        </p:nvSpPr>
        <p:spPr>
          <a:xfrm>
            <a:off x="3688332" y="28089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Contexto de Negócio </a:t>
            </a:r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BBA1E2F4-BBFF-4EB2-B8C3-D9ECB7B26A24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92E329D9-4E40-4305-B89E-0B0FAF525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xmlns="" id="{FDC2BAF2-F507-44C8-BC1B-784D4C14FB57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014B8D47-4BA0-4DA7-9AA1-4ED584384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134" y="1141021"/>
            <a:ext cx="832449" cy="1326672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xmlns="" id="{D6BF6348-7521-4FCC-8C02-2373BA40D8BE}"/>
              </a:ext>
            </a:extLst>
          </p:cNvPr>
          <p:cNvCxnSpPr>
            <a:cxnSpLocks/>
          </p:cNvCxnSpPr>
          <p:nvPr/>
        </p:nvCxnSpPr>
        <p:spPr>
          <a:xfrm flipH="1">
            <a:off x="8119434" y="1878221"/>
            <a:ext cx="1630391" cy="828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C2683C72-D2AC-4582-9167-11414D755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5" y="4591587"/>
            <a:ext cx="832449" cy="1326672"/>
          </a:xfrm>
          <a:prstGeom prst="rect">
            <a:avLst/>
          </a:prstGeom>
        </p:spPr>
      </p:pic>
      <p:pic>
        <p:nvPicPr>
          <p:cNvPr id="14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7BD7278E-63C9-4A7B-A177-394553099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134" y="4591588"/>
            <a:ext cx="832449" cy="1326672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xmlns="" id="{44979CC5-335D-4E0A-9F5D-53DF157520B5}"/>
              </a:ext>
            </a:extLst>
          </p:cNvPr>
          <p:cNvCxnSpPr>
            <a:cxnSpLocks/>
          </p:cNvCxnSpPr>
          <p:nvPr/>
        </p:nvCxnSpPr>
        <p:spPr>
          <a:xfrm flipH="1" flipV="1">
            <a:off x="8033169" y="4201604"/>
            <a:ext cx="1774165" cy="1127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xmlns="" id="{CBEB5DF7-DD78-458C-BEF2-5EE6B2EDCE1E}"/>
              </a:ext>
            </a:extLst>
          </p:cNvPr>
          <p:cNvCxnSpPr>
            <a:cxnSpLocks/>
          </p:cNvCxnSpPr>
          <p:nvPr/>
        </p:nvCxnSpPr>
        <p:spPr>
          <a:xfrm flipV="1">
            <a:off x="2345485" y="4187227"/>
            <a:ext cx="1848929" cy="1155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AAD7B907-6CE7-47A0-995C-3DFC3EE8E0B4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u="sng" dirty="0">
                <a:cs typeface="Calibri"/>
              </a:rPr>
              <a:t>ONG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xmlns="" id="{C4DEB443-9069-4E32-8358-8CB0FDAF9992}"/>
              </a:ext>
            </a:extLst>
          </p:cNvPr>
          <p:cNvGrpSpPr/>
          <p:nvPr/>
        </p:nvGrpSpPr>
        <p:grpSpPr>
          <a:xfrm>
            <a:off x="2271267" y="1589993"/>
            <a:ext cx="3839111" cy="880503"/>
            <a:chOff x="2283967" y="1285193"/>
            <a:chExt cx="3839111" cy="880503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xmlns="" id="{3AB6A1BD-1D4F-4398-A8B0-B8E29B8BF1A1}"/>
                </a:ext>
              </a:extLst>
            </p:cNvPr>
            <p:cNvSpPr txBox="1"/>
            <p:nvPr/>
          </p:nvSpPr>
          <p:spPr>
            <a:xfrm>
              <a:off x="2283967" y="1285193"/>
              <a:ext cx="2513164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Fazer aula experimental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xmlns="" id="{95B7716E-4A32-4257-96AE-C6ED30D31811}"/>
                </a:ext>
              </a:extLst>
            </p:cNvPr>
            <p:cNvSpPr txBox="1"/>
            <p:nvPr/>
          </p:nvSpPr>
          <p:spPr>
            <a:xfrm>
              <a:off x="2777647" y="1545180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BR" b="1" i="1" dirty="0">
                  <a:cs typeface="Calibri"/>
                </a:rPr>
                <a:t>Matricular-se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xmlns="" id="{01B87135-66BB-4424-98D4-30D87F39682B}"/>
                </a:ext>
              </a:extLst>
            </p:cNvPr>
            <p:cNvSpPr txBox="1"/>
            <p:nvPr/>
          </p:nvSpPr>
          <p:spPr>
            <a:xfrm rot="21540000">
              <a:off x="3379878" y="1796364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Participar de aulas</a:t>
              </a:r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1238592B-29D7-4452-8312-F618C2509B80}"/>
              </a:ext>
            </a:extLst>
          </p:cNvPr>
          <p:cNvSpPr txBox="1"/>
          <p:nvPr/>
        </p:nvSpPr>
        <p:spPr>
          <a:xfrm>
            <a:off x="9503973" y="247344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Doadores</a:t>
            </a:r>
            <a:endParaRPr lang="pt-BR" sz="2400" b="1" i="1" u="sng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xmlns="" id="{BA57D8EF-4557-428E-AE17-0CB898192D8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xmlns="" id="{DA4508C1-D3E7-4097-886E-155CE2EACFC8}"/>
              </a:ext>
            </a:extLst>
          </p:cNvPr>
          <p:cNvSpPr txBox="1"/>
          <p:nvPr/>
        </p:nvSpPr>
        <p:spPr>
          <a:xfrm>
            <a:off x="9157119" y="5893459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u="sng" dirty="0"/>
              <a:t>Voluntario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xmlns="" id="{41CB29A6-C155-4EA6-9C70-CF13A4EEC4D8}"/>
              </a:ext>
            </a:extLst>
          </p:cNvPr>
          <p:cNvSpPr txBox="1"/>
          <p:nvPr/>
        </p:nvSpPr>
        <p:spPr>
          <a:xfrm>
            <a:off x="1061768" y="5780016"/>
            <a:ext cx="27432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Responsável</a:t>
            </a:r>
          </a:p>
          <a:p>
            <a:r>
              <a:rPr lang="pt-BR" sz="2400" b="1" i="1" dirty="0"/>
              <a:t>Aluno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xmlns="" id="{2751E0A1-1592-48F1-B9EA-2B586EEB78F6}"/>
              </a:ext>
            </a:extLst>
          </p:cNvPr>
          <p:cNvSpPr txBox="1"/>
          <p:nvPr/>
        </p:nvSpPr>
        <p:spPr>
          <a:xfrm>
            <a:off x="8465209" y="185162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dirty="0"/>
              <a:t>Doar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5445A1D9-44FA-43B3-8C37-5AC19B9DD885}"/>
              </a:ext>
            </a:extLst>
          </p:cNvPr>
          <p:cNvSpPr txBox="1"/>
          <p:nvPr/>
        </p:nvSpPr>
        <p:spPr>
          <a:xfrm>
            <a:off x="6722853" y="47100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dirty="0"/>
              <a:t>Tornar-se Colaborador</a:t>
            </a:r>
          </a:p>
        </p:txBody>
      </p:sp>
    </p:spTree>
    <p:extLst>
      <p:ext uri="{BB962C8B-B14F-4D97-AF65-F5344CB8AC3E}">
        <p14:creationId xmlns:p14="http://schemas.microsoft.com/office/powerpoint/2010/main" val="19778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CEF9C6BA-8DDB-476C-86AF-98DA05BAF666}"/>
              </a:ext>
            </a:extLst>
          </p:cNvPr>
          <p:cNvSpPr/>
          <p:nvPr/>
        </p:nvSpPr>
        <p:spPr>
          <a:xfrm>
            <a:off x="143775" y="106213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0DB7A970-3CC1-4626-9F9D-866AD68C58EA}"/>
              </a:ext>
            </a:extLst>
          </p:cNvPr>
          <p:cNvSpPr txBox="1"/>
          <p:nvPr/>
        </p:nvSpPr>
        <p:spPr>
          <a:xfrm>
            <a:off x="187147" y="3189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Doar</a:t>
            </a:r>
            <a:endParaRPr lang="pt-BR" dirty="0"/>
          </a:p>
        </p:txBody>
      </p:sp>
      <p:pic>
        <p:nvPicPr>
          <p:cNvPr id="6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AE41C0EB-3270-451D-B583-48485D461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421" y="11791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14F074DC-6DCC-4E08-9917-5BE79B7E65BA}"/>
              </a:ext>
            </a:extLst>
          </p:cNvPr>
          <p:cNvSpPr/>
          <p:nvPr/>
        </p:nvSpPr>
        <p:spPr>
          <a:xfrm>
            <a:off x="4211907" y="260733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xmlns="" id="{AF990622-0DAD-4CF8-B897-C60879C5B414}"/>
              </a:ext>
            </a:extLst>
          </p:cNvPr>
          <p:cNvCxnSpPr>
            <a:cxnSpLocks/>
          </p:cNvCxnSpPr>
          <p:nvPr/>
        </p:nvCxnSpPr>
        <p:spPr>
          <a:xfrm>
            <a:off x="2356870" y="2362200"/>
            <a:ext cx="1801302" cy="1029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B9BDE6EE-83E2-4E9F-9DB8-ABE3AF877CCB}"/>
              </a:ext>
            </a:extLst>
          </p:cNvPr>
          <p:cNvSpPr txBox="1"/>
          <p:nvPr/>
        </p:nvSpPr>
        <p:spPr>
          <a:xfrm>
            <a:off x="1458644" y="25250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Doador 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xmlns="" id="{A6762E50-5323-4BE0-915A-EB8EEDBCB00C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xmlns="" id="{3AA62CBD-64E7-4BA1-BBCB-45C4726787D0}"/>
              </a:ext>
            </a:extLst>
          </p:cNvPr>
          <p:cNvSpPr/>
          <p:nvPr/>
        </p:nvSpPr>
        <p:spPr>
          <a:xfrm>
            <a:off x="4211907" y="25201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//////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xmlns="" id="{2B86E22E-128E-40A7-9AA7-48626AD2DFA2}"/>
              </a:ext>
            </a:extLst>
          </p:cNvPr>
          <p:cNvSpPr txBox="1"/>
          <p:nvPr/>
        </p:nvSpPr>
        <p:spPr>
          <a:xfrm>
            <a:off x="45827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 </a:t>
            </a:r>
          </a:p>
        </p:txBody>
      </p:sp>
    </p:spTree>
    <p:extLst>
      <p:ext uri="{BB962C8B-B14F-4D97-AF65-F5344CB8AC3E}">
        <p14:creationId xmlns:p14="http://schemas.microsoft.com/office/powerpoint/2010/main" val="314251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xmlns="" id="{0AAE26CE-50AE-4585-8600-8F5CE0F550A2}"/>
              </a:ext>
            </a:extLst>
          </p:cNvPr>
          <p:cNvGrpSpPr/>
          <p:nvPr/>
        </p:nvGrpSpPr>
        <p:grpSpPr>
          <a:xfrm>
            <a:off x="143775" y="196394"/>
            <a:ext cx="12640752" cy="6570451"/>
            <a:chOff x="143775" y="196394"/>
            <a:chExt cx="12640752" cy="657045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88C6BF1B-8B81-4A42-B266-9DF3168EF8CB}"/>
                </a:ext>
              </a:extLst>
            </p:cNvPr>
            <p:cNvSpPr/>
            <p:nvPr/>
          </p:nvSpPr>
          <p:spPr>
            <a:xfrm>
              <a:off x="143775" y="196394"/>
              <a:ext cx="11904450" cy="6570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xmlns="" id="{1AEAEC07-A165-4D26-BBD3-BB0A2EE6FDCE}"/>
                </a:ext>
              </a:extLst>
            </p:cNvPr>
            <p:cNvSpPr txBox="1"/>
            <p:nvPr/>
          </p:nvSpPr>
          <p:spPr>
            <a:xfrm>
              <a:off x="151502" y="280898"/>
              <a:ext cx="11915953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Cenário : Doar </a:t>
              </a:r>
              <a:endParaRPr lang="pt-BR" dirty="0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xmlns="" id="{3CA215E8-6B7A-4EE8-B19D-43965C2FFF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02" y="932548"/>
              <a:ext cx="11896723" cy="266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xmlns="" id="{B85D8224-4133-4070-A5AB-3AE9CA1C3903}"/>
                </a:ext>
              </a:extLst>
            </p:cNvPr>
            <p:cNvSpPr/>
            <p:nvPr/>
          </p:nvSpPr>
          <p:spPr>
            <a:xfrm>
              <a:off x="7506059" y="1474757"/>
              <a:ext cx="2041583" cy="1207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1">
              <a:extLst>
                <a:ext uri="{FF2B5EF4-FFF2-40B4-BE49-F238E27FC236}">
                  <a16:creationId xmlns:a16="http://schemas.microsoft.com/office/drawing/2014/main" xmlns="" id="{BF9502B6-F748-4FC4-B6F9-18A1E394C2BC}"/>
                </a:ext>
              </a:extLst>
            </p:cNvPr>
            <p:cNvSpPr txBox="1"/>
            <p:nvPr/>
          </p:nvSpPr>
          <p:spPr>
            <a:xfrm>
              <a:off x="7513698" y="1847491"/>
              <a:ext cx="2041583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800" b="1" i="1" dirty="0">
                  <a:cs typeface="Calibri"/>
                </a:rPr>
                <a:t>Financeiro </a:t>
              </a:r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xmlns="" id="{70EC6F40-B78A-4FA6-AEC6-D87F09F8F858}"/>
                </a:ext>
              </a:extLst>
            </p:cNvPr>
            <p:cNvGrpSpPr/>
            <p:nvPr/>
          </p:nvGrpSpPr>
          <p:grpSpPr>
            <a:xfrm>
              <a:off x="2846358" y="1184155"/>
              <a:ext cx="2053087" cy="1735678"/>
              <a:chOff x="2846358" y="1184155"/>
              <a:chExt cx="2053087" cy="1735678"/>
            </a:xfrm>
          </p:grpSpPr>
          <p:pic>
            <p:nvPicPr>
              <p:cNvPr id="10" name="Imagem 6" descr="Uma imagem contendo objeto&#10;&#10;Descrição gerada com muito alta confiança">
                <a:extLst>
                  <a:ext uri="{FF2B5EF4-FFF2-40B4-BE49-F238E27FC236}">
                    <a16:creationId xmlns:a16="http://schemas.microsoft.com/office/drawing/2014/main" xmlns="" id="{2EDB6AAB-80CB-4F3F-8B37-01FF56F25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99682" y="1184155"/>
                <a:ext cx="832449" cy="1326672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xmlns="" id="{D2F17BB0-905F-429F-BA48-277307751C61}"/>
                  </a:ext>
                </a:extLst>
              </p:cNvPr>
              <p:cNvSpPr txBox="1"/>
              <p:nvPr/>
            </p:nvSpPr>
            <p:spPr>
              <a:xfrm>
                <a:off x="2846358" y="2458168"/>
                <a:ext cx="2053087" cy="461665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sz="2400" b="1" i="1" dirty="0">
                    <a:cs typeface="Calibri"/>
                  </a:rPr>
                  <a:t>Doador </a:t>
                </a:r>
                <a:endParaRPr lang="pt-BR" sz="2400" b="1" i="1" dirty="0"/>
              </a:p>
            </p:txBody>
          </p:sp>
        </p:grp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xmlns="" id="{AADFC01F-DE98-49E6-BCF3-4D209C12920F}"/>
                </a:ext>
              </a:extLst>
            </p:cNvPr>
            <p:cNvCxnSpPr>
              <a:cxnSpLocks/>
            </p:cNvCxnSpPr>
            <p:nvPr/>
          </p:nvCxnSpPr>
          <p:spPr>
            <a:xfrm>
              <a:off x="8600535" y="2684253"/>
              <a:ext cx="0" cy="17384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xmlns="" id="{38305CCA-0FC0-4C75-8071-F8E8AE25FE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132" y="766357"/>
              <a:ext cx="876299" cy="74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xmlns="" id="{1072E68A-2CFE-47FF-8235-BA0891062FB7}"/>
                </a:ext>
              </a:extLst>
            </p:cNvPr>
            <p:cNvSpPr txBox="1"/>
            <p:nvPr/>
          </p:nvSpPr>
          <p:spPr>
            <a:xfrm>
              <a:off x="3331233" y="3658331"/>
              <a:ext cx="4827916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Capacidades : </a:t>
              </a:r>
              <a:endParaRPr lang="pt-BR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xmlns="" id="{5FE7BE5C-46D4-4852-A65D-C8065BA82FF9}"/>
                </a:ext>
              </a:extLst>
            </p:cNvPr>
            <p:cNvSpPr txBox="1"/>
            <p:nvPr/>
          </p:nvSpPr>
          <p:spPr>
            <a:xfrm>
              <a:off x="10041327" y="997968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u="sng">
                  <a:cs typeface="Calibri"/>
                </a:rPr>
                <a:t>Nós operacionais</a:t>
              </a:r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xmlns="" id="{563ABF16-B5E2-4231-A0F2-37CCF9F052D9}"/>
                </a:ext>
              </a:extLst>
            </p:cNvPr>
            <p:cNvGrpSpPr/>
            <p:nvPr/>
          </p:nvGrpSpPr>
          <p:grpSpPr>
            <a:xfrm>
              <a:off x="7337662" y="4422667"/>
              <a:ext cx="3241437" cy="1801969"/>
              <a:chOff x="7205932" y="3820064"/>
              <a:chExt cx="2769078" cy="1900139"/>
            </a:xfrm>
          </p:grpSpPr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xmlns="" id="{65293A4E-D1A4-4BFC-B18A-9C448A820B5D}"/>
                  </a:ext>
                </a:extLst>
              </p:cNvPr>
              <p:cNvSpPr txBox="1"/>
              <p:nvPr/>
            </p:nvSpPr>
            <p:spPr>
              <a:xfrm>
                <a:off x="7246187" y="4162392"/>
                <a:ext cx="2728823" cy="155781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Recebe a Doação </a:t>
                </a:r>
                <a:endParaRPr lang="pt-BR" dirty="0">
                  <a:cs typeface="Calibri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Emitir nota de recebimento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Lançar contribuição no livro controle</a:t>
                </a:r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xmlns="" id="{03B94166-CC62-4486-B433-F9A38735B863}"/>
                  </a:ext>
                </a:extLst>
              </p:cNvPr>
              <p:cNvSpPr/>
              <p:nvPr/>
            </p:nvSpPr>
            <p:spPr>
              <a:xfrm>
                <a:off x="7205932" y="3820064"/>
                <a:ext cx="2769078" cy="1762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xmlns="" id="{C7F7721A-A33C-4610-8D10-0D8225B21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460" y="3309198"/>
              <a:ext cx="11887765" cy="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xmlns="" id="{1A2793BB-33AA-4F95-8502-5B9663DA9DAF}"/>
              </a:ext>
            </a:extLst>
          </p:cNvPr>
          <p:cNvCxnSpPr>
            <a:cxnSpLocks/>
          </p:cNvCxnSpPr>
          <p:nvPr/>
        </p:nvCxnSpPr>
        <p:spPr>
          <a:xfrm>
            <a:off x="7028692" y="767448"/>
            <a:ext cx="863283" cy="599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96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3DF07C34-0710-49B7-89C7-9BEA9D436CC1}"/>
              </a:ext>
            </a:extLst>
          </p:cNvPr>
          <p:cNvSpPr/>
          <p:nvPr/>
        </p:nvSpPr>
        <p:spPr>
          <a:xfrm>
            <a:off x="718523" y="664975"/>
            <a:ext cx="1518249" cy="835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Interessado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D6DC5FA4-21B9-44B2-B1CC-A3F70AA423A1}"/>
              </a:ext>
            </a:extLst>
          </p:cNvPr>
          <p:cNvSpPr/>
          <p:nvPr/>
        </p:nvSpPr>
        <p:spPr>
          <a:xfrm>
            <a:off x="714307" y="5555013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Agenda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0D121E13-86CB-44FA-86E7-521BF94F33AB}"/>
              </a:ext>
            </a:extLst>
          </p:cNvPr>
          <p:cNvSpPr/>
          <p:nvPr/>
        </p:nvSpPr>
        <p:spPr>
          <a:xfrm>
            <a:off x="2987169" y="5568152"/>
            <a:ext cx="167639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Docs. Matrícula</a:t>
            </a:r>
            <a:endParaRPr lang="pt-BR" dirty="0" err="1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DB6AA2D3-CC34-47AC-B9BF-DC4905190EE6}"/>
              </a:ext>
            </a:extLst>
          </p:cNvPr>
          <p:cNvSpPr/>
          <p:nvPr/>
        </p:nvSpPr>
        <p:spPr>
          <a:xfrm>
            <a:off x="5214420" y="5555012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Matrícula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AC1E93BF-8332-4DE3-970E-1DE4D2C705D3}"/>
              </a:ext>
            </a:extLst>
          </p:cNvPr>
          <p:cNvSpPr/>
          <p:nvPr/>
        </p:nvSpPr>
        <p:spPr>
          <a:xfrm>
            <a:off x="7529175" y="5555013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Caixa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xmlns="" id="{1138C9A4-44A3-4671-9771-6F24ED7525F2}"/>
              </a:ext>
            </a:extLst>
          </p:cNvPr>
          <p:cNvSpPr/>
          <p:nvPr/>
        </p:nvSpPr>
        <p:spPr>
          <a:xfrm>
            <a:off x="717870" y="2302354"/>
            <a:ext cx="1992701" cy="18489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Fornecer Informações</a:t>
            </a:r>
            <a:endParaRPr lang="pt-BR" dirty="0">
              <a:solidFill>
                <a:srgbClr val="000000"/>
              </a:solidFill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xmlns="" id="{EC094C44-981B-4956-9D56-D03C64510FCA}"/>
              </a:ext>
            </a:extLst>
          </p:cNvPr>
          <p:cNvCxnSpPr/>
          <p:nvPr/>
        </p:nvCxnSpPr>
        <p:spPr>
          <a:xfrm flipH="1">
            <a:off x="1954117" y="1503263"/>
            <a:ext cx="5751" cy="833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xmlns="" id="{B2C87742-0A7D-46C0-9441-9EED33272C27}"/>
              </a:ext>
            </a:extLst>
          </p:cNvPr>
          <p:cNvCxnSpPr/>
          <p:nvPr/>
        </p:nvCxnSpPr>
        <p:spPr>
          <a:xfrm flipV="1">
            <a:off x="871495" y="4166340"/>
            <a:ext cx="701468" cy="1387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xmlns="" id="{F9B2E167-1300-4F32-A2BE-F5BECF8346C7}"/>
              </a:ext>
            </a:extLst>
          </p:cNvPr>
          <p:cNvCxnSpPr/>
          <p:nvPr/>
        </p:nvCxnSpPr>
        <p:spPr>
          <a:xfrm flipH="1" flipV="1">
            <a:off x="2026935" y="4127268"/>
            <a:ext cx="1085043" cy="1403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xmlns="" id="{C214B13E-7A0D-4B25-B250-84110A3D3FE6}"/>
              </a:ext>
            </a:extLst>
          </p:cNvPr>
          <p:cNvSpPr/>
          <p:nvPr/>
        </p:nvSpPr>
        <p:spPr>
          <a:xfrm>
            <a:off x="4462924" y="2302353"/>
            <a:ext cx="1992701" cy="18489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Realizar </a:t>
            </a:r>
          </a:p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Matrícula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xmlns="" id="{553504CF-FC69-4035-BF67-2F37A415AD75}"/>
              </a:ext>
            </a:extLst>
          </p:cNvPr>
          <p:cNvCxnSpPr>
            <a:cxnSpLocks/>
          </p:cNvCxnSpPr>
          <p:nvPr/>
        </p:nvCxnSpPr>
        <p:spPr>
          <a:xfrm>
            <a:off x="5683358" y="4157371"/>
            <a:ext cx="15566" cy="138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xmlns="" id="{DF3AD3C6-D9B2-4E6F-B47F-15F839968BC7}"/>
              </a:ext>
            </a:extLst>
          </p:cNvPr>
          <p:cNvCxnSpPr>
            <a:cxnSpLocks/>
          </p:cNvCxnSpPr>
          <p:nvPr/>
        </p:nvCxnSpPr>
        <p:spPr>
          <a:xfrm>
            <a:off x="8615843" y="3163601"/>
            <a:ext cx="5156" cy="2392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7B775DFD-739F-4C74-B743-6D77D03D3AAD}"/>
              </a:ext>
            </a:extLst>
          </p:cNvPr>
          <p:cNvSpPr txBox="1"/>
          <p:nvPr/>
        </p:nvSpPr>
        <p:spPr>
          <a:xfrm>
            <a:off x="212109" y="1813449"/>
            <a:ext cx="174471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400" dirty="0">
                <a:cs typeface="Calibri"/>
              </a:rPr>
              <a:t>Informações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xmlns="" id="{7F528F94-AC97-45A9-A10D-FCDB2BAEC070}"/>
              </a:ext>
            </a:extLst>
          </p:cNvPr>
          <p:cNvSpPr txBox="1"/>
          <p:nvPr/>
        </p:nvSpPr>
        <p:spPr>
          <a:xfrm>
            <a:off x="1961779" y="1672991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cs typeface="Calibri"/>
              </a:rPr>
              <a:t>Solicitação </a:t>
            </a:r>
          </a:p>
          <a:p>
            <a:r>
              <a:rPr lang="pt-BR" sz="1600" dirty="0">
                <a:cs typeface="Calibri"/>
              </a:rPr>
              <a:t>Informação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xmlns="" id="{DAA64FDF-FEA3-46A1-922B-FD08FD52450B}"/>
              </a:ext>
            </a:extLst>
          </p:cNvPr>
          <p:cNvCxnSpPr>
            <a:cxnSpLocks/>
          </p:cNvCxnSpPr>
          <p:nvPr/>
        </p:nvCxnSpPr>
        <p:spPr>
          <a:xfrm flipV="1">
            <a:off x="1226221" y="1504055"/>
            <a:ext cx="8628" cy="916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xmlns="" id="{DD897E32-E7EA-4446-B244-87F3406F8D16}"/>
              </a:ext>
            </a:extLst>
          </p:cNvPr>
          <p:cNvCxnSpPr>
            <a:cxnSpLocks/>
          </p:cNvCxnSpPr>
          <p:nvPr/>
        </p:nvCxnSpPr>
        <p:spPr>
          <a:xfrm>
            <a:off x="5115697" y="1368850"/>
            <a:ext cx="0" cy="967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xmlns="" id="{63682302-1E8A-4CE6-8062-47E7A163B34D}"/>
              </a:ext>
            </a:extLst>
          </p:cNvPr>
          <p:cNvSpPr txBox="1"/>
          <p:nvPr/>
        </p:nvSpPr>
        <p:spPr>
          <a:xfrm>
            <a:off x="2318918" y="816635"/>
            <a:ext cx="301668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cs typeface="Calibri"/>
              </a:rPr>
              <a:t>Solicitar Matrícula + Entregar Documentos Necessários +Taxa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xmlns="" id="{FD4EFA0F-4745-47DB-AE54-21F4930D466D}"/>
              </a:ext>
            </a:extLst>
          </p:cNvPr>
          <p:cNvCxnSpPr>
            <a:cxnSpLocks/>
          </p:cNvCxnSpPr>
          <p:nvPr/>
        </p:nvCxnSpPr>
        <p:spPr>
          <a:xfrm flipH="1">
            <a:off x="2248454" y="730943"/>
            <a:ext cx="3349964" cy="6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xmlns="" id="{369B8BD3-7A7F-47B4-B170-F65F09A3CFAC}"/>
              </a:ext>
            </a:extLst>
          </p:cNvPr>
          <p:cNvCxnSpPr>
            <a:cxnSpLocks/>
          </p:cNvCxnSpPr>
          <p:nvPr/>
        </p:nvCxnSpPr>
        <p:spPr>
          <a:xfrm flipH="1">
            <a:off x="5594811" y="731844"/>
            <a:ext cx="5751" cy="156311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xmlns="" id="{92D73595-A4DD-48E0-8C10-C2471D4A4490}"/>
              </a:ext>
            </a:extLst>
          </p:cNvPr>
          <p:cNvSpPr txBox="1"/>
          <p:nvPr/>
        </p:nvSpPr>
        <p:spPr>
          <a:xfrm>
            <a:off x="2297230" y="460510"/>
            <a:ext cx="338612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cs typeface="Calibri"/>
              </a:rPr>
              <a:t>Nro_Matrícula + Troco + Comprovante</a:t>
            </a:r>
            <a:endParaRPr lang="pt-BR" sz="14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xmlns="" id="{0F47815D-E774-4254-8546-D87BF504D5DE}"/>
              </a:ext>
            </a:extLst>
          </p:cNvPr>
          <p:cNvSpPr txBox="1"/>
          <p:nvPr/>
        </p:nvSpPr>
        <p:spPr>
          <a:xfrm>
            <a:off x="7136294" y="287467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 = Realizar Matrícula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xmlns="" id="{740826B5-115A-4CB2-8951-315DE92DE944}"/>
              </a:ext>
            </a:extLst>
          </p:cNvPr>
          <p:cNvCxnSpPr>
            <a:cxnSpLocks/>
          </p:cNvCxnSpPr>
          <p:nvPr/>
        </p:nvCxnSpPr>
        <p:spPr>
          <a:xfrm>
            <a:off x="2258460" y="1361452"/>
            <a:ext cx="2857237" cy="739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xmlns="" id="{E23978EA-D013-46DC-AB34-4C6D71AB19D7}"/>
              </a:ext>
            </a:extLst>
          </p:cNvPr>
          <p:cNvCxnSpPr>
            <a:cxnSpLocks/>
          </p:cNvCxnSpPr>
          <p:nvPr/>
        </p:nvCxnSpPr>
        <p:spPr>
          <a:xfrm flipV="1">
            <a:off x="6428251" y="3162060"/>
            <a:ext cx="2188283" cy="30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ta: para Baixo 18">
            <a:extLst>
              <a:ext uri="{FF2B5EF4-FFF2-40B4-BE49-F238E27FC236}">
                <a16:creationId xmlns:a16="http://schemas.microsoft.com/office/drawing/2014/main" xmlns="" id="{B1CC3F0C-A62D-4E35-B244-A6E9315638E4}"/>
              </a:ext>
            </a:extLst>
          </p:cNvPr>
          <p:cNvSpPr/>
          <p:nvPr/>
        </p:nvSpPr>
        <p:spPr>
          <a:xfrm>
            <a:off x="10504512" y="5449141"/>
            <a:ext cx="484632" cy="978408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E427B953-A302-4A3B-A192-CB65E32F96B6}"/>
              </a:ext>
            </a:extLst>
          </p:cNvPr>
          <p:cNvSpPr txBox="1"/>
          <p:nvPr/>
        </p:nvSpPr>
        <p:spPr>
          <a:xfrm>
            <a:off x="10171713" y="4666922"/>
            <a:ext cx="274320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Descrição</a:t>
            </a:r>
          </a:p>
        </p:txBody>
      </p:sp>
    </p:spTree>
    <p:extLst>
      <p:ext uri="{BB962C8B-B14F-4D97-AF65-F5344CB8AC3E}">
        <p14:creationId xmlns:p14="http://schemas.microsoft.com/office/powerpoint/2010/main" val="2281369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8600E65D-8F90-45D6-8585-514491944BD1}"/>
              </a:ext>
            </a:extLst>
          </p:cNvPr>
          <p:cNvSpPr txBox="1"/>
          <p:nvPr/>
        </p:nvSpPr>
        <p:spPr>
          <a:xfrm>
            <a:off x="2640642" y="1250479"/>
            <a:ext cx="7446577" cy="452431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Fornecer Informações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Interessado solicita informações.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Fornecer Informações ao Interessado.</a:t>
            </a: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pPr algn="ctr"/>
            <a:r>
              <a:rPr lang="pt-BR" dirty="0">
                <a:cs typeface="Calibri"/>
              </a:rPr>
              <a:t>1. Recepcionista recebe solicitação de informação.	</a:t>
            </a:r>
          </a:p>
          <a:p>
            <a:pPr algn="ctr"/>
            <a:endParaRPr lang="pt-BR" dirty="0">
              <a:cs typeface="Calibri"/>
            </a:endParaRPr>
          </a:p>
          <a:p>
            <a:pPr lvl="2"/>
            <a:r>
              <a:rPr lang="pt-BR" dirty="0">
                <a:cs typeface="Calibri"/>
              </a:rPr>
              <a:t>2. Verifica disponibilidade na agenda.</a:t>
            </a:r>
          </a:p>
          <a:p>
            <a:pPr marL="1200150" lvl="2" indent="-285750" algn="ctr">
              <a:buFont typeface="Courier New" panose="02070309020205020404" pitchFamily="49" charset="0"/>
              <a:buChar char="o"/>
            </a:pPr>
            <a:r>
              <a:rPr lang="pt-BR" dirty="0">
                <a:cs typeface="Calibri"/>
              </a:rPr>
              <a:t>Caso não haja vagas na modalidade escolhida, informar o interessado e finaliza.</a:t>
            </a:r>
          </a:p>
          <a:p>
            <a:pPr algn="ctr"/>
            <a:endParaRPr lang="pt-BR" dirty="0">
              <a:cs typeface="Calibri"/>
            </a:endParaRPr>
          </a:p>
          <a:p>
            <a:pPr lvl="2"/>
            <a:r>
              <a:rPr lang="pt-BR" dirty="0">
                <a:cs typeface="Calibri"/>
              </a:rPr>
              <a:t>3. Consulta documentos necessários da matrícula</a:t>
            </a:r>
          </a:p>
          <a:p>
            <a:pPr algn="ctr"/>
            <a:endParaRPr lang="pt-BR" dirty="0">
              <a:cs typeface="Calibri"/>
            </a:endParaRPr>
          </a:p>
          <a:p>
            <a:pPr lvl="2"/>
            <a:r>
              <a:rPr lang="pt-BR" dirty="0">
                <a:cs typeface="Calibri"/>
              </a:rPr>
              <a:t>4. Informa ao interessado os documentos necessários para matrícula, e a disponibilidade de aulas e modalidades.</a:t>
            </a:r>
          </a:p>
          <a:p>
            <a:pPr algn="ctr"/>
            <a:endParaRPr lang="pt-BR" dirty="0"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8D09AB71-F1EE-480A-906E-5299059EAC52}"/>
              </a:ext>
            </a:extLst>
          </p:cNvPr>
          <p:cNvSpPr txBox="1"/>
          <p:nvPr/>
        </p:nvSpPr>
        <p:spPr>
          <a:xfrm>
            <a:off x="4259087" y="50984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 = Realizar Matrícula</a:t>
            </a:r>
          </a:p>
        </p:txBody>
      </p:sp>
    </p:spTree>
    <p:extLst>
      <p:ext uri="{BB962C8B-B14F-4D97-AF65-F5344CB8AC3E}">
        <p14:creationId xmlns:p14="http://schemas.microsoft.com/office/powerpoint/2010/main" val="340043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8600E65D-8F90-45D6-8585-514491944BD1}"/>
              </a:ext>
            </a:extLst>
          </p:cNvPr>
          <p:cNvSpPr txBox="1"/>
          <p:nvPr/>
        </p:nvSpPr>
        <p:spPr>
          <a:xfrm>
            <a:off x="2640642" y="1405223"/>
            <a:ext cx="7446577" cy="480131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Realizar Matrícula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Interessado solicita matrícula 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Inserir novo aluno na ONG.</a:t>
            </a: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pPr algn="ctr"/>
            <a:endParaRPr lang="pt-BR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pt-BR" dirty="0">
                <a:cs typeface="Calibri"/>
              </a:rPr>
              <a:t>Recepcionista recebe solicitação de matricula com os documentos necessários e taxa de matricula.</a:t>
            </a:r>
          </a:p>
          <a:p>
            <a:pPr marL="800100" lvl="1" indent="-342900">
              <a:buAutoNum type="arabicPeriod"/>
            </a:pPr>
            <a:endParaRPr lang="pt-BR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pt-BR" dirty="0">
                <a:cs typeface="Calibri"/>
              </a:rPr>
              <a:t>Matricula o interessado na modalidade.</a:t>
            </a:r>
          </a:p>
          <a:p>
            <a:pPr marL="800100" lvl="1" indent="-342900">
              <a:buAutoNum type="arabicPeriod"/>
            </a:pPr>
            <a:endParaRPr lang="pt-BR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pt-BR" dirty="0">
                <a:cs typeface="Calibri"/>
              </a:rPr>
              <a:t>Registra o pagamento da taxa de matricula no caixa e gera comprovante.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>
                <a:cs typeface="Calibri"/>
              </a:rPr>
              <a:t>Se necessário troco, debita do caixa o troco do interessado.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endParaRPr lang="pt-BR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pt-BR" dirty="0">
                <a:cs typeface="Calibri"/>
              </a:rPr>
              <a:t>Entrega ao interessado o Nro_Matricula, troco(se necessário) e comprovante de pagamento.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8D09AB71-F1EE-480A-906E-5299059EAC52}"/>
              </a:ext>
            </a:extLst>
          </p:cNvPr>
          <p:cNvSpPr txBox="1"/>
          <p:nvPr/>
        </p:nvSpPr>
        <p:spPr>
          <a:xfrm>
            <a:off x="4259087" y="50984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 = Realizar Matrícula</a:t>
            </a:r>
          </a:p>
        </p:txBody>
      </p:sp>
    </p:spTree>
    <p:extLst>
      <p:ext uri="{BB962C8B-B14F-4D97-AF65-F5344CB8AC3E}">
        <p14:creationId xmlns:p14="http://schemas.microsoft.com/office/powerpoint/2010/main" val="2191789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7331AC1A-FE15-4F93-B8E3-A5DCA4A352F4}"/>
              </a:ext>
            </a:extLst>
          </p:cNvPr>
          <p:cNvSpPr/>
          <p:nvPr/>
        </p:nvSpPr>
        <p:spPr>
          <a:xfrm>
            <a:off x="1038045" y="96328"/>
            <a:ext cx="143198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Aluno</a:t>
            </a:r>
            <a:endParaRPr lang="pt-BR">
              <a:cs typeface="Calibri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E2496FF1-F228-4C7F-B34E-FFFC040EE450}"/>
              </a:ext>
            </a:extLst>
          </p:cNvPr>
          <p:cNvSpPr/>
          <p:nvPr/>
        </p:nvSpPr>
        <p:spPr>
          <a:xfrm>
            <a:off x="1038044" y="4969013"/>
            <a:ext cx="1431984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Matrícula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xmlns="" id="{B2246A32-ED4E-4273-BC70-E632AAF5DC6D}"/>
              </a:ext>
            </a:extLst>
          </p:cNvPr>
          <p:cNvSpPr/>
          <p:nvPr/>
        </p:nvSpPr>
        <p:spPr>
          <a:xfrm>
            <a:off x="1037147" y="1906977"/>
            <a:ext cx="1618891" cy="15757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Autorizar</a:t>
            </a:r>
            <a:endParaRPr lang="pt-BR" dirty="0" err="1">
              <a:cs typeface="Calibri"/>
            </a:endParaRPr>
          </a:p>
          <a:p>
            <a:pPr algn="ctr"/>
            <a:r>
              <a:rPr lang="pt-BR" dirty="0">
                <a:cs typeface="Calibri"/>
              </a:rPr>
              <a:t>Entrada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xmlns="" id="{D9C4A25A-3221-45E2-91C5-E33C5B654E7F}"/>
              </a:ext>
            </a:extLst>
          </p:cNvPr>
          <p:cNvCxnSpPr/>
          <p:nvPr/>
        </p:nvCxnSpPr>
        <p:spPr>
          <a:xfrm flipH="1">
            <a:off x="2340987" y="997188"/>
            <a:ext cx="1" cy="1070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1AAB4C44-D2FD-499E-B4D6-E3447161AD4E}"/>
              </a:ext>
            </a:extLst>
          </p:cNvPr>
          <p:cNvSpPr txBox="1"/>
          <p:nvPr/>
        </p:nvSpPr>
        <p:spPr>
          <a:xfrm>
            <a:off x="2299366" y="142681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Nro_Matrícula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xmlns="" id="{DEE04075-57F5-4D3D-9002-F8A3AC688138}"/>
              </a:ext>
            </a:extLst>
          </p:cNvPr>
          <p:cNvCxnSpPr>
            <a:cxnSpLocks/>
          </p:cNvCxnSpPr>
          <p:nvPr/>
        </p:nvCxnSpPr>
        <p:spPr>
          <a:xfrm flipV="1">
            <a:off x="1775690" y="3477372"/>
            <a:ext cx="7389" cy="1488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C379C9A8-7801-4AA8-9E54-99CD13EAB041}"/>
              </a:ext>
            </a:extLst>
          </p:cNvPr>
          <p:cNvSpPr txBox="1"/>
          <p:nvPr/>
        </p:nvSpPr>
        <p:spPr>
          <a:xfrm>
            <a:off x="148587" y="1157484"/>
            <a:ext cx="119044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Autorizar/ Não Autorizar a  Aula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C031E0D9-E485-4C1F-A13F-984475A3FCAD}"/>
              </a:ext>
            </a:extLst>
          </p:cNvPr>
          <p:cNvSpPr txBox="1"/>
          <p:nvPr/>
        </p:nvSpPr>
        <p:spPr>
          <a:xfrm>
            <a:off x="3470705" y="46901"/>
            <a:ext cx="4564268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 = </a:t>
            </a:r>
            <a:r>
              <a:rPr lang="pt-BR" sz="2400" i="1" dirty="0">
                <a:cs typeface="Calibri"/>
              </a:rPr>
              <a:t>Verificar inadimplência</a:t>
            </a:r>
            <a:endParaRPr lang="pt-BR" sz="2400" dirty="0">
              <a:cs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8CE48A7E-D60A-41AB-83D6-F65ED698CA4B}"/>
              </a:ext>
            </a:extLst>
          </p:cNvPr>
          <p:cNvSpPr txBox="1"/>
          <p:nvPr/>
        </p:nvSpPr>
        <p:spPr>
          <a:xfrm>
            <a:off x="7115503" y="139263"/>
            <a:ext cx="4674475" cy="452431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Autorizar Entrada</a:t>
            </a:r>
            <a:endParaRPr lang="pt-BR" dirty="0">
              <a:cs typeface="Calibri"/>
            </a:endParaRPr>
          </a:p>
          <a:p>
            <a:r>
              <a:rPr lang="pt-BR" b="1" dirty="0">
                <a:cs typeface="Calibri"/>
              </a:rPr>
              <a:t>Evento: </a:t>
            </a:r>
            <a:r>
              <a:rPr lang="pt-BR" dirty="0">
                <a:cs typeface="Calibri"/>
              </a:rPr>
              <a:t>Aluno solicita entrada pra aula.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Verificar se ele está matriculado e se a mensalidade do Aluno está em dia.</a:t>
            </a: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pPr lvl="1"/>
            <a:r>
              <a:rPr lang="pt-BR" dirty="0">
                <a:cs typeface="Calibri"/>
              </a:rPr>
              <a:t>1. Recebe identificação do Aluno com  número de matricula.</a:t>
            </a:r>
          </a:p>
          <a:p>
            <a:endParaRPr lang="pt-BR" dirty="0">
              <a:cs typeface="Calibri"/>
            </a:endParaRPr>
          </a:p>
          <a:p>
            <a:pPr lvl="1"/>
            <a:r>
              <a:rPr lang="pt-BR" dirty="0">
                <a:cs typeface="Calibri"/>
              </a:rPr>
              <a:t>2.Consulta se o aluno está matriculado e Verifica status da mensalidade.</a:t>
            </a:r>
          </a:p>
          <a:p>
            <a:endParaRPr lang="pt-BR" dirty="0">
              <a:cs typeface="Calibri"/>
            </a:endParaRPr>
          </a:p>
          <a:p>
            <a:pPr lvl="1"/>
            <a:r>
              <a:rPr lang="pt-BR" dirty="0">
                <a:cs typeface="Calibri"/>
              </a:rPr>
              <a:t>3.  Autoriza entrada do Aluno na aula.</a:t>
            </a:r>
            <a:endParaRPr lang="en-US" dirty="0">
              <a:cs typeface="Calibri"/>
            </a:endParaRPr>
          </a:p>
          <a:p>
            <a:pPr marL="1200150" lvl="2" indent="-285750">
              <a:buFont typeface="Courier New,monospace"/>
              <a:buChar char="o"/>
            </a:pPr>
            <a:r>
              <a:rPr lang="pt-BR" dirty="0">
                <a:cs typeface="Calibri"/>
              </a:rPr>
              <a:t>Se aluno estiver inadimplente, não é autorizada a entrada</a:t>
            </a:r>
            <a:endParaRPr lang="en-US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xmlns="" id="{7D53D3A5-3F41-435B-B884-8D70CD070095}"/>
              </a:ext>
            </a:extLst>
          </p:cNvPr>
          <p:cNvSpPr/>
          <p:nvPr/>
        </p:nvSpPr>
        <p:spPr>
          <a:xfrm>
            <a:off x="5892546" y="2815537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6FAB2EB8-F9FD-44E8-89E4-11640C633C28}"/>
              </a:ext>
            </a:extLst>
          </p:cNvPr>
          <p:cNvSpPr txBox="1"/>
          <p:nvPr/>
        </p:nvSpPr>
        <p:spPr>
          <a:xfrm>
            <a:off x="4680058" y="285388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Descrição</a:t>
            </a:r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1286585" y="997188"/>
            <a:ext cx="4836" cy="1140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450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C4817A17-78F0-4224-BC4E-5C25B029C385}"/>
              </a:ext>
            </a:extLst>
          </p:cNvPr>
          <p:cNvSpPr/>
          <p:nvPr/>
        </p:nvSpPr>
        <p:spPr>
          <a:xfrm>
            <a:off x="1399463" y="1147611"/>
            <a:ext cx="209334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Voluntario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xmlns="" id="{75E155B9-77A8-47AF-8ADD-A3AF193ACCB1}"/>
              </a:ext>
            </a:extLst>
          </p:cNvPr>
          <p:cNvCxnSpPr/>
          <p:nvPr/>
        </p:nvCxnSpPr>
        <p:spPr>
          <a:xfrm>
            <a:off x="2728470" y="2070581"/>
            <a:ext cx="9868" cy="1178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xmlns="" id="{402CE597-0776-41CF-94CA-CB54FBD9F9EA}"/>
              </a:ext>
            </a:extLst>
          </p:cNvPr>
          <p:cNvSpPr/>
          <p:nvPr/>
        </p:nvSpPr>
        <p:spPr>
          <a:xfrm>
            <a:off x="1598949" y="3244909"/>
            <a:ext cx="1900487" cy="12594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Inserir</a:t>
            </a:r>
          </a:p>
          <a:p>
            <a:pPr algn="ctr"/>
            <a:r>
              <a:rPr lang="pt-BR" dirty="0">
                <a:cs typeface="Calibri"/>
              </a:rPr>
              <a:t>Colaborador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xmlns="" id="{092B8303-252A-46BF-BDFC-8BE22376996C}"/>
              </a:ext>
            </a:extLst>
          </p:cNvPr>
          <p:cNvCxnSpPr/>
          <p:nvPr/>
        </p:nvCxnSpPr>
        <p:spPr>
          <a:xfrm flipH="1">
            <a:off x="2873126" y="4470547"/>
            <a:ext cx="5750" cy="1337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3F69578D-2C08-4D4F-B462-141DD334ACA8}"/>
              </a:ext>
            </a:extLst>
          </p:cNvPr>
          <p:cNvSpPr/>
          <p:nvPr/>
        </p:nvSpPr>
        <p:spPr>
          <a:xfrm>
            <a:off x="1497625" y="5828433"/>
            <a:ext cx="2093343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Colaboradores</a:t>
            </a:r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xmlns="" id="{9A465F67-1274-4BB7-8990-1887FA0A2D60}"/>
              </a:ext>
            </a:extLst>
          </p:cNvPr>
          <p:cNvCxnSpPr/>
          <p:nvPr/>
        </p:nvCxnSpPr>
        <p:spPr>
          <a:xfrm flipV="1">
            <a:off x="2873126" y="4450201"/>
            <a:ext cx="6146" cy="1336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69F99116-13E8-4446-AE65-5CCE40C0102E}"/>
              </a:ext>
            </a:extLst>
          </p:cNvPr>
          <p:cNvSpPr txBox="1"/>
          <p:nvPr/>
        </p:nvSpPr>
        <p:spPr>
          <a:xfrm>
            <a:off x="674201" y="2371718"/>
            <a:ext cx="136297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Informar Reposta</a:t>
            </a:r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xmlns="" id="{3560FD0F-6549-4141-838E-A08B004C9956}"/>
              </a:ext>
            </a:extLst>
          </p:cNvPr>
          <p:cNvCxnSpPr>
            <a:cxnSpLocks/>
          </p:cNvCxnSpPr>
          <p:nvPr/>
        </p:nvCxnSpPr>
        <p:spPr>
          <a:xfrm flipH="1" flipV="1">
            <a:off x="2111709" y="2063375"/>
            <a:ext cx="6992" cy="1257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7FB608DA-CD32-435E-9736-D9F0D6D40858}"/>
              </a:ext>
            </a:extLst>
          </p:cNvPr>
          <p:cNvSpPr txBox="1"/>
          <p:nvPr/>
        </p:nvSpPr>
        <p:spPr>
          <a:xfrm>
            <a:off x="2504090" y="283779"/>
            <a:ext cx="496351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Capacidade:  Tornar voluntario em um colaborador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0BF9F42C-338F-411B-BD35-FAB947BC5016}"/>
              </a:ext>
            </a:extLst>
          </p:cNvPr>
          <p:cNvSpPr txBox="1"/>
          <p:nvPr/>
        </p:nvSpPr>
        <p:spPr>
          <a:xfrm>
            <a:off x="6601483" y="1254344"/>
            <a:ext cx="5489026" cy="452431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Inserir Colaborador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Entrada de um colaborador na ONG.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Direcionar um novo colaborador a uma tarefa na ONG.</a:t>
            </a: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dirty="0">
                <a:cs typeface="Calibri"/>
              </a:rPr>
              <a:t>Diretoria</a:t>
            </a:r>
            <a:endParaRPr lang="pt-BR" b="1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 Recebe solicitação de cadastro do voluntário.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Verifica se tem vaga no quadro de colaboradores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Cadastrar voluntário no quadro de colaboradores</a:t>
            </a:r>
          </a:p>
          <a:p>
            <a:pPr marL="1714500" lvl="3" indent="-342900">
              <a:buFont typeface="Courier New"/>
              <a:buChar char="o"/>
            </a:pPr>
            <a:r>
              <a:rPr lang="pt-BR" dirty="0">
                <a:cs typeface="Calibri"/>
              </a:rPr>
              <a:t>Caso não tenha vaga, não cadastrar.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Informar resposta ao voluntário.</a:t>
            </a:r>
          </a:p>
          <a:p>
            <a:pPr marL="1714500" lvl="3" indent="-342900">
              <a:buFont typeface="Courier New"/>
              <a:buChar char="o"/>
            </a:pPr>
            <a:r>
              <a:rPr lang="pt-BR" dirty="0">
                <a:cs typeface="Calibri"/>
              </a:rPr>
              <a:t>Caso esteja cadastrado informar regras da vaga.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24D22BE1-D5FA-4CA9-A3DF-BDED81EC4D0A}"/>
              </a:ext>
            </a:extLst>
          </p:cNvPr>
          <p:cNvSpPr txBox="1"/>
          <p:nvPr/>
        </p:nvSpPr>
        <p:spPr>
          <a:xfrm>
            <a:off x="4167679" y="369471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Descrição</a:t>
            </a:r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xmlns="" id="{A05163EF-D34F-4465-85BD-BEDB276CE0E9}"/>
              </a:ext>
            </a:extLst>
          </p:cNvPr>
          <p:cNvSpPr/>
          <p:nvPr/>
        </p:nvSpPr>
        <p:spPr>
          <a:xfrm>
            <a:off x="5406443" y="3577537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F36DF806-452D-4DBF-B886-5303EF46E7D6}"/>
              </a:ext>
            </a:extLst>
          </p:cNvPr>
          <p:cNvSpPr txBox="1"/>
          <p:nvPr/>
        </p:nvSpPr>
        <p:spPr>
          <a:xfrm>
            <a:off x="2945824" y="2371718"/>
            <a:ext cx="136297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Solicitar</a:t>
            </a:r>
          </a:p>
          <a:p>
            <a:pPr algn="ctr"/>
            <a:r>
              <a:rPr lang="pt-BR" dirty="0">
                <a:cs typeface="Calibri"/>
              </a:rPr>
              <a:t>Cadastro</a:t>
            </a:r>
          </a:p>
        </p:txBody>
      </p:sp>
    </p:spTree>
    <p:extLst>
      <p:ext uri="{BB962C8B-B14F-4D97-AF65-F5344CB8AC3E}">
        <p14:creationId xmlns:p14="http://schemas.microsoft.com/office/powerpoint/2010/main" val="3205529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F25D9931-2A34-4441-8234-04F8F330EDE3}"/>
              </a:ext>
            </a:extLst>
          </p:cNvPr>
          <p:cNvSpPr/>
          <p:nvPr/>
        </p:nvSpPr>
        <p:spPr>
          <a:xfrm>
            <a:off x="1280229" y="686048"/>
            <a:ext cx="1949569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Doador</a:t>
            </a:r>
            <a:endParaRPr lang="pt-BR" dirty="0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xmlns="" id="{DD2362A0-26E7-4752-BA70-DC5EA141C163}"/>
              </a:ext>
            </a:extLst>
          </p:cNvPr>
          <p:cNvCxnSpPr/>
          <p:nvPr/>
        </p:nvCxnSpPr>
        <p:spPr>
          <a:xfrm flipH="1">
            <a:off x="2258429" y="1599599"/>
            <a:ext cx="5750" cy="158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E430DB26-A7AA-4F73-B45A-E520DE02B9F1}"/>
              </a:ext>
            </a:extLst>
          </p:cNvPr>
          <p:cNvSpPr/>
          <p:nvPr/>
        </p:nvSpPr>
        <p:spPr>
          <a:xfrm>
            <a:off x="1267091" y="5690608"/>
            <a:ext cx="194956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Doações</a:t>
            </a:r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xmlns="" id="{0B165049-39DC-4A49-8BEF-084544FB17BA}"/>
              </a:ext>
            </a:extLst>
          </p:cNvPr>
          <p:cNvSpPr/>
          <p:nvPr/>
        </p:nvSpPr>
        <p:spPr>
          <a:xfrm>
            <a:off x="1408169" y="3171874"/>
            <a:ext cx="1705155" cy="13025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Receber</a:t>
            </a:r>
          </a:p>
          <a:p>
            <a:pPr algn="ctr"/>
            <a:r>
              <a:rPr lang="pt-BR">
                <a:cs typeface="Calibri"/>
              </a:rPr>
              <a:t>Doação</a:t>
            </a:r>
            <a:endParaRPr lang="pt-BR" dirty="0">
              <a:cs typeface="Calibri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xmlns="" id="{7454E7BB-9D41-4A12-8428-6BB24664233A}"/>
              </a:ext>
            </a:extLst>
          </p:cNvPr>
          <p:cNvCxnSpPr>
            <a:cxnSpLocks/>
          </p:cNvCxnSpPr>
          <p:nvPr/>
        </p:nvCxnSpPr>
        <p:spPr>
          <a:xfrm flipH="1">
            <a:off x="2257686" y="4484490"/>
            <a:ext cx="5750" cy="1166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EE063C56-0066-4077-AD6C-024ED0D03377}"/>
              </a:ext>
            </a:extLst>
          </p:cNvPr>
          <p:cNvSpPr txBox="1"/>
          <p:nvPr/>
        </p:nvSpPr>
        <p:spPr>
          <a:xfrm>
            <a:off x="2326356" y="2060623"/>
            <a:ext cx="121920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Entregar Doação</a:t>
            </a:r>
            <a:endParaRPr lang="pt-BR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xmlns="" id="{1E32D56D-7EAE-46FD-9270-F2153D2674CA}"/>
              </a:ext>
            </a:extLst>
          </p:cNvPr>
          <p:cNvCxnSpPr/>
          <p:nvPr/>
        </p:nvCxnSpPr>
        <p:spPr>
          <a:xfrm flipV="1">
            <a:off x="156502" y="1053552"/>
            <a:ext cx="1103040" cy="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xmlns="" id="{86E5058E-8A54-45B3-9D06-FA34AE2BEDD4}"/>
              </a:ext>
            </a:extLst>
          </p:cNvPr>
          <p:cNvSpPr txBox="1"/>
          <p:nvPr/>
        </p:nvSpPr>
        <p:spPr>
          <a:xfrm>
            <a:off x="86493" y="2060406"/>
            <a:ext cx="163614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Entregar Comprovante</a:t>
            </a:r>
            <a:endParaRPr lang="pt-BR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xmlns="" id="{11350AC0-AD03-4C25-B857-0A0143B22D2F}"/>
              </a:ext>
            </a:extLst>
          </p:cNvPr>
          <p:cNvCxnSpPr/>
          <p:nvPr/>
        </p:nvCxnSpPr>
        <p:spPr>
          <a:xfrm flipH="1">
            <a:off x="155030" y="737361"/>
            <a:ext cx="5253" cy="308314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xmlns="" id="{E18C630E-5EAE-44F6-9908-1E5F197BD4BA}"/>
              </a:ext>
            </a:extLst>
          </p:cNvPr>
          <p:cNvCxnSpPr>
            <a:cxnSpLocks/>
          </p:cNvCxnSpPr>
          <p:nvPr/>
        </p:nvCxnSpPr>
        <p:spPr>
          <a:xfrm flipV="1">
            <a:off x="160281" y="3820510"/>
            <a:ext cx="1242849" cy="525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CB77A5E5-B880-42F7-A62D-91FC9E1182D6}"/>
              </a:ext>
            </a:extLst>
          </p:cNvPr>
          <p:cNvSpPr txBox="1"/>
          <p:nvPr/>
        </p:nvSpPr>
        <p:spPr>
          <a:xfrm>
            <a:off x="1032641" y="-5256"/>
            <a:ext cx="496351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cs typeface="Calibri"/>
              </a:rPr>
              <a:t>Capacidade:  Receber Doações</a:t>
            </a:r>
            <a:endParaRPr lang="pt-BR" sz="2400" dirty="0">
              <a:cs typeface="Calibri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265B57C0-4419-4EC5-AF58-E6E7D1D114AA}"/>
              </a:ext>
            </a:extLst>
          </p:cNvPr>
          <p:cNvSpPr txBox="1"/>
          <p:nvPr/>
        </p:nvSpPr>
        <p:spPr>
          <a:xfrm>
            <a:off x="6655677" y="47298"/>
            <a:ext cx="5423335" cy="45243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Receber Doação</a:t>
            </a:r>
          </a:p>
          <a:p>
            <a:r>
              <a:rPr lang="pt-BR" b="1" dirty="0">
                <a:cs typeface="Calibri"/>
              </a:rPr>
              <a:t>Evento: </a:t>
            </a:r>
            <a:r>
              <a:rPr lang="pt-BR" dirty="0">
                <a:cs typeface="Calibri"/>
              </a:rPr>
              <a:t>ONG recebe algum tipo de doação.</a:t>
            </a:r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Contabilizar entrada de algum tipo de doação na ONG.</a:t>
            </a:r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742950" lvl="1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pPr lvl="1"/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Recebe doação do doador.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Armazena doação.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Lançar contribuição no Livro Controle e gera comprovante da doação.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Entrega comprovante da doação para o doador.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xmlns="" id="{258035D5-6877-4B2A-86C5-08559C46A05A}"/>
              </a:ext>
            </a:extLst>
          </p:cNvPr>
          <p:cNvSpPr/>
          <p:nvPr/>
        </p:nvSpPr>
        <p:spPr>
          <a:xfrm>
            <a:off x="5327615" y="3577537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FB0CC6D0-85A8-42FD-AA6E-2005D18A0DD2}"/>
              </a:ext>
            </a:extLst>
          </p:cNvPr>
          <p:cNvSpPr txBox="1"/>
          <p:nvPr/>
        </p:nvSpPr>
        <p:spPr>
          <a:xfrm>
            <a:off x="4036299" y="3642163"/>
            <a:ext cx="274320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Descrição</a:t>
            </a:r>
          </a:p>
        </p:txBody>
      </p:sp>
    </p:spTree>
    <p:extLst>
      <p:ext uri="{BB962C8B-B14F-4D97-AF65-F5344CB8AC3E}">
        <p14:creationId xmlns:p14="http://schemas.microsoft.com/office/powerpoint/2010/main" val="1399517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xmlns="" id="{982BD88B-F5B7-497D-B8FD-D92930CA3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8" y="690426"/>
            <a:ext cx="10866407" cy="575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21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20A94597-87AA-482D-A4BF-545EA0215DBC}"/>
              </a:ext>
            </a:extLst>
          </p:cNvPr>
          <p:cNvSpPr txBox="1"/>
          <p:nvPr/>
        </p:nvSpPr>
        <p:spPr>
          <a:xfrm>
            <a:off x="1270779" y="1308297"/>
            <a:ext cx="965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ADS  3A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1B8765AE-70BA-4CEF-A9F7-2847A44362F3}"/>
              </a:ext>
            </a:extLst>
          </p:cNvPr>
          <p:cNvSpPr txBox="1"/>
          <p:nvPr/>
        </p:nvSpPr>
        <p:spPr>
          <a:xfrm>
            <a:off x="1624816" y="2459504"/>
            <a:ext cx="89423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Nome: </a:t>
            </a:r>
            <a:r>
              <a:rPr lang="pt-BR" sz="2000" dirty="0" err="1"/>
              <a:t>Isac</a:t>
            </a:r>
            <a:r>
              <a:rPr lang="pt-BR" sz="2000" dirty="0"/>
              <a:t> Moreira Campos</a:t>
            </a:r>
            <a:r>
              <a:rPr lang="pt-BR" sz="2000" b="1" dirty="0"/>
              <a:t>					RA: </a:t>
            </a:r>
            <a:r>
              <a:rPr lang="pt-BR" sz="2000" dirty="0"/>
              <a:t>1800451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Leonardo Silva  Pires</a:t>
            </a:r>
            <a:r>
              <a:rPr lang="pt-BR" sz="2000" b="1" dirty="0"/>
              <a:t>					RA: </a:t>
            </a:r>
            <a:r>
              <a:rPr lang="pt-BR" sz="2000" dirty="0"/>
              <a:t>1800445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Rafael Cordeiro Diniz</a:t>
            </a:r>
            <a:r>
              <a:rPr lang="pt-BR" sz="2000" b="1" dirty="0"/>
              <a:t>					RA: </a:t>
            </a:r>
            <a:r>
              <a:rPr lang="pt-BR" sz="2000" dirty="0"/>
              <a:t>1800640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Ramon Marques Fontana </a:t>
            </a:r>
            <a:r>
              <a:rPr lang="pt-BR" sz="2000" b="1" dirty="0"/>
              <a:t>					RA: </a:t>
            </a:r>
            <a:r>
              <a:rPr lang="pt-BR" sz="2000" dirty="0"/>
              <a:t>1600266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Samuel Soares da Silva</a:t>
            </a:r>
            <a:r>
              <a:rPr lang="pt-BR" sz="2000" b="1" dirty="0"/>
              <a:t>					RA: </a:t>
            </a:r>
            <a:r>
              <a:rPr lang="pt-BR" sz="2000" dirty="0"/>
              <a:t>1801144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Vaney Rocha dos Santos </a:t>
            </a:r>
            <a:r>
              <a:rPr lang="pt-BR" sz="2000" b="1" dirty="0"/>
              <a:t>					RA: </a:t>
            </a:r>
            <a:r>
              <a:rPr lang="pt-BR" sz="2000" dirty="0"/>
              <a:t>1801281</a:t>
            </a:r>
          </a:p>
        </p:txBody>
      </p:sp>
    </p:spTree>
    <p:extLst>
      <p:ext uri="{BB962C8B-B14F-4D97-AF65-F5344CB8AC3E}">
        <p14:creationId xmlns:p14="http://schemas.microsoft.com/office/powerpoint/2010/main" val="229903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88C6BF1B-8B81-4A42-B266-9DF3168EF8CB}"/>
              </a:ext>
            </a:extLst>
          </p:cNvPr>
          <p:cNvSpPr/>
          <p:nvPr/>
        </p:nvSpPr>
        <p:spPr>
          <a:xfrm>
            <a:off x="163005" y="68113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1270056D-C445-482D-9C8C-EC4698A09D63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Fazer aula experimental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12043949-80F2-4BA4-ACCA-8E1E73200266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BBEA9159-6E91-4172-99DF-56517BBF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xmlns="" id="{BA601A5E-E9FD-4E49-A21A-E1D9795909C3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2B365FA8-96A9-46EF-82C1-1F0ACEB6382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589ED39B-DB76-4792-9198-978C3E9B327E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AAE3C69C-201D-4C86-AAF7-B3DC70259B1F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xmlns="" id="{B1DA2E97-81CC-4053-8E24-07F96ED0FDF9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9EF114C1-C8CF-409C-847E-943F96FE0F0F}"/>
              </a:ext>
            </a:extLst>
          </p:cNvPr>
          <p:cNvSpPr txBox="1"/>
          <p:nvPr/>
        </p:nvSpPr>
        <p:spPr>
          <a:xfrm>
            <a:off x="47351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EDBD84FF-B3AA-4678-8B40-4A48A902DC6E}"/>
              </a:ext>
            </a:extLst>
          </p:cNvPr>
          <p:cNvSpPr txBox="1"/>
          <p:nvPr/>
        </p:nvSpPr>
        <p:spPr>
          <a:xfrm>
            <a:off x="5021831" y="3167153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Aula</a:t>
            </a:r>
            <a:endParaRPr lang="pt-BR" sz="2400" b="1" i="1" u="sng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xmlns="" id="{6005A5E0-EFE8-4E81-9A9B-EC939F301038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xmlns="" id="{AD55A375-5E96-4C62-9CC7-E8015B3E49AD}"/>
              </a:ext>
            </a:extLst>
          </p:cNvPr>
          <p:cNvGrpSpPr/>
          <p:nvPr/>
        </p:nvGrpSpPr>
        <p:grpSpPr>
          <a:xfrm>
            <a:off x="151581" y="143774"/>
            <a:ext cx="11909822" cy="6570451"/>
            <a:chOff x="235989" y="143774"/>
            <a:chExt cx="11909822" cy="6570451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xmlns="" id="{54346E9C-8BCE-4B2B-BE69-77638DB797FE}"/>
                </a:ext>
              </a:extLst>
            </p:cNvPr>
            <p:cNvGrpSpPr/>
            <p:nvPr/>
          </p:nvGrpSpPr>
          <p:grpSpPr>
            <a:xfrm>
              <a:off x="235989" y="143774"/>
              <a:ext cx="11909822" cy="6570451"/>
              <a:chOff x="235989" y="143774"/>
              <a:chExt cx="11909822" cy="6570451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xmlns="" id="{88C6BF1B-8B81-4A42-B266-9DF3168EF8CB}"/>
                  </a:ext>
                </a:extLst>
              </p:cNvPr>
              <p:cNvSpPr/>
              <p:nvPr/>
            </p:nvSpPr>
            <p:spPr>
              <a:xfrm>
                <a:off x="241361" y="143774"/>
                <a:ext cx="11904450" cy="65704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" name="Conector de Seta Reta 4">
                <a:extLst>
                  <a:ext uri="{FF2B5EF4-FFF2-40B4-BE49-F238E27FC236}">
                    <a16:creationId xmlns:a16="http://schemas.microsoft.com/office/drawing/2014/main" xmlns="" id="{85E6B2C7-D043-4C92-898F-4F2DEE8A26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989" y="1012893"/>
                <a:ext cx="11908766" cy="17966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xmlns="" id="{9BACC1B6-2F2A-4248-B083-17CB87D6E5BE}"/>
                </a:ext>
              </a:extLst>
            </p:cNvPr>
            <p:cNvCxnSpPr>
              <a:cxnSpLocks/>
            </p:cNvCxnSpPr>
            <p:nvPr/>
          </p:nvCxnSpPr>
          <p:spPr>
            <a:xfrm>
              <a:off x="250056" y="3876856"/>
              <a:ext cx="11887739" cy="1641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Fazer aula experimental</a:t>
            </a:r>
            <a:endParaRPr lang="pt-BR" dirty="0"/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xmlns="" id="{BA6E27EE-CE85-4231-860A-EC8B217CE24F}"/>
              </a:ext>
            </a:extLst>
          </p:cNvPr>
          <p:cNvGrpSpPr/>
          <p:nvPr/>
        </p:nvGrpSpPr>
        <p:grpSpPr>
          <a:xfrm>
            <a:off x="5637004" y="1912548"/>
            <a:ext cx="2429771" cy="1178942"/>
            <a:chOff x="5637004" y="1417248"/>
            <a:chExt cx="2429771" cy="1178942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xmlns="" id="{5941647A-72D6-4138-BD44-C48D31273AB1}"/>
                </a:ext>
              </a:extLst>
            </p:cNvPr>
            <p:cNvSpPr/>
            <p:nvPr/>
          </p:nvSpPr>
          <p:spPr>
            <a:xfrm>
              <a:off x="5637004" y="1417248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xmlns="" id="{7994EBAF-0D7D-41FB-B228-383D0E67FB6C}"/>
                </a:ext>
              </a:extLst>
            </p:cNvPr>
            <p:cNvSpPr txBox="1"/>
            <p:nvPr/>
          </p:nvSpPr>
          <p:spPr>
            <a:xfrm>
              <a:off x="6074973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xmlns="" id="{A39C0BD4-A4A9-4C34-878E-6105488207AF}"/>
              </a:ext>
            </a:extLst>
          </p:cNvPr>
          <p:cNvGrpSpPr/>
          <p:nvPr/>
        </p:nvGrpSpPr>
        <p:grpSpPr>
          <a:xfrm>
            <a:off x="8569984" y="1912547"/>
            <a:ext cx="2429771" cy="1178942"/>
            <a:chOff x="8569984" y="1417247"/>
            <a:chExt cx="2429771" cy="1178942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xmlns="" id="{971BC70D-B8E4-4A17-B17F-86055154C60C}"/>
                </a:ext>
              </a:extLst>
            </p:cNvPr>
            <p:cNvSpPr/>
            <p:nvPr/>
          </p:nvSpPr>
          <p:spPr>
            <a:xfrm>
              <a:off x="8569984" y="1417247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">
              <a:extLst>
                <a:ext uri="{FF2B5EF4-FFF2-40B4-BE49-F238E27FC236}">
                  <a16:creationId xmlns:a16="http://schemas.microsoft.com/office/drawing/2014/main" xmlns="" id="{F77E377A-2299-45F1-BD65-AD221DB0412C}"/>
                </a:ext>
              </a:extLst>
            </p:cNvPr>
            <p:cNvSpPr txBox="1"/>
            <p:nvPr/>
          </p:nvSpPr>
          <p:spPr>
            <a:xfrm>
              <a:off x="9292922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Aula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xmlns="" id="{15ED0C22-7BEF-404D-8355-9C9D373C2B51}"/>
              </a:ext>
            </a:extLst>
          </p:cNvPr>
          <p:cNvGrpSpPr/>
          <p:nvPr/>
        </p:nvGrpSpPr>
        <p:grpSpPr>
          <a:xfrm>
            <a:off x="1121075" y="16507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xmlns="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xmlns="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</a:t>
              </a:r>
              <a:endParaRPr lang="pt-BR" sz="2400" b="1" i="1" u="sng" dirty="0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xmlns="" id="{9DB1F885-85FC-4032-BAA2-BCB1EBAE1904}"/>
              </a:ext>
            </a:extLst>
          </p:cNvPr>
          <p:cNvGrpSpPr/>
          <p:nvPr/>
        </p:nvGrpSpPr>
        <p:grpSpPr>
          <a:xfrm>
            <a:off x="2657575" y="1650698"/>
            <a:ext cx="2743200" cy="1978286"/>
            <a:chOff x="2657575" y="1155398"/>
            <a:chExt cx="2743200" cy="1978286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xmlns="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267" y="1155398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xmlns="" id="{4A840F81-AC70-4925-A6AF-06B2ECF11F52}"/>
                </a:ext>
              </a:extLst>
            </p:cNvPr>
            <p:cNvSpPr txBox="1"/>
            <p:nvPr/>
          </p:nvSpPr>
          <p:spPr>
            <a:xfrm>
              <a:off x="2657575" y="2302687"/>
              <a:ext cx="2743200" cy="830997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</a:t>
              </a:r>
            </a:p>
            <a:p>
              <a:r>
                <a:rPr lang="pt-BR" sz="2400" b="1" i="1" dirty="0"/>
                <a:t>Aluno</a:t>
              </a:r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xmlns="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6976158" y="3124085"/>
            <a:ext cx="20764" cy="1643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xmlns="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1864563" y="786440"/>
            <a:ext cx="1531369" cy="112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xmlns="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634775" y="786441"/>
            <a:ext cx="796327" cy="969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xmlns="" id="{317BB5CC-C5DD-4E1C-9FC9-A8537615FAD0}"/>
              </a:ext>
            </a:extLst>
          </p:cNvPr>
          <p:cNvCxnSpPr>
            <a:cxnSpLocks/>
          </p:cNvCxnSpPr>
          <p:nvPr/>
        </p:nvCxnSpPr>
        <p:spPr>
          <a:xfrm>
            <a:off x="6677565" y="798483"/>
            <a:ext cx="174324" cy="1054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xmlns="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8039818" y="743309"/>
            <a:ext cx="1497882" cy="112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xmlns="" id="{569658DA-03D1-4969-9E0E-3405A27FE72E}"/>
              </a:ext>
            </a:extLst>
          </p:cNvPr>
          <p:cNvCxnSpPr>
            <a:cxnSpLocks/>
          </p:cNvCxnSpPr>
          <p:nvPr/>
        </p:nvCxnSpPr>
        <p:spPr>
          <a:xfrm>
            <a:off x="9901328" y="3124085"/>
            <a:ext cx="14735" cy="1511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7FCA1908-EC09-46BB-B633-12D671CD2244}"/>
              </a:ext>
            </a:extLst>
          </p:cNvPr>
          <p:cNvSpPr txBox="1"/>
          <p:nvPr/>
        </p:nvSpPr>
        <p:spPr>
          <a:xfrm>
            <a:off x="3199502" y="400822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BF0B844E-C924-4EC3-B27F-D0C0220E391A}"/>
              </a:ext>
            </a:extLst>
          </p:cNvPr>
          <p:cNvSpPr txBox="1"/>
          <p:nvPr/>
        </p:nvSpPr>
        <p:spPr>
          <a:xfrm>
            <a:off x="10041327" y="10995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 dirty="0">
                <a:cs typeface="Calibri"/>
              </a:rPr>
              <a:t>Nós operacionais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xmlns="" id="{55A6F1EE-B3B9-4AD3-A189-E3913427B6B6}"/>
              </a:ext>
            </a:extLst>
          </p:cNvPr>
          <p:cNvGrpSpPr/>
          <p:nvPr/>
        </p:nvGrpSpPr>
        <p:grpSpPr>
          <a:xfrm>
            <a:off x="6059338" y="4896929"/>
            <a:ext cx="2863071" cy="1331343"/>
            <a:chOff x="5868838" y="3906329"/>
            <a:chExt cx="2863071" cy="1331343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xmlns="" id="{06F24E56-56C0-48DE-B993-B1CF84033F10}"/>
                </a:ext>
              </a:extLst>
            </p:cNvPr>
            <p:cNvSpPr txBox="1"/>
            <p:nvPr/>
          </p:nvSpPr>
          <p:spPr>
            <a:xfrm>
              <a:off x="6003086" y="4033387"/>
              <a:ext cx="2728823" cy="1200329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ONG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aula experimental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xmlns="" id="{07B5FAAB-A3BD-4418-A9BF-1694D728EFC3}"/>
                </a:ext>
              </a:extLst>
            </p:cNvPr>
            <p:cNvSpPr/>
            <p:nvPr/>
          </p:nvSpPr>
          <p:spPr>
            <a:xfrm>
              <a:off x="5868838" y="3906329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cs typeface="Calibri"/>
                </a:rPr>
                <a:t>c</a:t>
              </a:r>
              <a:endParaRPr lang="pt-BR" dirty="0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xmlns="" id="{C4062237-DD02-40B3-AC9C-B89D60A767B8}"/>
              </a:ext>
            </a:extLst>
          </p:cNvPr>
          <p:cNvGrpSpPr/>
          <p:nvPr/>
        </p:nvGrpSpPr>
        <p:grpSpPr>
          <a:xfrm>
            <a:off x="8977941" y="4767532"/>
            <a:ext cx="2819939" cy="1604386"/>
            <a:chOff x="8787441" y="3776932"/>
            <a:chExt cx="2819939" cy="1604386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xmlns="" id="{566CD485-09EF-48E1-86C5-9CA202611613}"/>
                </a:ext>
              </a:extLst>
            </p:cNvPr>
            <p:cNvSpPr txBox="1"/>
            <p:nvPr/>
          </p:nvSpPr>
          <p:spPr>
            <a:xfrm>
              <a:off x="8878557" y="3903990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Transmitir conhecimento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Instruir o aluno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Manter ordem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xmlns="" id="{BD6C4BD0-D5BB-4786-BF71-1D992016DC45}"/>
                </a:ext>
              </a:extLst>
            </p:cNvPr>
            <p:cNvSpPr/>
            <p:nvPr/>
          </p:nvSpPr>
          <p:spPr>
            <a:xfrm>
              <a:off x="8787441" y="3776932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66636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88C6BF1B-8B81-4A42-B266-9DF3168EF8CB}"/>
              </a:ext>
            </a:extLst>
          </p:cNvPr>
          <p:cNvSpPr/>
          <p:nvPr/>
        </p:nvSpPr>
        <p:spPr>
          <a:xfrm>
            <a:off x="136048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Matricula-se</a:t>
            </a:r>
            <a:endParaRPr lang="pt-BR" dirty="0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3A958C51-9DB6-409A-8BCE-A5C77D3B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89094DE6-756F-4A82-8A95-1CBED37E87E2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407F5294-A287-4708-8220-29D5D97DEE86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8CCE9E41-DF19-4539-AEB2-C83DDB8D015A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36A1F85B-7B7F-4EB2-A921-5BDA85D5F006}"/>
              </a:ext>
            </a:extLst>
          </p:cNvPr>
          <p:cNvSpPr txBox="1"/>
          <p:nvPr/>
        </p:nvSpPr>
        <p:spPr>
          <a:xfrm>
            <a:off x="47351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F4835543-02C9-4F7E-942E-19AA80F41074}"/>
              </a:ext>
            </a:extLst>
          </p:cNvPr>
          <p:cNvSpPr txBox="1"/>
          <p:nvPr/>
        </p:nvSpPr>
        <p:spPr>
          <a:xfrm>
            <a:off x="4676775" y="3210285"/>
            <a:ext cx="176554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Financeiro</a:t>
            </a:r>
            <a:endParaRPr lang="pt-BR" sz="2400" b="1" i="1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xmlns="" id="{411AA6B9-507C-44D4-9959-3C997B8CBC1D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xmlns="" id="{93EB990D-C099-4555-BD11-426E6E8EE67F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DDB3C006-F399-4DA0-84A7-14D02AA99AD9}"/>
              </a:ext>
            </a:extLst>
          </p:cNvPr>
          <p:cNvSpPr txBox="1"/>
          <p:nvPr/>
        </p:nvSpPr>
        <p:spPr>
          <a:xfrm>
            <a:off x="7137100" y="3859063"/>
            <a:ext cx="7159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xmlns="" id="{EDDF8BE8-BC1F-46BC-9872-A1A48F87BFA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</a:t>
            </a:r>
            <a:endParaRPr lang="pt-BR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345005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88C6BF1B-8B81-4A42-B266-9DF3168EF8CB}"/>
              </a:ext>
            </a:extLst>
          </p:cNvPr>
          <p:cNvSpPr/>
          <p:nvPr/>
        </p:nvSpPr>
        <p:spPr>
          <a:xfrm>
            <a:off x="130656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Matricular-se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xmlns="" id="{85E6B2C7-D043-4C92-898F-4F2DEE8A2690}"/>
              </a:ext>
            </a:extLst>
          </p:cNvPr>
          <p:cNvCxnSpPr/>
          <p:nvPr/>
        </p:nvCxnSpPr>
        <p:spPr>
          <a:xfrm flipV="1">
            <a:off x="103517" y="1016479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xmlns="" id="{9BACC1B6-2F2A-4248-B083-17CB87D6E5BE}"/>
              </a:ext>
            </a:extLst>
          </p:cNvPr>
          <p:cNvCxnSpPr>
            <a:cxnSpLocks/>
          </p:cNvCxnSpPr>
          <p:nvPr/>
        </p:nvCxnSpPr>
        <p:spPr>
          <a:xfrm flipV="1">
            <a:off x="103516" y="3519576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Agrupar 42">
            <a:extLst>
              <a:ext uri="{FF2B5EF4-FFF2-40B4-BE49-F238E27FC236}">
                <a16:creationId xmlns:a16="http://schemas.microsoft.com/office/drawing/2014/main" xmlns="" id="{BF28B680-1403-498E-B98E-3F47E1CD4F15}"/>
              </a:ext>
            </a:extLst>
          </p:cNvPr>
          <p:cNvGrpSpPr/>
          <p:nvPr/>
        </p:nvGrpSpPr>
        <p:grpSpPr>
          <a:xfrm>
            <a:off x="5637004" y="1772848"/>
            <a:ext cx="2429771" cy="1178942"/>
            <a:chOff x="5637004" y="1417248"/>
            <a:chExt cx="2429771" cy="1178942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xmlns="" id="{5941647A-72D6-4138-BD44-C48D31273AB1}"/>
                </a:ext>
              </a:extLst>
            </p:cNvPr>
            <p:cNvSpPr/>
            <p:nvPr/>
          </p:nvSpPr>
          <p:spPr>
            <a:xfrm>
              <a:off x="5637004" y="1417248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xmlns="" id="{7994EBAF-0D7D-41FB-B228-383D0E67FB6C}"/>
                </a:ext>
              </a:extLst>
            </p:cNvPr>
            <p:cNvSpPr txBox="1"/>
            <p:nvPr/>
          </p:nvSpPr>
          <p:spPr>
            <a:xfrm>
              <a:off x="6074973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 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xmlns="" id="{F059599A-8CDA-4EDF-AD30-5BE744CDF545}"/>
              </a:ext>
            </a:extLst>
          </p:cNvPr>
          <p:cNvGrpSpPr/>
          <p:nvPr/>
        </p:nvGrpSpPr>
        <p:grpSpPr>
          <a:xfrm>
            <a:off x="8569984" y="1772847"/>
            <a:ext cx="2620452" cy="1178942"/>
            <a:chOff x="8569984" y="1417247"/>
            <a:chExt cx="2620452" cy="1178942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xmlns="" id="{971BC70D-B8E4-4A17-B17F-86055154C60C}"/>
                </a:ext>
              </a:extLst>
            </p:cNvPr>
            <p:cNvSpPr/>
            <p:nvPr/>
          </p:nvSpPr>
          <p:spPr>
            <a:xfrm>
              <a:off x="8569984" y="1417247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">
              <a:extLst>
                <a:ext uri="{FF2B5EF4-FFF2-40B4-BE49-F238E27FC236}">
                  <a16:creationId xmlns:a16="http://schemas.microsoft.com/office/drawing/2014/main" xmlns="" id="{F77E377A-2299-45F1-BD65-AD221DB0412C}"/>
                </a:ext>
              </a:extLst>
            </p:cNvPr>
            <p:cNvSpPr txBox="1"/>
            <p:nvPr/>
          </p:nvSpPr>
          <p:spPr>
            <a:xfrm>
              <a:off x="8907311" y="1747388"/>
              <a:ext cx="2283125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Financeiro</a:t>
              </a:r>
              <a:endParaRPr lang="pt-BR" sz="2800" b="1" i="1" dirty="0" err="1">
                <a:cs typeface="Calibri"/>
              </a:endParaRP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xmlns="" id="{8B089574-4BAD-41C0-AB24-A3288FD76E68}"/>
              </a:ext>
            </a:extLst>
          </p:cNvPr>
          <p:cNvGrpSpPr/>
          <p:nvPr/>
        </p:nvGrpSpPr>
        <p:grpSpPr>
          <a:xfrm>
            <a:off x="1121075" y="15110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xmlns="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xmlns="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 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xmlns="" id="{3B35F1CD-5913-439D-8C83-786B18E01404}"/>
              </a:ext>
            </a:extLst>
          </p:cNvPr>
          <p:cNvGrpSpPr/>
          <p:nvPr/>
        </p:nvGrpSpPr>
        <p:grpSpPr>
          <a:xfrm>
            <a:off x="2686410" y="1499766"/>
            <a:ext cx="2743200" cy="1773870"/>
            <a:chOff x="2686410" y="1144166"/>
            <a:chExt cx="2743200" cy="1773870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xmlns="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2878" y="1144166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xmlns="" id="{4A840F81-AC70-4925-A6AF-06B2ECF11F52}"/>
                </a:ext>
              </a:extLst>
            </p:cNvPr>
            <p:cNvSpPr txBox="1"/>
            <p:nvPr/>
          </p:nvSpPr>
          <p:spPr>
            <a:xfrm>
              <a:off x="2686410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</a:t>
              </a:r>
              <a:endParaRPr lang="pt-BR" sz="2400" b="1" i="1" u="sng" dirty="0"/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xmlns="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7149952" y="2951789"/>
            <a:ext cx="0" cy="1451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xmlns="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1905001" y="763807"/>
            <a:ext cx="2309091" cy="843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xmlns="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861262" y="786441"/>
            <a:ext cx="889377" cy="126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xmlns="" id="{317BB5CC-C5DD-4E1C-9FC9-A8537615FAD0}"/>
              </a:ext>
            </a:extLst>
          </p:cNvPr>
          <p:cNvCxnSpPr>
            <a:cxnSpLocks/>
          </p:cNvCxnSpPr>
          <p:nvPr/>
        </p:nvCxnSpPr>
        <p:spPr>
          <a:xfrm>
            <a:off x="6704429" y="774812"/>
            <a:ext cx="147460" cy="931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xmlns="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8027418" y="786441"/>
            <a:ext cx="1535143" cy="887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xmlns="" id="{569658DA-03D1-4969-9E0E-3405A27FE72E}"/>
              </a:ext>
            </a:extLst>
          </p:cNvPr>
          <p:cNvCxnSpPr>
            <a:cxnSpLocks/>
          </p:cNvCxnSpPr>
          <p:nvPr/>
        </p:nvCxnSpPr>
        <p:spPr>
          <a:xfrm>
            <a:off x="9865743" y="2951789"/>
            <a:ext cx="0" cy="1451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7FCA1908-EC09-46BB-B633-12D671CD2244}"/>
              </a:ext>
            </a:extLst>
          </p:cNvPr>
          <p:cNvSpPr txBox="1"/>
          <p:nvPr/>
        </p:nvSpPr>
        <p:spPr>
          <a:xfrm>
            <a:off x="3199502" y="370342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xmlns="" id="{ADEBDF2A-18F2-40BF-947C-8CDFA518A908}"/>
              </a:ext>
            </a:extLst>
          </p:cNvPr>
          <p:cNvGrpSpPr/>
          <p:nvPr/>
        </p:nvGrpSpPr>
        <p:grpSpPr>
          <a:xfrm>
            <a:off x="9148612" y="4563613"/>
            <a:ext cx="2728823" cy="1604386"/>
            <a:chOff x="8907312" y="3661913"/>
            <a:chExt cx="2728823" cy="1604386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xmlns="" id="{566CD485-09EF-48E1-86C5-9CA202611613}"/>
                </a:ext>
              </a:extLst>
            </p:cNvPr>
            <p:cNvSpPr txBox="1"/>
            <p:nvPr/>
          </p:nvSpPr>
          <p:spPr>
            <a:xfrm>
              <a:off x="8907312" y="3788971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Receber pagamento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Emitir nota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Lançar pagamento no livro de controle 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xmlns="" id="{D7B5B938-3ED4-4381-81EC-D26D6C4BA4A2}"/>
                </a:ext>
              </a:extLst>
            </p:cNvPr>
            <p:cNvSpPr/>
            <p:nvPr/>
          </p:nvSpPr>
          <p:spPr>
            <a:xfrm>
              <a:off x="8916837" y="3661913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xmlns="" id="{E876AD11-81BD-4580-9B33-4F7D24F45B10}"/>
              </a:ext>
            </a:extLst>
          </p:cNvPr>
          <p:cNvGrpSpPr/>
          <p:nvPr/>
        </p:nvGrpSpPr>
        <p:grpSpPr>
          <a:xfrm>
            <a:off x="6138892" y="4762558"/>
            <a:ext cx="2791185" cy="1765001"/>
            <a:chOff x="5897592" y="3860858"/>
            <a:chExt cx="2791185" cy="1765001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xmlns="" id="{06F24E56-56C0-48DE-B993-B1CF84033F10}"/>
                </a:ext>
              </a:extLst>
            </p:cNvPr>
            <p:cNvSpPr txBox="1"/>
            <p:nvPr/>
          </p:nvSpPr>
          <p:spPr>
            <a:xfrm>
              <a:off x="5959954" y="3860858"/>
              <a:ext cx="2728823" cy="1754326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regras para matricula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Realizar matricula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Receber pagamento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Emitir comprovante 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xmlns="" id="{F00C5CCF-AC25-4099-8DD3-8B36FCAF56E7}"/>
                </a:ext>
              </a:extLst>
            </p:cNvPr>
            <p:cNvSpPr/>
            <p:nvPr/>
          </p:nvSpPr>
          <p:spPr>
            <a:xfrm>
              <a:off x="5897592" y="3863196"/>
              <a:ext cx="2769078" cy="176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3015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88C6BF1B-8B81-4A42-B266-9DF3168EF8CB}"/>
              </a:ext>
            </a:extLst>
          </p:cNvPr>
          <p:cNvSpPr/>
          <p:nvPr/>
        </p:nvSpPr>
        <p:spPr>
          <a:xfrm>
            <a:off x="146650" y="149343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Participar da aula </a:t>
            </a:r>
            <a:endParaRPr lang="pt-BR" dirty="0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3A958C51-9DB6-409A-8BCE-A5C77D3B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89094DE6-756F-4A82-8A95-1CBED37E87E2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407F5294-A287-4708-8220-29D5D97DEE86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8CCE9E41-DF19-4539-AEB2-C83DDB8D015A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36A1F85B-7B7F-4EB2-A921-5BDA85D5F006}"/>
              </a:ext>
            </a:extLst>
          </p:cNvPr>
          <p:cNvSpPr txBox="1"/>
          <p:nvPr/>
        </p:nvSpPr>
        <p:spPr>
          <a:xfrm>
            <a:off x="4605787" y="3168051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F4835543-02C9-4F7E-942E-19AA80F41074}"/>
              </a:ext>
            </a:extLst>
          </p:cNvPr>
          <p:cNvSpPr txBox="1"/>
          <p:nvPr/>
        </p:nvSpPr>
        <p:spPr>
          <a:xfrm>
            <a:off x="4906812" y="2606436"/>
            <a:ext cx="176554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Aula</a:t>
            </a:r>
            <a:endParaRPr lang="pt-BR" sz="2400" b="1" i="1" u="sng" dirty="0">
              <a:cs typeface="Calibri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xmlns="" id="{411AA6B9-507C-44D4-9959-3C997B8CBC1D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63307" cy="842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xmlns="" id="{93EB990D-C099-4555-BD11-426E6E8EE67F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DDB3C006-F399-4DA0-84A7-14D02AA99AD9}"/>
              </a:ext>
            </a:extLst>
          </p:cNvPr>
          <p:cNvSpPr txBox="1"/>
          <p:nvPr/>
        </p:nvSpPr>
        <p:spPr>
          <a:xfrm>
            <a:off x="7137100" y="3859063"/>
            <a:ext cx="7159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pic>
        <p:nvPicPr>
          <p:cNvPr id="14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679141C5-05BA-4E9B-9DE4-33CA40E68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379" y="954116"/>
            <a:ext cx="832449" cy="132667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B16219F2-C8D5-4962-B139-35FAB8DA186B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E30895BE-0869-4DCC-8DF3-4E9AA8EB5C8C}"/>
              </a:ext>
            </a:extLst>
          </p:cNvPr>
          <p:cNvSpPr txBox="1"/>
          <p:nvPr/>
        </p:nvSpPr>
        <p:spPr>
          <a:xfrm>
            <a:off x="8879097" y="2294267"/>
            <a:ext cx="162176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Professor</a:t>
            </a:r>
            <a:endParaRPr lang="pt-BR" sz="2400" b="1" i="1" u="sng" dirty="0">
              <a:cs typeface="Calibri"/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xmlns="" id="{14BFD4BF-B15E-4CD7-866F-99EB8A96BAA7}"/>
              </a:ext>
            </a:extLst>
          </p:cNvPr>
          <p:cNvCxnSpPr>
            <a:cxnSpLocks/>
          </p:cNvCxnSpPr>
          <p:nvPr/>
        </p:nvCxnSpPr>
        <p:spPr>
          <a:xfrm flipH="1">
            <a:off x="6365396" y="1777580"/>
            <a:ext cx="2723071" cy="64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79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88C6BF1B-8B81-4A42-B266-9DF3168EF8CB}"/>
              </a:ext>
            </a:extLst>
          </p:cNvPr>
          <p:cNvSpPr/>
          <p:nvPr/>
        </p:nvSpPr>
        <p:spPr>
          <a:xfrm>
            <a:off x="136048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Participar aula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xmlns="" id="{85E6B2C7-D043-4C92-898F-4F2DEE8A2690}"/>
              </a:ext>
            </a:extLst>
          </p:cNvPr>
          <p:cNvCxnSpPr>
            <a:cxnSpLocks/>
          </p:cNvCxnSpPr>
          <p:nvPr/>
        </p:nvCxnSpPr>
        <p:spPr>
          <a:xfrm flipV="1">
            <a:off x="189601" y="1016480"/>
            <a:ext cx="11861499" cy="4025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xmlns="" id="{9BACC1B6-2F2A-4248-B083-17CB87D6E5BE}"/>
              </a:ext>
            </a:extLst>
          </p:cNvPr>
          <p:cNvCxnSpPr>
            <a:cxnSpLocks/>
          </p:cNvCxnSpPr>
          <p:nvPr/>
        </p:nvCxnSpPr>
        <p:spPr>
          <a:xfrm flipV="1">
            <a:off x="128916" y="3049676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>
            <a:extLst>
              <a:ext uri="{FF2B5EF4-FFF2-40B4-BE49-F238E27FC236}">
                <a16:creationId xmlns:a16="http://schemas.microsoft.com/office/drawing/2014/main" xmlns="" id="{59A99669-CC2E-471C-9533-EE65C05F42DC}"/>
              </a:ext>
            </a:extLst>
          </p:cNvPr>
          <p:cNvGrpSpPr/>
          <p:nvPr/>
        </p:nvGrpSpPr>
        <p:grpSpPr>
          <a:xfrm>
            <a:off x="7506059" y="1474757"/>
            <a:ext cx="2041583" cy="1207696"/>
            <a:chOff x="7506059" y="1474757"/>
            <a:chExt cx="2041583" cy="1207696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xmlns="" id="{5941647A-72D6-4138-BD44-C48D31273AB1}"/>
                </a:ext>
              </a:extLst>
            </p:cNvPr>
            <p:cNvSpPr/>
            <p:nvPr/>
          </p:nvSpPr>
          <p:spPr>
            <a:xfrm>
              <a:off x="7506059" y="1474757"/>
              <a:ext cx="2041583" cy="1207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xmlns="" id="{7994EBAF-0D7D-41FB-B228-383D0E67FB6C}"/>
                </a:ext>
              </a:extLst>
            </p:cNvPr>
            <p:cNvSpPr txBox="1"/>
            <p:nvPr/>
          </p:nvSpPr>
          <p:spPr>
            <a:xfrm>
              <a:off x="7713992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xmlns="" id="{23F3B3EC-DB9B-48C6-B968-A50048FE2EB4}"/>
              </a:ext>
            </a:extLst>
          </p:cNvPr>
          <p:cNvGrpSpPr/>
          <p:nvPr/>
        </p:nvGrpSpPr>
        <p:grpSpPr>
          <a:xfrm>
            <a:off x="10108360" y="1417247"/>
            <a:ext cx="1754036" cy="1178942"/>
            <a:chOff x="10108360" y="1417247"/>
            <a:chExt cx="1754036" cy="1178942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xmlns="" id="{971BC70D-B8E4-4A17-B17F-86055154C60C}"/>
                </a:ext>
              </a:extLst>
            </p:cNvPr>
            <p:cNvSpPr/>
            <p:nvPr/>
          </p:nvSpPr>
          <p:spPr>
            <a:xfrm>
              <a:off x="10108360" y="1417247"/>
              <a:ext cx="1754036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">
              <a:extLst>
                <a:ext uri="{FF2B5EF4-FFF2-40B4-BE49-F238E27FC236}">
                  <a16:creationId xmlns:a16="http://schemas.microsoft.com/office/drawing/2014/main" xmlns="" id="{F77E377A-2299-45F1-BD65-AD221DB0412C}"/>
                </a:ext>
              </a:extLst>
            </p:cNvPr>
            <p:cNvSpPr txBox="1"/>
            <p:nvPr/>
          </p:nvSpPr>
          <p:spPr>
            <a:xfrm>
              <a:off x="10488820" y="1747388"/>
              <a:ext cx="1075428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Aula</a:t>
              </a:r>
              <a:endParaRPr lang="pt-BR" sz="2800" b="1" i="1" dirty="0" err="1">
                <a:cs typeface="Calibri"/>
              </a:endParaRP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xmlns="" id="{9102A23B-7600-4BE1-A0EA-04D802778857}"/>
              </a:ext>
            </a:extLst>
          </p:cNvPr>
          <p:cNvGrpSpPr/>
          <p:nvPr/>
        </p:nvGrpSpPr>
        <p:grpSpPr>
          <a:xfrm>
            <a:off x="1121075" y="11935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xmlns="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xmlns="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 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xmlns="" id="{117C8AE4-4833-4058-9612-B813911B00FD}"/>
              </a:ext>
            </a:extLst>
          </p:cNvPr>
          <p:cNvGrpSpPr/>
          <p:nvPr/>
        </p:nvGrpSpPr>
        <p:grpSpPr>
          <a:xfrm>
            <a:off x="2456372" y="1193498"/>
            <a:ext cx="2743200" cy="1762638"/>
            <a:chOff x="2456372" y="1155398"/>
            <a:chExt cx="2743200" cy="1762638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xmlns="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267" y="1155398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xmlns="" id="{4A840F81-AC70-4925-A6AF-06B2ECF11F52}"/>
                </a:ext>
              </a:extLst>
            </p:cNvPr>
            <p:cNvSpPr txBox="1"/>
            <p:nvPr/>
          </p:nvSpPr>
          <p:spPr>
            <a:xfrm>
              <a:off x="2456372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 </a:t>
              </a:r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xmlns="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8600535" y="2684253"/>
            <a:ext cx="23724" cy="1467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xmlns="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2053087" y="786441"/>
            <a:ext cx="2013907" cy="626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xmlns="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790170" y="773741"/>
            <a:ext cx="691732" cy="902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xmlns="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8039818" y="757686"/>
            <a:ext cx="1892060" cy="598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xmlns="" id="{569658DA-03D1-4969-9E0E-3405A27FE72E}"/>
              </a:ext>
            </a:extLst>
          </p:cNvPr>
          <p:cNvCxnSpPr>
            <a:cxnSpLocks/>
          </p:cNvCxnSpPr>
          <p:nvPr/>
        </p:nvCxnSpPr>
        <p:spPr>
          <a:xfrm flipH="1">
            <a:off x="10981427" y="2583612"/>
            <a:ext cx="5750" cy="1058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7FCA1908-EC09-46BB-B633-12D671CD2244}"/>
              </a:ext>
            </a:extLst>
          </p:cNvPr>
          <p:cNvSpPr txBox="1"/>
          <p:nvPr/>
        </p:nvSpPr>
        <p:spPr>
          <a:xfrm>
            <a:off x="4664736" y="3043802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xmlns="" id="{21F91D42-F2B6-4275-A3D0-4C3BAED84193}"/>
              </a:ext>
            </a:extLst>
          </p:cNvPr>
          <p:cNvGrpSpPr/>
          <p:nvPr/>
        </p:nvGrpSpPr>
        <p:grpSpPr>
          <a:xfrm>
            <a:off x="9688182" y="3697138"/>
            <a:ext cx="2733676" cy="1546876"/>
            <a:chOff x="9650082" y="3201838"/>
            <a:chExt cx="2733676" cy="1546876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xmlns="" id="{566CD485-09EF-48E1-86C5-9CA202611613}"/>
                </a:ext>
              </a:extLst>
            </p:cNvPr>
            <p:cNvSpPr txBox="1"/>
            <p:nvPr/>
          </p:nvSpPr>
          <p:spPr>
            <a:xfrm>
              <a:off x="9654935" y="3271386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Espaço físico  para acontecer aula</a:t>
              </a:r>
              <a:endParaRPr lang="pt-BR" dirty="0"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Ter um professor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Ter alunos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xmlns="" id="{D7B5B938-3ED4-4381-81EC-D26D6C4BA4A2}"/>
                </a:ext>
              </a:extLst>
            </p:cNvPr>
            <p:cNvSpPr/>
            <p:nvPr/>
          </p:nvSpPr>
          <p:spPr>
            <a:xfrm>
              <a:off x="9650082" y="3201838"/>
              <a:ext cx="2251494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xmlns="" id="{CE589A6F-0BF7-4F13-8115-B627981BEA60}"/>
              </a:ext>
            </a:extLst>
          </p:cNvPr>
          <p:cNvGrpSpPr/>
          <p:nvPr/>
        </p:nvGrpSpPr>
        <p:grpSpPr>
          <a:xfrm>
            <a:off x="6774611" y="4190281"/>
            <a:ext cx="2819940" cy="1762663"/>
            <a:chOff x="6774611" y="3618781"/>
            <a:chExt cx="2819940" cy="1762663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xmlns="" id="{06F24E56-56C0-48DE-B993-B1CF84033F10}"/>
                </a:ext>
              </a:extLst>
            </p:cNvPr>
            <p:cNvSpPr txBox="1"/>
            <p:nvPr/>
          </p:nvSpPr>
          <p:spPr>
            <a:xfrm>
              <a:off x="6865728" y="3688330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Verificar inadimplência</a:t>
              </a:r>
              <a:endParaRPr lang="pt-BR" dirty="0"/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Notificar eventualidades para aluno ou responsável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xmlns="" id="{F00C5CCF-AC25-4099-8DD3-8B36FCAF56E7}"/>
                </a:ext>
              </a:extLst>
            </p:cNvPr>
            <p:cNvSpPr/>
            <p:nvPr/>
          </p:nvSpPr>
          <p:spPr>
            <a:xfrm>
              <a:off x="6774611" y="3618781"/>
              <a:ext cx="2769078" cy="176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xmlns="" id="{283F123E-DE00-45B4-8DF4-7F224AED295D}"/>
              </a:ext>
            </a:extLst>
          </p:cNvPr>
          <p:cNvGrpSpPr/>
          <p:nvPr/>
        </p:nvGrpSpPr>
        <p:grpSpPr>
          <a:xfrm>
            <a:off x="5058673" y="1121611"/>
            <a:ext cx="2743200" cy="1834525"/>
            <a:chOff x="5058673" y="1083511"/>
            <a:chExt cx="2743200" cy="1834525"/>
          </a:xfrm>
        </p:grpSpPr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xmlns="" id="{5D39F44F-4BB8-42ED-B09A-9657764491D5}"/>
                </a:ext>
              </a:extLst>
            </p:cNvPr>
            <p:cNvSpPr txBox="1"/>
            <p:nvPr/>
          </p:nvSpPr>
          <p:spPr>
            <a:xfrm>
              <a:off x="5058673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>
                  <a:cs typeface="Calibri"/>
                </a:rPr>
                <a:t>Professor</a:t>
              </a:r>
              <a:endParaRPr lang="pt-BR" sz="2400" b="1" i="1" u="sng" dirty="0">
                <a:cs typeface="Calibri"/>
              </a:endParaRPr>
            </a:p>
          </p:txBody>
        </p:sp>
        <p:pic>
          <p:nvPicPr>
            <p:cNvPr id="35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xmlns="" id="{E44324F1-C6C9-4A4B-9667-7D21BF66D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8134" y="1083511"/>
              <a:ext cx="832449" cy="1326672"/>
            </a:xfrm>
            <a:prstGeom prst="rect">
              <a:avLst/>
            </a:prstGeom>
          </p:spPr>
        </p:pic>
      </p:grp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xmlns="" id="{99C24CD1-FABB-4DD9-A9FD-41AD181EE8C7}"/>
              </a:ext>
            </a:extLst>
          </p:cNvPr>
          <p:cNvCxnSpPr>
            <a:cxnSpLocks/>
          </p:cNvCxnSpPr>
          <p:nvPr/>
        </p:nvCxnSpPr>
        <p:spPr>
          <a:xfrm>
            <a:off x="5725064" y="2918036"/>
            <a:ext cx="0" cy="2856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xmlns="" id="{A3441A96-A4E4-4F25-BD39-743E94E79917}"/>
              </a:ext>
            </a:extLst>
          </p:cNvPr>
          <p:cNvGrpSpPr/>
          <p:nvPr/>
        </p:nvGrpSpPr>
        <p:grpSpPr>
          <a:xfrm>
            <a:off x="4354182" y="6044002"/>
            <a:ext cx="2589902" cy="540589"/>
            <a:chOff x="4316082" y="5574102"/>
            <a:chExt cx="2589902" cy="540589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xmlns="" id="{ADEABFF6-5823-4443-A6BF-973E9448ED9B}"/>
                </a:ext>
              </a:extLst>
            </p:cNvPr>
            <p:cNvSpPr/>
            <p:nvPr/>
          </p:nvSpPr>
          <p:spPr>
            <a:xfrm>
              <a:off x="4316082" y="5574102"/>
              <a:ext cx="2452777" cy="5405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xmlns="" id="{850C7818-A02E-4E81-8BD6-424EFA441C21}"/>
                </a:ext>
              </a:extLst>
            </p:cNvPr>
            <p:cNvSpPr txBox="1"/>
            <p:nvPr/>
          </p:nvSpPr>
          <p:spPr>
            <a:xfrm>
              <a:off x="4320934" y="5658029"/>
              <a:ext cx="258505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Ensinar a disciplina </a:t>
              </a:r>
              <a:endParaRPr lang="pt-BR" dirty="0">
                <a:cs typeface="Calibri"/>
              </a:endParaRPr>
            </a:p>
          </p:txBody>
        </p:sp>
      </p:grp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xmlns="" id="{A0A811B6-4F10-4ACC-BAFD-38F039227B28}"/>
              </a:ext>
            </a:extLst>
          </p:cNvPr>
          <p:cNvCxnSpPr>
            <a:cxnSpLocks/>
          </p:cNvCxnSpPr>
          <p:nvPr/>
        </p:nvCxnSpPr>
        <p:spPr>
          <a:xfrm flipH="1">
            <a:off x="5822648" y="787543"/>
            <a:ext cx="691732" cy="902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xmlns="" id="{42ABDC8F-7BC1-4EBD-806F-E95C8F0FA29D}"/>
              </a:ext>
            </a:extLst>
          </p:cNvPr>
          <p:cNvCxnSpPr>
            <a:cxnSpLocks/>
          </p:cNvCxnSpPr>
          <p:nvPr/>
        </p:nvCxnSpPr>
        <p:spPr>
          <a:xfrm>
            <a:off x="7101574" y="787543"/>
            <a:ext cx="402208" cy="634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17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88C6BF1B-8B81-4A42-B266-9DF3168EF8CB}"/>
              </a:ext>
            </a:extLst>
          </p:cNvPr>
          <p:cNvSpPr/>
          <p:nvPr/>
        </p:nvSpPr>
        <p:spPr>
          <a:xfrm>
            <a:off x="146650" y="110706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1270056D-C445-482D-9C8C-EC4698A09D63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Tornar-se Colaborador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12043949-80F2-4BA4-ACCA-8E1E73200266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xmlns="" id="{BA601A5E-E9FD-4E49-A21A-E1D9795909C3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E6673161-0C4F-48B5-8E89-7B48BFDA7916}"/>
              </a:ext>
            </a:extLst>
          </p:cNvPr>
          <p:cNvGrpSpPr/>
          <p:nvPr/>
        </p:nvGrpSpPr>
        <p:grpSpPr>
          <a:xfrm>
            <a:off x="993475" y="1141022"/>
            <a:ext cx="1823050" cy="1806491"/>
            <a:chOff x="993475" y="1141022"/>
            <a:chExt cx="1823050" cy="1806491"/>
          </a:xfrm>
        </p:grpSpPr>
        <p:pic>
          <p:nvPicPr>
            <p:cNvPr id="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xmlns="" id="{BBEA9159-6E91-4172-99DF-56517BBFE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8776" y="1141022"/>
              <a:ext cx="832449" cy="1326672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xmlns="" id="{2B365FA8-96A9-46EF-82C1-1F0ACEB6382C}"/>
                </a:ext>
              </a:extLst>
            </p:cNvPr>
            <p:cNvSpPr txBox="1"/>
            <p:nvPr/>
          </p:nvSpPr>
          <p:spPr>
            <a:xfrm>
              <a:off x="993475" y="2485848"/>
              <a:ext cx="182305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Voluntario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589ED39B-DB76-4792-9198-978C3E9B327E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AAE3C69C-201D-4C86-AAF7-B3DC70259B1F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9EF114C1-C8CF-409C-847E-943F96FE0F0F}"/>
              </a:ext>
            </a:extLst>
          </p:cNvPr>
          <p:cNvSpPr txBox="1"/>
          <p:nvPr/>
        </p:nvSpPr>
        <p:spPr>
          <a:xfrm>
            <a:off x="4383361" y="2574728"/>
            <a:ext cx="22346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Administração 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xmlns="" id="{6005A5E0-EFE8-4E81-9A9B-EC939F301038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010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xmlns="" id="{6DCBA173-E66C-403F-8F53-8A3DF7EFD734}"/>
              </a:ext>
            </a:extLst>
          </p:cNvPr>
          <p:cNvGrpSpPr/>
          <p:nvPr/>
        </p:nvGrpSpPr>
        <p:grpSpPr>
          <a:xfrm>
            <a:off x="105463" y="149386"/>
            <a:ext cx="11969686" cy="6570451"/>
            <a:chOff x="97769" y="62889"/>
            <a:chExt cx="11969686" cy="657045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88C6BF1B-8B81-4A42-B266-9DF3168EF8CB}"/>
                </a:ext>
              </a:extLst>
            </p:cNvPr>
            <p:cNvSpPr/>
            <p:nvPr/>
          </p:nvSpPr>
          <p:spPr>
            <a:xfrm>
              <a:off x="97769" y="62889"/>
              <a:ext cx="11904450" cy="6570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xmlns="" id="{80F5CD5A-1914-4EF1-BE32-34B089486C2F}"/>
                </a:ext>
              </a:extLst>
            </p:cNvPr>
            <p:cNvSpPr txBox="1"/>
            <p:nvPr/>
          </p:nvSpPr>
          <p:spPr>
            <a:xfrm>
              <a:off x="151502" y="280898"/>
              <a:ext cx="11915953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Cenário : Tornar-se Colaborador </a:t>
              </a:r>
              <a:endParaRPr lang="pt-BR" dirty="0"/>
            </a:p>
          </p:txBody>
        </p: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xmlns="" id="{85E6B2C7-D043-4C92-898F-4F2DEE8A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517" y="865673"/>
              <a:ext cx="11898702" cy="78922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xmlns="" id="{9BACC1B6-2F2A-4248-B083-17CB87D6E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44" y="3029311"/>
              <a:ext cx="11897775" cy="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xmlns="" id="{5941647A-72D6-4138-BD44-C48D31273AB1}"/>
                </a:ext>
              </a:extLst>
            </p:cNvPr>
            <p:cNvSpPr/>
            <p:nvPr/>
          </p:nvSpPr>
          <p:spPr>
            <a:xfrm>
              <a:off x="7348715" y="1474757"/>
              <a:ext cx="2511365" cy="1029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xmlns="" id="{7994EBAF-0D7D-41FB-B228-383D0E67FB6C}"/>
                </a:ext>
              </a:extLst>
            </p:cNvPr>
            <p:cNvSpPr txBox="1"/>
            <p:nvPr/>
          </p:nvSpPr>
          <p:spPr>
            <a:xfrm>
              <a:off x="7413951" y="1762310"/>
              <a:ext cx="244612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Administração </a:t>
              </a:r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xmlns="" id="{824586A1-E2A3-4B25-8F44-2AB0D73E8B07}"/>
                </a:ext>
              </a:extLst>
            </p:cNvPr>
            <p:cNvGrpSpPr/>
            <p:nvPr/>
          </p:nvGrpSpPr>
          <p:grpSpPr>
            <a:xfrm>
              <a:off x="2846358" y="1184155"/>
              <a:ext cx="2053087" cy="1735678"/>
              <a:chOff x="2846358" y="1184155"/>
              <a:chExt cx="2053087" cy="1735678"/>
            </a:xfrm>
          </p:grpSpPr>
          <p:pic>
            <p:nvPicPr>
              <p:cNvPr id="13" name="Imagem 6" descr="Uma imagem contendo objeto&#10;&#10;Descrição gerada com muito alta confiança">
                <a:extLst>
                  <a:ext uri="{FF2B5EF4-FFF2-40B4-BE49-F238E27FC236}">
                    <a16:creationId xmlns:a16="http://schemas.microsoft.com/office/drawing/2014/main" xmlns="" id="{63824687-0B05-4413-8D3C-5E29C9702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99682" y="1184155"/>
                <a:ext cx="832449" cy="1326672"/>
              </a:xfrm>
              <a:prstGeom prst="rect">
                <a:avLst/>
              </a:prstGeom>
            </p:spPr>
          </p:pic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xmlns="" id="{FDA29973-2090-478C-8CFB-2DD1F5F78F5A}"/>
                  </a:ext>
                </a:extLst>
              </p:cNvPr>
              <p:cNvSpPr txBox="1"/>
              <p:nvPr/>
            </p:nvSpPr>
            <p:spPr>
              <a:xfrm>
                <a:off x="2846358" y="2458168"/>
                <a:ext cx="2053087" cy="461665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sz="2400" b="1" i="1" dirty="0">
                    <a:cs typeface="Calibri"/>
                  </a:rPr>
                  <a:t>Voluntario </a:t>
                </a:r>
                <a:endParaRPr lang="pt-BR" sz="2400" b="1" i="1" dirty="0"/>
              </a:p>
            </p:txBody>
          </p:sp>
        </p:grp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xmlns="" id="{7053101E-BA41-4AFA-90EB-5F30E05D5C2A}"/>
                </a:ext>
              </a:extLst>
            </p:cNvPr>
            <p:cNvCxnSpPr/>
            <p:nvPr/>
          </p:nvCxnSpPr>
          <p:spPr>
            <a:xfrm flipH="1">
              <a:off x="8594785" y="2684253"/>
              <a:ext cx="5750" cy="10581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xmlns="" id="{972CCC72-617F-4D78-B3FE-1B11C03D20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131" y="772063"/>
              <a:ext cx="585875" cy="7404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xmlns="" id="{6F2A4F03-C5E4-40D7-AA81-EDDBC7B02437}"/>
                </a:ext>
              </a:extLst>
            </p:cNvPr>
            <p:cNvCxnSpPr>
              <a:cxnSpLocks/>
            </p:cNvCxnSpPr>
            <p:nvPr/>
          </p:nvCxnSpPr>
          <p:spPr>
            <a:xfrm>
              <a:off x="8068572" y="757686"/>
              <a:ext cx="396816" cy="583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xmlns="" id="{7FCA1908-EC09-46BB-B633-12D671CD2244}"/>
                </a:ext>
              </a:extLst>
            </p:cNvPr>
            <p:cNvSpPr txBox="1"/>
            <p:nvPr/>
          </p:nvSpPr>
          <p:spPr>
            <a:xfrm>
              <a:off x="3199502" y="3055728"/>
              <a:ext cx="4827916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>
                  <a:cs typeface="Calibri"/>
                </a:rPr>
                <a:t>Capacidades : </a:t>
              </a:r>
              <a:endParaRPr lang="pt-BR"/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xmlns="" id="{52E15621-7F03-4345-B836-9C7FBBF4EDE5}"/>
                </a:ext>
              </a:extLst>
            </p:cNvPr>
            <p:cNvGrpSpPr/>
            <p:nvPr/>
          </p:nvGrpSpPr>
          <p:grpSpPr>
            <a:xfrm>
              <a:off x="7205932" y="3820064"/>
              <a:ext cx="2795494" cy="2133248"/>
              <a:chOff x="7205932" y="3820064"/>
              <a:chExt cx="2795494" cy="2249466"/>
            </a:xfrm>
          </p:grpSpPr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xmlns="" id="{06F24E56-56C0-48DE-B993-B1CF84033F10}"/>
                  </a:ext>
                </a:extLst>
              </p:cNvPr>
              <p:cNvSpPr txBox="1"/>
              <p:nvPr/>
            </p:nvSpPr>
            <p:spPr>
              <a:xfrm>
                <a:off x="7272603" y="3927540"/>
                <a:ext cx="2728823" cy="2141990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Tornar voluntario em um colaborador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Cadastrar colaborador com atividade solicitada</a:t>
                </a:r>
                <a:endParaRPr lang="pt-BR" dirty="0">
                  <a:cs typeface="Calibri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Passar regras da função </a:t>
                </a:r>
                <a:endParaRPr lang="pt-BR" b="1" i="1" u="sng" dirty="0">
                  <a:cs typeface="Calibri"/>
                </a:endParaRPr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xmlns="" id="{F00C5CCF-AC25-4099-8DD3-8B36FCAF56E7}"/>
                  </a:ext>
                </a:extLst>
              </p:cNvPr>
              <p:cNvSpPr/>
              <p:nvPr/>
            </p:nvSpPr>
            <p:spPr>
              <a:xfrm>
                <a:off x="7205932" y="3820064"/>
                <a:ext cx="2769078" cy="22494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7084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355</Words>
  <Application>Microsoft Office PowerPoint</Application>
  <PresentationFormat>Widescreen</PresentationFormat>
  <Paragraphs>207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Courier New,monospace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Rocha - Ney Rocha</dc:creator>
  <cp:lastModifiedBy>Leonardo Silva</cp:lastModifiedBy>
  <cp:revision>740</cp:revision>
  <dcterms:created xsi:type="dcterms:W3CDTF">2012-07-30T23:50:35Z</dcterms:created>
  <dcterms:modified xsi:type="dcterms:W3CDTF">2019-04-10T15:31:59Z</dcterms:modified>
</cp:coreProperties>
</file>