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7" r:id="rId13"/>
    <p:sldId id="276" r:id="rId14"/>
    <p:sldId id="275" r:id="rId15"/>
    <p:sldId id="274" r:id="rId16"/>
    <p:sldId id="273" r:id="rId17"/>
    <p:sldId id="279" r:id="rId18"/>
    <p:sldId id="272" r:id="rId19"/>
    <p:sldId id="278" r:id="rId20"/>
    <p:sldId id="27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21EE9-89F7-43A9-9219-3A1DC795A860}" v="1" dt="2019-04-09T13:30:14.781"/>
    <p1510:client id="{F555E3D2-F9F7-4F82-A2E5-8BA2DAAA7CBB}" v="8" dt="2019-04-09T13:43:54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="" xmlns:a16="http://schemas.microsoft.com/office/drawing/2014/main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="" xmlns:a16="http://schemas.microsoft.com/office/drawing/2014/main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="" xmlns:a16="http://schemas.microsoft.com/office/drawing/2014/main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="" xmlns:a16="http://schemas.microsoft.com/office/drawing/2014/main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="" xmlns:a16="http://schemas.microsoft.com/office/drawing/2014/main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="" xmlns:a16="http://schemas.microsoft.com/office/drawing/2014/main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="" xmlns:a16="http://schemas.microsoft.com/office/drawing/2014/main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="" xmlns:a16="http://schemas.microsoft.com/office/drawing/2014/main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 smtClean="0"/>
              <a:t>Voluntário</a:t>
            </a:r>
            <a:endParaRPr lang="pt-BR" sz="2400" b="1" i="1" u="sng" dirty="0"/>
          </a:p>
        </p:txBody>
      </p: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5445A1D9-44FA-43B3-8C37-5AC19B9DD885}"/>
              </a:ext>
            </a:extLst>
          </p:cNvPr>
          <p:cNvSpPr txBox="1"/>
          <p:nvPr/>
        </p:nvSpPr>
        <p:spPr>
          <a:xfrm>
            <a:off x="6722853" y="4710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Tornar-se Colaborador</a:t>
            </a:r>
          </a:p>
        </p:txBody>
      </p: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CEF9C6BA-8DDB-476C-86AF-98DA05BAF666}"/>
              </a:ext>
            </a:extLst>
          </p:cNvPr>
          <p:cNvSpPr/>
          <p:nvPr/>
        </p:nvSpPr>
        <p:spPr>
          <a:xfrm>
            <a:off x="187147" y="106213"/>
            <a:ext cx="11674295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="" xmlns:a16="http://schemas.microsoft.com/office/drawing/2014/main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01302" cy="1029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="" xmlns:a16="http://schemas.microsoft.com/office/drawing/2014/main" id="{3AA62CBD-64E7-4BA1-BBCB-45C4726787D0}"/>
              </a:ext>
            </a:extLst>
          </p:cNvPr>
          <p:cNvSpPr/>
          <p:nvPr/>
        </p:nvSpPr>
        <p:spPr>
          <a:xfrm>
            <a:off x="4211907" y="2610324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0AAE26CE-50AE-4585-8600-8F5CE0F550A2}"/>
              </a:ext>
            </a:extLst>
          </p:cNvPr>
          <p:cNvGrpSpPr/>
          <p:nvPr/>
        </p:nvGrpSpPr>
        <p:grpSpPr>
          <a:xfrm>
            <a:off x="118018" y="144878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="" xmlns:a16="http://schemas.microsoft.com/office/drawing/2014/main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="" xmlns:a16="http://schemas.microsoft.com/office/drawing/2014/main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642492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="" xmlns:a16="http://schemas.microsoft.com/office/drawing/2014/main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63485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 smtClean="0">
                  <a:cs typeface="Calibri"/>
                </a:rPr>
                <a:t>Administração</a:t>
              </a:r>
              <a:endParaRPr lang="pt-BR" sz="2800" b="1" i="1" dirty="0">
                <a:cs typeface="Calibri"/>
              </a:endParaRP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="" xmlns:a16="http://schemas.microsoft.com/office/drawing/2014/main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="" xmlns:a16="http://schemas.microsoft.com/office/drawing/2014/main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="" xmlns:a16="http://schemas.microsoft.com/office/drawing/2014/main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="" xmlns:a16="http://schemas.microsoft.com/office/drawing/2014/main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="" xmlns:a16="http://schemas.microsoft.com/office/drawing/2014/main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76"/>
              <a:ext cx="3241437" cy="1671599"/>
              <a:chOff x="7205932" y="3820064"/>
              <a:chExt cx="2769078" cy="1762663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="" xmlns:a16="http://schemas.microsoft.com/office/drawing/2014/main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24183" y="3999425"/>
                <a:ext cx="2728823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="" xmlns:a16="http://schemas.microsoft.com/office/drawing/2014/main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="" xmlns:a16="http://schemas.microsoft.com/office/drawing/2014/main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="" xmlns:a16="http://schemas.microsoft.com/office/drawing/2014/main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3DF07C34-0710-49B7-89C7-9BEA9D436CC1}"/>
              </a:ext>
            </a:extLst>
          </p:cNvPr>
          <p:cNvSpPr/>
          <p:nvPr/>
        </p:nvSpPr>
        <p:spPr>
          <a:xfrm>
            <a:off x="705644" y="483848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D6DC5FA4-21B9-44B2-B1CC-A3F70AA423A1}"/>
              </a:ext>
            </a:extLst>
          </p:cNvPr>
          <p:cNvSpPr/>
          <p:nvPr/>
        </p:nvSpPr>
        <p:spPr>
          <a:xfrm>
            <a:off x="701428" y="5373886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0D121E13-86CB-44FA-86E7-521BF94F33AB}"/>
              </a:ext>
            </a:extLst>
          </p:cNvPr>
          <p:cNvSpPr/>
          <p:nvPr/>
        </p:nvSpPr>
        <p:spPr>
          <a:xfrm>
            <a:off x="2974290" y="5387025"/>
            <a:ext cx="167639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Docs. Matrícula</a:t>
            </a:r>
            <a:endParaRPr lang="pt-BR" dirty="0" err="1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B6AA2D3-CC34-47AC-B9BF-DC4905190EE6}"/>
              </a:ext>
            </a:extLst>
          </p:cNvPr>
          <p:cNvSpPr/>
          <p:nvPr/>
        </p:nvSpPr>
        <p:spPr>
          <a:xfrm>
            <a:off x="5201541" y="537388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10004293" y="320636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Caixa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1138C9A4-44A3-4671-9771-6F24ED7525F2}"/>
              </a:ext>
            </a:extLst>
          </p:cNvPr>
          <p:cNvSpPr/>
          <p:nvPr/>
        </p:nvSpPr>
        <p:spPr>
          <a:xfrm>
            <a:off x="704991" y="2121227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="" xmlns:a16="http://schemas.microsoft.com/office/drawing/2014/main" id="{EC094C44-981B-4956-9D56-D03C64510FCA}"/>
              </a:ext>
            </a:extLst>
          </p:cNvPr>
          <p:cNvCxnSpPr/>
          <p:nvPr/>
        </p:nvCxnSpPr>
        <p:spPr>
          <a:xfrm flipH="1">
            <a:off x="1941238" y="1322136"/>
            <a:ext cx="5751" cy="83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="" xmlns:a16="http://schemas.microsoft.com/office/drawing/2014/main" id="{B2C87742-0A7D-46C0-9441-9EED33272C27}"/>
              </a:ext>
            </a:extLst>
          </p:cNvPr>
          <p:cNvCxnSpPr>
            <a:stCxn id="5" idx="0"/>
          </p:cNvCxnSpPr>
          <p:nvPr/>
        </p:nvCxnSpPr>
        <p:spPr>
          <a:xfrm flipV="1">
            <a:off x="1460553" y="3985214"/>
            <a:ext cx="99531" cy="138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="" xmlns:a16="http://schemas.microsoft.com/office/drawing/2014/main" id="{F9B2E167-1300-4F32-A2BE-F5BECF8346C7}"/>
              </a:ext>
            </a:extLst>
          </p:cNvPr>
          <p:cNvCxnSpPr/>
          <p:nvPr/>
        </p:nvCxnSpPr>
        <p:spPr>
          <a:xfrm flipH="1" flipV="1">
            <a:off x="2284352" y="3823507"/>
            <a:ext cx="1071557" cy="156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="" xmlns:a16="http://schemas.microsoft.com/office/drawing/2014/main" id="{C214B13E-7A0D-4B25-B250-84110A3D3FE6}"/>
              </a:ext>
            </a:extLst>
          </p:cNvPr>
          <p:cNvSpPr/>
          <p:nvPr/>
        </p:nvSpPr>
        <p:spPr>
          <a:xfrm>
            <a:off x="4450045" y="2121226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="" xmlns:a16="http://schemas.microsoft.com/office/drawing/2014/main" id="{553504CF-FC69-4035-BF67-2F37A415AD75}"/>
              </a:ext>
            </a:extLst>
          </p:cNvPr>
          <p:cNvCxnSpPr>
            <a:cxnSpLocks/>
          </p:cNvCxnSpPr>
          <p:nvPr/>
        </p:nvCxnSpPr>
        <p:spPr>
          <a:xfrm>
            <a:off x="5670479" y="3976244"/>
            <a:ext cx="15566" cy="138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=""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044203" y="3783678"/>
            <a:ext cx="1341025" cy="153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7B775DFD-739F-4C74-B743-6D77D03D3AAD}"/>
              </a:ext>
            </a:extLst>
          </p:cNvPr>
          <p:cNvSpPr txBox="1"/>
          <p:nvPr/>
        </p:nvSpPr>
        <p:spPr>
          <a:xfrm>
            <a:off x="167120" y="1557286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 smtClean="0">
                <a:cs typeface="Calibri"/>
              </a:rPr>
              <a:t>Informações</a:t>
            </a:r>
            <a:endParaRPr lang="pt-BR" sz="1400" dirty="0">
              <a:cs typeface="Calibri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="" xmlns:a16="http://schemas.microsoft.com/office/drawing/2014/main" id="{7F528F94-AC97-45A9-A10D-FCDB2BAEC070}"/>
              </a:ext>
            </a:extLst>
          </p:cNvPr>
          <p:cNvSpPr txBox="1"/>
          <p:nvPr/>
        </p:nvSpPr>
        <p:spPr>
          <a:xfrm>
            <a:off x="1948900" y="1491864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="" xmlns:a16="http://schemas.microsoft.com/office/drawing/2014/main" id="{DAA64FDF-FEA3-46A1-922B-FD08FD52450B}"/>
              </a:ext>
            </a:extLst>
          </p:cNvPr>
          <p:cNvCxnSpPr>
            <a:cxnSpLocks/>
          </p:cNvCxnSpPr>
          <p:nvPr/>
        </p:nvCxnSpPr>
        <p:spPr>
          <a:xfrm flipV="1">
            <a:off x="1213342" y="1322928"/>
            <a:ext cx="8628" cy="91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="" xmlns:a16="http://schemas.microsoft.com/office/drawing/2014/main" id="{DD897E32-E7EA-4446-B244-87F3406F8D16}"/>
              </a:ext>
            </a:extLst>
          </p:cNvPr>
          <p:cNvCxnSpPr>
            <a:cxnSpLocks/>
          </p:cNvCxnSpPr>
          <p:nvPr/>
        </p:nvCxnSpPr>
        <p:spPr>
          <a:xfrm>
            <a:off x="5102818" y="1187723"/>
            <a:ext cx="0" cy="96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2429712" y="635508"/>
            <a:ext cx="301668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Solicitar Matrícula + Entregar Documentos Necessários +Taxa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="" xmlns:a16="http://schemas.microsoft.com/office/drawing/2014/main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235575" y="549816"/>
            <a:ext cx="3349964" cy="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="" xmlns:a16="http://schemas.microsoft.com/office/drawing/2014/main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581932" y="550717"/>
            <a:ext cx="5751" cy="15631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="" xmlns:a16="http://schemas.microsoft.com/office/drawing/2014/main" id="{92D73595-A4DD-48E0-8C10-C2471D4A4490}"/>
              </a:ext>
            </a:extLst>
          </p:cNvPr>
          <p:cNvSpPr txBox="1"/>
          <p:nvPr/>
        </p:nvSpPr>
        <p:spPr>
          <a:xfrm>
            <a:off x="2429712" y="275586"/>
            <a:ext cx="338612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Nro_Matrícula + 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="" xmlns:a16="http://schemas.microsoft.com/office/drawing/2014/main" id="{0F47815D-E774-4254-8546-D87BF504D5DE}"/>
              </a:ext>
            </a:extLst>
          </p:cNvPr>
          <p:cNvSpPr txBox="1"/>
          <p:nvPr/>
        </p:nvSpPr>
        <p:spPr>
          <a:xfrm>
            <a:off x="7136294" y="351861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="" xmlns:a16="http://schemas.microsoft.com/office/drawing/2014/main" id="{740826B5-115A-4CB2-8951-315DE92DE944}"/>
              </a:ext>
            </a:extLst>
          </p:cNvPr>
          <p:cNvCxnSpPr>
            <a:cxnSpLocks/>
          </p:cNvCxnSpPr>
          <p:nvPr/>
        </p:nvCxnSpPr>
        <p:spPr>
          <a:xfrm>
            <a:off x="2245581" y="1180325"/>
            <a:ext cx="2857237" cy="73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="" xmlns:a16="http://schemas.microsoft.com/office/drawing/2014/main" id="{B1CC3F0C-A62D-4E35-B244-A6E9315638E4}"/>
              </a:ext>
            </a:extLst>
          </p:cNvPr>
          <p:cNvSpPr/>
          <p:nvPr/>
        </p:nvSpPr>
        <p:spPr>
          <a:xfrm>
            <a:off x="11186872" y="6031072"/>
            <a:ext cx="318221" cy="64244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E427B953-A302-4A3B-A192-CB65E32F96B6}"/>
              </a:ext>
            </a:extLst>
          </p:cNvPr>
          <p:cNvSpPr txBox="1"/>
          <p:nvPr/>
        </p:nvSpPr>
        <p:spPr>
          <a:xfrm>
            <a:off x="10719793" y="5440766"/>
            <a:ext cx="1180286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2" name="Conector de Seta Reta 14">
            <a:extLst>
              <a:ext uri="{FF2B5EF4-FFF2-40B4-BE49-F238E27FC236}">
                <a16:creationId xmlns="" xmlns:a16="http://schemas.microsoft.com/office/drawing/2014/main" id="{553504CF-FC69-4035-BF67-2F37A415AD7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812490" y="3663565"/>
            <a:ext cx="900836" cy="1723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=""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7190211" y="534143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Aluno</a:t>
            </a:r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=""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9330830" y="447262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Aula</a:t>
            </a:r>
            <a:endParaRPr lang="pt-BR" dirty="0"/>
          </a:p>
        </p:txBody>
      </p:sp>
      <p:cxnSp>
        <p:nvCxnSpPr>
          <p:cNvPr id="35" name="Conector de Seta Reta 15">
            <a:extLst>
              <a:ext uri="{FF2B5EF4-FFF2-40B4-BE49-F238E27FC236}">
                <a16:creationId xmlns=""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346409" y="3410389"/>
            <a:ext cx="2894729" cy="1169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5">
            <a:extLst>
              <a:ext uri="{FF2B5EF4-FFF2-40B4-BE49-F238E27FC236}">
                <a16:creationId xmlns=""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442746" y="3235748"/>
            <a:ext cx="3544098" cy="25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908077" y="1305957"/>
            <a:ext cx="8911707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r>
              <a:rPr lang="pt-BR" dirty="0" smtClean="0">
                <a:cs typeface="Calibri"/>
              </a:rPr>
              <a:t>	1</a:t>
            </a:r>
            <a:r>
              <a:rPr lang="pt-BR" dirty="0">
                <a:cs typeface="Calibri"/>
              </a:rPr>
              <a:t>. Recepcionista recebe solicitação de informação.	</a:t>
            </a:r>
          </a:p>
          <a:p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2. Verifica disponibilidade na agenda.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3. Consulta documentos necessários da matrícula</a:t>
            </a:r>
          </a:p>
          <a:p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</a:t>
            </a:r>
            <a:r>
              <a:rPr lang="pt-BR" dirty="0" smtClean="0">
                <a:cs typeface="Calibri"/>
              </a:rPr>
              <a:t>taxa </a:t>
            </a:r>
            <a:r>
              <a:rPr lang="pt-BR" dirty="0" smtClean="0">
                <a:cs typeface="Calibri"/>
              </a:rPr>
              <a:t>e </a:t>
            </a:r>
            <a:r>
              <a:rPr lang="pt-BR" dirty="0">
                <a:cs typeface="Calibri"/>
              </a:rPr>
              <a:t>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4259085" y="179773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476398" y="1318835"/>
            <a:ext cx="9775065" cy="50783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 smtClean="0">
                <a:cs typeface="Calibri"/>
              </a:rPr>
              <a:t>Realizar Matrícula</a:t>
            </a:r>
          </a:p>
          <a:p>
            <a:r>
              <a:rPr lang="pt-BR" b="1" dirty="0" smtClean="0">
                <a:cs typeface="Calibri"/>
              </a:rPr>
              <a:t>Evento:</a:t>
            </a:r>
            <a:r>
              <a:rPr lang="pt-BR" dirty="0" smtClean="0">
                <a:cs typeface="Calibri"/>
              </a:rPr>
              <a:t> Interessado solicita matrícula .</a:t>
            </a:r>
          </a:p>
          <a:p>
            <a:r>
              <a:rPr lang="pt-BR" b="1" dirty="0" smtClean="0">
                <a:cs typeface="Calibri"/>
              </a:rPr>
              <a:t>Objetivo: </a:t>
            </a:r>
            <a:r>
              <a:rPr lang="pt-BR" dirty="0" smtClean="0">
                <a:cs typeface="Calibri"/>
              </a:rPr>
              <a:t>Inserir novo aluno na ONG.</a:t>
            </a:r>
          </a:p>
          <a:p>
            <a:r>
              <a:rPr lang="pt-BR" b="1" dirty="0" smtClean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</a:p>
          <a:p>
            <a:pPr algn="ctr"/>
            <a:endParaRPr lang="pt-BR" dirty="0" smtClean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 smtClean="0">
                <a:cs typeface="Calibri"/>
              </a:rPr>
              <a:t>Recepcionista recebe solicitação de matricula com os documentos necessários e taxa de </a:t>
            </a:r>
            <a:r>
              <a:rPr lang="pt-BR" dirty="0" smtClean="0">
                <a:cs typeface="Calibri"/>
              </a:rPr>
              <a:t>matrícula.</a:t>
            </a:r>
            <a:endParaRPr lang="pt-BR" dirty="0" smtClean="0">
              <a:cs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>
                <a:cs typeface="Calibri"/>
              </a:rPr>
              <a:t>Cadastra documentos recebidos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>
                <a:cs typeface="Calibri"/>
              </a:rPr>
              <a:t>Gera numero de matrícula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>
                <a:cs typeface="Calibri"/>
              </a:rPr>
              <a:t>Cadastra </a:t>
            </a:r>
            <a:r>
              <a:rPr lang="pt-BR" dirty="0">
                <a:cs typeface="Calibri"/>
              </a:rPr>
              <a:t>o </a:t>
            </a:r>
            <a:r>
              <a:rPr lang="pt-BR" dirty="0" smtClean="0">
                <a:cs typeface="Calibri"/>
              </a:rPr>
              <a:t>aluno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>
                <a:cs typeface="Calibri"/>
              </a:rPr>
              <a:t>Cadastra o aluno na aula</a:t>
            </a:r>
          </a:p>
          <a:p>
            <a:pPr marL="800100" lvl="1" indent="-342900">
              <a:buAutoNum type="arabicPeriod"/>
            </a:pPr>
            <a:r>
              <a:rPr lang="pt-BR" dirty="0" smtClean="0">
                <a:cs typeface="Calibri"/>
              </a:rPr>
              <a:t>Registra </a:t>
            </a:r>
            <a:r>
              <a:rPr lang="pt-BR" dirty="0" smtClean="0">
                <a:cs typeface="Calibri"/>
              </a:rPr>
              <a:t>o pagamento da taxa de matricula no caixa e gera comprovante</a:t>
            </a:r>
            <a:r>
              <a:rPr lang="pt-BR" dirty="0" smtClean="0">
                <a:cs typeface="Calibri"/>
              </a:rPr>
              <a:t>.</a:t>
            </a:r>
            <a:endParaRPr lang="pt-BR" dirty="0" smtClean="0">
              <a:cs typeface="Calibri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dirty="0" smtClean="0">
                <a:cs typeface="Calibri"/>
              </a:rPr>
              <a:t>Se necessário troco, debita do caixa o troco do interessado.</a:t>
            </a:r>
            <a:endParaRPr lang="pt-BR" dirty="0" smtClean="0">
              <a:cs typeface="Calibri"/>
            </a:endParaRPr>
          </a:p>
          <a:p>
            <a:pPr marL="800100" lvl="1" indent="-342900">
              <a:buFontTx/>
              <a:buAutoNum type="arabicPeriod"/>
            </a:pPr>
            <a:r>
              <a:rPr lang="pt-BR" dirty="0" smtClean="0">
                <a:cs typeface="Calibri"/>
              </a:rPr>
              <a:t>Entrega </a:t>
            </a:r>
            <a:r>
              <a:rPr lang="pt-BR" dirty="0">
                <a:cs typeface="Calibri"/>
              </a:rPr>
              <a:t>ao interessado o </a:t>
            </a:r>
            <a:r>
              <a:rPr lang="pt-BR" dirty="0" err="1" smtClean="0">
                <a:cs typeface="Calibri"/>
              </a:rPr>
              <a:t>Nro_Matrícula</a:t>
            </a:r>
            <a:r>
              <a:rPr lang="pt-BR" dirty="0">
                <a:cs typeface="Calibri"/>
              </a:rPr>
              <a:t>, troco(se necessário) e comprovante de pagamento</a:t>
            </a:r>
          </a:p>
          <a:p>
            <a:pPr marL="800100" lvl="1" indent="-342900">
              <a:buAutoNum type="arabicPeriod"/>
            </a:pPr>
            <a:endParaRPr lang="pt-BR" dirty="0" smtClean="0">
              <a:cs typeface="Calibri"/>
            </a:endParaRP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4259087" y="50984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7331AC1A-FE15-4F93-B8E3-A5DCA4A352F4}"/>
              </a:ext>
            </a:extLst>
          </p:cNvPr>
          <p:cNvSpPr/>
          <p:nvPr/>
        </p:nvSpPr>
        <p:spPr>
          <a:xfrm>
            <a:off x="1202796" y="575264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E2496FF1-F228-4C7F-B34E-FFFC040EE450}"/>
              </a:ext>
            </a:extLst>
          </p:cNvPr>
          <p:cNvSpPr/>
          <p:nvPr/>
        </p:nvSpPr>
        <p:spPr>
          <a:xfrm>
            <a:off x="1202795" y="5497376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="" xmlns:a16="http://schemas.microsoft.com/office/drawing/2014/main" id="{B2246A32-ED4E-4273-BC70-E632AAF5DC6D}"/>
              </a:ext>
            </a:extLst>
          </p:cNvPr>
          <p:cNvSpPr/>
          <p:nvPr/>
        </p:nvSpPr>
        <p:spPr>
          <a:xfrm>
            <a:off x="1201898" y="2435340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="" xmlns:a16="http://schemas.microsoft.com/office/drawing/2014/main" id="{D9C4A25A-3221-45E2-91C5-E33C5B654E7F}"/>
              </a:ext>
            </a:extLst>
          </p:cNvPr>
          <p:cNvCxnSpPr/>
          <p:nvPr/>
        </p:nvCxnSpPr>
        <p:spPr>
          <a:xfrm flipH="1">
            <a:off x="2505738" y="1525551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1AAB4C44-D2FD-499E-B4D6-E3447161AD4E}"/>
              </a:ext>
            </a:extLst>
          </p:cNvPr>
          <p:cNvSpPr txBox="1"/>
          <p:nvPr/>
        </p:nvSpPr>
        <p:spPr>
          <a:xfrm>
            <a:off x="2464117" y="19551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Nro_Matrícula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="" xmlns:a16="http://schemas.microsoft.com/office/drawing/2014/main" id="{DEE04075-57F5-4D3D-9002-F8A3AC688138}"/>
              </a:ext>
            </a:extLst>
          </p:cNvPr>
          <p:cNvCxnSpPr>
            <a:cxnSpLocks/>
          </p:cNvCxnSpPr>
          <p:nvPr/>
        </p:nvCxnSpPr>
        <p:spPr>
          <a:xfrm flipV="1">
            <a:off x="1940441" y="4005735"/>
            <a:ext cx="7389" cy="1488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C379C9A8-7801-4AA8-9E54-99CD13EAB041}"/>
              </a:ext>
            </a:extLst>
          </p:cNvPr>
          <p:cNvSpPr txBox="1"/>
          <p:nvPr/>
        </p:nvSpPr>
        <p:spPr>
          <a:xfrm>
            <a:off x="313338" y="1685847"/>
            <a:ext cx="119044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Autorizar/ Não Autorizar a  Aula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C031E0D9-E485-4C1F-A13F-984475A3FCAD}"/>
              </a:ext>
            </a:extLst>
          </p:cNvPr>
          <p:cNvSpPr txBox="1"/>
          <p:nvPr/>
        </p:nvSpPr>
        <p:spPr>
          <a:xfrm>
            <a:off x="2959717" y="113599"/>
            <a:ext cx="66005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</a:t>
            </a:r>
            <a:r>
              <a:rPr lang="pt-BR" sz="2400" dirty="0" smtClean="0">
                <a:cs typeface="Calibri"/>
              </a:rPr>
              <a:t>= Verificar inadimplência</a:t>
            </a:r>
            <a:endParaRPr lang="pt-BR" sz="2400" b="1" i="1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8CE48A7E-D60A-41AB-83D6-F65ED698CA4B}"/>
              </a:ext>
            </a:extLst>
          </p:cNvPr>
          <p:cNvSpPr txBox="1"/>
          <p:nvPr/>
        </p:nvSpPr>
        <p:spPr>
          <a:xfrm>
            <a:off x="7128382" y="1158924"/>
            <a:ext cx="4674475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r>
              <a:rPr lang="pt-BR" dirty="0">
                <a:cs typeface="Calibri"/>
              </a:rPr>
              <a:t>1. Recebe identificação do Aluno com  número de matricula.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2.Consulta se o aluno está matriculado e Verifica status da mensalidade.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entrada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="" xmlns:a16="http://schemas.microsoft.com/office/drawing/2014/main" id="{7D53D3A5-3F41-435B-B884-8D70CD070095}"/>
              </a:ext>
            </a:extLst>
          </p:cNvPr>
          <p:cNvSpPr/>
          <p:nvPr/>
        </p:nvSpPr>
        <p:spPr>
          <a:xfrm>
            <a:off x="5770800" y="317876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6FAB2EB8-F9FD-44E8-89E4-11640C633C28}"/>
              </a:ext>
            </a:extLst>
          </p:cNvPr>
          <p:cNvSpPr txBox="1"/>
          <p:nvPr/>
        </p:nvSpPr>
        <p:spPr>
          <a:xfrm>
            <a:off x="4558312" y="3217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451336" y="1525551"/>
            <a:ext cx="4836" cy="114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C4817A17-78F0-4224-BC4E-5C25B029C385}"/>
              </a:ext>
            </a:extLst>
          </p:cNvPr>
          <p:cNvSpPr/>
          <p:nvPr/>
        </p:nvSpPr>
        <p:spPr>
          <a:xfrm>
            <a:off x="760060" y="1095903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Voluntário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=""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2219558" y="2007780"/>
            <a:ext cx="7136" cy="148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=""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6189018" y="3537926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 smtClean="0">
                <a:cs typeface="Calibri"/>
              </a:rPr>
              <a:t>voluntário</a:t>
            </a:r>
            <a:endParaRPr lang="pt-BR" dirty="0"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850485" y="5531333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</a:t>
            </a:r>
            <a:r>
              <a:rPr lang="pt-BR" dirty="0" smtClean="0">
                <a:cs typeface="Calibri"/>
              </a:rPr>
              <a:t>epartamento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="" xmlns:a16="http://schemas.microsoft.com/office/drawing/2014/main" id="{9A465F67-1274-4BB7-8990-1887FA0A2D60}"/>
              </a:ext>
            </a:extLst>
          </p:cNvPr>
          <p:cNvCxnSpPr/>
          <p:nvPr/>
        </p:nvCxnSpPr>
        <p:spPr>
          <a:xfrm flipV="1">
            <a:off x="1746462" y="4687325"/>
            <a:ext cx="8094" cy="84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69F99116-13E8-4446-AE65-5CCE40C0102E}"/>
              </a:ext>
            </a:extLst>
          </p:cNvPr>
          <p:cNvSpPr txBox="1"/>
          <p:nvPr/>
        </p:nvSpPr>
        <p:spPr>
          <a:xfrm>
            <a:off x="318958" y="2396557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Informar </a:t>
            </a:r>
            <a:r>
              <a:rPr lang="pt-BR" dirty="0" smtClean="0">
                <a:cs typeface="Calibri"/>
              </a:rPr>
              <a:t>Resposta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="" xmlns:a16="http://schemas.microsoft.com/office/drawing/2014/main" id="{3560FD0F-6549-4141-838E-A08B004C9956}"/>
              </a:ext>
            </a:extLst>
          </p:cNvPr>
          <p:cNvCxnSpPr>
            <a:cxnSpLocks/>
          </p:cNvCxnSpPr>
          <p:nvPr/>
        </p:nvCxnSpPr>
        <p:spPr>
          <a:xfrm flipV="1">
            <a:off x="1424737" y="1997755"/>
            <a:ext cx="1" cy="149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</a:t>
            </a:r>
            <a:r>
              <a:rPr lang="pt-BR" sz="2400" dirty="0">
                <a:cs typeface="Calibri"/>
              </a:rPr>
              <a:t>Tornar voluntário em colaborador</a:t>
            </a:r>
            <a:r>
              <a:rPr lang="pt-BR" sz="2400" b="1" i="1" dirty="0">
                <a:cs typeface="Calibri"/>
              </a:rPr>
              <a:t> </a:t>
            </a:r>
            <a:endParaRPr lang="pt-BR" sz="2400" dirty="0"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24D22BE1-D5FA-4CA9-A3DF-BDED81EC4D0A}"/>
              </a:ext>
            </a:extLst>
          </p:cNvPr>
          <p:cNvSpPr txBox="1"/>
          <p:nvPr/>
        </p:nvSpPr>
        <p:spPr>
          <a:xfrm>
            <a:off x="10143477" y="5060347"/>
            <a:ext cx="12800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="" xmlns:a16="http://schemas.microsoft.com/office/drawing/2014/main" id="{A05163EF-D34F-4465-85BD-BEDB276CE0E9}"/>
              </a:ext>
            </a:extLst>
          </p:cNvPr>
          <p:cNvSpPr/>
          <p:nvPr/>
        </p:nvSpPr>
        <p:spPr>
          <a:xfrm rot="5400000">
            <a:off x="10214697" y="586997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F36DF806-452D-4DBF-B886-5303EF46E7D6}"/>
              </a:ext>
            </a:extLst>
          </p:cNvPr>
          <p:cNvSpPr txBox="1"/>
          <p:nvPr/>
        </p:nvSpPr>
        <p:spPr>
          <a:xfrm>
            <a:off x="2135717" y="2286974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cs typeface="Calibri"/>
              </a:rPr>
              <a:t>Solicitar</a:t>
            </a:r>
          </a:p>
          <a:p>
            <a:pPr algn="ctr"/>
            <a:r>
              <a:rPr lang="pt-BR" dirty="0" smtClean="0">
                <a:cs typeface="Calibri"/>
              </a:rPr>
              <a:t>Informação</a:t>
            </a:r>
            <a:endParaRPr lang="pt-BR" dirty="0">
              <a:cs typeface="Calibri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6092591" y="5556546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Colaborador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3440327" y="1553103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cs typeface="Calibri"/>
              </a:rPr>
              <a:t>Solicitar </a:t>
            </a:r>
            <a:r>
              <a:rPr lang="pt-BR" sz="1600" dirty="0" smtClean="0">
                <a:cs typeface="Calibri"/>
              </a:rPr>
              <a:t>Cadastro colaborador</a:t>
            </a:r>
            <a:endParaRPr lang="pt-BR" sz="1600" dirty="0">
              <a:cs typeface="Calibri"/>
            </a:endParaRPr>
          </a:p>
        </p:txBody>
      </p:sp>
      <p:cxnSp>
        <p:nvCxnSpPr>
          <p:cNvPr id="21" name="Conector de Seta Reta 2">
            <a:extLst>
              <a:ext uri="{FF2B5EF4-FFF2-40B4-BE49-F238E27FC236}">
                <a16:creationId xmlns=""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>
            <a:off x="7378290" y="4797382"/>
            <a:ext cx="1949" cy="759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847455" y="1865228"/>
            <a:ext cx="40536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2">
            <a:extLst>
              <a:ext uri="{FF2B5EF4-FFF2-40B4-BE49-F238E27FC236}">
                <a16:creationId xmlns=""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6895145" y="1865228"/>
            <a:ext cx="5948" cy="163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=""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878945" y="342786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Fornece Informações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52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3227218" y="1570574"/>
            <a:ext cx="5489026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Entrada de um colaborador na ONG.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Diretoria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de cadastro do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Verifica se tem vaga no quadro de colaboradores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Cadastrar voluntário no quadro de colaboradores</a:t>
            </a:r>
          </a:p>
          <a:p>
            <a:pPr marL="1714500" lvl="3" indent="-342900">
              <a:buFont typeface="Courier New"/>
              <a:buChar char="o"/>
            </a:pPr>
            <a:r>
              <a:rPr lang="pt-BR" dirty="0">
                <a:cs typeface="Calibri"/>
              </a:rPr>
              <a:t>Caso não tenha vaga, não cadastrar.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Informar resposta ao voluntário.</a:t>
            </a:r>
          </a:p>
          <a:p>
            <a:pPr marL="1714500" lvl="3" indent="-342900">
              <a:buFont typeface="Courier New"/>
              <a:buChar char="o"/>
            </a:pPr>
            <a:r>
              <a:rPr lang="pt-BR" dirty="0">
                <a:cs typeface="Calibri"/>
              </a:rPr>
              <a:t>Caso esteja cadastrado informar regras da vaga.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</a:t>
            </a:r>
            <a:r>
              <a:rPr lang="pt-BR" sz="2400" dirty="0" smtClean="0">
                <a:cs typeface="Calibri"/>
              </a:rPr>
              <a:t>voluntário </a:t>
            </a:r>
            <a:r>
              <a:rPr lang="pt-BR" sz="2400" dirty="0">
                <a:cs typeface="Calibri"/>
              </a:rPr>
              <a:t>em um colaborador</a:t>
            </a:r>
          </a:p>
        </p:txBody>
      </p:sp>
    </p:spTree>
    <p:extLst>
      <p:ext uri="{BB962C8B-B14F-4D97-AF65-F5344CB8AC3E}">
        <p14:creationId xmlns:p14="http://schemas.microsoft.com/office/powerpoint/2010/main" val="389221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F25D9931-2A34-4441-8234-04F8F330EDE3}"/>
              </a:ext>
            </a:extLst>
          </p:cNvPr>
          <p:cNvSpPr/>
          <p:nvPr/>
        </p:nvSpPr>
        <p:spPr>
          <a:xfrm>
            <a:off x="1533169" y="683389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="" xmlns:a16="http://schemas.microsoft.com/office/drawing/2014/main" id="{DD2362A0-26E7-4752-BA70-DC5EA141C163}"/>
              </a:ext>
            </a:extLst>
          </p:cNvPr>
          <p:cNvCxnSpPr/>
          <p:nvPr/>
        </p:nvCxnSpPr>
        <p:spPr>
          <a:xfrm flipH="1">
            <a:off x="2511369" y="1596940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E430DB26-A7AA-4F73-B45A-E520DE02B9F1}"/>
              </a:ext>
            </a:extLst>
          </p:cNvPr>
          <p:cNvSpPr/>
          <p:nvPr/>
        </p:nvSpPr>
        <p:spPr>
          <a:xfrm>
            <a:off x="1520031" y="5687949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Doações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0B165049-39DC-4A49-8BEF-084544FB17BA}"/>
              </a:ext>
            </a:extLst>
          </p:cNvPr>
          <p:cNvSpPr/>
          <p:nvPr/>
        </p:nvSpPr>
        <p:spPr>
          <a:xfrm>
            <a:off x="1661109" y="3169215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="" xmlns:a16="http://schemas.microsoft.com/office/drawing/2014/main" id="{7454E7BB-9D41-4A12-8428-6BB24664233A}"/>
              </a:ext>
            </a:extLst>
          </p:cNvPr>
          <p:cNvCxnSpPr>
            <a:cxnSpLocks/>
          </p:cNvCxnSpPr>
          <p:nvPr/>
        </p:nvCxnSpPr>
        <p:spPr>
          <a:xfrm flipH="1">
            <a:off x="2510626" y="4481831"/>
            <a:ext cx="5750" cy="116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EE063C56-0066-4077-AD6C-024ED0D03377}"/>
              </a:ext>
            </a:extLst>
          </p:cNvPr>
          <p:cNvSpPr txBox="1"/>
          <p:nvPr/>
        </p:nvSpPr>
        <p:spPr>
          <a:xfrm>
            <a:off x="2579296" y="2057964"/>
            <a:ext cx="1219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Doação</a:t>
            </a:r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="" xmlns:a16="http://schemas.microsoft.com/office/drawing/2014/main" id="{1E32D56D-7EAE-46FD-9270-F2153D2674CA}"/>
              </a:ext>
            </a:extLst>
          </p:cNvPr>
          <p:cNvCxnSpPr/>
          <p:nvPr/>
        </p:nvCxnSpPr>
        <p:spPr>
          <a:xfrm flipV="1">
            <a:off x="409442" y="1050893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86E5058E-8A54-45B3-9D06-FA34AE2BEDD4}"/>
              </a:ext>
            </a:extLst>
          </p:cNvPr>
          <p:cNvSpPr txBox="1"/>
          <p:nvPr/>
        </p:nvSpPr>
        <p:spPr>
          <a:xfrm>
            <a:off x="339433" y="2057747"/>
            <a:ext cx="163614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Comprovante</a:t>
            </a:r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="" xmlns:a16="http://schemas.microsoft.com/office/drawing/2014/main" id="{11350AC0-AD03-4C25-B857-0A0143B22D2F}"/>
              </a:ext>
            </a:extLst>
          </p:cNvPr>
          <p:cNvCxnSpPr/>
          <p:nvPr/>
        </p:nvCxnSpPr>
        <p:spPr>
          <a:xfrm flipH="1">
            <a:off x="407971" y="1050893"/>
            <a:ext cx="1471" cy="27669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="" xmlns:a16="http://schemas.microsoft.com/office/drawing/2014/main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418260" y="3826828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cs typeface="Calibri"/>
              </a:rPr>
              <a:t>Capacidade:  Receber Doações</a:t>
            </a:r>
            <a:endParaRPr lang="pt-BR" sz="2400" dirty="0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265B57C0-4419-4EC5-AF58-E6E7D1D114AA}"/>
              </a:ext>
            </a:extLst>
          </p:cNvPr>
          <p:cNvSpPr txBox="1"/>
          <p:nvPr/>
        </p:nvSpPr>
        <p:spPr>
          <a:xfrm>
            <a:off x="6501131" y="1555692"/>
            <a:ext cx="5423335" cy="45243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ONG recebe algum tipo de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Lançar contribuição no Livro Controle e gera comprovante da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="" xmlns:a16="http://schemas.microsoft.com/office/drawing/2014/main" id="{258035D5-6877-4B2A-86C5-08559C46A05A}"/>
              </a:ext>
            </a:extLst>
          </p:cNvPr>
          <p:cNvSpPr/>
          <p:nvPr/>
        </p:nvSpPr>
        <p:spPr>
          <a:xfrm>
            <a:off x="5327615" y="3577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FB0CC6D0-85A8-42FD-AA6E-2005D18A0DD2}"/>
              </a:ext>
            </a:extLst>
          </p:cNvPr>
          <p:cNvSpPr txBox="1"/>
          <p:nvPr/>
        </p:nvSpPr>
        <p:spPr>
          <a:xfrm>
            <a:off x="4036299" y="3642163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="" xmlns:a16="http://schemas.microsoft.com/office/drawing/2014/main" id="{982BD88B-F5B7-497D-B8FD-D92930CA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" y="690426"/>
            <a:ext cx="10866407" cy="57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2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681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="" xmlns:a16="http://schemas.microsoft.com/office/drawing/2014/main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6" y="2459504"/>
            <a:ext cx="8942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Nome: </a:t>
            </a:r>
            <a:r>
              <a:rPr lang="pt-BR" sz="2000" dirty="0" err="1"/>
              <a:t>Isac</a:t>
            </a:r>
            <a:r>
              <a:rPr lang="pt-BR" sz="2000" dirty="0"/>
              <a:t> Moreira Campos</a:t>
            </a:r>
            <a:r>
              <a:rPr lang="pt-BR" sz="2000" b="1" dirty="0"/>
              <a:t>					RA: </a:t>
            </a:r>
            <a:r>
              <a:rPr lang="pt-BR" sz="2000" dirty="0"/>
              <a:t>1800451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="" xmlns:a16="http://schemas.microsoft.com/office/drawing/2014/main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="" xmlns:a16="http://schemas.microsoft.com/office/drawing/2014/main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="" xmlns:a16="http://schemas.microsoft.com/office/drawing/2014/main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=""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="" xmlns:a16="http://schemas.microsoft.com/office/drawing/2014/main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=""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="" xmlns:a16="http://schemas.microsoft.com/office/drawing/2014/main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=""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=""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="" xmlns:a16="http://schemas.microsoft.com/office/drawing/2014/main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="" xmlns:a16="http://schemas.microsoft.com/office/drawing/2014/main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=""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=""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=""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=""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=""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="" xmlns:a16="http://schemas.microsoft.com/office/drawing/2014/main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=""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="" xmlns:a16="http://schemas.microsoft.com/office/drawing/2014/main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="" xmlns:a16="http://schemas.microsoft.com/office/drawing/2014/main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=""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="" xmlns:a16="http://schemas.microsoft.com/office/drawing/2014/main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382067" y="3166097"/>
            <a:ext cx="218766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 smtClean="0">
                <a:cs typeface="Calibri"/>
              </a:rPr>
              <a:t>Administração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="" xmlns:a16="http://schemas.microsoft.com/office/drawing/2014/main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18017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="" xmlns:a16="http://schemas.microsoft.com/office/drawing/2014/main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=""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="" xmlns:a16="http://schemas.microsoft.com/office/drawing/2014/main" id="{BF28B680-1403-498E-B98E-3F47E1CD4F15}"/>
              </a:ext>
            </a:extLst>
          </p:cNvPr>
          <p:cNvGrpSpPr/>
          <p:nvPr/>
        </p:nvGrpSpPr>
        <p:grpSpPr>
          <a:xfrm>
            <a:off x="7565502" y="1784477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=""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="" xmlns:a16="http://schemas.microsoft.com/office/drawing/2014/main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="" xmlns:a16="http://schemas.microsoft.com/office/drawing/2014/main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=""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9078450" y="2963418"/>
            <a:ext cx="16007" cy="1810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=""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=""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7862963" y="786441"/>
            <a:ext cx="917424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663349" y="3697009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E876AD11-81BD-4580-9B33-4F7D24F45B10}"/>
              </a:ext>
            </a:extLst>
          </p:cNvPr>
          <p:cNvGrpSpPr/>
          <p:nvPr/>
        </p:nvGrpSpPr>
        <p:grpSpPr>
          <a:xfrm>
            <a:off x="8067390" y="4774187"/>
            <a:ext cx="2791185" cy="1765001"/>
            <a:chOff x="5897592" y="3860858"/>
            <a:chExt cx="2791185" cy="1765001"/>
          </a:xfrm>
        </p:grpSpPr>
        <p:sp>
          <p:nvSpPr>
            <p:cNvPr id="28" name="CaixaDeTexto 27">
              <a:extLst>
                <a:ext uri="{FF2B5EF4-FFF2-40B4-BE49-F238E27FC236}">
                  <a16:creationId xmlns=""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5959954" y="3860858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Realizar matricula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=""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="" xmlns:a16="http://schemas.microsoft.com/office/drawing/2014/main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="" xmlns:a16="http://schemas.microsoft.com/office/drawing/2014/main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=""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=""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="" xmlns:a16="http://schemas.microsoft.com/office/drawing/2014/main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=""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="" xmlns:a16="http://schemas.microsoft.com/office/drawing/2014/main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=""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=""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="" xmlns:a16="http://schemas.microsoft.com/office/drawing/2014/main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="" xmlns:a16="http://schemas.microsoft.com/office/drawing/2014/main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=""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=""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=""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=""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=""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1432796" y="3107185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="" xmlns:a16="http://schemas.microsoft.com/office/drawing/2014/main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=""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=""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="" xmlns:a16="http://schemas.microsoft.com/office/drawing/2014/main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1823875"/>
            <a:chOff x="6774611" y="3618781"/>
            <a:chExt cx="2819940" cy="1823875"/>
          </a:xfrm>
        </p:grpSpPr>
        <p:sp>
          <p:nvSpPr>
            <p:cNvPr id="28" name="CaixaDeTexto 27">
              <a:extLst>
                <a:ext uri="{FF2B5EF4-FFF2-40B4-BE49-F238E27FC236}">
                  <a16:creationId xmlns=""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 smtClean="0">
                  <a:cs typeface="Calibri"/>
                </a:rPr>
                <a:t>Verificar status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 smtClean="0">
                  <a:cs typeface="Calibri"/>
                </a:rPr>
                <a:t>Verificar </a:t>
              </a:r>
              <a:r>
                <a:rPr lang="pt-BR" b="1" i="1" dirty="0">
                  <a:cs typeface="Calibri"/>
                </a:rPr>
                <a:t>inadimplência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=""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="" xmlns:a16="http://schemas.microsoft.com/office/drawing/2014/main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="" xmlns:a16="http://schemas.microsoft.com/office/drawing/2014/main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="" xmlns:a16="http://schemas.microsoft.com/office/drawing/2014/main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="" xmlns:a16="http://schemas.microsoft.com/office/drawing/2014/main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="" xmlns:a16="http://schemas.microsoft.com/office/drawing/2014/main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="" xmlns:a16="http://schemas.microsoft.com/office/drawing/2014/main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="" xmlns:a16="http://schemas.microsoft.com/office/drawing/2014/main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="" xmlns:a16="http://schemas.microsoft.com/office/drawing/2014/main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Colaborador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=""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 smtClean="0"/>
                <a:t>Voluntário</a:t>
              </a:r>
              <a:endParaRPr lang="pt-BR" sz="2400" b="1" i="1" dirty="0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383361" y="2574728"/>
            <a:ext cx="22346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 smtClean="0">
                <a:cs typeface="Calibri"/>
              </a:rPr>
              <a:t>Administração</a:t>
            </a:r>
            <a:r>
              <a:rPr lang="pt-BR" sz="2400" b="1" i="1" dirty="0">
                <a:cs typeface="Calibri"/>
              </a:rPr>
              <a:t>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6DCBA173-E66C-403F-8F53-8A3DF7EFD734}"/>
              </a:ext>
            </a:extLst>
          </p:cNvPr>
          <p:cNvGrpSpPr/>
          <p:nvPr/>
        </p:nvGrpSpPr>
        <p:grpSpPr>
          <a:xfrm>
            <a:off x="69366" y="62869"/>
            <a:ext cx="12122634" cy="6570451"/>
            <a:chOff x="-55179" y="-139538"/>
            <a:chExt cx="12122634" cy="657045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-55179" y="-139538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="" xmlns:a16="http://schemas.microsoft.com/office/drawing/2014/main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Colaborador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="" xmlns:a16="http://schemas.microsoft.com/office/drawing/2014/main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5179" y="891679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=""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4252" y="3145688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375413" y="2097189"/>
              <a:ext cx="2511365" cy="1029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=""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408030" y="2365348"/>
              <a:ext cx="244612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Administração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="" xmlns:a16="http://schemas.microsoft.com/office/drawing/2014/main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 smtClean="0">
                    <a:cs typeface="Calibri"/>
                  </a:rPr>
                  <a:t>Voluntário</a:t>
                </a:r>
                <a:r>
                  <a:rPr lang="pt-BR" sz="2400" b="1" i="1" dirty="0">
                    <a:cs typeface="Calibri"/>
                  </a:rPr>
                  <a:t>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="" xmlns:a16="http://schemas.microsoft.com/office/drawing/2014/main" id="{7053101E-BA41-4AFA-90EB-5F30E05D5C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8631096" y="3127123"/>
              <a:ext cx="16753" cy="141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="" xmlns:a16="http://schemas.microsoft.com/office/drawing/2014/main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="" xmlns:a16="http://schemas.microsoft.com/office/drawing/2014/main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478048" cy="1309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="" xmlns:a16="http://schemas.microsoft.com/office/drawing/2014/main" id="{7FCA1908-EC09-46BB-B633-12D671CD2244}"/>
                </a:ext>
              </a:extLst>
            </p:cNvPr>
            <p:cNvSpPr txBox="1"/>
            <p:nvPr/>
          </p:nvSpPr>
          <p:spPr>
            <a:xfrm>
              <a:off x="3199502" y="3055728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>
                  <a:cs typeface="Calibri"/>
                </a:rPr>
                <a:t>Capacidades : </a:t>
              </a:r>
              <a:endParaRPr lang="pt-BR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="" xmlns:a16="http://schemas.microsoft.com/office/drawing/2014/main" id="{52E15621-7F03-4345-B836-9C7FBBF4EDE5}"/>
                </a:ext>
              </a:extLst>
            </p:cNvPr>
            <p:cNvGrpSpPr/>
            <p:nvPr/>
          </p:nvGrpSpPr>
          <p:grpSpPr>
            <a:xfrm>
              <a:off x="7070944" y="4536761"/>
              <a:ext cx="3804951" cy="1568946"/>
              <a:chOff x="7070944" y="4575807"/>
              <a:chExt cx="3804951" cy="1654422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="" xmlns:a16="http://schemas.microsoft.com/office/drawing/2014/main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60665" y="4640459"/>
                <a:ext cx="3615230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 smtClean="0">
                    <a:cs typeface="Calibri"/>
                  </a:rPr>
                  <a:t>Verificar vagas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 smtClean="0">
                    <a:cs typeface="Calibri"/>
                  </a:rPr>
                  <a:t>Cadastrar voluntário</a:t>
                </a:r>
                <a:endParaRPr lang="pt-BR" b="1" i="1" dirty="0" smtClean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 smtClean="0">
                    <a:cs typeface="Calibri"/>
                  </a:rPr>
                  <a:t>Tornar </a:t>
                </a:r>
                <a:r>
                  <a:rPr lang="pt-BR" b="1" i="1" dirty="0" smtClean="0">
                    <a:cs typeface="Calibri"/>
                  </a:rPr>
                  <a:t>voluntário </a:t>
                </a:r>
                <a:r>
                  <a:rPr lang="pt-BR" b="1" i="1" dirty="0">
                    <a:cs typeface="Calibri"/>
                  </a:rPr>
                  <a:t>em </a:t>
                </a:r>
                <a:r>
                  <a:rPr lang="pt-BR" b="1" i="1" dirty="0" smtClean="0">
                    <a:cs typeface="Calibri"/>
                  </a:rPr>
                  <a:t>um colaborador</a:t>
                </a:r>
                <a:endParaRPr lang="pt-BR" b="1" i="1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 smtClean="0">
                    <a:cs typeface="Calibri"/>
                  </a:rPr>
                  <a:t>Passar </a:t>
                </a:r>
                <a:r>
                  <a:rPr lang="pt-BR" b="1" i="1" dirty="0">
                    <a:cs typeface="Calibri"/>
                  </a:rPr>
                  <a:t>regras da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="" xmlns:a16="http://schemas.microsoft.com/office/drawing/2014/main" id="{F00C5CCF-AC25-4099-8DD3-8B36FCAF56E7}"/>
                  </a:ext>
                </a:extLst>
              </p:cNvPr>
              <p:cNvSpPr/>
              <p:nvPr/>
            </p:nvSpPr>
            <p:spPr>
              <a:xfrm>
                <a:off x="7070944" y="4575807"/>
                <a:ext cx="3316978" cy="1654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362</Words>
  <Application>Microsoft Office PowerPoint</Application>
  <PresentationFormat>Widescreen</PresentationFormat>
  <Paragraphs>212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Courier New,monospace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Leonardo Silva</cp:lastModifiedBy>
  <cp:revision>751</cp:revision>
  <dcterms:created xsi:type="dcterms:W3CDTF">2012-07-30T23:50:35Z</dcterms:created>
  <dcterms:modified xsi:type="dcterms:W3CDTF">2019-04-10T15:25:40Z</dcterms:modified>
</cp:coreProperties>
</file>