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/>
    <p:restoredTop sz="94720"/>
  </p:normalViewPr>
  <p:slideViewPr>
    <p:cSldViewPr snapToGrid="0">
      <p:cViewPr>
        <p:scale>
          <a:sx n="100" d="100"/>
          <a:sy n="100" d="100"/>
        </p:scale>
        <p:origin x="10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F32D3-5F62-D9DF-48B7-7EA3E07D0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518AA4-1250-4DEB-35DE-512E55022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FD3CEE-2634-0514-9240-231E5A5F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1765-C33C-9C43-ABCB-F93D6F8B0C4C}" type="datetimeFigureOut">
              <a:rPr lang="pt-BR" smtClean="0"/>
              <a:t>02/12/2023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829265-BA71-A6D2-54EE-307696182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AB6AEF-101C-C58C-C8AD-C9E2374D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513-A897-6741-AC58-37C68132E61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679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F8367-4334-4880-CA24-089F53E8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6254F2-4DE6-F466-9BB4-CA0600EED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8EE017-EBC9-CA01-B00C-DAEF3B6B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1765-C33C-9C43-ABCB-F93D6F8B0C4C}" type="datetimeFigureOut">
              <a:rPr lang="pt-BR" smtClean="0"/>
              <a:t>02/12/2023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7D0DCB-6CC0-8AB3-E88C-9BF8C683D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2151A8-CFBD-972F-E226-5660EA69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513-A897-6741-AC58-37C68132E61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915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46B0E7-0631-5CE1-5B29-D08019DB3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B04308-91C6-FF40-CCBC-E89FB044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64DBEC-7ED6-28E2-83A2-C8208B85A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1765-C33C-9C43-ABCB-F93D6F8B0C4C}" type="datetimeFigureOut">
              <a:rPr lang="pt-BR" smtClean="0"/>
              <a:t>02/12/2023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FB90B6-A369-4378-C260-EFE069D4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BBA45D-65B0-613C-B3E5-0BCB8DCB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513-A897-6741-AC58-37C68132E61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773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FB246-D05F-A1B8-4412-5897630FB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FCD472-D680-CB5B-39CC-8D4AC5C9F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C0360B-87CB-CB03-797F-98A472731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1765-C33C-9C43-ABCB-F93D6F8B0C4C}" type="datetimeFigureOut">
              <a:rPr lang="pt-BR" smtClean="0"/>
              <a:t>02/12/2023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822C98-2E25-04C6-5EEA-F3D16A1E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A86918-C77C-9EE9-AE9B-A822DD6E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513-A897-6741-AC58-37C68132E61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92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E2856-CCC5-C097-6372-62358D76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525ECD-ED75-8A0E-B158-35B12BAC0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FFBC03-CCA5-1F30-CF26-67971C21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1765-C33C-9C43-ABCB-F93D6F8B0C4C}" type="datetimeFigureOut">
              <a:rPr lang="pt-BR" smtClean="0"/>
              <a:t>02/12/2023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1EC03F-4013-A1CC-680F-62C07F43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73E049-816C-4065-797A-E563C71F1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513-A897-6741-AC58-37C68132E61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892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9A80E-C2CE-76A4-8264-9A35F1ED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56A9B9-D89D-B5AF-F19E-42E5A3BA9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E78D80-A7A1-B2C7-3D68-77ADB12EF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D2C5A1-5B59-62DC-25F5-4F6F05FA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1765-C33C-9C43-ABCB-F93D6F8B0C4C}" type="datetimeFigureOut">
              <a:rPr lang="pt-BR" smtClean="0"/>
              <a:t>02/12/2023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605022-3D2F-61F0-6B41-1EB778C5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0DFA97-028F-0A6F-C8FD-1ACAE95CD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513-A897-6741-AC58-37C68132E61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387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A4C30-ADF9-A1AA-E508-E365A5408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4048A1-5D30-4355-62A6-7195E8F96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564B4F-B2B9-7749-01A9-DBB8911FF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5DD75F-EEAD-7961-7A11-3CED58EA8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6546236-3A38-26B4-1ABB-B6D25EEB0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FE34E6-9AD6-8F6C-EC63-79D37A6D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1765-C33C-9C43-ABCB-F93D6F8B0C4C}" type="datetimeFigureOut">
              <a:rPr lang="pt-BR" smtClean="0"/>
              <a:t>02/12/2023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6F23BC7-2A49-8AA7-80AF-8B9EA2D7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4721A4-0F6B-2491-CF80-6904CD5E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513-A897-6741-AC58-37C68132E61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336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C831F-7BEA-E2E8-58DF-16A93446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F278EBC-950F-FB42-8297-3FB7B6CB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1765-C33C-9C43-ABCB-F93D6F8B0C4C}" type="datetimeFigureOut">
              <a:rPr lang="pt-BR" smtClean="0"/>
              <a:t>02/12/2023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84268-74D2-5D64-A549-049C98F22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24DDC04-2139-CAF3-59BE-6E7FE3AD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513-A897-6741-AC58-37C68132E61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732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BD790D3-6B7F-DB4D-A5CF-E50CF17C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1765-C33C-9C43-ABCB-F93D6F8B0C4C}" type="datetimeFigureOut">
              <a:rPr lang="pt-BR" smtClean="0"/>
              <a:t>02/12/2023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2467ADC-731C-0D40-995E-21E12BA0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3864E4-DBE6-C815-EB03-97A54570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513-A897-6741-AC58-37C68132E61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256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1CE54-8F67-489A-D75C-867BE5863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3C71E8-0D4C-BF58-1AB4-0C013F4C2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C8D0F3-595A-D831-B633-68D0560B3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1C774A-529C-24B3-F30C-3D411720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1765-C33C-9C43-ABCB-F93D6F8B0C4C}" type="datetimeFigureOut">
              <a:rPr lang="pt-BR" smtClean="0"/>
              <a:t>02/12/2023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261E8D-9443-35E2-46C5-A184EB55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C94A85-E3CB-3C21-BB8B-2FDA0590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513-A897-6741-AC58-37C68132E61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85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9A224-616C-B320-8CE3-A7163C8AA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95196A-27AE-B908-AE89-F79E69C6F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EFC97B-3D5B-CA04-EDED-9714C9432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6A5084-167B-5558-9BAD-236B6A7C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1765-C33C-9C43-ABCB-F93D6F8B0C4C}" type="datetimeFigureOut">
              <a:rPr lang="pt-BR" smtClean="0"/>
              <a:t>02/12/2023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BCEE01-B936-A95B-2DA4-36609349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B187A2-8D89-CD30-87FA-46658582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513-A897-6741-AC58-37C68132E61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7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D90DB9B-BDE1-897E-D215-85747795B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404337-8544-BE5A-24AF-E5A7B7EBB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52C498-A36E-6156-D05E-80CD76A2D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31765-C33C-9C43-ABCB-F93D6F8B0C4C}" type="datetimeFigureOut">
              <a:rPr lang="pt-BR" smtClean="0"/>
              <a:t>02/12/2023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7A3010-D9A8-1B67-03AE-A9F26270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29E027-0446-808A-132F-E13D3792E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9B513-A897-6741-AC58-37C68132E61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779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Bitdefender Security for Amazon Web Services (AWS)">
            <a:extLst>
              <a:ext uri="{FF2B5EF4-FFF2-40B4-BE49-F238E27FC236}">
                <a16:creationId xmlns:a16="http://schemas.microsoft.com/office/drawing/2014/main" id="{16F10EDB-C8FE-4CE8-5001-F0E00E0679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93" r="1" b="1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C74C0A-AA4E-92A2-4E71-B55BD000B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2135" y="1027596"/>
            <a:ext cx="9144000" cy="3063240"/>
          </a:xfrm>
        </p:spPr>
        <p:txBody>
          <a:bodyPr>
            <a:normAutofit/>
          </a:bodyPr>
          <a:lstStyle/>
          <a:p>
            <a:r>
              <a:rPr lang="pt-BR" sz="6600" dirty="0">
                <a:solidFill>
                  <a:schemeClr val="bg1"/>
                </a:solidFill>
                <a:latin typeface="Comic Sans MS" panose="030F0902030302020204" pitchFamily="66" charset="0"/>
              </a:rPr>
              <a:t>AWS Segurança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4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88DE2-86C0-8689-DD00-A4554D81D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>
                <a:latin typeface="Comic Sans MS" panose="030F0902030302020204" pitchFamily="66" charset="0"/>
              </a:rPr>
              <a:t>Conformidade na AWS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D31D1D-341D-026C-1BA8-8E55D1C70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65" y="1325563"/>
            <a:ext cx="11398103" cy="516731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pt-BR" sz="6000" b="0" i="0" dirty="0">
                <a:effectLst/>
                <a:latin typeface="Comic Sans MS" panose="030F0902030302020204" pitchFamily="66" charset="0"/>
              </a:rPr>
              <a:t>A conformidade na AWS se refere à adesão aos padrões legais, regulamentares e políticos que são aplicáveis a uma determinada indústria ou região geográfica. Isso pode incluir:</a:t>
            </a:r>
          </a:p>
          <a:p>
            <a:pPr marL="0" indent="0">
              <a:buNone/>
            </a:pPr>
            <a:endParaRPr lang="pt-BR" sz="6000" b="0" i="0" dirty="0">
              <a:effectLst/>
              <a:latin typeface="Comic Sans MS" panose="030F0902030302020204" pitchFamily="66" charset="0"/>
            </a:endParaRPr>
          </a:p>
          <a:p>
            <a:pPr marL="0" indent="0">
              <a:buNone/>
            </a:pPr>
            <a:r>
              <a:rPr lang="pt-BR" sz="6000" b="1" i="0" dirty="0">
                <a:effectLst/>
                <a:latin typeface="Comic Sans MS" panose="030F0902030302020204" pitchFamily="66" charset="0"/>
              </a:rPr>
              <a:t>Padrões de Dados</a:t>
            </a:r>
            <a:r>
              <a:rPr lang="pt-BR" sz="6000" b="0" i="0" dirty="0">
                <a:effectLst/>
                <a:latin typeface="Comic Sans MS" panose="030F0902030302020204" pitchFamily="66" charset="0"/>
              </a:rPr>
              <a:t>: Como PCI DSS para processamento de pagamento, HIPAA para informações de saúde, ou GDPR para proteção de dados na União Europeia.</a:t>
            </a:r>
          </a:p>
          <a:p>
            <a:pPr marL="0" indent="0">
              <a:buNone/>
            </a:pPr>
            <a:endParaRPr lang="pt-BR" sz="6000" b="0" i="0" dirty="0">
              <a:effectLst/>
              <a:latin typeface="Comic Sans MS" panose="030F0902030302020204" pitchFamily="66" charset="0"/>
            </a:endParaRPr>
          </a:p>
          <a:p>
            <a:pPr marL="0" indent="0">
              <a:buNone/>
            </a:pPr>
            <a:r>
              <a:rPr lang="pt-BR" sz="6000" b="1" i="0" dirty="0">
                <a:effectLst/>
                <a:latin typeface="Comic Sans MS" panose="030F0902030302020204" pitchFamily="66" charset="0"/>
              </a:rPr>
              <a:t>Certificações e Relatórios de Auditoria</a:t>
            </a:r>
            <a:r>
              <a:rPr lang="pt-BR" sz="6000" b="0" i="0" dirty="0">
                <a:effectLst/>
                <a:latin typeface="Comic Sans MS" panose="030F0902030302020204" pitchFamily="66" charset="0"/>
              </a:rPr>
              <a:t>: AWS mantém uma série de certificações de segurança globais, como ISO 27001, SOC 1, SOC 2, e SOC 3, que fornecem garantia de que está cumprindo com práticas recomendadas de segurança.</a:t>
            </a:r>
          </a:p>
          <a:p>
            <a:pPr marL="0" indent="0">
              <a:buNone/>
            </a:pPr>
            <a:endParaRPr lang="pt-BR" sz="6000" b="0" i="0" dirty="0">
              <a:effectLst/>
              <a:latin typeface="Comic Sans MS" panose="030F0902030302020204" pitchFamily="66" charset="0"/>
            </a:endParaRPr>
          </a:p>
          <a:p>
            <a:pPr marL="0" indent="0">
              <a:buNone/>
            </a:pPr>
            <a:r>
              <a:rPr lang="pt-BR" sz="6000" b="1" i="0" dirty="0">
                <a:effectLst/>
                <a:latin typeface="Comic Sans MS" panose="030F0902030302020204" pitchFamily="66" charset="0"/>
              </a:rPr>
              <a:t>Leis de Privacidade</a:t>
            </a:r>
            <a:r>
              <a:rPr lang="pt-BR" sz="6000" b="0" i="0" dirty="0">
                <a:effectLst/>
                <a:latin typeface="Comic Sans MS" panose="030F0902030302020204" pitchFamily="66" charset="0"/>
              </a:rPr>
              <a:t>: Adesão às leis de privacidade como a Lei de Proteção de Informações Pessoais (PIPL) na China ou a Lei de Proteção de Informações Pessoais e Eletrônicas (PIPEDA) no Canadá.</a:t>
            </a:r>
          </a:p>
          <a:p>
            <a:pPr marL="0" indent="0">
              <a:buNone/>
            </a:pPr>
            <a:endParaRPr lang="pt-BR" sz="6000" b="0" i="0" dirty="0">
              <a:effectLst/>
              <a:latin typeface="Comic Sans MS" panose="030F0902030302020204" pitchFamily="66" charset="0"/>
            </a:endParaRPr>
          </a:p>
          <a:p>
            <a:pPr marL="0" indent="0">
              <a:buNone/>
            </a:pPr>
            <a:r>
              <a:rPr lang="pt-BR" sz="6000" b="1" i="0" dirty="0">
                <a:effectLst/>
                <a:latin typeface="Comic Sans MS" panose="030F0902030302020204" pitchFamily="66" charset="0"/>
              </a:rPr>
              <a:t>AWS Artifact</a:t>
            </a:r>
            <a:r>
              <a:rPr lang="pt-BR" sz="6000" b="0" i="0" dirty="0">
                <a:effectLst/>
                <a:latin typeface="Comic Sans MS" panose="030F0902030302020204" pitchFamily="66" charset="0"/>
              </a:rPr>
              <a:t>: </a:t>
            </a:r>
            <a:r>
              <a:rPr lang="pt-BR" sz="6200" dirty="0">
                <a:latin typeface="Comic Sans MS" panose="030F0902030302020204" pitchFamily="66" charset="0"/>
              </a:rPr>
              <a:t>Um portal de autoatendimento para recuperação de artefatos de auditoria que oferece aos clientes acesso sob demanda à documentação de conformidade e aos acordos da AWS.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C6DEDA-8A26-5346-3A6E-77B7BB4D3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061" y="0"/>
            <a:ext cx="1243566" cy="124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75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08F947F-5BD9-141E-23C8-848D6422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"/>
            <a:ext cx="10804451" cy="1054396"/>
          </a:xfrm>
        </p:spPr>
        <p:txBody>
          <a:bodyPr/>
          <a:lstStyle/>
          <a:p>
            <a:r>
              <a:rPr lang="pt-BR" dirty="0">
                <a:latin typeface="Comic Sans MS" panose="030F0902030302020204" pitchFamily="66" charset="0"/>
              </a:rPr>
              <a:t>AWS fundamentos, e segurança serviços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B52D41F-7ED5-2C3E-C6C1-4FB5F932704D}"/>
              </a:ext>
            </a:extLst>
          </p:cNvPr>
          <p:cNvSpPr txBox="1"/>
          <p:nvPr/>
        </p:nvSpPr>
        <p:spPr>
          <a:xfrm>
            <a:off x="114853" y="3700579"/>
            <a:ext cx="171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mic Sans MS" panose="030F0902030302020204" pitchFamily="66" charset="0"/>
              </a:rPr>
              <a:t>Identificar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899360C-4BFB-B449-B9DA-506942D97714}"/>
              </a:ext>
            </a:extLst>
          </p:cNvPr>
          <p:cNvSpPr txBox="1"/>
          <p:nvPr/>
        </p:nvSpPr>
        <p:spPr>
          <a:xfrm>
            <a:off x="3139850" y="3695899"/>
            <a:ext cx="122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mic Sans MS" panose="030F0902030302020204" pitchFamily="66" charset="0"/>
              </a:rPr>
              <a:t>Proteger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F47C8C7-530B-DD90-F801-DFDC6B2B7F0D}"/>
              </a:ext>
            </a:extLst>
          </p:cNvPr>
          <p:cNvSpPr txBox="1"/>
          <p:nvPr/>
        </p:nvSpPr>
        <p:spPr>
          <a:xfrm>
            <a:off x="5671945" y="4342671"/>
            <a:ext cx="122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mic Sans MS" panose="030F0902030302020204" pitchFamily="66" charset="0"/>
              </a:rPr>
              <a:t>Detectar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062763B-8EF7-CA77-FCF0-55DC1C8C70B2}"/>
              </a:ext>
            </a:extLst>
          </p:cNvPr>
          <p:cNvSpPr txBox="1"/>
          <p:nvPr/>
        </p:nvSpPr>
        <p:spPr>
          <a:xfrm>
            <a:off x="8601307" y="3702366"/>
            <a:ext cx="135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mic Sans MS" panose="030F0902030302020204" pitchFamily="66" charset="0"/>
              </a:rPr>
              <a:t>Responder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DA62C33-9775-210B-838A-1F5F8097194C}"/>
              </a:ext>
            </a:extLst>
          </p:cNvPr>
          <p:cNvSpPr txBox="1"/>
          <p:nvPr/>
        </p:nvSpPr>
        <p:spPr>
          <a:xfrm>
            <a:off x="10682273" y="3629936"/>
            <a:ext cx="132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mic Sans MS" panose="030F0902030302020204" pitchFamily="66" charset="0"/>
              </a:rPr>
              <a:t>Recuperar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05BCA90-BA96-6706-ECDA-10EF161A083D}"/>
              </a:ext>
            </a:extLst>
          </p:cNvPr>
          <p:cNvSpPr txBox="1"/>
          <p:nvPr/>
        </p:nvSpPr>
        <p:spPr>
          <a:xfrm>
            <a:off x="7562973" y="3191291"/>
            <a:ext cx="180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mic Sans MS" panose="030F0902030302020204" pitchFamily="66" charset="0"/>
              </a:rPr>
              <a:t>Automatizar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CFC70E5-CCCA-C053-3F91-B2DBF9C2CDC1}"/>
              </a:ext>
            </a:extLst>
          </p:cNvPr>
          <p:cNvSpPr txBox="1"/>
          <p:nvPr/>
        </p:nvSpPr>
        <p:spPr>
          <a:xfrm>
            <a:off x="7745388" y="4291294"/>
            <a:ext cx="171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mic Sans MS" panose="030F0902030302020204" pitchFamily="66" charset="0"/>
              </a:rPr>
              <a:t>Investigar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EEC354A-5E1F-CCD9-8434-3AB3037E7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04" y="992073"/>
            <a:ext cx="1003515" cy="100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BB64050-0868-94B9-2488-1F5D73AFC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04" y="2262469"/>
            <a:ext cx="1005542" cy="100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B8E26111-6A1C-6BB8-42B8-6D5055B92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34735"/>
            <a:ext cx="933583" cy="93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ta para a Direita 11">
            <a:extLst>
              <a:ext uri="{FF2B5EF4-FFF2-40B4-BE49-F238E27FC236}">
                <a16:creationId xmlns:a16="http://schemas.microsoft.com/office/drawing/2014/main" id="{A92C4C55-B9D2-0B00-65AA-153E45780D67}"/>
              </a:ext>
            </a:extLst>
          </p:cNvPr>
          <p:cNvSpPr/>
          <p:nvPr/>
        </p:nvSpPr>
        <p:spPr>
          <a:xfrm>
            <a:off x="1833625" y="3678878"/>
            <a:ext cx="613586" cy="336342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Seta para a Direita 12">
            <a:extLst>
              <a:ext uri="{FF2B5EF4-FFF2-40B4-BE49-F238E27FC236}">
                <a16:creationId xmlns:a16="http://schemas.microsoft.com/office/drawing/2014/main" id="{D7EB9172-4401-22E6-DD72-57305E54E6EE}"/>
              </a:ext>
            </a:extLst>
          </p:cNvPr>
          <p:cNvSpPr/>
          <p:nvPr/>
        </p:nvSpPr>
        <p:spPr>
          <a:xfrm>
            <a:off x="4823294" y="4187835"/>
            <a:ext cx="613586" cy="336342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Seta para a Direita 13">
            <a:extLst>
              <a:ext uri="{FF2B5EF4-FFF2-40B4-BE49-F238E27FC236}">
                <a16:creationId xmlns:a16="http://schemas.microsoft.com/office/drawing/2014/main" id="{FE93F20C-F706-A84A-2CBC-3BF3A62308A5}"/>
              </a:ext>
            </a:extLst>
          </p:cNvPr>
          <p:cNvSpPr/>
          <p:nvPr/>
        </p:nvSpPr>
        <p:spPr>
          <a:xfrm>
            <a:off x="10016449" y="3678878"/>
            <a:ext cx="613586" cy="336342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Seta Curva para Baixo 14">
            <a:extLst>
              <a:ext uri="{FF2B5EF4-FFF2-40B4-BE49-F238E27FC236}">
                <a16:creationId xmlns:a16="http://schemas.microsoft.com/office/drawing/2014/main" id="{EED1BC6D-FC0C-19C4-9A9C-EEF01A5385F1}"/>
              </a:ext>
            </a:extLst>
          </p:cNvPr>
          <p:cNvSpPr/>
          <p:nvPr/>
        </p:nvSpPr>
        <p:spPr>
          <a:xfrm>
            <a:off x="7267003" y="2729755"/>
            <a:ext cx="2400632" cy="634040"/>
          </a:xfrm>
          <a:prstGeom prst="curvedDown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Seta em Curva para Cima 16">
            <a:extLst>
              <a:ext uri="{FF2B5EF4-FFF2-40B4-BE49-F238E27FC236}">
                <a16:creationId xmlns:a16="http://schemas.microsoft.com/office/drawing/2014/main" id="{DCA8E3B2-707E-1328-384E-D154952C0A55}"/>
              </a:ext>
            </a:extLst>
          </p:cNvPr>
          <p:cNvSpPr/>
          <p:nvPr/>
        </p:nvSpPr>
        <p:spPr>
          <a:xfrm>
            <a:off x="7275257" y="4325594"/>
            <a:ext cx="2400632" cy="634040"/>
          </a:xfrm>
          <a:prstGeom prst="curvedUp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B82893B0-7050-2384-00E7-D0E0A0FCE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79" y="4334735"/>
            <a:ext cx="933583" cy="93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>
            <a:extLst>
              <a:ext uri="{FF2B5EF4-FFF2-40B4-BE49-F238E27FC236}">
                <a16:creationId xmlns:a16="http://schemas.microsoft.com/office/drawing/2014/main" id="{C5C1296F-549E-7045-6819-51A39E06A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636" y="4071698"/>
            <a:ext cx="1092255" cy="109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>
            <a:extLst>
              <a:ext uri="{FF2B5EF4-FFF2-40B4-BE49-F238E27FC236}">
                <a16:creationId xmlns:a16="http://schemas.microsoft.com/office/drawing/2014/main" id="{B0AE7A7E-2DFC-D567-9901-550899E01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9213" y="5436298"/>
            <a:ext cx="741475" cy="88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>
            <a:extLst>
              <a:ext uri="{FF2B5EF4-FFF2-40B4-BE49-F238E27FC236}">
                <a16:creationId xmlns:a16="http://schemas.microsoft.com/office/drawing/2014/main" id="{76D984E8-1471-8833-E0D2-63782320B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901" y="5436297"/>
            <a:ext cx="687221" cy="88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8E58E738-3CA5-4F24-41C2-96A8F11EAFDD}"/>
              </a:ext>
            </a:extLst>
          </p:cNvPr>
          <p:cNvSpPr txBox="1"/>
          <p:nvPr/>
        </p:nvSpPr>
        <p:spPr>
          <a:xfrm>
            <a:off x="0" y="1880778"/>
            <a:ext cx="1800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AWS Organizations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58ABC80-B051-608A-BC09-B185E54EDE17}"/>
              </a:ext>
            </a:extLst>
          </p:cNvPr>
          <p:cNvSpPr txBox="1"/>
          <p:nvPr/>
        </p:nvSpPr>
        <p:spPr>
          <a:xfrm>
            <a:off x="985878" y="5174687"/>
            <a:ext cx="1196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AWS Trusted</a:t>
            </a:r>
          </a:p>
          <a:p>
            <a:pPr algn="ctr"/>
            <a:r>
              <a:rPr lang="pt-BR" sz="1400" dirty="0"/>
              <a:t> Advisor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9BF9C3-CE13-600F-0C76-7461622908CD}"/>
              </a:ext>
            </a:extLst>
          </p:cNvPr>
          <p:cNvSpPr txBox="1"/>
          <p:nvPr/>
        </p:nvSpPr>
        <p:spPr>
          <a:xfrm>
            <a:off x="-54261" y="5180539"/>
            <a:ext cx="1034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AWS Config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7712A18-DA58-2AFF-D9F0-BF4B80AD10EE}"/>
              </a:ext>
            </a:extLst>
          </p:cNvPr>
          <p:cNvSpPr txBox="1"/>
          <p:nvPr/>
        </p:nvSpPr>
        <p:spPr>
          <a:xfrm>
            <a:off x="-54261" y="3161919"/>
            <a:ext cx="1800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AWS Security Hub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E6ED426C-3D73-DD09-42A3-6A6E4B292A76}"/>
              </a:ext>
            </a:extLst>
          </p:cNvPr>
          <p:cNvGrpSpPr/>
          <p:nvPr/>
        </p:nvGrpSpPr>
        <p:grpSpPr>
          <a:xfrm>
            <a:off x="1593246" y="1030942"/>
            <a:ext cx="3938531" cy="2538448"/>
            <a:chOff x="2338025" y="1022956"/>
            <a:chExt cx="3938531" cy="2538448"/>
          </a:xfrm>
        </p:grpSpPr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EEE1AF55-FB76-B3CF-E0E7-752B713A171E}"/>
                </a:ext>
              </a:extLst>
            </p:cNvPr>
            <p:cNvSpPr txBox="1"/>
            <p:nvPr/>
          </p:nvSpPr>
          <p:spPr>
            <a:xfrm>
              <a:off x="2338025" y="3091458"/>
              <a:ext cx="1800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AWS WAF</a:t>
              </a:r>
            </a:p>
          </p:txBody>
        </p: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8808CB04-904A-836A-1CAD-E0A9C916FEFD}"/>
                </a:ext>
              </a:extLst>
            </p:cNvPr>
            <p:cNvGrpSpPr/>
            <p:nvPr/>
          </p:nvGrpSpPr>
          <p:grpSpPr>
            <a:xfrm>
              <a:off x="2716692" y="1022956"/>
              <a:ext cx="3559864" cy="2538448"/>
              <a:chOff x="2716692" y="1022956"/>
              <a:chExt cx="3559864" cy="2538448"/>
            </a:xfrm>
          </p:grpSpPr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1D8921CB-3F38-91C4-ABCC-7A105A50D83B}"/>
                  </a:ext>
                </a:extLst>
              </p:cNvPr>
              <p:cNvSpPr txBox="1"/>
              <p:nvPr/>
            </p:nvSpPr>
            <p:spPr>
              <a:xfrm>
                <a:off x="4476109" y="1902259"/>
                <a:ext cx="18004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AWS KMS</a:t>
                </a:r>
              </a:p>
            </p:txBody>
          </p:sp>
          <p:grpSp>
            <p:nvGrpSpPr>
              <p:cNvPr id="44" name="Agrupar 43">
                <a:extLst>
                  <a:ext uri="{FF2B5EF4-FFF2-40B4-BE49-F238E27FC236}">
                    <a16:creationId xmlns:a16="http://schemas.microsoft.com/office/drawing/2014/main" id="{D2CAD2AE-A32D-DD00-2271-F8737165C050}"/>
                  </a:ext>
                </a:extLst>
              </p:cNvPr>
              <p:cNvGrpSpPr/>
              <p:nvPr/>
            </p:nvGrpSpPr>
            <p:grpSpPr>
              <a:xfrm>
                <a:off x="2716692" y="1022956"/>
                <a:ext cx="3205767" cy="2538448"/>
                <a:chOff x="2716692" y="1022956"/>
                <a:chExt cx="3205767" cy="2538448"/>
              </a:xfrm>
            </p:grpSpPr>
            <p:pic>
              <p:nvPicPr>
                <p:cNvPr id="3084" name="Picture 12">
                  <a:extLst>
                    <a:ext uri="{FF2B5EF4-FFF2-40B4-BE49-F238E27FC236}">
                      <a16:creationId xmlns:a16="http://schemas.microsoft.com/office/drawing/2014/main" id="{B19CE6ED-68D5-4598-7B52-3D4664383CE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6441" y="1022957"/>
                  <a:ext cx="1003515" cy="100351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86" name="Picture 14">
                  <a:extLst>
                    <a:ext uri="{FF2B5EF4-FFF2-40B4-BE49-F238E27FC236}">
                      <a16:creationId xmlns:a16="http://schemas.microsoft.com/office/drawing/2014/main" id="{C02DDEC6-A0D2-96D4-EC5B-24FC63F7F1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64549" y="1031153"/>
                  <a:ext cx="1003515" cy="100351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88" name="Picture 16">
                  <a:extLst>
                    <a:ext uri="{FF2B5EF4-FFF2-40B4-BE49-F238E27FC236}">
                      <a16:creationId xmlns:a16="http://schemas.microsoft.com/office/drawing/2014/main" id="{F3C931C6-D2A3-8A98-4D57-C7E3E3C6D30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8944" y="1022956"/>
                  <a:ext cx="1003515" cy="100351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90" name="Picture 18">
                  <a:extLst>
                    <a:ext uri="{FF2B5EF4-FFF2-40B4-BE49-F238E27FC236}">
                      <a16:creationId xmlns:a16="http://schemas.microsoft.com/office/drawing/2014/main" id="{0B04D0AC-C6CE-6CD2-43FB-8EF6B03ED6D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0267" y="2155816"/>
                  <a:ext cx="1005542" cy="10055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92" name="Picture 20">
                  <a:extLst>
                    <a:ext uri="{FF2B5EF4-FFF2-40B4-BE49-F238E27FC236}">
                      <a16:creationId xmlns:a16="http://schemas.microsoft.com/office/drawing/2014/main" id="{1A307F56-0F0C-7B28-DC78-2A3E0FB7443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62522" y="2155816"/>
                  <a:ext cx="1005542" cy="10055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10A1A249-42FD-71E5-D5F5-7C04BBB27B4E}"/>
                    </a:ext>
                  </a:extLst>
                </p:cNvPr>
                <p:cNvSpPr txBox="1"/>
                <p:nvPr/>
              </p:nvSpPr>
              <p:spPr>
                <a:xfrm>
                  <a:off x="2716692" y="1882545"/>
                  <a:ext cx="107279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400" dirty="0"/>
                    <a:t>AWS Shield</a:t>
                  </a:r>
                </a:p>
              </p:txBody>
            </p:sp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B3B9E7C8-0F64-ABD4-8255-FEE13AE6B0D6}"/>
                    </a:ext>
                  </a:extLst>
                </p:cNvPr>
                <p:cNvSpPr txBox="1"/>
                <p:nvPr/>
              </p:nvSpPr>
              <p:spPr>
                <a:xfrm>
                  <a:off x="3403314" y="1876682"/>
                  <a:ext cx="18004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400" dirty="0"/>
                    <a:t>AWS ACM</a:t>
                  </a:r>
                </a:p>
              </p:txBody>
            </p:sp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03FE5EC6-468F-A93C-3673-EEED2FB0A707}"/>
                    </a:ext>
                  </a:extLst>
                </p:cNvPr>
                <p:cNvSpPr txBox="1"/>
                <p:nvPr/>
              </p:nvSpPr>
              <p:spPr>
                <a:xfrm>
                  <a:off x="3775809" y="3038184"/>
                  <a:ext cx="109225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400" dirty="0"/>
                    <a:t>AWS Secrets Manager</a:t>
                  </a:r>
                </a:p>
              </p:txBody>
            </p:sp>
          </p:grpSp>
        </p:grpSp>
      </p:grpSp>
      <p:pic>
        <p:nvPicPr>
          <p:cNvPr id="3100" name="Picture 28">
            <a:extLst>
              <a:ext uri="{FF2B5EF4-FFF2-40B4-BE49-F238E27FC236}">
                <a16:creationId xmlns:a16="http://schemas.microsoft.com/office/drawing/2014/main" id="{F25A08A1-4A7B-D755-4348-53A41706A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512" y="4939536"/>
            <a:ext cx="933584" cy="93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>
            <a:extLst>
              <a:ext uri="{FF2B5EF4-FFF2-40B4-BE49-F238E27FC236}">
                <a16:creationId xmlns:a16="http://schemas.microsoft.com/office/drawing/2014/main" id="{AF4D63AF-95A4-DC6A-2136-4D63F7138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597" y="4967104"/>
            <a:ext cx="933584" cy="93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>
            <a:extLst>
              <a:ext uri="{FF2B5EF4-FFF2-40B4-BE49-F238E27FC236}">
                <a16:creationId xmlns:a16="http://schemas.microsoft.com/office/drawing/2014/main" id="{50034496-8737-3F94-73E7-DDCF3C55C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163" y="5822445"/>
            <a:ext cx="933584" cy="93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EA84E11C-E13C-397C-EC26-05F390586CD5}"/>
              </a:ext>
            </a:extLst>
          </p:cNvPr>
          <p:cNvSpPr txBox="1"/>
          <p:nvPr/>
        </p:nvSpPr>
        <p:spPr>
          <a:xfrm>
            <a:off x="6694822" y="5794877"/>
            <a:ext cx="1452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AWS CloudWatch</a:t>
            </a:r>
          </a:p>
        </p:txBody>
      </p:sp>
      <p:pic>
        <p:nvPicPr>
          <p:cNvPr id="3106" name="Picture 34">
            <a:extLst>
              <a:ext uri="{FF2B5EF4-FFF2-40B4-BE49-F238E27FC236}">
                <a16:creationId xmlns:a16="http://schemas.microsoft.com/office/drawing/2014/main" id="{43B9A161-CCB9-1C9D-B514-E1958FA57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740" y="1050131"/>
            <a:ext cx="1003516" cy="100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Agrupar 47">
            <a:extLst>
              <a:ext uri="{FF2B5EF4-FFF2-40B4-BE49-F238E27FC236}">
                <a16:creationId xmlns:a16="http://schemas.microsoft.com/office/drawing/2014/main" id="{409A00B8-2670-AC6E-0F6F-430B998CFF76}"/>
              </a:ext>
            </a:extLst>
          </p:cNvPr>
          <p:cNvGrpSpPr/>
          <p:nvPr/>
        </p:nvGrpSpPr>
        <p:grpSpPr>
          <a:xfrm>
            <a:off x="7035651" y="1048103"/>
            <a:ext cx="3386717" cy="1458500"/>
            <a:chOff x="6466953" y="1029125"/>
            <a:chExt cx="3386717" cy="1458500"/>
          </a:xfrm>
        </p:grpSpPr>
        <p:pic>
          <p:nvPicPr>
            <p:cNvPr id="3108" name="Picture 36">
              <a:extLst>
                <a:ext uri="{FF2B5EF4-FFF2-40B4-BE49-F238E27FC236}">
                  <a16:creationId xmlns:a16="http://schemas.microsoft.com/office/drawing/2014/main" id="{51CBE2FF-D00E-27B6-D0A1-EC28253AE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5659" y="1031153"/>
              <a:ext cx="1003516" cy="1003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0" name="Picture 38">
              <a:extLst>
                <a:ext uri="{FF2B5EF4-FFF2-40B4-BE49-F238E27FC236}">
                  <a16:creationId xmlns:a16="http://schemas.microsoft.com/office/drawing/2014/main" id="{88CC74D7-58F7-DE74-6E03-C12190B91B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530" y="1043956"/>
              <a:ext cx="1005542" cy="1005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DCB36CB9-A37C-263D-C6A0-C1675C404302}"/>
                </a:ext>
              </a:extLst>
            </p:cNvPr>
            <p:cNvSpPr txBox="1"/>
            <p:nvPr/>
          </p:nvSpPr>
          <p:spPr>
            <a:xfrm>
              <a:off x="7557131" y="1951014"/>
              <a:ext cx="1140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AWS Lambda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4BD3C07-5C7F-2C58-9FBA-D9E8E299221D}"/>
                </a:ext>
              </a:extLst>
            </p:cNvPr>
            <p:cNvSpPr txBox="1"/>
            <p:nvPr/>
          </p:nvSpPr>
          <p:spPr>
            <a:xfrm>
              <a:off x="8557356" y="1951014"/>
              <a:ext cx="12963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AWS </a:t>
              </a:r>
            </a:p>
            <a:p>
              <a:pPr algn="ctr"/>
              <a:r>
                <a:rPr lang="pt-BR" sz="1400" dirty="0"/>
                <a:t>Step Functions</a:t>
              </a:r>
            </a:p>
          </p:txBody>
        </p:sp>
        <p:pic>
          <p:nvPicPr>
            <p:cNvPr id="3112" name="Picture 40">
              <a:extLst>
                <a:ext uri="{FF2B5EF4-FFF2-40B4-BE49-F238E27FC236}">
                  <a16:creationId xmlns:a16="http://schemas.microsoft.com/office/drawing/2014/main" id="{B84C007D-077C-D910-6B3D-DA2795D43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854" y="1029125"/>
              <a:ext cx="1005541" cy="1005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05794661-37F8-F856-6B33-080167DDD0E3}"/>
                </a:ext>
              </a:extLst>
            </p:cNvPr>
            <p:cNvSpPr txBox="1"/>
            <p:nvPr/>
          </p:nvSpPr>
          <p:spPr>
            <a:xfrm>
              <a:off x="6466953" y="1964405"/>
              <a:ext cx="1140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AWS System</a:t>
              </a:r>
            </a:p>
            <a:p>
              <a:pPr algn="ctr"/>
              <a:r>
                <a:rPr lang="pt-BR" sz="1400" dirty="0"/>
                <a:t>Manager</a:t>
              </a:r>
            </a:p>
          </p:txBody>
        </p:sp>
      </p:grp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22D00D8-DC63-F326-0C51-609A97F65A04}"/>
              </a:ext>
            </a:extLst>
          </p:cNvPr>
          <p:cNvSpPr txBox="1"/>
          <p:nvPr/>
        </p:nvSpPr>
        <p:spPr>
          <a:xfrm>
            <a:off x="7798912" y="6587416"/>
            <a:ext cx="1452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AWS </a:t>
            </a:r>
            <a:r>
              <a:rPr lang="pt-BR" sz="1400" dirty="0" err="1"/>
              <a:t>CloudTrail</a:t>
            </a:r>
            <a:endParaRPr lang="pt-BR" sz="1400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23E2A2B-D073-C680-C08D-6424DD8B1C65}"/>
              </a:ext>
            </a:extLst>
          </p:cNvPr>
          <p:cNvSpPr txBox="1"/>
          <p:nvPr/>
        </p:nvSpPr>
        <p:spPr>
          <a:xfrm>
            <a:off x="8859845" y="5841044"/>
            <a:ext cx="933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AWS Detective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5C125A4-1DAA-D666-CA73-F74DAC1A8EED}"/>
              </a:ext>
            </a:extLst>
          </p:cNvPr>
          <p:cNvSpPr txBox="1"/>
          <p:nvPr/>
        </p:nvSpPr>
        <p:spPr>
          <a:xfrm>
            <a:off x="10734952" y="5033026"/>
            <a:ext cx="1140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AWS S3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65B5A98-80DE-E1F4-D389-90C17FBEE564}"/>
              </a:ext>
            </a:extLst>
          </p:cNvPr>
          <p:cNvSpPr txBox="1"/>
          <p:nvPr/>
        </p:nvSpPr>
        <p:spPr>
          <a:xfrm>
            <a:off x="10764663" y="2031370"/>
            <a:ext cx="1473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AWS </a:t>
            </a:r>
          </a:p>
          <a:p>
            <a:pPr algn="ctr"/>
            <a:r>
              <a:rPr lang="pt-BR" sz="1400" dirty="0"/>
              <a:t>CloudFormation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DDAB0A8-DC51-FB98-835D-EB2CB5C24C23}"/>
              </a:ext>
            </a:extLst>
          </p:cNvPr>
          <p:cNvSpPr txBox="1"/>
          <p:nvPr/>
        </p:nvSpPr>
        <p:spPr>
          <a:xfrm>
            <a:off x="10319220" y="6277253"/>
            <a:ext cx="107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 Snapshot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B5AF98F-DAC8-893E-316C-A4657D933408}"/>
              </a:ext>
            </a:extLst>
          </p:cNvPr>
          <p:cNvSpPr txBox="1"/>
          <p:nvPr/>
        </p:nvSpPr>
        <p:spPr>
          <a:xfrm>
            <a:off x="11268653" y="6289237"/>
            <a:ext cx="107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Archive</a:t>
            </a:r>
          </a:p>
        </p:txBody>
      </p:sp>
      <p:pic>
        <p:nvPicPr>
          <p:cNvPr id="3114" name="Picture 42">
            <a:extLst>
              <a:ext uri="{FF2B5EF4-FFF2-40B4-BE49-F238E27FC236}">
                <a16:creationId xmlns:a16="http://schemas.microsoft.com/office/drawing/2014/main" id="{70130DB3-4901-28D1-A79E-0842AD772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498" y="4291294"/>
            <a:ext cx="1005542" cy="100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427BEB54-D1FB-1FBB-8A95-6CEA7F147600}"/>
              </a:ext>
            </a:extLst>
          </p:cNvPr>
          <p:cNvSpPr txBox="1"/>
          <p:nvPr/>
        </p:nvSpPr>
        <p:spPr>
          <a:xfrm>
            <a:off x="2280855" y="5260989"/>
            <a:ext cx="114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AWS Cognito</a:t>
            </a:r>
          </a:p>
        </p:txBody>
      </p:sp>
      <p:pic>
        <p:nvPicPr>
          <p:cNvPr id="3116" name="Picture 44">
            <a:extLst>
              <a:ext uri="{FF2B5EF4-FFF2-40B4-BE49-F238E27FC236}">
                <a16:creationId xmlns:a16="http://schemas.microsoft.com/office/drawing/2014/main" id="{3A57C59F-76DF-49E5-4EED-406362D08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747" y="4316242"/>
            <a:ext cx="1005543" cy="100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E2B5E258-0C55-3A77-894B-94F3F40E62C5}"/>
              </a:ext>
            </a:extLst>
          </p:cNvPr>
          <p:cNvSpPr txBox="1"/>
          <p:nvPr/>
        </p:nvSpPr>
        <p:spPr>
          <a:xfrm>
            <a:off x="3469683" y="5271670"/>
            <a:ext cx="107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AWS IAM</a:t>
            </a:r>
          </a:p>
        </p:txBody>
      </p:sp>
      <p:pic>
        <p:nvPicPr>
          <p:cNvPr id="3118" name="Picture 46">
            <a:extLst>
              <a:ext uri="{FF2B5EF4-FFF2-40B4-BE49-F238E27FC236}">
                <a16:creationId xmlns:a16="http://schemas.microsoft.com/office/drawing/2014/main" id="{B5AD317B-14A1-188F-6C39-2FA08D050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239" y="5591470"/>
            <a:ext cx="1005544" cy="100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EE14BBD7-CB52-1EB1-919A-1C9911AF741D}"/>
              </a:ext>
            </a:extLst>
          </p:cNvPr>
          <p:cNvSpPr txBox="1"/>
          <p:nvPr/>
        </p:nvSpPr>
        <p:spPr>
          <a:xfrm>
            <a:off x="2800041" y="6463722"/>
            <a:ext cx="107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AWS VPC</a:t>
            </a:r>
          </a:p>
        </p:txBody>
      </p:sp>
      <p:pic>
        <p:nvPicPr>
          <p:cNvPr id="3120" name="Picture 48">
            <a:extLst>
              <a:ext uri="{FF2B5EF4-FFF2-40B4-BE49-F238E27FC236}">
                <a16:creationId xmlns:a16="http://schemas.microsoft.com/office/drawing/2014/main" id="{BA1A9B3B-8F09-9585-9EC8-1C4EA6CD9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10" y="1017037"/>
            <a:ext cx="1003706" cy="100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2" name="Picture 50">
            <a:extLst>
              <a:ext uri="{FF2B5EF4-FFF2-40B4-BE49-F238E27FC236}">
                <a16:creationId xmlns:a16="http://schemas.microsoft.com/office/drawing/2014/main" id="{05223E6F-49E1-A0AD-70BA-02397A138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272" y="2043514"/>
            <a:ext cx="1005542" cy="100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4" name="Picture 52">
            <a:extLst>
              <a:ext uri="{FF2B5EF4-FFF2-40B4-BE49-F238E27FC236}">
                <a16:creationId xmlns:a16="http://schemas.microsoft.com/office/drawing/2014/main" id="{59A497B4-36F4-A209-3399-82FB88E59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945" y="3182291"/>
            <a:ext cx="1005544" cy="100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9E1FD912-E11D-DD30-DE9F-39CF69CA48B2}"/>
              </a:ext>
            </a:extLst>
          </p:cNvPr>
          <p:cNvSpPr txBox="1"/>
          <p:nvPr/>
        </p:nvSpPr>
        <p:spPr>
          <a:xfrm>
            <a:off x="5517405" y="1884668"/>
            <a:ext cx="1372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Amazon Macie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CF122A6C-CBA5-62DD-ED52-EC6FCCDCEC3F}"/>
              </a:ext>
            </a:extLst>
          </p:cNvPr>
          <p:cNvSpPr txBox="1"/>
          <p:nvPr/>
        </p:nvSpPr>
        <p:spPr>
          <a:xfrm>
            <a:off x="5451612" y="2951943"/>
            <a:ext cx="1633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Amazon GuardDuty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1D46951-D9BF-4E39-8037-D5FD3EB0D177}"/>
              </a:ext>
            </a:extLst>
          </p:cNvPr>
          <p:cNvSpPr txBox="1"/>
          <p:nvPr/>
        </p:nvSpPr>
        <p:spPr>
          <a:xfrm>
            <a:off x="5456683" y="4111365"/>
            <a:ext cx="1599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Amazon Inspector</a:t>
            </a:r>
          </a:p>
        </p:txBody>
      </p:sp>
    </p:spTree>
    <p:extLst>
      <p:ext uri="{BB962C8B-B14F-4D97-AF65-F5344CB8AC3E}">
        <p14:creationId xmlns:p14="http://schemas.microsoft.com/office/powerpoint/2010/main" val="10530310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242</Words>
  <Application>Microsoft Macintosh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Tema do Office</vt:lpstr>
      <vt:lpstr>AWS Segurança</vt:lpstr>
      <vt:lpstr>Conformidade na AWS</vt:lpstr>
      <vt:lpstr>AWS fundamentos, e segurança serviços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Segurança</dc:title>
  <dc:creator>Tomas de Andrade Alric</dc:creator>
  <cp:lastModifiedBy>Tomas de Andrade Alric</cp:lastModifiedBy>
  <cp:revision>1</cp:revision>
  <dcterms:created xsi:type="dcterms:W3CDTF">2023-12-02T14:02:52Z</dcterms:created>
  <dcterms:modified xsi:type="dcterms:W3CDTF">2023-12-03T02:58:08Z</dcterms:modified>
</cp:coreProperties>
</file>