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 id="274" r:id="rId4"/>
    <p:sldId id="275" r:id="rId5"/>
    <p:sldId id="276" r:id="rId6"/>
    <p:sldId id="277" r:id="rId7"/>
    <p:sldId id="259" r:id="rId8"/>
    <p:sldId id="260" r:id="rId9"/>
    <p:sldId id="282" r:id="rId10"/>
    <p:sldId id="283" r:id="rId11"/>
    <p:sldId id="284" r:id="rId12"/>
    <p:sldId id="256" r:id="rId13"/>
    <p:sldId id="261" r:id="rId14"/>
    <p:sldId id="265" r:id="rId15"/>
    <p:sldId id="267" r:id="rId16"/>
    <p:sldId id="268" r:id="rId17"/>
    <p:sldId id="269" r:id="rId18"/>
    <p:sldId id="266" r:id="rId19"/>
    <p:sldId id="278" r:id="rId20"/>
    <p:sldId id="271" r:id="rId21"/>
    <p:sldId id="272" r:id="rId22"/>
    <p:sldId id="286" r:id="rId23"/>
    <p:sldId id="279" r:id="rId24"/>
    <p:sldId id="285" r:id="rId25"/>
    <p:sldId id="287" r:id="rId26"/>
    <p:sldId id="288" r:id="rId27"/>
    <p:sldId id="290" r:id="rId28"/>
    <p:sldId id="273" r:id="rId29"/>
    <p:sldId id="280" r:id="rId30"/>
    <p:sldId id="281"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A6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p:restoredTop sz="94720"/>
  </p:normalViewPr>
  <p:slideViewPr>
    <p:cSldViewPr snapToGrid="0">
      <p:cViewPr varScale="1">
        <p:scale>
          <a:sx n="102" d="100"/>
          <a:sy n="102"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EE845-7DB5-1F28-384A-E30401E7452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0E4FA2A-8324-5983-0F09-1C10902E7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778AA7-DACA-E09E-13B3-0402883393EB}"/>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5" name="Espaço Reservado para Rodapé 4">
            <a:extLst>
              <a:ext uri="{FF2B5EF4-FFF2-40B4-BE49-F238E27FC236}">
                <a16:creationId xmlns:a16="http://schemas.microsoft.com/office/drawing/2014/main" id="{A42A8313-43B2-2E1F-10AC-C0CF9EBE74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6B337D8-A6F5-86C6-4EEA-37B2B472A48A}"/>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205673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40741-904E-415C-4638-E7035AAF4D8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2C0DA5F-E4F5-1F88-0300-528D1DFC046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6866D74-5D55-3D6F-CB76-E6D9B79623B7}"/>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5" name="Espaço Reservado para Rodapé 4">
            <a:extLst>
              <a:ext uri="{FF2B5EF4-FFF2-40B4-BE49-F238E27FC236}">
                <a16:creationId xmlns:a16="http://schemas.microsoft.com/office/drawing/2014/main" id="{4835C996-620A-6D48-893F-875757DA2C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B0F627-06FC-8BDB-7841-BE241FA5670F}"/>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228903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67D34C-8A5E-F2EE-1B8A-AE7F233ECD7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64A4805-2F19-A295-2F51-2C4CA435390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C56E93D-73E5-1A5E-7624-47F0763456A0}"/>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5" name="Espaço Reservado para Rodapé 4">
            <a:extLst>
              <a:ext uri="{FF2B5EF4-FFF2-40B4-BE49-F238E27FC236}">
                <a16:creationId xmlns:a16="http://schemas.microsoft.com/office/drawing/2014/main" id="{077A4DC4-5984-9473-F51F-CFAA974409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B2772C2-8D8A-A649-50AE-0FE563601624}"/>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194043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6B416-D6EF-9ADB-ABE2-6634AE800CA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A0F842-5772-EF10-8421-787F308E3F6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0EEDE82-4EFD-E8D0-4673-3A1408DB68F0}"/>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5" name="Espaço Reservado para Rodapé 4">
            <a:extLst>
              <a:ext uri="{FF2B5EF4-FFF2-40B4-BE49-F238E27FC236}">
                <a16:creationId xmlns:a16="http://schemas.microsoft.com/office/drawing/2014/main" id="{2A7976BC-6EA0-A669-E74F-AFD33B84954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6B3173E-9AF0-CAC8-F195-55B4FA58C24A}"/>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311252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3EFFA-704F-E3A7-66B6-55AB05C323A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7341DA7-80F7-C6C9-196A-62667DC08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2B1973B-6DD7-A951-2887-69C271C7F393}"/>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5" name="Espaço Reservado para Rodapé 4">
            <a:extLst>
              <a:ext uri="{FF2B5EF4-FFF2-40B4-BE49-F238E27FC236}">
                <a16:creationId xmlns:a16="http://schemas.microsoft.com/office/drawing/2014/main" id="{BCD8C36F-5BEB-8406-08ED-B87F81DFE4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FA2CB0-0F3D-2704-B69E-6F1881683D19}"/>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362555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63021-3BFB-AE2D-43BD-55F823C45BC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A0EA53F-A935-527C-6B13-639E54F2F3D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8D55E93-1AB3-F1C6-7A71-7DF3B3A0115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EE568ED-9756-F52C-653D-FDCF80AAF2DA}"/>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6" name="Espaço Reservado para Rodapé 5">
            <a:extLst>
              <a:ext uri="{FF2B5EF4-FFF2-40B4-BE49-F238E27FC236}">
                <a16:creationId xmlns:a16="http://schemas.microsoft.com/office/drawing/2014/main" id="{5580B918-4C51-ACD9-1436-AAF17674073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7AB1EC9-C6D4-95F5-454A-46FF71D8432D}"/>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9165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90539-1A62-026B-51B2-F97F00118B7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9DADD93-421D-113B-1900-979732FCE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7FECF8D-7931-0D5B-507E-F81EC87C311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452A8EC-8E6B-D7A4-D19A-85B5F707D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8E5E0C3-B8AF-132A-8095-F91153E92D4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36D7D9B-8471-5F98-CE6D-2A4C721B3AFE}"/>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8" name="Espaço Reservado para Rodapé 7">
            <a:extLst>
              <a:ext uri="{FF2B5EF4-FFF2-40B4-BE49-F238E27FC236}">
                <a16:creationId xmlns:a16="http://schemas.microsoft.com/office/drawing/2014/main" id="{8183D1ED-D296-5B46-850E-A835846FF99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6171CFF-065F-9349-7503-6AEF971E6278}"/>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290355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5F7E6-1711-B5BC-DF3F-104D2EC869D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7B97D20-F2CE-ABE7-1E33-03E3F83D080B}"/>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4" name="Espaço Reservado para Rodapé 3">
            <a:extLst>
              <a:ext uri="{FF2B5EF4-FFF2-40B4-BE49-F238E27FC236}">
                <a16:creationId xmlns:a16="http://schemas.microsoft.com/office/drawing/2014/main" id="{D3177B8C-F445-2621-58D4-3754F272440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2F8F1C8-591E-68B0-FE88-937F42936543}"/>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288685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55F90FB-5383-1BF6-CC11-6366ED6D7C5F}"/>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3" name="Espaço Reservado para Rodapé 2">
            <a:extLst>
              <a:ext uri="{FF2B5EF4-FFF2-40B4-BE49-F238E27FC236}">
                <a16:creationId xmlns:a16="http://schemas.microsoft.com/office/drawing/2014/main" id="{466A56CA-D14E-6B3D-B993-C5892513AC6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B9B17FD-F979-DF43-165B-4B93E4604D60}"/>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33749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945E2-3A13-FAE8-B363-C1C77715274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EC27D47-0767-AC99-D449-BFBF0AAA3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A9C29B4-AEF9-1F4E-0F81-AEAED61DA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F99FF23-CFF4-F904-1921-8B92B7E29ADB}"/>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6" name="Espaço Reservado para Rodapé 5">
            <a:extLst>
              <a:ext uri="{FF2B5EF4-FFF2-40B4-BE49-F238E27FC236}">
                <a16:creationId xmlns:a16="http://schemas.microsoft.com/office/drawing/2014/main" id="{0F2A12E6-F1DE-43BB-D50E-7853B0325E9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40AAC0D-D2AD-0836-D4BC-6B8E60B1053A}"/>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42244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8B2C2-721F-3A97-8762-E589C527A77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8AB34F6-C289-808E-32EB-E5B01F52A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AAD8DFC-7020-78C5-228F-DF4044978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87CBCD5-C236-C19D-CBFD-81817CD5DAC4}"/>
              </a:ext>
            </a:extLst>
          </p:cNvPr>
          <p:cNvSpPr>
            <a:spLocks noGrp="1"/>
          </p:cNvSpPr>
          <p:nvPr>
            <p:ph type="dt" sz="half" idx="10"/>
          </p:nvPr>
        </p:nvSpPr>
        <p:spPr/>
        <p:txBody>
          <a:bodyPr/>
          <a:lstStyle/>
          <a:p>
            <a:fld id="{07410FDF-AD3F-F04D-ABB5-298CFDDA87A8}" type="datetimeFigureOut">
              <a:rPr lang="pt-BR" smtClean="0"/>
              <a:t>29/10/2023</a:t>
            </a:fld>
            <a:endParaRPr lang="pt-BR"/>
          </a:p>
        </p:txBody>
      </p:sp>
      <p:sp>
        <p:nvSpPr>
          <p:cNvPr id="6" name="Espaço Reservado para Rodapé 5">
            <a:extLst>
              <a:ext uri="{FF2B5EF4-FFF2-40B4-BE49-F238E27FC236}">
                <a16:creationId xmlns:a16="http://schemas.microsoft.com/office/drawing/2014/main" id="{6E06694D-E5DD-265D-F8A1-43770854877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CC3F4F8-8815-7414-18F1-F5048606D491}"/>
              </a:ext>
            </a:extLst>
          </p:cNvPr>
          <p:cNvSpPr>
            <a:spLocks noGrp="1"/>
          </p:cNvSpPr>
          <p:nvPr>
            <p:ph type="sldNum" sz="quarter" idx="12"/>
          </p:nvPr>
        </p:nvSpPr>
        <p:spPr/>
        <p:txBody>
          <a:bodyPr/>
          <a:lstStyle/>
          <a:p>
            <a:fld id="{A545009F-2194-0846-ABA9-DAF8209EF38B}" type="slidenum">
              <a:rPr lang="pt-BR" smtClean="0"/>
              <a:t>‹nº›</a:t>
            </a:fld>
            <a:endParaRPr lang="pt-BR"/>
          </a:p>
        </p:txBody>
      </p:sp>
    </p:spTree>
    <p:extLst>
      <p:ext uri="{BB962C8B-B14F-4D97-AF65-F5344CB8AC3E}">
        <p14:creationId xmlns:p14="http://schemas.microsoft.com/office/powerpoint/2010/main" val="41631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0692E12-13C1-C8AD-23BA-67111C9B7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F5E5AFD-27B1-0570-0B0F-F023B9469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3B2D493-2361-6F54-4ED7-392A8A9A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10FDF-AD3F-F04D-ABB5-298CFDDA87A8}" type="datetimeFigureOut">
              <a:rPr lang="pt-BR" smtClean="0"/>
              <a:t>29/10/2023</a:t>
            </a:fld>
            <a:endParaRPr lang="pt-BR"/>
          </a:p>
        </p:txBody>
      </p:sp>
      <p:sp>
        <p:nvSpPr>
          <p:cNvPr id="5" name="Espaço Reservado para Rodapé 4">
            <a:extLst>
              <a:ext uri="{FF2B5EF4-FFF2-40B4-BE49-F238E27FC236}">
                <a16:creationId xmlns:a16="http://schemas.microsoft.com/office/drawing/2014/main" id="{4D2D35DA-458B-8E2C-81C2-A2EF12DFF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C9AE89A-69AD-2443-AC97-B55DEE1E8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5009F-2194-0846-ABA9-DAF8209EF38B}" type="slidenum">
              <a:rPr lang="pt-BR" smtClean="0"/>
              <a:t>‹nº›</a:t>
            </a:fld>
            <a:endParaRPr lang="pt-BR"/>
          </a:p>
        </p:txBody>
      </p:sp>
    </p:spTree>
    <p:extLst>
      <p:ext uri="{BB962C8B-B14F-4D97-AF65-F5344CB8AC3E}">
        <p14:creationId xmlns:p14="http://schemas.microsoft.com/office/powerpoint/2010/main" val="106873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602696" y="271636"/>
            <a:ext cx="7414146"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Infraestrutura global AWS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9" name="CaixaDeTexto 8">
            <a:extLst>
              <a:ext uri="{FF2B5EF4-FFF2-40B4-BE49-F238E27FC236}">
                <a16:creationId xmlns:a16="http://schemas.microsoft.com/office/drawing/2014/main" id="{D4E02C57-6225-7363-529C-7B99D3CCA133}"/>
              </a:ext>
            </a:extLst>
          </p:cNvPr>
          <p:cNvSpPr txBox="1"/>
          <p:nvPr/>
        </p:nvSpPr>
        <p:spPr>
          <a:xfrm>
            <a:off x="1947561" y="1573660"/>
            <a:ext cx="8724416" cy="4093428"/>
          </a:xfrm>
          <a:prstGeom prst="rect">
            <a:avLst/>
          </a:prstGeom>
          <a:noFill/>
        </p:spPr>
        <p:txBody>
          <a:bodyPr wrap="square">
            <a:spAutoFit/>
          </a:bodyPr>
          <a:lstStyle/>
          <a:p>
            <a:pPr algn="l"/>
            <a:r>
              <a:rPr lang="pt-BR" sz="2000" b="1" dirty="0">
                <a:solidFill>
                  <a:srgbClr val="7030A0"/>
                </a:solidFill>
                <a:latin typeface="Comic Sans MS" panose="030F0902030302020204" pitchFamily="66" charset="0"/>
              </a:rPr>
              <a:t>Regiões e Zonas de Disponibilidade (AZ): </a:t>
            </a:r>
            <a:r>
              <a:rPr lang="pt-BR" sz="2000" dirty="0">
                <a:solidFill>
                  <a:srgbClr val="333333"/>
                </a:solidFill>
                <a:latin typeface="Comic Sans MS" panose="030F0902030302020204" pitchFamily="66" charset="0"/>
              </a:rPr>
              <a:t>A AWS está dividida em várias regiões geográficas, cada uma composta por múltiplas AZs isoladas para garantir redundância e confiabilidade.</a:t>
            </a:r>
          </a:p>
          <a:p>
            <a:pPr algn="l"/>
            <a:endParaRPr lang="pt-BR" sz="2000" dirty="0">
              <a:solidFill>
                <a:srgbClr val="333333"/>
              </a:solidFill>
              <a:latin typeface="Comic Sans MS" panose="030F0902030302020204" pitchFamily="66" charset="0"/>
            </a:endParaRPr>
          </a:p>
          <a:p>
            <a:pPr algn="l"/>
            <a:r>
              <a:rPr lang="pt-BR" sz="2000" b="1" dirty="0">
                <a:solidFill>
                  <a:srgbClr val="7030A0"/>
                </a:solidFill>
                <a:latin typeface="Comic Sans MS" panose="030F0902030302020204" pitchFamily="66" charset="0"/>
              </a:rPr>
              <a:t>Locais de Borda: </a:t>
            </a:r>
            <a:r>
              <a:rPr lang="pt-BR" sz="2000" dirty="0">
                <a:solidFill>
                  <a:srgbClr val="333333"/>
                </a:solidFill>
                <a:latin typeface="Comic Sans MS" panose="030F0902030302020204" pitchFamily="66" charset="0"/>
              </a:rPr>
              <a:t>São locais do Amazon CloudFront e AWS Global Accelerator que estão posicionados em cidades ao redor do mundo, oferecendo conteúdo com baixa latência.</a:t>
            </a:r>
          </a:p>
          <a:p>
            <a:pPr algn="l">
              <a:buFont typeface="Arial" panose="020B0604020202020204" pitchFamily="34" charset="0"/>
              <a:buChar char="•"/>
            </a:pPr>
            <a:endParaRPr lang="pt-BR" sz="2000" b="1" dirty="0">
              <a:solidFill>
                <a:srgbClr val="7030A0"/>
              </a:solidFill>
              <a:latin typeface="Comic Sans MS" panose="030F0902030302020204" pitchFamily="66" charset="0"/>
            </a:endParaRPr>
          </a:p>
          <a:p>
            <a:pPr algn="l"/>
            <a:r>
              <a:rPr lang="pt-BR" sz="2000" b="1" dirty="0">
                <a:solidFill>
                  <a:srgbClr val="7030A0"/>
                </a:solidFill>
                <a:latin typeface="Comic Sans MS" panose="030F0902030302020204" pitchFamily="66" charset="0"/>
              </a:rPr>
              <a:t>Zonas do AWS Wavelength: </a:t>
            </a:r>
            <a:r>
              <a:rPr lang="pt-BR" sz="2000" dirty="0">
                <a:solidFill>
                  <a:srgbClr val="333333"/>
                </a:solidFill>
                <a:latin typeface="Comic Sans MS" panose="030F0902030302020204" pitchFamily="66" charset="0"/>
              </a:rPr>
              <a:t>Estendem a infraestrutura da AWS para redes de telecomunicações, otimizando para dispositivos móveis.</a:t>
            </a:r>
          </a:p>
          <a:p>
            <a:pPr algn="l">
              <a:buFont typeface="Arial" panose="020B0604020202020204" pitchFamily="34" charset="0"/>
              <a:buChar char="•"/>
            </a:pPr>
            <a:endParaRPr lang="pt-BR" sz="2000" dirty="0">
              <a:solidFill>
                <a:srgbClr val="333333"/>
              </a:solidFill>
              <a:latin typeface="Comic Sans MS" panose="030F0902030302020204" pitchFamily="66" charset="0"/>
            </a:endParaRPr>
          </a:p>
          <a:p>
            <a:pPr algn="l"/>
            <a:r>
              <a:rPr lang="pt-BR" sz="2000" b="1" dirty="0">
                <a:solidFill>
                  <a:srgbClr val="7030A0"/>
                </a:solidFill>
                <a:latin typeface="Comic Sans MS" panose="030F0902030302020204" pitchFamily="66" charset="0"/>
              </a:rPr>
              <a:t>Zonas Locais: </a:t>
            </a:r>
            <a:r>
              <a:rPr lang="pt-BR" sz="2000" dirty="0">
                <a:solidFill>
                  <a:srgbClr val="333333"/>
                </a:solidFill>
                <a:latin typeface="Comic Sans MS" panose="030F0902030302020204" pitchFamily="66" charset="0"/>
              </a:rPr>
              <a:t>São extensões de regiões da AWS, projetadas para levar serviços específicos mais perto de grandes centros urbanos.</a:t>
            </a:r>
          </a:p>
        </p:txBody>
      </p:sp>
    </p:spTree>
    <p:extLst>
      <p:ext uri="{BB962C8B-B14F-4D97-AF65-F5344CB8AC3E}">
        <p14:creationId xmlns:p14="http://schemas.microsoft.com/office/powerpoint/2010/main" val="9668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9BA9E95-FB29-16D4-2701-2E28615B1CCB}"/>
              </a:ext>
            </a:extLst>
          </p:cNvPr>
          <p:cNvSpPr txBox="1"/>
          <p:nvPr/>
        </p:nvSpPr>
        <p:spPr>
          <a:xfrm>
            <a:off x="3048886" y="3244334"/>
            <a:ext cx="6097772" cy="369332"/>
          </a:xfrm>
          <a:prstGeom prst="rect">
            <a:avLst/>
          </a:prstGeom>
          <a:noFill/>
        </p:spPr>
        <p:txBody>
          <a:bodyPr wrap="square">
            <a:spAutoFit/>
          </a:bodyPr>
          <a:lstStyle/>
          <a:p>
            <a:endParaRPr lang="pt-BR" dirty="0"/>
          </a:p>
        </p:txBody>
      </p:sp>
      <p:pic>
        <p:nvPicPr>
          <p:cNvPr id="6" name="Imagem 5">
            <a:extLst>
              <a:ext uri="{FF2B5EF4-FFF2-40B4-BE49-F238E27FC236}">
                <a16:creationId xmlns:a16="http://schemas.microsoft.com/office/drawing/2014/main" id="{EFF9161F-650A-DE07-2FAE-97062911DA2A}"/>
              </a:ext>
            </a:extLst>
          </p:cNvPr>
          <p:cNvPicPr>
            <a:picLocks noChangeAspect="1"/>
          </p:cNvPicPr>
          <p:nvPr/>
        </p:nvPicPr>
        <p:blipFill>
          <a:blip r:embed="rId2"/>
          <a:stretch>
            <a:fillRect/>
          </a:stretch>
        </p:blipFill>
        <p:spPr>
          <a:xfrm>
            <a:off x="1594883" y="685024"/>
            <a:ext cx="8780721" cy="5487951"/>
          </a:xfrm>
          <a:prstGeom prst="rect">
            <a:avLst/>
          </a:prstGeom>
        </p:spPr>
      </p:pic>
    </p:spTree>
    <p:extLst>
      <p:ext uri="{BB962C8B-B14F-4D97-AF65-F5344CB8AC3E}">
        <p14:creationId xmlns:p14="http://schemas.microsoft.com/office/powerpoint/2010/main" val="161509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9BA9E95-FB29-16D4-2701-2E28615B1CCB}"/>
              </a:ext>
            </a:extLst>
          </p:cNvPr>
          <p:cNvSpPr txBox="1"/>
          <p:nvPr/>
        </p:nvSpPr>
        <p:spPr>
          <a:xfrm>
            <a:off x="3048886" y="3244334"/>
            <a:ext cx="6097772" cy="369332"/>
          </a:xfrm>
          <a:prstGeom prst="rect">
            <a:avLst/>
          </a:prstGeom>
          <a:noFill/>
        </p:spPr>
        <p:txBody>
          <a:bodyPr wrap="square">
            <a:spAutoFit/>
          </a:bodyPr>
          <a:lstStyle/>
          <a:p>
            <a:endParaRPr lang="pt-BR" dirty="0"/>
          </a:p>
        </p:txBody>
      </p:sp>
      <p:pic>
        <p:nvPicPr>
          <p:cNvPr id="5" name="Imagem 4">
            <a:extLst>
              <a:ext uri="{FF2B5EF4-FFF2-40B4-BE49-F238E27FC236}">
                <a16:creationId xmlns:a16="http://schemas.microsoft.com/office/drawing/2014/main" id="{45680D08-191B-6EFC-C335-F73654C92672}"/>
              </a:ext>
            </a:extLst>
          </p:cNvPr>
          <p:cNvPicPr>
            <a:picLocks noChangeAspect="1"/>
          </p:cNvPicPr>
          <p:nvPr/>
        </p:nvPicPr>
        <p:blipFill>
          <a:blip r:embed="rId2"/>
          <a:stretch>
            <a:fillRect/>
          </a:stretch>
        </p:blipFill>
        <p:spPr>
          <a:xfrm>
            <a:off x="1923783" y="480201"/>
            <a:ext cx="8845226" cy="5528266"/>
          </a:xfrm>
          <a:prstGeom prst="rect">
            <a:avLst/>
          </a:prstGeom>
        </p:spPr>
      </p:pic>
    </p:spTree>
    <p:extLst>
      <p:ext uri="{BB962C8B-B14F-4D97-AF65-F5344CB8AC3E}">
        <p14:creationId xmlns:p14="http://schemas.microsoft.com/office/powerpoint/2010/main" val="187976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2457B18-E74E-522C-54E8-C0BB3158797F}"/>
              </a:ext>
            </a:extLst>
          </p:cNvPr>
          <p:cNvSpPr/>
          <p:nvPr/>
        </p:nvSpPr>
        <p:spPr>
          <a:xfrm>
            <a:off x="2699800" y="271636"/>
            <a:ext cx="7219925"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Opções de conectividade</a:t>
            </a:r>
          </a:p>
        </p:txBody>
      </p:sp>
      <p:pic>
        <p:nvPicPr>
          <p:cNvPr id="8" name="Imagem 7">
            <a:extLst>
              <a:ext uri="{FF2B5EF4-FFF2-40B4-BE49-F238E27FC236}">
                <a16:creationId xmlns:a16="http://schemas.microsoft.com/office/drawing/2014/main" id="{4C6DB61B-425F-64D3-8C73-07CD54C2C70E}"/>
              </a:ext>
            </a:extLst>
          </p:cNvPr>
          <p:cNvPicPr>
            <a:picLocks noChangeAspect="1"/>
          </p:cNvPicPr>
          <p:nvPr/>
        </p:nvPicPr>
        <p:blipFill>
          <a:blip r:embed="rId2"/>
          <a:stretch>
            <a:fillRect/>
          </a:stretch>
        </p:blipFill>
        <p:spPr>
          <a:xfrm>
            <a:off x="206994" y="1672237"/>
            <a:ext cx="1772531" cy="1650707"/>
          </a:xfrm>
          <a:prstGeom prst="rect">
            <a:avLst/>
          </a:prstGeom>
        </p:spPr>
      </p:pic>
      <p:sp>
        <p:nvSpPr>
          <p:cNvPr id="9" name="CaixaDeTexto 8">
            <a:extLst>
              <a:ext uri="{FF2B5EF4-FFF2-40B4-BE49-F238E27FC236}">
                <a16:creationId xmlns:a16="http://schemas.microsoft.com/office/drawing/2014/main" id="{B7EDF4FE-4D33-925A-535F-9A50C31559EE}"/>
              </a:ext>
            </a:extLst>
          </p:cNvPr>
          <p:cNvSpPr txBox="1"/>
          <p:nvPr/>
        </p:nvSpPr>
        <p:spPr>
          <a:xfrm>
            <a:off x="2508068" y="1854926"/>
            <a:ext cx="7631355" cy="1323439"/>
          </a:xfrm>
          <a:prstGeom prst="rect">
            <a:avLst/>
          </a:prstGeom>
          <a:noFill/>
        </p:spPr>
        <p:txBody>
          <a:bodyPr wrap="square" rtlCol="0">
            <a:spAutoFit/>
          </a:bodyPr>
          <a:lstStyle/>
          <a:p>
            <a:r>
              <a:rPr lang="pt-BR" sz="2000" b="0" i="0" dirty="0">
                <a:solidFill>
                  <a:srgbClr val="333333"/>
                </a:solidFill>
                <a:effectLst/>
                <a:latin typeface="AmazonEmber"/>
              </a:rPr>
              <a:t>O serviço de nuvem AWS Direct Connect é o caminho mais curto para seus recursos na AWS, uma </a:t>
            </a:r>
            <a:r>
              <a:rPr lang="pt-BR" sz="2000" b="1" i="0" dirty="0">
                <a:solidFill>
                  <a:srgbClr val="7030A0"/>
                </a:solidFill>
                <a:effectLst/>
                <a:latin typeface="AmazonEmber"/>
              </a:rPr>
              <a:t>conexão dedicada e privada</a:t>
            </a:r>
            <a:r>
              <a:rPr lang="pt-BR" sz="2000" b="0" i="0" dirty="0">
                <a:solidFill>
                  <a:srgbClr val="333333"/>
                </a:solidFill>
                <a:effectLst/>
                <a:latin typeface="AmazonEmber"/>
              </a:rPr>
              <a:t>. Seu tráfego de rede permanece todo o tempo na rede global da AWS e </a:t>
            </a:r>
            <a:r>
              <a:rPr lang="pt-BR" sz="2000" b="1" i="0" dirty="0">
                <a:solidFill>
                  <a:srgbClr val="7030A0"/>
                </a:solidFill>
                <a:effectLst/>
                <a:latin typeface="AmazonEmber"/>
              </a:rPr>
              <a:t>nunca entra na Internet pública. </a:t>
            </a:r>
            <a:endParaRPr lang="pt-BR" sz="2000" b="1" dirty="0">
              <a:solidFill>
                <a:srgbClr val="7030A0"/>
              </a:solidFill>
            </a:endParaRPr>
          </a:p>
        </p:txBody>
      </p:sp>
      <p:pic>
        <p:nvPicPr>
          <p:cNvPr id="10" name="Imagem 9">
            <a:extLst>
              <a:ext uri="{FF2B5EF4-FFF2-40B4-BE49-F238E27FC236}">
                <a16:creationId xmlns:a16="http://schemas.microsoft.com/office/drawing/2014/main" id="{1EBBF54D-4B38-C44C-2B25-2ECC36A9E519}"/>
              </a:ext>
            </a:extLst>
          </p:cNvPr>
          <p:cNvPicPr>
            <a:picLocks noChangeAspect="1"/>
          </p:cNvPicPr>
          <p:nvPr/>
        </p:nvPicPr>
        <p:blipFill>
          <a:blip r:embed="rId3"/>
          <a:stretch>
            <a:fillRect/>
          </a:stretch>
        </p:blipFill>
        <p:spPr>
          <a:xfrm>
            <a:off x="451413" y="4488732"/>
            <a:ext cx="1367339" cy="1556663"/>
          </a:xfrm>
          <a:prstGeom prst="rect">
            <a:avLst/>
          </a:prstGeom>
        </p:spPr>
      </p:pic>
      <p:sp>
        <p:nvSpPr>
          <p:cNvPr id="12" name="CaixaDeTexto 11">
            <a:extLst>
              <a:ext uri="{FF2B5EF4-FFF2-40B4-BE49-F238E27FC236}">
                <a16:creationId xmlns:a16="http://schemas.microsoft.com/office/drawing/2014/main" id="{D9480A69-2522-6935-4781-AC1D0B1CEAA9}"/>
              </a:ext>
            </a:extLst>
          </p:cNvPr>
          <p:cNvSpPr txBox="1"/>
          <p:nvPr/>
        </p:nvSpPr>
        <p:spPr>
          <a:xfrm>
            <a:off x="2508069" y="4606833"/>
            <a:ext cx="7967020" cy="1323439"/>
          </a:xfrm>
          <a:prstGeom prst="rect">
            <a:avLst/>
          </a:prstGeom>
          <a:noFill/>
        </p:spPr>
        <p:txBody>
          <a:bodyPr wrap="square">
            <a:spAutoFit/>
          </a:bodyPr>
          <a:lstStyle/>
          <a:p>
            <a:r>
              <a:rPr lang="pt-BR" sz="2000" dirty="0">
                <a:solidFill>
                  <a:srgbClr val="333333"/>
                </a:solidFill>
                <a:latin typeface="AmazonEmber"/>
              </a:rPr>
              <a:t>A AWS VPN é usada para criar uma </a:t>
            </a:r>
            <a:r>
              <a:rPr lang="pt-BR" sz="2000" b="1" dirty="0">
                <a:solidFill>
                  <a:srgbClr val="7030A0"/>
                </a:solidFill>
                <a:latin typeface="AmazonEmber"/>
              </a:rPr>
              <a:t>conexão segura por meio da Internet pública</a:t>
            </a:r>
            <a:r>
              <a:rPr lang="pt-BR" sz="2000" dirty="0">
                <a:solidFill>
                  <a:srgbClr val="333333"/>
                </a:solidFill>
                <a:latin typeface="AmazonEmber"/>
              </a:rPr>
              <a:t> entre a sua rede local e a AWS. Isso é útil quando você precisa de uma conexão segura e escalável, mas não requer a largura de banda dedicada oferecida pelo Direct Connect.</a:t>
            </a:r>
          </a:p>
        </p:txBody>
      </p:sp>
    </p:spTree>
    <p:extLst>
      <p:ext uri="{BB962C8B-B14F-4D97-AF65-F5344CB8AC3E}">
        <p14:creationId xmlns:p14="http://schemas.microsoft.com/office/powerpoint/2010/main" val="329095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023646" y="246832"/>
            <a:ext cx="10726783" cy="1754326"/>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Serviços de Armazenamento da AWS</a:t>
            </a:r>
            <a:br>
              <a:rPr lang="pt-BR" sz="5400" b="0" i="0" dirty="0">
                <a:solidFill>
                  <a:srgbClr val="D1D5DB"/>
                </a:solidFill>
                <a:effectLst/>
                <a:latin typeface="Söhne"/>
              </a:rPr>
            </a:br>
            <a:endParaRPr lang="pt-BR" sz="5400" b="0" i="0" dirty="0">
              <a:solidFill>
                <a:srgbClr val="D1D5DB"/>
              </a:solidFill>
              <a:effectLst/>
              <a:latin typeface="Söhne"/>
            </a:endParaRPr>
          </a:p>
        </p:txBody>
      </p:sp>
      <p:sp>
        <p:nvSpPr>
          <p:cNvPr id="9" name="CaixaDeTexto 8">
            <a:extLst>
              <a:ext uri="{FF2B5EF4-FFF2-40B4-BE49-F238E27FC236}">
                <a16:creationId xmlns:a16="http://schemas.microsoft.com/office/drawing/2014/main" id="{D4E02C57-6225-7363-529C-7B99D3CCA133}"/>
              </a:ext>
            </a:extLst>
          </p:cNvPr>
          <p:cNvSpPr txBox="1"/>
          <p:nvPr/>
        </p:nvSpPr>
        <p:spPr>
          <a:xfrm>
            <a:off x="1947561" y="1573660"/>
            <a:ext cx="8724416" cy="1631216"/>
          </a:xfrm>
          <a:prstGeom prst="rect">
            <a:avLst/>
          </a:prstGeom>
          <a:noFill/>
        </p:spPr>
        <p:txBody>
          <a:bodyPr wrap="square">
            <a:spAutoFit/>
          </a:bodyPr>
          <a:lstStyle/>
          <a:p>
            <a:pPr algn="l"/>
            <a:r>
              <a:rPr lang="pt-BR" sz="2000" b="1" dirty="0">
                <a:solidFill>
                  <a:srgbClr val="00B050"/>
                </a:solidFill>
                <a:latin typeface="AmazonEmber"/>
              </a:rPr>
              <a:t>Amazon S3: </a:t>
            </a:r>
            <a:r>
              <a:rPr lang="pt-BR" sz="2000" dirty="0">
                <a:solidFill>
                  <a:srgbClr val="333333"/>
                </a:solidFill>
                <a:latin typeface="AmazonEmber"/>
              </a:rPr>
              <a:t>Armazenamento de objetos escalável.</a:t>
            </a:r>
          </a:p>
          <a:p>
            <a:pPr algn="l"/>
            <a:r>
              <a:rPr lang="pt-BR" sz="2000" b="1" dirty="0">
                <a:solidFill>
                  <a:srgbClr val="00B050"/>
                </a:solidFill>
                <a:latin typeface="AmazonEmber"/>
              </a:rPr>
              <a:t>Amazon EBS: </a:t>
            </a:r>
            <a:r>
              <a:rPr lang="pt-BR" sz="2000" dirty="0">
                <a:solidFill>
                  <a:srgbClr val="333333"/>
                </a:solidFill>
                <a:latin typeface="AmazonEmber"/>
              </a:rPr>
              <a:t>Armazenamento em bloco para usar com instâncias EC2.</a:t>
            </a:r>
          </a:p>
          <a:p>
            <a:pPr algn="l"/>
            <a:r>
              <a:rPr lang="pt-BR" sz="2000" b="1" dirty="0">
                <a:solidFill>
                  <a:srgbClr val="00B050"/>
                </a:solidFill>
                <a:latin typeface="AmazonEmber"/>
              </a:rPr>
              <a:t>Amazon EFS e Amazon FSx: </a:t>
            </a:r>
            <a:r>
              <a:rPr lang="pt-BR" sz="2000" dirty="0">
                <a:solidFill>
                  <a:srgbClr val="333333"/>
                </a:solidFill>
                <a:latin typeface="AmazonEmber"/>
              </a:rPr>
              <a:t>Serviços de sistemas de arquivos gerenciados.</a:t>
            </a:r>
          </a:p>
          <a:p>
            <a:pPr algn="l"/>
            <a:r>
              <a:rPr lang="pt-BR" sz="2000" b="1" dirty="0">
                <a:solidFill>
                  <a:srgbClr val="00B050"/>
                </a:solidFill>
                <a:latin typeface="AmazonEmber"/>
              </a:rPr>
              <a:t>AWS Storage Gateway: </a:t>
            </a:r>
            <a:r>
              <a:rPr lang="pt-BR" sz="2000" dirty="0">
                <a:solidFill>
                  <a:srgbClr val="333333"/>
                </a:solidFill>
                <a:latin typeface="AmazonEmber"/>
              </a:rPr>
              <a:t>Conecta on-premises com armazenamento na nuvem.</a:t>
            </a:r>
          </a:p>
          <a:p>
            <a:pPr algn="l"/>
            <a:r>
              <a:rPr lang="pt-BR" sz="2000" b="1" dirty="0">
                <a:solidFill>
                  <a:srgbClr val="00B050"/>
                </a:solidFill>
                <a:latin typeface="AmazonEmber"/>
              </a:rPr>
              <a:t>AWS Backup: </a:t>
            </a:r>
            <a:r>
              <a:rPr lang="pt-BR" sz="2000" dirty="0">
                <a:solidFill>
                  <a:srgbClr val="333333"/>
                </a:solidFill>
                <a:latin typeface="AmazonEmber"/>
              </a:rPr>
              <a:t>Serviço centralizado para backup.</a:t>
            </a:r>
          </a:p>
        </p:txBody>
      </p:sp>
    </p:spTree>
    <p:extLst>
      <p:ext uri="{BB962C8B-B14F-4D97-AF65-F5344CB8AC3E}">
        <p14:creationId xmlns:p14="http://schemas.microsoft.com/office/powerpoint/2010/main" val="95287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627950" y="269981"/>
            <a:ext cx="5396670" cy="923330"/>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Serviços de IA/ML</a:t>
            </a:r>
          </a:p>
        </p:txBody>
      </p:sp>
      <p:sp>
        <p:nvSpPr>
          <p:cNvPr id="2" name="CaixaDeTexto 1">
            <a:extLst>
              <a:ext uri="{FF2B5EF4-FFF2-40B4-BE49-F238E27FC236}">
                <a16:creationId xmlns:a16="http://schemas.microsoft.com/office/drawing/2014/main" id="{CFACEEDB-4498-97E0-F011-4627C6E12D4F}"/>
              </a:ext>
            </a:extLst>
          </p:cNvPr>
          <p:cNvSpPr txBox="1"/>
          <p:nvPr/>
        </p:nvSpPr>
        <p:spPr>
          <a:xfrm>
            <a:off x="2508068" y="1854926"/>
            <a:ext cx="7631355" cy="1631216"/>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rgbClr val="65A69C"/>
                </a:solidFill>
                <a:latin typeface="AmazonEmber"/>
              </a:rPr>
              <a:t>processamento de linguagem natural (NLP) </a:t>
            </a:r>
            <a:r>
              <a:rPr lang="pt-BR" sz="2000" dirty="0">
                <a:solidFill>
                  <a:srgbClr val="333333"/>
                </a:solidFill>
                <a:latin typeface="AmazonEmber"/>
              </a:rPr>
              <a:t>que usa machine learning para encontrar insights e relacionamentos no texto. Ele pode </a:t>
            </a:r>
            <a:r>
              <a:rPr lang="pt-BR" sz="2000" b="1" dirty="0">
                <a:solidFill>
                  <a:srgbClr val="65A69C"/>
                </a:solidFill>
                <a:latin typeface="AmazonEmber"/>
              </a:rPr>
              <a:t>identificar a linguagem do texto, extrair frases-chave, lugares, pessoas, marcas ou eventos, entender o sentimento de um texto e muito mais.</a:t>
            </a:r>
          </a:p>
        </p:txBody>
      </p:sp>
      <p:pic>
        <p:nvPicPr>
          <p:cNvPr id="3" name="Imagem 2">
            <a:extLst>
              <a:ext uri="{FF2B5EF4-FFF2-40B4-BE49-F238E27FC236}">
                <a16:creationId xmlns:a16="http://schemas.microsoft.com/office/drawing/2014/main" id="{1F147D17-4778-D933-7CCA-892891C36BEC}"/>
              </a:ext>
            </a:extLst>
          </p:cNvPr>
          <p:cNvPicPr>
            <a:picLocks noChangeAspect="1"/>
          </p:cNvPicPr>
          <p:nvPr/>
        </p:nvPicPr>
        <p:blipFill>
          <a:blip r:embed="rId2"/>
          <a:stretch>
            <a:fillRect/>
          </a:stretch>
        </p:blipFill>
        <p:spPr>
          <a:xfrm>
            <a:off x="543527" y="1928713"/>
            <a:ext cx="1345563" cy="1477819"/>
          </a:xfrm>
          <a:prstGeom prst="rect">
            <a:avLst/>
          </a:prstGeom>
        </p:spPr>
      </p:pic>
      <p:sp>
        <p:nvSpPr>
          <p:cNvPr id="4" name="CaixaDeTexto 3">
            <a:extLst>
              <a:ext uri="{FF2B5EF4-FFF2-40B4-BE49-F238E27FC236}">
                <a16:creationId xmlns:a16="http://schemas.microsoft.com/office/drawing/2014/main" id="{9F8FEB3C-4AE1-8530-F179-033D585B05E3}"/>
              </a:ext>
            </a:extLst>
          </p:cNvPr>
          <p:cNvSpPr txBox="1"/>
          <p:nvPr/>
        </p:nvSpPr>
        <p:spPr>
          <a:xfrm>
            <a:off x="2508068" y="4426435"/>
            <a:ext cx="7631355" cy="1631216"/>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rgbClr val="65A69C"/>
                </a:solidFill>
                <a:latin typeface="AmazonEmber"/>
              </a:rPr>
              <a:t>pesquisa inteligente movido a machine learning</a:t>
            </a:r>
            <a:r>
              <a:rPr lang="pt-BR" sz="2000" dirty="0">
                <a:solidFill>
                  <a:srgbClr val="333333"/>
                </a:solidFill>
                <a:latin typeface="AmazonEmber"/>
              </a:rPr>
              <a:t>. Ele fornece uma experiência de pesquisa mais natural e relevante, e é </a:t>
            </a:r>
            <a:r>
              <a:rPr lang="pt-BR" sz="2000" b="1" dirty="0">
                <a:solidFill>
                  <a:srgbClr val="65A69C"/>
                </a:solidFill>
                <a:latin typeface="AmazonEmber"/>
              </a:rPr>
              <a:t>usado por empresas para buscar informações </a:t>
            </a:r>
            <a:r>
              <a:rPr lang="pt-BR" sz="2000" dirty="0">
                <a:solidFill>
                  <a:srgbClr val="333333"/>
                </a:solidFill>
                <a:latin typeface="AmazonEmber"/>
              </a:rPr>
              <a:t>em sua vasta quantidade de documentos internos, seja em FAQs, wikis, documentos, intranet, etc.</a:t>
            </a:r>
          </a:p>
        </p:txBody>
      </p:sp>
      <p:pic>
        <p:nvPicPr>
          <p:cNvPr id="5" name="Imagem 4">
            <a:extLst>
              <a:ext uri="{FF2B5EF4-FFF2-40B4-BE49-F238E27FC236}">
                <a16:creationId xmlns:a16="http://schemas.microsoft.com/office/drawing/2014/main" id="{4327ECFB-27B6-7A0C-EA8D-CA3910531107}"/>
              </a:ext>
            </a:extLst>
          </p:cNvPr>
          <p:cNvPicPr>
            <a:picLocks noChangeAspect="1"/>
          </p:cNvPicPr>
          <p:nvPr/>
        </p:nvPicPr>
        <p:blipFill>
          <a:blip r:embed="rId3"/>
          <a:stretch>
            <a:fillRect/>
          </a:stretch>
        </p:blipFill>
        <p:spPr>
          <a:xfrm>
            <a:off x="543527" y="4336095"/>
            <a:ext cx="1449161" cy="1631216"/>
          </a:xfrm>
          <a:prstGeom prst="rect">
            <a:avLst/>
          </a:prstGeom>
        </p:spPr>
      </p:pic>
    </p:spTree>
    <p:extLst>
      <p:ext uri="{BB962C8B-B14F-4D97-AF65-F5344CB8AC3E}">
        <p14:creationId xmlns:p14="http://schemas.microsoft.com/office/powerpoint/2010/main" val="106620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627950" y="269981"/>
            <a:ext cx="5396670" cy="923330"/>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Serviços de IA/ML</a:t>
            </a:r>
          </a:p>
        </p:txBody>
      </p:sp>
      <p:sp>
        <p:nvSpPr>
          <p:cNvPr id="2" name="CaixaDeTexto 1">
            <a:extLst>
              <a:ext uri="{FF2B5EF4-FFF2-40B4-BE49-F238E27FC236}">
                <a16:creationId xmlns:a16="http://schemas.microsoft.com/office/drawing/2014/main" id="{CFACEEDB-4498-97E0-F011-4627C6E12D4F}"/>
              </a:ext>
            </a:extLst>
          </p:cNvPr>
          <p:cNvSpPr txBox="1"/>
          <p:nvPr/>
        </p:nvSpPr>
        <p:spPr>
          <a:xfrm>
            <a:off x="2508068" y="1854926"/>
            <a:ext cx="7631355" cy="1631216"/>
          </a:xfrm>
          <a:prstGeom prst="rect">
            <a:avLst/>
          </a:prstGeom>
          <a:noFill/>
        </p:spPr>
        <p:txBody>
          <a:bodyPr wrap="square" rtlCol="0">
            <a:spAutoFit/>
          </a:bodyPr>
          <a:lstStyle/>
          <a:p>
            <a:r>
              <a:rPr lang="pt-BR" sz="2000" dirty="0">
                <a:solidFill>
                  <a:srgbClr val="333333"/>
                </a:solidFill>
                <a:latin typeface="AmazonEmber"/>
              </a:rPr>
              <a:t>É um serviço para </a:t>
            </a:r>
            <a:r>
              <a:rPr lang="pt-BR" sz="2000" b="1" dirty="0">
                <a:solidFill>
                  <a:srgbClr val="65A69C"/>
                </a:solidFill>
                <a:latin typeface="AmazonEmber"/>
              </a:rPr>
              <a:t>construção de interfaces de conversação em aplicativos usando voz e texto.</a:t>
            </a:r>
            <a:r>
              <a:rPr lang="pt-BR" sz="2000" dirty="0">
                <a:solidFill>
                  <a:srgbClr val="333333"/>
                </a:solidFill>
                <a:latin typeface="AmazonEmber"/>
              </a:rPr>
              <a:t> É a mesma tecnologia usada pela </a:t>
            </a:r>
            <a:r>
              <a:rPr lang="pt-BR" sz="2000" dirty="0" err="1">
                <a:solidFill>
                  <a:srgbClr val="333333"/>
                </a:solidFill>
                <a:latin typeface="AmazonEmber"/>
              </a:rPr>
              <a:t>Alexa</a:t>
            </a:r>
            <a:r>
              <a:rPr lang="pt-BR" sz="2000" dirty="0">
                <a:solidFill>
                  <a:srgbClr val="333333"/>
                </a:solidFill>
                <a:latin typeface="AmazonEmber"/>
              </a:rPr>
              <a:t>. Com o Lex, </a:t>
            </a:r>
            <a:r>
              <a:rPr lang="pt-BR" sz="2000" b="1" dirty="0">
                <a:solidFill>
                  <a:srgbClr val="65A69C"/>
                </a:solidFill>
                <a:latin typeface="AmazonEmber"/>
              </a:rPr>
              <a:t>você pode criar chatbots </a:t>
            </a:r>
            <a:r>
              <a:rPr lang="pt-BR" sz="2000" dirty="0">
                <a:solidFill>
                  <a:srgbClr val="333333"/>
                </a:solidFill>
                <a:latin typeface="AmazonEmber"/>
              </a:rPr>
              <a:t>para diversos fins, desde atendimento ao cliente até integrações complexas com sistemas empresariais</a:t>
            </a:r>
            <a:r>
              <a:rPr lang="pt-BR" sz="2000" b="0" i="0" dirty="0">
                <a:solidFill>
                  <a:srgbClr val="D1D5DB"/>
                </a:solidFill>
                <a:effectLst/>
                <a:latin typeface="Söhne"/>
              </a:rPr>
              <a:t>.</a:t>
            </a:r>
            <a:endParaRPr lang="pt-BR" sz="2000" dirty="0">
              <a:solidFill>
                <a:srgbClr val="333333"/>
              </a:solidFill>
              <a:latin typeface="AmazonEmber"/>
            </a:endParaRPr>
          </a:p>
        </p:txBody>
      </p:sp>
      <p:sp>
        <p:nvSpPr>
          <p:cNvPr id="4" name="CaixaDeTexto 3">
            <a:extLst>
              <a:ext uri="{FF2B5EF4-FFF2-40B4-BE49-F238E27FC236}">
                <a16:creationId xmlns:a16="http://schemas.microsoft.com/office/drawing/2014/main" id="{9F8FEB3C-4AE1-8530-F179-033D585B05E3}"/>
              </a:ext>
            </a:extLst>
          </p:cNvPr>
          <p:cNvSpPr txBox="1"/>
          <p:nvPr/>
        </p:nvSpPr>
        <p:spPr>
          <a:xfrm>
            <a:off x="2508068" y="4426435"/>
            <a:ext cx="7631355" cy="1323439"/>
          </a:xfrm>
          <a:prstGeom prst="rect">
            <a:avLst/>
          </a:prstGeom>
          <a:noFill/>
        </p:spPr>
        <p:txBody>
          <a:bodyPr wrap="square" rtlCol="0">
            <a:spAutoFit/>
          </a:bodyPr>
          <a:lstStyle/>
          <a:p>
            <a:r>
              <a:rPr lang="pt-BR" sz="2000" dirty="0">
                <a:solidFill>
                  <a:srgbClr val="333333"/>
                </a:solidFill>
                <a:latin typeface="AmazonEmber"/>
              </a:rPr>
              <a:t>é um serviço que </a:t>
            </a:r>
            <a:r>
              <a:rPr lang="pt-BR" sz="2000" b="1" dirty="0">
                <a:solidFill>
                  <a:srgbClr val="65A69C"/>
                </a:solidFill>
                <a:latin typeface="AmazonEmber"/>
              </a:rPr>
              <a:t>transforma texto em fala realista</a:t>
            </a:r>
            <a:r>
              <a:rPr lang="pt-BR" sz="2000" dirty="0">
                <a:solidFill>
                  <a:srgbClr val="333333"/>
                </a:solidFill>
                <a:latin typeface="AmazonEmber"/>
              </a:rPr>
              <a:t>. Ele suporta várias vozes e idiomas, e pode ser usado em aplicações como leitura de notícias, explicações em eLearning e qualquer outro lugar onde a voz humana é substituída ou usada.</a:t>
            </a:r>
          </a:p>
        </p:txBody>
      </p:sp>
      <p:pic>
        <p:nvPicPr>
          <p:cNvPr id="6" name="Imagem 5">
            <a:extLst>
              <a:ext uri="{FF2B5EF4-FFF2-40B4-BE49-F238E27FC236}">
                <a16:creationId xmlns:a16="http://schemas.microsoft.com/office/drawing/2014/main" id="{2D5E92E6-CF69-AA38-A57C-AE18EB454476}"/>
              </a:ext>
            </a:extLst>
          </p:cNvPr>
          <p:cNvPicPr>
            <a:picLocks noChangeAspect="1"/>
          </p:cNvPicPr>
          <p:nvPr/>
        </p:nvPicPr>
        <p:blipFill>
          <a:blip r:embed="rId2"/>
          <a:stretch>
            <a:fillRect/>
          </a:stretch>
        </p:blipFill>
        <p:spPr>
          <a:xfrm>
            <a:off x="543527" y="1845756"/>
            <a:ext cx="1387954" cy="1583244"/>
          </a:xfrm>
          <a:prstGeom prst="rect">
            <a:avLst/>
          </a:prstGeom>
        </p:spPr>
      </p:pic>
      <p:pic>
        <p:nvPicPr>
          <p:cNvPr id="8" name="Imagem 7">
            <a:extLst>
              <a:ext uri="{FF2B5EF4-FFF2-40B4-BE49-F238E27FC236}">
                <a16:creationId xmlns:a16="http://schemas.microsoft.com/office/drawing/2014/main" id="{6E008F4C-51A5-9955-D609-6ADE10CD69E7}"/>
              </a:ext>
            </a:extLst>
          </p:cNvPr>
          <p:cNvPicPr>
            <a:picLocks noChangeAspect="1"/>
          </p:cNvPicPr>
          <p:nvPr/>
        </p:nvPicPr>
        <p:blipFill>
          <a:blip r:embed="rId3"/>
          <a:stretch>
            <a:fillRect/>
          </a:stretch>
        </p:blipFill>
        <p:spPr>
          <a:xfrm>
            <a:off x="543527" y="4426435"/>
            <a:ext cx="1387954" cy="1686898"/>
          </a:xfrm>
          <a:prstGeom prst="rect">
            <a:avLst/>
          </a:prstGeom>
        </p:spPr>
      </p:pic>
    </p:spTree>
    <p:extLst>
      <p:ext uri="{BB962C8B-B14F-4D97-AF65-F5344CB8AC3E}">
        <p14:creationId xmlns:p14="http://schemas.microsoft.com/office/powerpoint/2010/main" val="49694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627950" y="269981"/>
            <a:ext cx="5396670" cy="923330"/>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Serviços de IA/ML</a:t>
            </a:r>
          </a:p>
        </p:txBody>
      </p:sp>
      <p:sp>
        <p:nvSpPr>
          <p:cNvPr id="2" name="CaixaDeTexto 1">
            <a:extLst>
              <a:ext uri="{FF2B5EF4-FFF2-40B4-BE49-F238E27FC236}">
                <a16:creationId xmlns:a16="http://schemas.microsoft.com/office/drawing/2014/main" id="{CFACEEDB-4498-97E0-F011-4627C6E12D4F}"/>
              </a:ext>
            </a:extLst>
          </p:cNvPr>
          <p:cNvSpPr txBox="1"/>
          <p:nvPr/>
        </p:nvSpPr>
        <p:spPr>
          <a:xfrm>
            <a:off x="2508068" y="1854926"/>
            <a:ext cx="7631355" cy="1323439"/>
          </a:xfrm>
          <a:prstGeom prst="rect">
            <a:avLst/>
          </a:prstGeom>
          <a:noFill/>
        </p:spPr>
        <p:txBody>
          <a:bodyPr wrap="square" rtlCol="0">
            <a:spAutoFit/>
          </a:bodyPr>
          <a:lstStyle/>
          <a:p>
            <a:r>
              <a:rPr lang="pt-BR" sz="2000" dirty="0">
                <a:solidFill>
                  <a:srgbClr val="333333"/>
                </a:solidFill>
                <a:latin typeface="AmazonEmber"/>
              </a:rPr>
              <a:t>É um serviço que </a:t>
            </a:r>
            <a:r>
              <a:rPr lang="pt-BR" sz="2000" b="1" dirty="0">
                <a:solidFill>
                  <a:srgbClr val="65A69C"/>
                </a:solidFill>
                <a:latin typeface="AmazonEmber"/>
              </a:rPr>
              <a:t>permite adicionar análise de imagem e vídeo ao seu aplicativo</a:t>
            </a:r>
            <a:r>
              <a:rPr lang="pt-BR" sz="2000" dirty="0">
                <a:solidFill>
                  <a:srgbClr val="333333"/>
                </a:solidFill>
                <a:latin typeface="AmazonEmber"/>
              </a:rPr>
              <a:t>. Pode identificar objetos, pessoas, texto, cenas e atividades, além de detectar qualquer conteúdo inapropriado. Também oferece recursos de reconhecimento facial.</a:t>
            </a:r>
          </a:p>
        </p:txBody>
      </p:sp>
      <p:sp>
        <p:nvSpPr>
          <p:cNvPr id="4" name="CaixaDeTexto 3">
            <a:extLst>
              <a:ext uri="{FF2B5EF4-FFF2-40B4-BE49-F238E27FC236}">
                <a16:creationId xmlns:a16="http://schemas.microsoft.com/office/drawing/2014/main" id="{9F8FEB3C-4AE1-8530-F179-033D585B05E3}"/>
              </a:ext>
            </a:extLst>
          </p:cNvPr>
          <p:cNvSpPr txBox="1"/>
          <p:nvPr/>
        </p:nvSpPr>
        <p:spPr>
          <a:xfrm>
            <a:off x="2519643" y="4426435"/>
            <a:ext cx="7631355" cy="1323439"/>
          </a:xfrm>
          <a:prstGeom prst="rect">
            <a:avLst/>
          </a:prstGeom>
          <a:noFill/>
        </p:spPr>
        <p:txBody>
          <a:bodyPr wrap="square" rtlCol="0">
            <a:spAutoFit/>
          </a:bodyPr>
          <a:lstStyle/>
          <a:p>
            <a:r>
              <a:rPr lang="pt-BR" sz="2000" dirty="0">
                <a:solidFill>
                  <a:srgbClr val="333333"/>
                </a:solidFill>
                <a:latin typeface="AmazonEmber"/>
              </a:rPr>
              <a:t>É uma plataforma completa de desenvolvimento e implantação de modelos de machine learning. Ele </a:t>
            </a:r>
            <a:r>
              <a:rPr lang="pt-BR" sz="2000" b="1" dirty="0">
                <a:solidFill>
                  <a:srgbClr val="65A69C"/>
                </a:solidFill>
                <a:latin typeface="AmazonEmber"/>
              </a:rPr>
              <a:t>oferece ferramentas para construir, treinar e implantar modelos em grande escala</a:t>
            </a:r>
            <a:r>
              <a:rPr lang="pt-BR" sz="2000" dirty="0">
                <a:solidFill>
                  <a:srgbClr val="333333"/>
                </a:solidFill>
                <a:latin typeface="AmazonEmber"/>
              </a:rPr>
              <a:t>, e é integrado com outras ferramentas AWS para coleta e processamento de dados</a:t>
            </a:r>
            <a:r>
              <a:rPr lang="pt-BR" sz="2000" dirty="0">
                <a:solidFill>
                  <a:srgbClr val="D1D5DB"/>
                </a:solidFill>
                <a:latin typeface="Söhne"/>
              </a:rPr>
              <a:t>.</a:t>
            </a:r>
            <a:endParaRPr lang="pt-BR" sz="2000" dirty="0">
              <a:solidFill>
                <a:srgbClr val="333333"/>
              </a:solidFill>
              <a:latin typeface="AmazonEmber"/>
            </a:endParaRPr>
          </a:p>
        </p:txBody>
      </p:sp>
      <p:pic>
        <p:nvPicPr>
          <p:cNvPr id="3" name="Imagem 2">
            <a:extLst>
              <a:ext uri="{FF2B5EF4-FFF2-40B4-BE49-F238E27FC236}">
                <a16:creationId xmlns:a16="http://schemas.microsoft.com/office/drawing/2014/main" id="{6B91CFAE-6068-400A-7379-C55458BF374F}"/>
              </a:ext>
            </a:extLst>
          </p:cNvPr>
          <p:cNvPicPr>
            <a:picLocks noChangeAspect="1"/>
          </p:cNvPicPr>
          <p:nvPr/>
        </p:nvPicPr>
        <p:blipFill>
          <a:blip r:embed="rId2"/>
          <a:stretch>
            <a:fillRect/>
          </a:stretch>
        </p:blipFill>
        <p:spPr>
          <a:xfrm>
            <a:off x="551297" y="1854927"/>
            <a:ext cx="1380893" cy="1574074"/>
          </a:xfrm>
          <a:prstGeom prst="rect">
            <a:avLst/>
          </a:prstGeom>
        </p:spPr>
      </p:pic>
      <p:pic>
        <p:nvPicPr>
          <p:cNvPr id="5" name="Imagem 4">
            <a:extLst>
              <a:ext uri="{FF2B5EF4-FFF2-40B4-BE49-F238E27FC236}">
                <a16:creationId xmlns:a16="http://schemas.microsoft.com/office/drawing/2014/main" id="{38CF6448-62B6-25AE-6E6A-BA86E18FE228}"/>
              </a:ext>
            </a:extLst>
          </p:cNvPr>
          <p:cNvPicPr>
            <a:picLocks noChangeAspect="1"/>
          </p:cNvPicPr>
          <p:nvPr/>
        </p:nvPicPr>
        <p:blipFill>
          <a:blip r:embed="rId3"/>
          <a:stretch>
            <a:fillRect/>
          </a:stretch>
        </p:blipFill>
        <p:spPr>
          <a:xfrm>
            <a:off x="551298" y="4314307"/>
            <a:ext cx="1398396" cy="1574074"/>
          </a:xfrm>
          <a:prstGeom prst="rect">
            <a:avLst/>
          </a:prstGeom>
        </p:spPr>
      </p:pic>
    </p:spTree>
    <p:extLst>
      <p:ext uri="{BB962C8B-B14F-4D97-AF65-F5344CB8AC3E}">
        <p14:creationId xmlns:p14="http://schemas.microsoft.com/office/powerpoint/2010/main" val="142560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627950" y="269981"/>
            <a:ext cx="5396670" cy="923330"/>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Serviços de IA/ML</a:t>
            </a:r>
          </a:p>
        </p:txBody>
      </p:sp>
      <p:sp>
        <p:nvSpPr>
          <p:cNvPr id="2" name="CaixaDeTexto 1">
            <a:extLst>
              <a:ext uri="{FF2B5EF4-FFF2-40B4-BE49-F238E27FC236}">
                <a16:creationId xmlns:a16="http://schemas.microsoft.com/office/drawing/2014/main" id="{CFACEEDB-4498-97E0-F011-4627C6E12D4F}"/>
              </a:ext>
            </a:extLst>
          </p:cNvPr>
          <p:cNvSpPr txBox="1"/>
          <p:nvPr/>
        </p:nvSpPr>
        <p:spPr>
          <a:xfrm>
            <a:off x="2508068" y="1854926"/>
            <a:ext cx="7631355" cy="1015663"/>
          </a:xfrm>
          <a:prstGeom prst="rect">
            <a:avLst/>
          </a:prstGeom>
          <a:noFill/>
        </p:spPr>
        <p:txBody>
          <a:bodyPr wrap="square" rtlCol="0">
            <a:spAutoFit/>
          </a:bodyPr>
          <a:lstStyle/>
          <a:p>
            <a:r>
              <a:rPr lang="pt-BR" sz="2000" dirty="0">
                <a:solidFill>
                  <a:srgbClr val="333333"/>
                </a:solidFill>
                <a:latin typeface="AmazonEmber"/>
              </a:rPr>
              <a:t>é um serviço que </a:t>
            </a:r>
            <a:r>
              <a:rPr lang="pt-BR" sz="2000" b="1" dirty="0">
                <a:solidFill>
                  <a:srgbClr val="65A69C"/>
                </a:solidFill>
                <a:latin typeface="AmazonEmber"/>
              </a:rPr>
              <a:t>extrai automaticamente texto, formulários e tabelas de documentos digitalizados</a:t>
            </a:r>
            <a:r>
              <a:rPr lang="pt-BR" sz="2000" dirty="0">
                <a:solidFill>
                  <a:srgbClr val="333333"/>
                </a:solidFill>
                <a:latin typeface="AmazonEmber"/>
              </a:rPr>
              <a:t>. Ele vai além do OCR tradicional, identificando o conteúdo e a estrutura dos documentos.</a:t>
            </a:r>
          </a:p>
        </p:txBody>
      </p:sp>
      <p:sp>
        <p:nvSpPr>
          <p:cNvPr id="4" name="CaixaDeTexto 3">
            <a:extLst>
              <a:ext uri="{FF2B5EF4-FFF2-40B4-BE49-F238E27FC236}">
                <a16:creationId xmlns:a16="http://schemas.microsoft.com/office/drawing/2014/main" id="{9F8FEB3C-4AE1-8530-F179-033D585B05E3}"/>
              </a:ext>
            </a:extLst>
          </p:cNvPr>
          <p:cNvSpPr txBox="1"/>
          <p:nvPr/>
        </p:nvSpPr>
        <p:spPr>
          <a:xfrm>
            <a:off x="2519643" y="4426435"/>
            <a:ext cx="7631355" cy="1015663"/>
          </a:xfrm>
          <a:prstGeom prst="rect">
            <a:avLst/>
          </a:prstGeom>
          <a:noFill/>
        </p:spPr>
        <p:txBody>
          <a:bodyPr wrap="square" rtlCol="0">
            <a:spAutoFit/>
          </a:bodyPr>
          <a:lstStyle/>
          <a:p>
            <a:r>
              <a:rPr lang="pt-BR" sz="2000" dirty="0">
                <a:solidFill>
                  <a:srgbClr val="333333"/>
                </a:solidFill>
                <a:latin typeface="AmazonEmber"/>
              </a:rPr>
              <a:t>É um serviço </a:t>
            </a:r>
            <a:r>
              <a:rPr lang="pt-BR" sz="2000" b="1" dirty="0">
                <a:solidFill>
                  <a:srgbClr val="65A69C"/>
                </a:solidFill>
                <a:latin typeface="AmazonEmber"/>
              </a:rPr>
              <a:t>automático de reconhecimento de fala que converte fala em texto.</a:t>
            </a:r>
            <a:r>
              <a:rPr lang="pt-BR" sz="2000" dirty="0">
                <a:solidFill>
                  <a:srgbClr val="333333"/>
                </a:solidFill>
                <a:latin typeface="AmazonEmber"/>
              </a:rPr>
              <a:t> É frequentemente usado para transcrição de áudio, legendas e também como entrada para outras análises e processamentos</a:t>
            </a:r>
            <a:r>
              <a:rPr lang="pt-BR" sz="2000" b="0" i="0" dirty="0">
                <a:solidFill>
                  <a:srgbClr val="D1D5DB"/>
                </a:solidFill>
                <a:effectLst/>
                <a:latin typeface="Söhne"/>
              </a:rPr>
              <a:t>.</a:t>
            </a:r>
            <a:endParaRPr lang="pt-BR" sz="2000" dirty="0">
              <a:solidFill>
                <a:srgbClr val="333333"/>
              </a:solidFill>
              <a:latin typeface="AmazonEmber"/>
            </a:endParaRPr>
          </a:p>
        </p:txBody>
      </p:sp>
      <p:pic>
        <p:nvPicPr>
          <p:cNvPr id="6" name="Imagem 5">
            <a:extLst>
              <a:ext uri="{FF2B5EF4-FFF2-40B4-BE49-F238E27FC236}">
                <a16:creationId xmlns:a16="http://schemas.microsoft.com/office/drawing/2014/main" id="{E6B7C5E5-B11C-CCDD-3B99-E6DECD8CA2E9}"/>
              </a:ext>
            </a:extLst>
          </p:cNvPr>
          <p:cNvPicPr>
            <a:picLocks noChangeAspect="1"/>
          </p:cNvPicPr>
          <p:nvPr/>
        </p:nvPicPr>
        <p:blipFill>
          <a:blip r:embed="rId2"/>
          <a:stretch>
            <a:fillRect/>
          </a:stretch>
        </p:blipFill>
        <p:spPr>
          <a:xfrm>
            <a:off x="599143" y="1770992"/>
            <a:ext cx="1368396" cy="1544964"/>
          </a:xfrm>
          <a:prstGeom prst="rect">
            <a:avLst/>
          </a:prstGeom>
        </p:spPr>
      </p:pic>
      <p:pic>
        <p:nvPicPr>
          <p:cNvPr id="8" name="Imagem 7">
            <a:extLst>
              <a:ext uri="{FF2B5EF4-FFF2-40B4-BE49-F238E27FC236}">
                <a16:creationId xmlns:a16="http://schemas.microsoft.com/office/drawing/2014/main" id="{6B442717-94FE-299B-E7EE-6FFE218B63B7}"/>
              </a:ext>
            </a:extLst>
          </p:cNvPr>
          <p:cNvPicPr>
            <a:picLocks noChangeAspect="1"/>
          </p:cNvPicPr>
          <p:nvPr/>
        </p:nvPicPr>
        <p:blipFill>
          <a:blip r:embed="rId3"/>
          <a:stretch>
            <a:fillRect/>
          </a:stretch>
        </p:blipFill>
        <p:spPr>
          <a:xfrm>
            <a:off x="608024" y="4259150"/>
            <a:ext cx="1359516" cy="1553733"/>
          </a:xfrm>
          <a:prstGeom prst="rect">
            <a:avLst/>
          </a:prstGeom>
        </p:spPr>
      </p:pic>
    </p:spTree>
    <p:extLst>
      <p:ext uri="{BB962C8B-B14F-4D97-AF65-F5344CB8AC3E}">
        <p14:creationId xmlns:p14="http://schemas.microsoft.com/office/powerpoint/2010/main" val="333804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023646" y="246832"/>
            <a:ext cx="7696531" cy="923330"/>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                Analytics da AWS</a:t>
            </a:r>
          </a:p>
        </p:txBody>
      </p:sp>
      <p:sp>
        <p:nvSpPr>
          <p:cNvPr id="3" name="CaixaDeTexto 2">
            <a:extLst>
              <a:ext uri="{FF2B5EF4-FFF2-40B4-BE49-F238E27FC236}">
                <a16:creationId xmlns:a16="http://schemas.microsoft.com/office/drawing/2014/main" id="{F97C06E1-1CE4-ADCD-0563-932960916846}"/>
              </a:ext>
            </a:extLst>
          </p:cNvPr>
          <p:cNvSpPr txBox="1"/>
          <p:nvPr/>
        </p:nvSpPr>
        <p:spPr>
          <a:xfrm>
            <a:off x="2612240" y="1866501"/>
            <a:ext cx="7631355" cy="1631216"/>
          </a:xfrm>
          <a:prstGeom prst="rect">
            <a:avLst/>
          </a:prstGeom>
          <a:noFill/>
        </p:spPr>
        <p:txBody>
          <a:bodyPr wrap="square" rtlCol="0">
            <a:spAutoFit/>
          </a:bodyPr>
          <a:lstStyle/>
          <a:p>
            <a:r>
              <a:rPr lang="pt-BR" sz="2000" dirty="0">
                <a:solidFill>
                  <a:srgbClr val="333333"/>
                </a:solidFill>
                <a:latin typeface="AmazonEmber"/>
              </a:rPr>
              <a:t>O Amazon Athena é um serviço de consulta interativa oferecido pela AWS que permite </a:t>
            </a:r>
            <a:r>
              <a:rPr lang="pt-BR" sz="2000" b="1" dirty="0">
                <a:solidFill>
                  <a:srgbClr val="7030A0"/>
                </a:solidFill>
                <a:latin typeface="AmazonEmber"/>
              </a:rPr>
              <a:t>analisar dados armazenados no Amazon S3 usando SQL padrão. </a:t>
            </a:r>
            <a:r>
              <a:rPr lang="pt-BR" sz="2000" dirty="0">
                <a:solidFill>
                  <a:srgbClr val="333333"/>
                </a:solidFill>
                <a:latin typeface="AmazonEmber"/>
              </a:rPr>
              <a:t>Ele fornece uma maneira fácil de consultar grandes volumes de dados sem a necessidade de provisionar ou gerenciar infraestrutura.</a:t>
            </a:r>
          </a:p>
        </p:txBody>
      </p:sp>
      <p:sp>
        <p:nvSpPr>
          <p:cNvPr id="5" name="CaixaDeTexto 4">
            <a:extLst>
              <a:ext uri="{FF2B5EF4-FFF2-40B4-BE49-F238E27FC236}">
                <a16:creationId xmlns:a16="http://schemas.microsoft.com/office/drawing/2014/main" id="{99820038-B821-F736-5121-E0F09A662256}"/>
              </a:ext>
            </a:extLst>
          </p:cNvPr>
          <p:cNvSpPr txBox="1"/>
          <p:nvPr/>
        </p:nvSpPr>
        <p:spPr>
          <a:xfrm>
            <a:off x="2612240" y="4259150"/>
            <a:ext cx="7631355" cy="1631216"/>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rgbClr val="7030A0"/>
                </a:solidFill>
                <a:latin typeface="AmazonEmber"/>
              </a:rPr>
              <a:t>ETL (Extract, Transform, Load) totalmente gerenciado oferecido pela AWS que facilita a preparação e transformação de dados para análise</a:t>
            </a:r>
            <a:r>
              <a:rPr lang="pt-BR" sz="2000" dirty="0">
                <a:solidFill>
                  <a:srgbClr val="333333"/>
                </a:solidFill>
                <a:latin typeface="AmazonEmber"/>
              </a:rPr>
              <a:t>. Ele automatiza tarefas de ETL, permitindo que você extrai, transforma e carrega dados de maneira eficiente de várias fontes para destinos de dados.</a:t>
            </a:r>
          </a:p>
        </p:txBody>
      </p:sp>
      <p:pic>
        <p:nvPicPr>
          <p:cNvPr id="6" name="Imagem 5">
            <a:extLst>
              <a:ext uri="{FF2B5EF4-FFF2-40B4-BE49-F238E27FC236}">
                <a16:creationId xmlns:a16="http://schemas.microsoft.com/office/drawing/2014/main" id="{690B1013-A972-AF28-FCC8-BEA54D3EA872}"/>
              </a:ext>
            </a:extLst>
          </p:cNvPr>
          <p:cNvPicPr>
            <a:picLocks noChangeAspect="1"/>
          </p:cNvPicPr>
          <p:nvPr/>
        </p:nvPicPr>
        <p:blipFill>
          <a:blip r:embed="rId2"/>
          <a:stretch>
            <a:fillRect/>
          </a:stretch>
        </p:blipFill>
        <p:spPr>
          <a:xfrm>
            <a:off x="474144" y="1797784"/>
            <a:ext cx="1474261" cy="1631216"/>
          </a:xfrm>
          <a:prstGeom prst="rect">
            <a:avLst/>
          </a:prstGeom>
        </p:spPr>
      </p:pic>
      <p:pic>
        <p:nvPicPr>
          <p:cNvPr id="8" name="Imagem 7">
            <a:extLst>
              <a:ext uri="{FF2B5EF4-FFF2-40B4-BE49-F238E27FC236}">
                <a16:creationId xmlns:a16="http://schemas.microsoft.com/office/drawing/2014/main" id="{DAF2FC28-CA72-4761-3280-1EC84E82BF25}"/>
              </a:ext>
            </a:extLst>
          </p:cNvPr>
          <p:cNvPicPr>
            <a:picLocks noChangeAspect="1"/>
          </p:cNvPicPr>
          <p:nvPr/>
        </p:nvPicPr>
        <p:blipFill>
          <a:blip r:embed="rId3"/>
          <a:stretch>
            <a:fillRect/>
          </a:stretch>
        </p:blipFill>
        <p:spPr>
          <a:xfrm>
            <a:off x="571401" y="4259150"/>
            <a:ext cx="1282835" cy="1480606"/>
          </a:xfrm>
          <a:prstGeom prst="rect">
            <a:avLst/>
          </a:prstGeom>
        </p:spPr>
      </p:pic>
    </p:spTree>
    <p:extLst>
      <p:ext uri="{BB962C8B-B14F-4D97-AF65-F5344CB8AC3E}">
        <p14:creationId xmlns:p14="http://schemas.microsoft.com/office/powerpoint/2010/main" val="267011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023646" y="246832"/>
            <a:ext cx="7696531" cy="923330"/>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                Analytics da AWS</a:t>
            </a:r>
          </a:p>
        </p:txBody>
      </p:sp>
      <p:pic>
        <p:nvPicPr>
          <p:cNvPr id="2" name="Imagem 1">
            <a:extLst>
              <a:ext uri="{FF2B5EF4-FFF2-40B4-BE49-F238E27FC236}">
                <a16:creationId xmlns:a16="http://schemas.microsoft.com/office/drawing/2014/main" id="{79D3226D-1EB1-73E4-826B-A90D8E7EFE9F}"/>
              </a:ext>
            </a:extLst>
          </p:cNvPr>
          <p:cNvPicPr>
            <a:picLocks noChangeAspect="1"/>
          </p:cNvPicPr>
          <p:nvPr/>
        </p:nvPicPr>
        <p:blipFill>
          <a:blip r:embed="rId2"/>
          <a:stretch>
            <a:fillRect/>
          </a:stretch>
        </p:blipFill>
        <p:spPr>
          <a:xfrm>
            <a:off x="573142" y="1702179"/>
            <a:ext cx="1452947" cy="1652082"/>
          </a:xfrm>
          <a:prstGeom prst="rect">
            <a:avLst/>
          </a:prstGeom>
        </p:spPr>
      </p:pic>
      <p:pic>
        <p:nvPicPr>
          <p:cNvPr id="4" name="Imagem 3">
            <a:extLst>
              <a:ext uri="{FF2B5EF4-FFF2-40B4-BE49-F238E27FC236}">
                <a16:creationId xmlns:a16="http://schemas.microsoft.com/office/drawing/2014/main" id="{0E10EA59-AD09-5101-05EF-F15CAC3E0C35}"/>
              </a:ext>
            </a:extLst>
          </p:cNvPr>
          <p:cNvPicPr>
            <a:picLocks noChangeAspect="1"/>
          </p:cNvPicPr>
          <p:nvPr/>
        </p:nvPicPr>
        <p:blipFill>
          <a:blip r:embed="rId3"/>
          <a:stretch>
            <a:fillRect/>
          </a:stretch>
        </p:blipFill>
        <p:spPr>
          <a:xfrm>
            <a:off x="665560" y="4371584"/>
            <a:ext cx="1282845" cy="1496653"/>
          </a:xfrm>
          <a:prstGeom prst="rect">
            <a:avLst/>
          </a:prstGeom>
        </p:spPr>
      </p:pic>
      <p:sp>
        <p:nvSpPr>
          <p:cNvPr id="9" name="CaixaDeTexto 8">
            <a:extLst>
              <a:ext uri="{FF2B5EF4-FFF2-40B4-BE49-F238E27FC236}">
                <a16:creationId xmlns:a16="http://schemas.microsoft.com/office/drawing/2014/main" id="{F20E816B-3817-EDDD-71D3-37989BA130F9}"/>
              </a:ext>
            </a:extLst>
          </p:cNvPr>
          <p:cNvSpPr txBox="1"/>
          <p:nvPr/>
        </p:nvSpPr>
        <p:spPr>
          <a:xfrm>
            <a:off x="2612240" y="1866501"/>
            <a:ext cx="7631355" cy="1323439"/>
          </a:xfrm>
          <a:prstGeom prst="rect">
            <a:avLst/>
          </a:prstGeom>
          <a:noFill/>
        </p:spPr>
        <p:txBody>
          <a:bodyPr wrap="square" rtlCol="0">
            <a:spAutoFit/>
          </a:bodyPr>
          <a:lstStyle/>
          <a:p>
            <a:r>
              <a:rPr lang="pt-BR" sz="2000" dirty="0">
                <a:solidFill>
                  <a:srgbClr val="333333"/>
                </a:solidFill>
                <a:latin typeface="AmazonEmber"/>
              </a:rPr>
              <a:t>é um conjunto de serviços da AWS projetado para facilitar o </a:t>
            </a:r>
            <a:r>
              <a:rPr lang="pt-BR" sz="2000" b="1" dirty="0">
                <a:solidFill>
                  <a:srgbClr val="7030A0"/>
                </a:solidFill>
                <a:latin typeface="AmazonEmber"/>
              </a:rPr>
              <a:t>streaming de dados em tempo real </a:t>
            </a:r>
            <a:r>
              <a:rPr lang="pt-BR" sz="2000" dirty="0">
                <a:solidFill>
                  <a:srgbClr val="333333"/>
                </a:solidFill>
                <a:latin typeface="AmazonEmber"/>
              </a:rPr>
              <a:t>e a </a:t>
            </a:r>
            <a:r>
              <a:rPr lang="pt-BR" sz="2000" b="1" dirty="0">
                <a:solidFill>
                  <a:srgbClr val="7030A0"/>
                </a:solidFill>
                <a:latin typeface="AmazonEmber"/>
              </a:rPr>
              <a:t>análise de dados em tempo real</a:t>
            </a:r>
            <a:r>
              <a:rPr lang="pt-BR" sz="2000" dirty="0">
                <a:solidFill>
                  <a:srgbClr val="333333"/>
                </a:solidFill>
                <a:latin typeface="AmazonEmber"/>
              </a:rPr>
              <a:t>. Ele oferece várias soluções para ingestão, processamento e análise de fluxos de dados em tempo real.</a:t>
            </a:r>
          </a:p>
        </p:txBody>
      </p:sp>
      <p:sp>
        <p:nvSpPr>
          <p:cNvPr id="10" name="CaixaDeTexto 9">
            <a:extLst>
              <a:ext uri="{FF2B5EF4-FFF2-40B4-BE49-F238E27FC236}">
                <a16:creationId xmlns:a16="http://schemas.microsoft.com/office/drawing/2014/main" id="{8DA556EB-EB04-39F3-D117-E4A0F5D5A8F4}"/>
              </a:ext>
            </a:extLst>
          </p:cNvPr>
          <p:cNvSpPr txBox="1"/>
          <p:nvPr/>
        </p:nvSpPr>
        <p:spPr>
          <a:xfrm>
            <a:off x="2612240" y="4371584"/>
            <a:ext cx="7631355" cy="1631216"/>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rgbClr val="7030A0"/>
                </a:solidFill>
                <a:latin typeface="AmazonEmber"/>
              </a:rPr>
              <a:t>business intelligence (BI) </a:t>
            </a:r>
            <a:r>
              <a:rPr lang="pt-BR" sz="2000" dirty="0">
                <a:solidFill>
                  <a:srgbClr val="333333"/>
                </a:solidFill>
                <a:latin typeface="AmazonEmber"/>
              </a:rPr>
              <a:t>oferecido pela Amazon Web Services (AWS). Ele é projetado para </a:t>
            </a:r>
            <a:r>
              <a:rPr lang="pt-BR" sz="2000" b="1" dirty="0">
                <a:solidFill>
                  <a:srgbClr val="7030A0"/>
                </a:solidFill>
                <a:latin typeface="AmazonEmber"/>
              </a:rPr>
              <a:t>visualização e análise de dados em tempo real </a:t>
            </a:r>
            <a:r>
              <a:rPr lang="pt-BR" sz="2000" dirty="0">
                <a:solidFill>
                  <a:srgbClr val="333333"/>
                </a:solidFill>
                <a:latin typeface="AmazonEmber"/>
              </a:rPr>
              <a:t>e permite que as organizações tomem decisões baseadas em dados por meio de painéis interativos, relatórios e análises de dados.</a:t>
            </a:r>
          </a:p>
        </p:txBody>
      </p:sp>
    </p:spTree>
    <p:extLst>
      <p:ext uri="{BB962C8B-B14F-4D97-AF65-F5344CB8AC3E}">
        <p14:creationId xmlns:p14="http://schemas.microsoft.com/office/powerpoint/2010/main" val="367997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815932" y="271636"/>
            <a:ext cx="6987682"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Serviços de computação</a:t>
            </a:r>
            <a:endParaRPr lang="pt-BR" sz="5400" b="0" cap="none" spc="0" dirty="0">
              <a:ln w="0"/>
              <a:solidFill>
                <a:schemeClr val="tx1"/>
              </a:solidFill>
              <a:effectLst>
                <a:outerShdw blurRad="38100" dist="19050" dir="2700000" algn="tl" rotWithShape="0">
                  <a:schemeClr val="dk1">
                    <a:alpha val="40000"/>
                  </a:schemeClr>
                </a:outerShdw>
              </a:effectLst>
            </a:endParaRPr>
          </a:p>
        </p:txBody>
      </p:sp>
      <p:pic>
        <p:nvPicPr>
          <p:cNvPr id="2" name="Imagem 1">
            <a:extLst>
              <a:ext uri="{FF2B5EF4-FFF2-40B4-BE49-F238E27FC236}">
                <a16:creationId xmlns:a16="http://schemas.microsoft.com/office/drawing/2014/main" id="{AAABC7FE-1C6C-5DFB-AF52-7FC767C2D818}"/>
              </a:ext>
            </a:extLst>
          </p:cNvPr>
          <p:cNvPicPr>
            <a:picLocks noChangeAspect="1"/>
          </p:cNvPicPr>
          <p:nvPr/>
        </p:nvPicPr>
        <p:blipFill>
          <a:blip r:embed="rId2"/>
          <a:stretch>
            <a:fillRect/>
          </a:stretch>
        </p:blipFill>
        <p:spPr>
          <a:xfrm>
            <a:off x="566098" y="1745786"/>
            <a:ext cx="1586793" cy="1834729"/>
          </a:xfrm>
          <a:prstGeom prst="rect">
            <a:avLst/>
          </a:prstGeom>
        </p:spPr>
      </p:pic>
      <p:sp>
        <p:nvSpPr>
          <p:cNvPr id="3" name="CaixaDeTexto 2">
            <a:extLst>
              <a:ext uri="{FF2B5EF4-FFF2-40B4-BE49-F238E27FC236}">
                <a16:creationId xmlns:a16="http://schemas.microsoft.com/office/drawing/2014/main" id="{11DC0CED-DFE6-C246-A726-5256958BDA68}"/>
              </a:ext>
            </a:extLst>
          </p:cNvPr>
          <p:cNvSpPr txBox="1"/>
          <p:nvPr/>
        </p:nvSpPr>
        <p:spPr>
          <a:xfrm>
            <a:off x="2494095" y="1935949"/>
            <a:ext cx="7631355" cy="1323439"/>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chemeClr val="accent2"/>
                </a:solidFill>
                <a:latin typeface="AmazonEmber"/>
              </a:rPr>
              <a:t>computação em nuvem </a:t>
            </a:r>
            <a:r>
              <a:rPr lang="pt-BR" sz="2000" dirty="0">
                <a:solidFill>
                  <a:srgbClr val="333333"/>
                </a:solidFill>
                <a:latin typeface="AmazonEmber"/>
              </a:rPr>
              <a:t>oferecido pela AWS que permite </a:t>
            </a:r>
            <a:r>
              <a:rPr lang="pt-BR" sz="2000" b="1" dirty="0">
                <a:solidFill>
                  <a:schemeClr val="accent2"/>
                </a:solidFill>
                <a:latin typeface="AmazonEmber"/>
              </a:rPr>
              <a:t>provisionar e gerenciar servidores virtuais conhecidos como instâncias EC2</a:t>
            </a:r>
            <a:r>
              <a:rPr lang="pt-BR" sz="2000" dirty="0">
                <a:solidFill>
                  <a:srgbClr val="333333"/>
                </a:solidFill>
                <a:latin typeface="AmazonEmber"/>
              </a:rPr>
              <a:t>.e escolher entre diferentes tipos de instâncias (otimizadas para memória, computação, armazenamento etc)</a:t>
            </a:r>
          </a:p>
        </p:txBody>
      </p:sp>
      <p:pic>
        <p:nvPicPr>
          <p:cNvPr id="4" name="Imagem 3">
            <a:extLst>
              <a:ext uri="{FF2B5EF4-FFF2-40B4-BE49-F238E27FC236}">
                <a16:creationId xmlns:a16="http://schemas.microsoft.com/office/drawing/2014/main" id="{4B787184-0CB0-D894-F039-2C79B4F24E4C}"/>
              </a:ext>
            </a:extLst>
          </p:cNvPr>
          <p:cNvPicPr>
            <a:picLocks noChangeAspect="1"/>
          </p:cNvPicPr>
          <p:nvPr/>
        </p:nvPicPr>
        <p:blipFill>
          <a:blip r:embed="rId3"/>
          <a:stretch>
            <a:fillRect/>
          </a:stretch>
        </p:blipFill>
        <p:spPr>
          <a:xfrm>
            <a:off x="566098" y="4163785"/>
            <a:ext cx="1586793" cy="1847824"/>
          </a:xfrm>
          <a:prstGeom prst="rect">
            <a:avLst/>
          </a:prstGeom>
        </p:spPr>
      </p:pic>
      <p:sp>
        <p:nvSpPr>
          <p:cNvPr id="5" name="CaixaDeTexto 4">
            <a:extLst>
              <a:ext uri="{FF2B5EF4-FFF2-40B4-BE49-F238E27FC236}">
                <a16:creationId xmlns:a16="http://schemas.microsoft.com/office/drawing/2014/main" id="{5721E93C-3BE7-E068-11A0-5FD61AC7CCC8}"/>
              </a:ext>
            </a:extLst>
          </p:cNvPr>
          <p:cNvSpPr txBox="1"/>
          <p:nvPr/>
        </p:nvSpPr>
        <p:spPr>
          <a:xfrm>
            <a:off x="2494094" y="4268487"/>
            <a:ext cx="7631355" cy="1015663"/>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chemeClr val="accent2"/>
                </a:solidFill>
                <a:latin typeface="AmazonEmber"/>
              </a:rPr>
              <a:t>computação em nuvem simplificado</a:t>
            </a:r>
            <a:r>
              <a:rPr lang="pt-BR" sz="2000" dirty="0">
                <a:solidFill>
                  <a:srgbClr val="333333"/>
                </a:solidFill>
                <a:latin typeface="AmazonEmber"/>
              </a:rPr>
              <a:t> oferecido pela Amazon Web Services (AWS) que permite </a:t>
            </a:r>
            <a:r>
              <a:rPr lang="pt-BR" sz="2000" b="1" dirty="0">
                <a:solidFill>
                  <a:schemeClr val="accent2"/>
                </a:solidFill>
                <a:latin typeface="AmazonEmber"/>
              </a:rPr>
              <a:t>implantar</a:t>
            </a:r>
            <a:r>
              <a:rPr lang="pt-BR" sz="2000" dirty="0">
                <a:solidFill>
                  <a:srgbClr val="333333"/>
                </a:solidFill>
                <a:latin typeface="AmazonEmber"/>
              </a:rPr>
              <a:t> e </a:t>
            </a:r>
            <a:r>
              <a:rPr lang="pt-BR" sz="2000" b="1" dirty="0">
                <a:solidFill>
                  <a:schemeClr val="accent2"/>
                </a:solidFill>
                <a:latin typeface="AmazonEmber"/>
              </a:rPr>
              <a:t>gerenciar aplicativos da web e servidores virtuais</a:t>
            </a:r>
            <a:r>
              <a:rPr lang="pt-BR" sz="2000" dirty="0">
                <a:solidFill>
                  <a:srgbClr val="333333"/>
                </a:solidFill>
                <a:latin typeface="AmazonEmber"/>
              </a:rPr>
              <a:t> com facilidade</a:t>
            </a:r>
            <a:r>
              <a:rPr lang="pt-BR" sz="2000" b="0" i="0" dirty="0">
                <a:solidFill>
                  <a:srgbClr val="D1D5DB"/>
                </a:solidFill>
                <a:effectLst/>
                <a:latin typeface="Söhne"/>
              </a:rPr>
              <a:t>.</a:t>
            </a:r>
            <a:endParaRPr lang="pt-BR" sz="2000" dirty="0">
              <a:solidFill>
                <a:srgbClr val="333333"/>
              </a:solidFill>
              <a:latin typeface="AmazonEmber"/>
            </a:endParaRPr>
          </a:p>
        </p:txBody>
      </p:sp>
    </p:spTree>
    <p:extLst>
      <p:ext uri="{BB962C8B-B14F-4D97-AF65-F5344CB8AC3E}">
        <p14:creationId xmlns:p14="http://schemas.microsoft.com/office/powerpoint/2010/main" val="48674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370935" y="200534"/>
            <a:ext cx="6799297" cy="923330"/>
          </a:xfrm>
          <a:prstGeom prst="rect">
            <a:avLst/>
          </a:prstGeom>
          <a:noFill/>
        </p:spPr>
        <p:txBody>
          <a:bodyPr wrap="none" lIns="91440" tIns="45720" rIns="91440" bIns="45720">
            <a:spAutoFit/>
          </a:bodyPr>
          <a:lstStyle/>
          <a:p>
            <a:pPr algn="l"/>
            <a:r>
              <a:rPr lang="pt-BR" sz="5400" b="1" dirty="0">
                <a:latin typeface="Söhne"/>
              </a:rPr>
              <a:t>Serviços de Integração:</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323439"/>
          </a:xfrm>
          <a:prstGeom prst="rect">
            <a:avLst/>
          </a:prstGeom>
          <a:noFill/>
        </p:spPr>
        <p:txBody>
          <a:bodyPr wrap="square">
            <a:spAutoFit/>
          </a:bodyPr>
          <a:lstStyle/>
          <a:p>
            <a:pPr algn="l"/>
            <a:r>
              <a:rPr lang="pt-BR" sz="2000" dirty="0">
                <a:solidFill>
                  <a:srgbClr val="333333"/>
                </a:solidFill>
                <a:latin typeface="AmazonEmber"/>
              </a:rPr>
              <a:t>É um serviço de pub/sub totalmente gerenciado oferecido pela Amazon Web Services (AWS). Ele permite que você envie mensagens (também conhecidas como notificações) para destinatários ou assinantes através de vários protocolos de entrega, incluindo SMS, email, HTTP/HTTPS, Amazon SQS e AWS Lambda.</a:t>
            </a:r>
          </a:p>
        </p:txBody>
      </p:sp>
      <p:pic>
        <p:nvPicPr>
          <p:cNvPr id="3" name="Imagem 2">
            <a:extLst>
              <a:ext uri="{FF2B5EF4-FFF2-40B4-BE49-F238E27FC236}">
                <a16:creationId xmlns:a16="http://schemas.microsoft.com/office/drawing/2014/main" id="{302F1C80-C666-E813-BA72-2B43512F4EA7}"/>
              </a:ext>
            </a:extLst>
          </p:cNvPr>
          <p:cNvPicPr>
            <a:picLocks noChangeAspect="1"/>
          </p:cNvPicPr>
          <p:nvPr/>
        </p:nvPicPr>
        <p:blipFill>
          <a:blip r:embed="rId2"/>
          <a:stretch>
            <a:fillRect/>
          </a:stretch>
        </p:blipFill>
        <p:spPr>
          <a:xfrm>
            <a:off x="449190" y="1831930"/>
            <a:ext cx="1425908" cy="1714817"/>
          </a:xfrm>
          <a:prstGeom prst="rect">
            <a:avLst/>
          </a:prstGeom>
        </p:spPr>
      </p:pic>
      <p:pic>
        <p:nvPicPr>
          <p:cNvPr id="4" name="Imagem 3">
            <a:extLst>
              <a:ext uri="{FF2B5EF4-FFF2-40B4-BE49-F238E27FC236}">
                <a16:creationId xmlns:a16="http://schemas.microsoft.com/office/drawing/2014/main" id="{BFFF9630-6407-347D-B118-C81569C321C5}"/>
              </a:ext>
            </a:extLst>
          </p:cNvPr>
          <p:cNvPicPr>
            <a:picLocks noChangeAspect="1"/>
          </p:cNvPicPr>
          <p:nvPr/>
        </p:nvPicPr>
        <p:blipFill>
          <a:blip r:embed="rId3"/>
          <a:stretch>
            <a:fillRect/>
          </a:stretch>
        </p:blipFill>
        <p:spPr>
          <a:xfrm>
            <a:off x="449190" y="4447013"/>
            <a:ext cx="1453235" cy="1714817"/>
          </a:xfrm>
          <a:prstGeom prst="rect">
            <a:avLst/>
          </a:prstGeom>
        </p:spPr>
      </p:pic>
      <p:sp>
        <p:nvSpPr>
          <p:cNvPr id="5" name="CaixaDeTexto 4">
            <a:extLst>
              <a:ext uri="{FF2B5EF4-FFF2-40B4-BE49-F238E27FC236}">
                <a16:creationId xmlns:a16="http://schemas.microsoft.com/office/drawing/2014/main" id="{A835FE54-09CE-8C33-4755-6CC1112D3157}"/>
              </a:ext>
            </a:extLst>
          </p:cNvPr>
          <p:cNvSpPr txBox="1"/>
          <p:nvPr/>
        </p:nvSpPr>
        <p:spPr>
          <a:xfrm>
            <a:off x="2370935" y="4447013"/>
            <a:ext cx="8724416" cy="1631216"/>
          </a:xfrm>
          <a:prstGeom prst="rect">
            <a:avLst/>
          </a:prstGeom>
          <a:noFill/>
        </p:spPr>
        <p:txBody>
          <a:bodyPr wrap="square">
            <a:spAutoFit/>
          </a:bodyPr>
          <a:lstStyle/>
          <a:p>
            <a:pPr algn="l"/>
            <a:r>
              <a:rPr lang="pt-BR" sz="2000" dirty="0">
                <a:solidFill>
                  <a:srgbClr val="333333"/>
                </a:solidFill>
                <a:latin typeface="AmazonEmber"/>
              </a:rPr>
              <a:t>é um serviço de fila de mensagens totalmente gerenciado oferecido pela Amazon Web Services (AWS). Ele permite que você envie, armazene e receba mensagens entre componentes de aplicativos ou sistemas distribuídos de maneira assíncrona, ajudando a desacoplar esses componentes e tornar suas aplicações mais escaláveis, robustas e resilientes.</a:t>
            </a:r>
          </a:p>
        </p:txBody>
      </p:sp>
    </p:spTree>
    <p:extLst>
      <p:ext uri="{BB962C8B-B14F-4D97-AF65-F5344CB8AC3E}">
        <p14:creationId xmlns:p14="http://schemas.microsoft.com/office/powerpoint/2010/main" val="2162008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370935" y="200534"/>
            <a:ext cx="6799297" cy="923330"/>
          </a:xfrm>
          <a:prstGeom prst="rect">
            <a:avLst/>
          </a:prstGeom>
          <a:noFill/>
        </p:spPr>
        <p:txBody>
          <a:bodyPr wrap="none" lIns="91440" tIns="45720" rIns="91440" bIns="45720">
            <a:spAutoFit/>
          </a:bodyPr>
          <a:lstStyle/>
          <a:p>
            <a:pPr algn="l"/>
            <a:r>
              <a:rPr lang="pt-BR" sz="5400" b="1" dirty="0">
                <a:latin typeface="Söhne"/>
              </a:rPr>
              <a:t>Serviços de Integração:</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938992"/>
          </a:xfrm>
          <a:prstGeom prst="rect">
            <a:avLst/>
          </a:prstGeom>
          <a:noFill/>
        </p:spPr>
        <p:txBody>
          <a:bodyPr wrap="square">
            <a:spAutoFit/>
          </a:bodyPr>
          <a:lstStyle/>
          <a:p>
            <a:pPr algn="l"/>
            <a:r>
              <a:rPr lang="pt-BR" sz="2000" dirty="0">
                <a:solidFill>
                  <a:srgbClr val="333333"/>
                </a:solidFill>
                <a:latin typeface="AmazonEmber"/>
              </a:rPr>
              <a:t>é um serviço de orquestração de workflow totalmente gerenciado oferecido pela Amazon Web Services (AWS). Ele permite que você coordene e automatize fluxos de trabalho que consistem em uma sequência de etapas ou atividades, onde cada etapa pode ser um serviço AWS ou uma função Lambda personalizada.</a:t>
            </a:r>
          </a:p>
          <a:p>
            <a:br>
              <a:rPr lang="pt-BR" sz="2000" dirty="0"/>
            </a:br>
            <a:endParaRPr lang="pt-BR" sz="2000" dirty="0">
              <a:solidFill>
                <a:srgbClr val="333333"/>
              </a:solidFill>
              <a:latin typeface="AmazonEmber"/>
            </a:endParaRP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447013"/>
            <a:ext cx="8724416" cy="1938992"/>
          </a:xfrm>
          <a:prstGeom prst="rect">
            <a:avLst/>
          </a:prstGeom>
          <a:noFill/>
        </p:spPr>
        <p:txBody>
          <a:bodyPr wrap="square">
            <a:spAutoFit/>
          </a:bodyPr>
          <a:lstStyle/>
          <a:p>
            <a:pPr algn="l"/>
            <a:r>
              <a:rPr lang="pt-BR" sz="2000" dirty="0">
                <a:solidFill>
                  <a:srgbClr val="333333"/>
                </a:solidFill>
                <a:latin typeface="AmazonEmber"/>
              </a:rPr>
              <a:t>é um serviço de roteamento de eventos totalmente gerenciado oferecido pela Amazon Web Services (AWS). Ele permite que você crie, roteie e consuma eventos de várias fontes, facilitando a construção de arquiteturas orientadas a eventos para aplicativos e sistemas.</a:t>
            </a:r>
          </a:p>
          <a:p>
            <a:br>
              <a:rPr lang="pt-BR" sz="2000" dirty="0"/>
            </a:br>
            <a:endParaRPr lang="pt-BR" sz="2000" dirty="0">
              <a:solidFill>
                <a:srgbClr val="333333"/>
              </a:solidFill>
              <a:latin typeface="AmazonEmber"/>
            </a:endParaRPr>
          </a:p>
        </p:txBody>
      </p:sp>
      <p:pic>
        <p:nvPicPr>
          <p:cNvPr id="2" name="Imagem 1">
            <a:extLst>
              <a:ext uri="{FF2B5EF4-FFF2-40B4-BE49-F238E27FC236}">
                <a16:creationId xmlns:a16="http://schemas.microsoft.com/office/drawing/2014/main" id="{EF22E10C-1492-2963-7753-72AD6E7930CD}"/>
              </a:ext>
            </a:extLst>
          </p:cNvPr>
          <p:cNvPicPr>
            <a:picLocks noChangeAspect="1"/>
          </p:cNvPicPr>
          <p:nvPr/>
        </p:nvPicPr>
        <p:blipFill>
          <a:blip r:embed="rId2"/>
          <a:stretch>
            <a:fillRect/>
          </a:stretch>
        </p:blipFill>
        <p:spPr>
          <a:xfrm>
            <a:off x="420151" y="1928627"/>
            <a:ext cx="1603091" cy="1631216"/>
          </a:xfrm>
          <a:prstGeom prst="rect">
            <a:avLst/>
          </a:prstGeom>
        </p:spPr>
      </p:pic>
      <p:pic>
        <p:nvPicPr>
          <p:cNvPr id="6" name="Imagem 5">
            <a:extLst>
              <a:ext uri="{FF2B5EF4-FFF2-40B4-BE49-F238E27FC236}">
                <a16:creationId xmlns:a16="http://schemas.microsoft.com/office/drawing/2014/main" id="{B7826668-1E33-5777-1EF1-A91DE0E0DE80}"/>
              </a:ext>
            </a:extLst>
          </p:cNvPr>
          <p:cNvPicPr>
            <a:picLocks noChangeAspect="1"/>
          </p:cNvPicPr>
          <p:nvPr/>
        </p:nvPicPr>
        <p:blipFill>
          <a:blip r:embed="rId3"/>
          <a:stretch>
            <a:fillRect/>
          </a:stretch>
        </p:blipFill>
        <p:spPr>
          <a:xfrm>
            <a:off x="551479" y="4447013"/>
            <a:ext cx="1340434" cy="1631216"/>
          </a:xfrm>
          <a:prstGeom prst="rect">
            <a:avLst/>
          </a:prstGeom>
        </p:spPr>
      </p:pic>
    </p:spTree>
    <p:extLst>
      <p:ext uri="{BB962C8B-B14F-4D97-AF65-F5344CB8AC3E}">
        <p14:creationId xmlns:p14="http://schemas.microsoft.com/office/powerpoint/2010/main" val="243158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420151" y="238547"/>
            <a:ext cx="11585479" cy="830997"/>
          </a:xfrm>
          <a:prstGeom prst="rect">
            <a:avLst/>
          </a:prstGeom>
          <a:noFill/>
        </p:spPr>
        <p:txBody>
          <a:bodyPr wrap="none" lIns="91440" tIns="45720" rIns="91440" bIns="45720">
            <a:spAutoFit/>
          </a:bodyPr>
          <a:lstStyle/>
          <a:p>
            <a:pPr algn="l"/>
            <a:r>
              <a:rPr lang="pt-BR" sz="4800" b="1" dirty="0">
                <a:latin typeface="Söhne"/>
              </a:rPr>
              <a:t>Serviços de computação para usuários finais </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938992"/>
          </a:xfrm>
          <a:prstGeom prst="rect">
            <a:avLst/>
          </a:prstGeom>
          <a:noFill/>
        </p:spPr>
        <p:txBody>
          <a:bodyPr wrap="square">
            <a:spAutoFit/>
          </a:bodyPr>
          <a:lstStyle/>
          <a:p>
            <a:pPr algn="l"/>
            <a:r>
              <a:rPr lang="pt-BR" sz="2000" dirty="0">
                <a:solidFill>
                  <a:srgbClr val="333333"/>
                </a:solidFill>
                <a:latin typeface="AmazonEmber"/>
              </a:rPr>
              <a:t>é um serviço da AWS projetado para </a:t>
            </a:r>
            <a:r>
              <a:rPr lang="pt-BR" sz="2000" b="1" dirty="0">
                <a:solidFill>
                  <a:srgbClr val="65A69C"/>
                </a:solidFill>
                <a:latin typeface="AmazonEmber"/>
              </a:rPr>
              <a:t>streaming de aplicativos </a:t>
            </a:r>
            <a:r>
              <a:rPr lang="pt-BR" sz="2000" dirty="0">
                <a:solidFill>
                  <a:srgbClr val="333333"/>
                </a:solidFill>
                <a:latin typeface="AmazonEmber"/>
              </a:rPr>
              <a:t>e permite que os usuários executem aplicativos de desktop em suas próprias máquinas locais, como computadores, tablets e dispositivos móveis. Ele é particularmente útil para fornecer acesso a aplicativos intensivos em recursos em uma variedade de dispositivos e plataformas.</a:t>
            </a:r>
            <a:br>
              <a:rPr lang="pt-BR" sz="2000" dirty="0"/>
            </a:br>
            <a:endParaRPr lang="pt-BR" sz="2000" dirty="0">
              <a:solidFill>
                <a:srgbClr val="333333"/>
              </a:solidFill>
              <a:latin typeface="AmazonEmber"/>
            </a:endParaRP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447013"/>
            <a:ext cx="8724416" cy="1631216"/>
          </a:xfrm>
          <a:prstGeom prst="rect">
            <a:avLst/>
          </a:prstGeom>
          <a:noFill/>
        </p:spPr>
        <p:txBody>
          <a:bodyPr wrap="square">
            <a:spAutoFit/>
          </a:bodyPr>
          <a:lstStyle/>
          <a:p>
            <a:pPr algn="l"/>
            <a:r>
              <a:rPr lang="pt-BR" sz="2000" dirty="0">
                <a:solidFill>
                  <a:srgbClr val="333333"/>
                </a:solidFill>
                <a:latin typeface="AmazonEmber"/>
              </a:rPr>
              <a:t>é um serviço da AWS que fornece </a:t>
            </a:r>
            <a:r>
              <a:rPr lang="pt-BR" sz="2000" b="1" dirty="0">
                <a:solidFill>
                  <a:srgbClr val="65A69C"/>
                </a:solidFill>
                <a:latin typeface="AmazonEmber"/>
              </a:rPr>
              <a:t>desktops virtuais na nuvem </a:t>
            </a:r>
            <a:r>
              <a:rPr lang="pt-BR" sz="2000" dirty="0">
                <a:solidFill>
                  <a:srgbClr val="333333"/>
                </a:solidFill>
                <a:latin typeface="AmazonEmber"/>
              </a:rPr>
              <a:t>para empresas. Ele permite que as organizações criem e gerenciem desktops virtuais para seus funcionários, oferecendo acesso a aplicativos e recursos de computação em qualquer lugar e a partir de qualquer dispositivo com acesso à internet.</a:t>
            </a:r>
            <a:br>
              <a:rPr lang="pt-BR" sz="2000" dirty="0"/>
            </a:br>
            <a:endParaRPr lang="pt-BR" sz="2000" dirty="0">
              <a:solidFill>
                <a:srgbClr val="333333"/>
              </a:solidFill>
              <a:latin typeface="AmazonEmber"/>
            </a:endParaRPr>
          </a:p>
        </p:txBody>
      </p:sp>
      <p:pic>
        <p:nvPicPr>
          <p:cNvPr id="3" name="Imagem 2">
            <a:extLst>
              <a:ext uri="{FF2B5EF4-FFF2-40B4-BE49-F238E27FC236}">
                <a16:creationId xmlns:a16="http://schemas.microsoft.com/office/drawing/2014/main" id="{CADA2D8E-380B-E9DA-4210-2488629FA381}"/>
              </a:ext>
            </a:extLst>
          </p:cNvPr>
          <p:cNvPicPr>
            <a:picLocks noChangeAspect="1"/>
          </p:cNvPicPr>
          <p:nvPr/>
        </p:nvPicPr>
        <p:blipFill>
          <a:blip r:embed="rId2"/>
          <a:stretch>
            <a:fillRect/>
          </a:stretch>
        </p:blipFill>
        <p:spPr>
          <a:xfrm>
            <a:off x="420151" y="1886069"/>
            <a:ext cx="1521092" cy="1631217"/>
          </a:xfrm>
          <a:prstGeom prst="rect">
            <a:avLst/>
          </a:prstGeom>
        </p:spPr>
      </p:pic>
      <p:pic>
        <p:nvPicPr>
          <p:cNvPr id="4" name="Imagem 3">
            <a:extLst>
              <a:ext uri="{FF2B5EF4-FFF2-40B4-BE49-F238E27FC236}">
                <a16:creationId xmlns:a16="http://schemas.microsoft.com/office/drawing/2014/main" id="{77468339-D21E-7E96-CCE8-9F5D6EDB1DB1}"/>
              </a:ext>
            </a:extLst>
          </p:cNvPr>
          <p:cNvPicPr>
            <a:picLocks noChangeAspect="1"/>
          </p:cNvPicPr>
          <p:nvPr/>
        </p:nvPicPr>
        <p:blipFill>
          <a:blip r:embed="rId3"/>
          <a:stretch>
            <a:fillRect/>
          </a:stretch>
        </p:blipFill>
        <p:spPr>
          <a:xfrm>
            <a:off x="509577" y="4333810"/>
            <a:ext cx="1342942" cy="1631217"/>
          </a:xfrm>
          <a:prstGeom prst="rect">
            <a:avLst/>
          </a:prstGeom>
        </p:spPr>
      </p:pic>
    </p:spTree>
    <p:extLst>
      <p:ext uri="{BB962C8B-B14F-4D97-AF65-F5344CB8AC3E}">
        <p14:creationId xmlns:p14="http://schemas.microsoft.com/office/powerpoint/2010/main" val="191994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744634" y="255860"/>
            <a:ext cx="9111597" cy="923330"/>
          </a:xfrm>
          <a:prstGeom prst="rect">
            <a:avLst/>
          </a:prstGeom>
          <a:noFill/>
        </p:spPr>
        <p:txBody>
          <a:bodyPr wrap="none" lIns="91440" tIns="45720" rIns="91440" bIns="45720">
            <a:spAutoFit/>
          </a:bodyPr>
          <a:lstStyle/>
          <a:p>
            <a:pPr algn="l"/>
            <a:r>
              <a:rPr lang="pt-BR" sz="5400" b="1" dirty="0">
                <a:latin typeface="Söhne"/>
              </a:rPr>
              <a:t>Ferramentas de Desenvolvedor</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631216"/>
          </a:xfrm>
          <a:prstGeom prst="rect">
            <a:avLst/>
          </a:prstGeom>
          <a:noFill/>
        </p:spPr>
        <p:txBody>
          <a:bodyPr wrap="square">
            <a:spAutoFit/>
          </a:bodyPr>
          <a:lstStyle/>
          <a:p>
            <a:pPr algn="l"/>
            <a:r>
              <a:rPr lang="pt-BR" sz="2000" dirty="0">
                <a:solidFill>
                  <a:srgbClr val="333333"/>
                </a:solidFill>
                <a:latin typeface="AmazonEmber"/>
              </a:rPr>
              <a:t>é um serviço de hospedagem de repositórios de controle de código-fonte oferecido pela AWS. Ele fornece um ambiente seguro e altamente escalável para armazenar e gerenciar código-fonte, facilitando a colaboração de equipes de desenvolvimento e a integração contínua.</a:t>
            </a:r>
            <a:br>
              <a:rPr lang="pt-BR" sz="2000" dirty="0"/>
            </a:br>
            <a:endParaRPr lang="pt-BR" sz="2000" dirty="0">
              <a:solidFill>
                <a:srgbClr val="333333"/>
              </a:solidFill>
              <a:latin typeface="AmazonEmber"/>
            </a:endParaRP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447013"/>
            <a:ext cx="8724416" cy="1938992"/>
          </a:xfrm>
          <a:prstGeom prst="rect">
            <a:avLst/>
          </a:prstGeom>
          <a:noFill/>
        </p:spPr>
        <p:txBody>
          <a:bodyPr wrap="square">
            <a:spAutoFit/>
          </a:bodyPr>
          <a:lstStyle/>
          <a:p>
            <a:pPr algn="l"/>
            <a:r>
              <a:rPr lang="pt-BR" sz="2000" dirty="0">
                <a:solidFill>
                  <a:srgbClr val="333333"/>
                </a:solidFill>
                <a:latin typeface="AmazonEmber"/>
              </a:rPr>
              <a:t>é um serviço de compilação e implantação de código totalmente gerenciado oferecido pela Amazon Web Services (AWS). Ele permite compilar, testar e implantar aplicativos automaticamente a partir do código-fonte em repositórios, ajudando a automatizar o processo de integração contínua e entrega contínua (CI/CD) em ambientes de desenvolvimento e implantação.</a:t>
            </a:r>
            <a:br>
              <a:rPr lang="pt-BR" sz="2000" dirty="0"/>
            </a:br>
            <a:endParaRPr lang="pt-BR" sz="2000" dirty="0">
              <a:solidFill>
                <a:srgbClr val="333333"/>
              </a:solidFill>
              <a:latin typeface="AmazonEmber"/>
            </a:endParaRPr>
          </a:p>
        </p:txBody>
      </p:sp>
      <p:pic>
        <p:nvPicPr>
          <p:cNvPr id="3" name="Imagem 2">
            <a:extLst>
              <a:ext uri="{FF2B5EF4-FFF2-40B4-BE49-F238E27FC236}">
                <a16:creationId xmlns:a16="http://schemas.microsoft.com/office/drawing/2014/main" id="{E24E7CB5-1DCB-3506-B516-7C5A4581598B}"/>
              </a:ext>
            </a:extLst>
          </p:cNvPr>
          <p:cNvPicPr>
            <a:picLocks noChangeAspect="1"/>
          </p:cNvPicPr>
          <p:nvPr/>
        </p:nvPicPr>
        <p:blipFill>
          <a:blip r:embed="rId2"/>
          <a:stretch>
            <a:fillRect/>
          </a:stretch>
        </p:blipFill>
        <p:spPr>
          <a:xfrm>
            <a:off x="562112" y="1932476"/>
            <a:ext cx="1429363" cy="1672085"/>
          </a:xfrm>
          <a:prstGeom prst="rect">
            <a:avLst/>
          </a:prstGeom>
        </p:spPr>
      </p:pic>
      <p:pic>
        <p:nvPicPr>
          <p:cNvPr id="4" name="Imagem 3">
            <a:extLst>
              <a:ext uri="{FF2B5EF4-FFF2-40B4-BE49-F238E27FC236}">
                <a16:creationId xmlns:a16="http://schemas.microsoft.com/office/drawing/2014/main" id="{1F7B24FA-2CB6-3C77-849D-79B1FFA98102}"/>
              </a:ext>
            </a:extLst>
          </p:cNvPr>
          <p:cNvPicPr>
            <a:picLocks noChangeAspect="1"/>
          </p:cNvPicPr>
          <p:nvPr/>
        </p:nvPicPr>
        <p:blipFill>
          <a:blip r:embed="rId3"/>
          <a:stretch>
            <a:fillRect/>
          </a:stretch>
        </p:blipFill>
        <p:spPr>
          <a:xfrm>
            <a:off x="562112" y="4447013"/>
            <a:ext cx="1429363" cy="1601248"/>
          </a:xfrm>
          <a:prstGeom prst="rect">
            <a:avLst/>
          </a:prstGeom>
        </p:spPr>
      </p:pic>
    </p:spTree>
    <p:extLst>
      <p:ext uri="{BB962C8B-B14F-4D97-AF65-F5344CB8AC3E}">
        <p14:creationId xmlns:p14="http://schemas.microsoft.com/office/powerpoint/2010/main" val="2367584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744634" y="255860"/>
            <a:ext cx="9111597" cy="923330"/>
          </a:xfrm>
          <a:prstGeom prst="rect">
            <a:avLst/>
          </a:prstGeom>
          <a:noFill/>
        </p:spPr>
        <p:txBody>
          <a:bodyPr wrap="none" lIns="91440" tIns="45720" rIns="91440" bIns="45720">
            <a:spAutoFit/>
          </a:bodyPr>
          <a:lstStyle/>
          <a:p>
            <a:pPr algn="l"/>
            <a:r>
              <a:rPr lang="pt-BR" sz="5400" b="1" dirty="0">
                <a:latin typeface="Söhne"/>
              </a:rPr>
              <a:t>Ferramentas de Desenvolvedor</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323439"/>
          </a:xfrm>
          <a:prstGeom prst="rect">
            <a:avLst/>
          </a:prstGeom>
          <a:noFill/>
        </p:spPr>
        <p:txBody>
          <a:bodyPr wrap="square">
            <a:spAutoFit/>
          </a:bodyPr>
          <a:lstStyle/>
          <a:p>
            <a:pPr algn="l"/>
            <a:r>
              <a:rPr lang="pt-BR" sz="2000" dirty="0">
                <a:solidFill>
                  <a:srgbClr val="333333"/>
                </a:solidFill>
                <a:latin typeface="AmazonEmber"/>
              </a:rPr>
              <a:t>é um serviço de implantação automatizada oferecido pela Amazon Web Services (AWS). Ele facilita a implantação de aplicativos de forma automatizada, consistente e segura em uma variedade de ambientes de computação, incluindo servidores virtuais, instâncias EC2, serviços do AWS </a:t>
            </a:r>
            <a:r>
              <a:rPr lang="pt-BR" sz="2000" dirty="0" err="1">
                <a:solidFill>
                  <a:srgbClr val="333333"/>
                </a:solidFill>
                <a:latin typeface="AmazonEmber"/>
              </a:rPr>
              <a:t>Fargate</a:t>
            </a:r>
            <a:r>
              <a:rPr lang="pt-BR" sz="2000" dirty="0">
                <a:solidFill>
                  <a:srgbClr val="333333"/>
                </a:solidFill>
                <a:latin typeface="AmazonEmber"/>
              </a:rPr>
              <a:t> e muito mais.</a:t>
            </a: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538240"/>
            <a:ext cx="8724416" cy="1323439"/>
          </a:xfrm>
          <a:prstGeom prst="rect">
            <a:avLst/>
          </a:prstGeom>
          <a:noFill/>
        </p:spPr>
        <p:txBody>
          <a:bodyPr wrap="square">
            <a:spAutoFit/>
          </a:bodyPr>
          <a:lstStyle/>
          <a:p>
            <a:pPr algn="l"/>
            <a:r>
              <a:rPr lang="pt-BR" sz="2000" dirty="0">
                <a:solidFill>
                  <a:srgbClr val="333333"/>
                </a:solidFill>
                <a:latin typeface="AmazonEmber"/>
              </a:rPr>
              <a:t>é um serviço de automatização de integração contínua e entrega contínua (CI/CD) oferecido pela Amazon Web Services (AWS). Ele permite orquestrar e automatizar o fluxo de trabalho de entrega de software, desde a integração de código até a implantação em ambientes de produção.</a:t>
            </a:r>
          </a:p>
        </p:txBody>
      </p:sp>
      <p:pic>
        <p:nvPicPr>
          <p:cNvPr id="2" name="Imagem 1">
            <a:extLst>
              <a:ext uri="{FF2B5EF4-FFF2-40B4-BE49-F238E27FC236}">
                <a16:creationId xmlns:a16="http://schemas.microsoft.com/office/drawing/2014/main" id="{286FC548-011A-A4FD-4DCF-766941F23A66}"/>
              </a:ext>
            </a:extLst>
          </p:cNvPr>
          <p:cNvPicPr>
            <a:picLocks noChangeAspect="1"/>
          </p:cNvPicPr>
          <p:nvPr/>
        </p:nvPicPr>
        <p:blipFill>
          <a:blip r:embed="rId2"/>
          <a:stretch>
            <a:fillRect/>
          </a:stretch>
        </p:blipFill>
        <p:spPr>
          <a:xfrm>
            <a:off x="562112" y="1870307"/>
            <a:ext cx="1429363" cy="1693385"/>
          </a:xfrm>
          <a:prstGeom prst="rect">
            <a:avLst/>
          </a:prstGeom>
        </p:spPr>
      </p:pic>
      <p:pic>
        <p:nvPicPr>
          <p:cNvPr id="6" name="Imagem 5">
            <a:extLst>
              <a:ext uri="{FF2B5EF4-FFF2-40B4-BE49-F238E27FC236}">
                <a16:creationId xmlns:a16="http://schemas.microsoft.com/office/drawing/2014/main" id="{6DA6E4BE-6E0A-2E93-BF38-523A840FC3AA}"/>
              </a:ext>
            </a:extLst>
          </p:cNvPr>
          <p:cNvPicPr>
            <a:picLocks noChangeAspect="1"/>
          </p:cNvPicPr>
          <p:nvPr/>
        </p:nvPicPr>
        <p:blipFill>
          <a:blip r:embed="rId3"/>
          <a:stretch>
            <a:fillRect/>
          </a:stretch>
        </p:blipFill>
        <p:spPr>
          <a:xfrm>
            <a:off x="562112" y="4538240"/>
            <a:ext cx="1401746" cy="1693385"/>
          </a:xfrm>
          <a:prstGeom prst="rect">
            <a:avLst/>
          </a:prstGeom>
        </p:spPr>
      </p:pic>
    </p:spTree>
    <p:extLst>
      <p:ext uri="{BB962C8B-B14F-4D97-AF65-F5344CB8AC3E}">
        <p14:creationId xmlns:p14="http://schemas.microsoft.com/office/powerpoint/2010/main" val="335796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744634" y="255860"/>
            <a:ext cx="9111597" cy="923330"/>
          </a:xfrm>
          <a:prstGeom prst="rect">
            <a:avLst/>
          </a:prstGeom>
          <a:noFill/>
        </p:spPr>
        <p:txBody>
          <a:bodyPr wrap="none" lIns="91440" tIns="45720" rIns="91440" bIns="45720">
            <a:spAutoFit/>
          </a:bodyPr>
          <a:lstStyle/>
          <a:p>
            <a:pPr algn="l"/>
            <a:r>
              <a:rPr lang="pt-BR" sz="5400" b="1" dirty="0">
                <a:latin typeface="Söhne"/>
              </a:rPr>
              <a:t>Ferramentas de Desenvolvedor</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323439"/>
          </a:xfrm>
          <a:prstGeom prst="rect">
            <a:avLst/>
          </a:prstGeom>
          <a:noFill/>
        </p:spPr>
        <p:txBody>
          <a:bodyPr wrap="square">
            <a:spAutoFit/>
          </a:bodyPr>
          <a:lstStyle/>
          <a:p>
            <a:pPr algn="l"/>
            <a:r>
              <a:rPr lang="pt-BR" sz="2000" dirty="0">
                <a:solidFill>
                  <a:srgbClr val="333333"/>
                </a:solidFill>
                <a:latin typeface="AmazonEmber"/>
              </a:rPr>
              <a:t>é um </a:t>
            </a:r>
            <a:r>
              <a:rPr lang="pt-BR" sz="2000" b="1" dirty="0">
                <a:solidFill>
                  <a:srgbClr val="0070C0"/>
                </a:solidFill>
                <a:latin typeface="AmazonEmber"/>
              </a:rPr>
              <a:t>ambiente de desenvolvimento integrado (IDE</a:t>
            </a:r>
            <a:r>
              <a:rPr lang="pt-BR" sz="2000" b="1" dirty="0">
                <a:solidFill>
                  <a:srgbClr val="65A69C"/>
                </a:solidFill>
                <a:latin typeface="AmazonEmber"/>
              </a:rPr>
              <a:t>)</a:t>
            </a:r>
            <a:r>
              <a:rPr lang="pt-BR" sz="2000" dirty="0">
                <a:solidFill>
                  <a:srgbClr val="333333"/>
                </a:solidFill>
                <a:latin typeface="AmazonEmber"/>
              </a:rPr>
              <a:t> em nuvem oferecido pela AWS. Ele fornece uma plataforma colaborativa baseada na web para desenvolvedores escreverem, depurarem e executarem código de forma mais eficiente em uma variedade de linguagens de programação.</a:t>
            </a: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355371"/>
            <a:ext cx="8724416" cy="2246769"/>
          </a:xfrm>
          <a:prstGeom prst="rect">
            <a:avLst/>
          </a:prstGeom>
          <a:noFill/>
        </p:spPr>
        <p:txBody>
          <a:bodyPr wrap="square">
            <a:spAutoFit/>
          </a:bodyPr>
          <a:lstStyle/>
          <a:p>
            <a:pPr algn="l"/>
            <a:r>
              <a:rPr lang="pt-BR" sz="2000" dirty="0">
                <a:solidFill>
                  <a:srgbClr val="333333"/>
                </a:solidFill>
                <a:latin typeface="AmazonEmber"/>
              </a:rPr>
              <a:t>é um serviço de </a:t>
            </a:r>
            <a:r>
              <a:rPr lang="pt-BR" sz="2000" b="1" dirty="0">
                <a:solidFill>
                  <a:srgbClr val="0070C0"/>
                </a:solidFill>
                <a:latin typeface="AmazonEmber"/>
              </a:rPr>
              <a:t>rastreamento e análise de aplicativos </a:t>
            </a:r>
            <a:r>
              <a:rPr lang="pt-BR" sz="2000" dirty="0">
                <a:solidFill>
                  <a:srgbClr val="333333"/>
                </a:solidFill>
                <a:latin typeface="AmazonEmber"/>
              </a:rPr>
              <a:t>oferecido pela AWS. Ele permite que desenvolvedores e operadores de aplicativos </a:t>
            </a:r>
            <a:r>
              <a:rPr lang="pt-BR" sz="2000" b="1" dirty="0">
                <a:solidFill>
                  <a:srgbClr val="0070C0"/>
                </a:solidFill>
                <a:latin typeface="AmazonEmber"/>
              </a:rPr>
              <a:t>monitorem e depurem aplicativos distribuídos em ambientes complexos</a:t>
            </a:r>
            <a:r>
              <a:rPr lang="pt-BR" sz="2000" dirty="0">
                <a:solidFill>
                  <a:srgbClr val="333333"/>
                </a:solidFill>
                <a:latin typeface="AmazonEmber"/>
              </a:rPr>
              <a:t>, identificando gargalos de desempenho e rastreando o fluxo de solicitações em vários componentes de um aplicativo.</a:t>
            </a:r>
          </a:p>
          <a:p>
            <a:br>
              <a:rPr lang="pt-BR" sz="2000" dirty="0"/>
            </a:br>
            <a:endParaRPr lang="pt-BR" sz="2000" dirty="0">
              <a:solidFill>
                <a:srgbClr val="333333"/>
              </a:solidFill>
              <a:latin typeface="AmazonEmber"/>
            </a:endParaRPr>
          </a:p>
        </p:txBody>
      </p:sp>
      <p:pic>
        <p:nvPicPr>
          <p:cNvPr id="3" name="Imagem 2">
            <a:extLst>
              <a:ext uri="{FF2B5EF4-FFF2-40B4-BE49-F238E27FC236}">
                <a16:creationId xmlns:a16="http://schemas.microsoft.com/office/drawing/2014/main" id="{CEC0B4B2-4768-96ED-C114-90DE2AAB07AE}"/>
              </a:ext>
            </a:extLst>
          </p:cNvPr>
          <p:cNvPicPr>
            <a:picLocks noChangeAspect="1"/>
          </p:cNvPicPr>
          <p:nvPr/>
        </p:nvPicPr>
        <p:blipFill>
          <a:blip r:embed="rId2"/>
          <a:stretch>
            <a:fillRect/>
          </a:stretch>
        </p:blipFill>
        <p:spPr>
          <a:xfrm>
            <a:off x="562111" y="1949814"/>
            <a:ext cx="1391949" cy="1576424"/>
          </a:xfrm>
          <a:prstGeom prst="rect">
            <a:avLst/>
          </a:prstGeom>
        </p:spPr>
      </p:pic>
      <p:pic>
        <p:nvPicPr>
          <p:cNvPr id="4" name="Imagem 3">
            <a:extLst>
              <a:ext uri="{FF2B5EF4-FFF2-40B4-BE49-F238E27FC236}">
                <a16:creationId xmlns:a16="http://schemas.microsoft.com/office/drawing/2014/main" id="{D47A38C8-F6DC-F632-605B-ACE66FDDC660}"/>
              </a:ext>
            </a:extLst>
          </p:cNvPr>
          <p:cNvPicPr>
            <a:picLocks noChangeAspect="1"/>
          </p:cNvPicPr>
          <p:nvPr/>
        </p:nvPicPr>
        <p:blipFill>
          <a:blip r:embed="rId3"/>
          <a:stretch>
            <a:fillRect/>
          </a:stretch>
        </p:blipFill>
        <p:spPr>
          <a:xfrm>
            <a:off x="562112" y="4439216"/>
            <a:ext cx="1416914" cy="1698538"/>
          </a:xfrm>
          <a:prstGeom prst="rect">
            <a:avLst/>
          </a:prstGeom>
        </p:spPr>
      </p:pic>
    </p:spTree>
    <p:extLst>
      <p:ext uri="{BB962C8B-B14F-4D97-AF65-F5344CB8AC3E}">
        <p14:creationId xmlns:p14="http://schemas.microsoft.com/office/powerpoint/2010/main" val="1130362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265610" y="255860"/>
            <a:ext cx="5660780" cy="923330"/>
          </a:xfrm>
          <a:prstGeom prst="rect">
            <a:avLst/>
          </a:prstGeom>
          <a:noFill/>
        </p:spPr>
        <p:txBody>
          <a:bodyPr wrap="none" lIns="91440" tIns="45720" rIns="91440" bIns="45720">
            <a:spAutoFit/>
          </a:bodyPr>
          <a:lstStyle/>
          <a:p>
            <a:pPr algn="l"/>
            <a:r>
              <a:rPr lang="pt-BR" sz="5400" b="1" dirty="0">
                <a:latin typeface="Söhne"/>
              </a:rPr>
              <a:t>Front-</a:t>
            </a:r>
            <a:r>
              <a:rPr lang="pt-BR" sz="5400" b="1" dirty="0" err="1">
                <a:latin typeface="Söhne"/>
              </a:rPr>
              <a:t>end</a:t>
            </a:r>
            <a:r>
              <a:rPr lang="pt-BR" sz="5400" b="1" dirty="0">
                <a:latin typeface="Söhne"/>
              </a:rPr>
              <a:t> e mobile</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938992"/>
          </a:xfrm>
          <a:prstGeom prst="rect">
            <a:avLst/>
          </a:prstGeom>
          <a:noFill/>
        </p:spPr>
        <p:txBody>
          <a:bodyPr wrap="square">
            <a:spAutoFit/>
          </a:bodyPr>
          <a:lstStyle/>
          <a:p>
            <a:pPr algn="l"/>
            <a:r>
              <a:rPr lang="pt-BR" sz="2000" dirty="0">
                <a:solidFill>
                  <a:srgbClr val="333333"/>
                </a:solidFill>
                <a:latin typeface="AmazonEmber"/>
              </a:rPr>
              <a:t>é uma </a:t>
            </a:r>
            <a:r>
              <a:rPr lang="pt-BR" sz="2000" b="1" dirty="0">
                <a:solidFill>
                  <a:srgbClr val="FF0000"/>
                </a:solidFill>
                <a:latin typeface="AmazonEmber"/>
              </a:rPr>
              <a:t>plataforma de desenvolvimento de aplicativos</a:t>
            </a:r>
            <a:r>
              <a:rPr lang="pt-BR" sz="2000" dirty="0">
                <a:solidFill>
                  <a:srgbClr val="333333"/>
                </a:solidFill>
                <a:latin typeface="AmazonEmber"/>
              </a:rPr>
              <a:t> oferecida pela AWS. Ela é projetada para </a:t>
            </a:r>
            <a:r>
              <a:rPr lang="pt-BR" sz="2000" b="1" dirty="0">
                <a:solidFill>
                  <a:srgbClr val="FF0000"/>
                </a:solidFill>
                <a:latin typeface="AmazonEmber"/>
              </a:rPr>
              <a:t>simplificar o processo de desenvolvimento de aplicativos web e móveis</a:t>
            </a:r>
            <a:r>
              <a:rPr lang="pt-BR" sz="2000" dirty="0">
                <a:solidFill>
                  <a:srgbClr val="333333"/>
                </a:solidFill>
                <a:latin typeface="AmazonEmber"/>
              </a:rPr>
              <a:t>, fornecendo uma variedade de recursos e ferramentas para acelerar o desenvolvimento e melhorar a escalabilidade e a segurança dos aplicativos</a:t>
            </a:r>
            <a:r>
              <a:rPr lang="pt-BR" sz="2000" b="0" i="0" dirty="0">
                <a:solidFill>
                  <a:srgbClr val="D1D5DB"/>
                </a:solidFill>
                <a:effectLst/>
                <a:latin typeface="Söhne"/>
              </a:rPr>
              <a:t>.</a:t>
            </a:r>
          </a:p>
          <a:p>
            <a:br>
              <a:rPr lang="pt-BR" sz="2000" dirty="0"/>
            </a:br>
            <a:endParaRPr lang="pt-BR" sz="2000" dirty="0">
              <a:solidFill>
                <a:srgbClr val="333333"/>
              </a:solidFill>
              <a:latin typeface="AmazonEmber"/>
            </a:endParaRP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355371"/>
            <a:ext cx="8724416" cy="1015663"/>
          </a:xfrm>
          <a:prstGeom prst="rect">
            <a:avLst/>
          </a:prstGeom>
          <a:noFill/>
        </p:spPr>
        <p:txBody>
          <a:bodyPr wrap="square">
            <a:spAutoFit/>
          </a:bodyPr>
          <a:lstStyle/>
          <a:p>
            <a:pPr algn="l"/>
            <a:r>
              <a:rPr lang="pt-BR" sz="2000" dirty="0">
                <a:solidFill>
                  <a:srgbClr val="333333"/>
                </a:solidFill>
                <a:latin typeface="AmazonEmber"/>
              </a:rPr>
              <a:t>é um serviço de </a:t>
            </a:r>
            <a:r>
              <a:rPr lang="pt-BR" sz="2000" b="1" dirty="0">
                <a:solidFill>
                  <a:srgbClr val="FF0000"/>
                </a:solidFill>
                <a:latin typeface="AmazonEmber"/>
              </a:rPr>
              <a:t>gerenciamento de APIs </a:t>
            </a:r>
            <a:r>
              <a:rPr lang="pt-BR" sz="2000" dirty="0">
                <a:solidFill>
                  <a:srgbClr val="333333"/>
                </a:solidFill>
                <a:latin typeface="AmazonEmber"/>
              </a:rPr>
              <a:t>oferecido pela AWS. Ele permite que os desenvolvedores criem </a:t>
            </a:r>
            <a:r>
              <a:rPr lang="pt-BR" sz="2000" b="1" dirty="0">
                <a:solidFill>
                  <a:srgbClr val="FF0000"/>
                </a:solidFill>
                <a:latin typeface="AmazonEmber"/>
              </a:rPr>
              <a:t>APIs flexíveis e escaláveis para aplicativos</a:t>
            </a:r>
            <a:r>
              <a:rPr lang="pt-BR" sz="2000" dirty="0">
                <a:solidFill>
                  <a:srgbClr val="333333"/>
                </a:solidFill>
                <a:latin typeface="AmazonEmber"/>
              </a:rPr>
              <a:t>, tornando mais fácil a comunicação entre aplicativos e serviços de dados.</a:t>
            </a:r>
          </a:p>
        </p:txBody>
      </p:sp>
      <p:pic>
        <p:nvPicPr>
          <p:cNvPr id="2" name="Imagem 1">
            <a:extLst>
              <a:ext uri="{FF2B5EF4-FFF2-40B4-BE49-F238E27FC236}">
                <a16:creationId xmlns:a16="http://schemas.microsoft.com/office/drawing/2014/main" id="{DE794580-41D8-D95B-EE2E-20AB7AEFE0C3}"/>
              </a:ext>
            </a:extLst>
          </p:cNvPr>
          <p:cNvPicPr>
            <a:picLocks noChangeAspect="1"/>
          </p:cNvPicPr>
          <p:nvPr/>
        </p:nvPicPr>
        <p:blipFill>
          <a:blip r:embed="rId2"/>
          <a:stretch>
            <a:fillRect/>
          </a:stretch>
        </p:blipFill>
        <p:spPr>
          <a:xfrm>
            <a:off x="562112" y="1932477"/>
            <a:ext cx="1304266" cy="1580254"/>
          </a:xfrm>
          <a:prstGeom prst="rect">
            <a:avLst/>
          </a:prstGeom>
        </p:spPr>
      </p:pic>
      <p:pic>
        <p:nvPicPr>
          <p:cNvPr id="6" name="Imagem 5">
            <a:extLst>
              <a:ext uri="{FF2B5EF4-FFF2-40B4-BE49-F238E27FC236}">
                <a16:creationId xmlns:a16="http://schemas.microsoft.com/office/drawing/2014/main" id="{A8DA7A1A-522B-78EA-9B7E-D0BB02959CB3}"/>
              </a:ext>
            </a:extLst>
          </p:cNvPr>
          <p:cNvPicPr>
            <a:picLocks noChangeAspect="1"/>
          </p:cNvPicPr>
          <p:nvPr/>
        </p:nvPicPr>
        <p:blipFill>
          <a:blip r:embed="rId3"/>
          <a:stretch>
            <a:fillRect/>
          </a:stretch>
        </p:blipFill>
        <p:spPr>
          <a:xfrm>
            <a:off x="557276" y="4355371"/>
            <a:ext cx="1308718" cy="1580254"/>
          </a:xfrm>
          <a:prstGeom prst="rect">
            <a:avLst/>
          </a:prstGeom>
        </p:spPr>
      </p:pic>
    </p:spTree>
    <p:extLst>
      <p:ext uri="{BB962C8B-B14F-4D97-AF65-F5344CB8AC3E}">
        <p14:creationId xmlns:p14="http://schemas.microsoft.com/office/powerpoint/2010/main" val="40068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5649192" y="305530"/>
            <a:ext cx="1083951" cy="923330"/>
          </a:xfrm>
          <a:prstGeom prst="rect">
            <a:avLst/>
          </a:prstGeom>
          <a:noFill/>
        </p:spPr>
        <p:txBody>
          <a:bodyPr wrap="none" lIns="91440" tIns="45720" rIns="91440" bIns="45720">
            <a:spAutoFit/>
          </a:bodyPr>
          <a:lstStyle/>
          <a:p>
            <a:pPr algn="l"/>
            <a:r>
              <a:rPr lang="pt-BR" sz="5400" b="1" dirty="0">
                <a:latin typeface="Söhne"/>
              </a:rPr>
              <a:t>IoT</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2370935" y="1932476"/>
            <a:ext cx="8724416" cy="1631216"/>
          </a:xfrm>
          <a:prstGeom prst="rect">
            <a:avLst/>
          </a:prstGeom>
          <a:noFill/>
        </p:spPr>
        <p:txBody>
          <a:bodyPr wrap="square">
            <a:spAutoFit/>
          </a:bodyPr>
          <a:lstStyle/>
          <a:p>
            <a:pPr algn="l"/>
            <a:r>
              <a:rPr lang="pt-BR" sz="2000" dirty="0">
                <a:solidFill>
                  <a:srgbClr val="333333"/>
                </a:solidFill>
                <a:latin typeface="AmazonEmber"/>
              </a:rPr>
              <a:t>é um serviço da AWS projetado para </a:t>
            </a:r>
            <a:r>
              <a:rPr lang="pt-BR" sz="2000" b="1" dirty="0">
                <a:solidFill>
                  <a:srgbClr val="92D050"/>
                </a:solidFill>
                <a:latin typeface="AmazonEmber"/>
              </a:rPr>
              <a:t>conectar dispositivos IoT (Internet das Coisas) </a:t>
            </a:r>
            <a:r>
              <a:rPr lang="pt-BR" sz="2000" dirty="0">
                <a:solidFill>
                  <a:srgbClr val="333333"/>
                </a:solidFill>
                <a:latin typeface="AmazonEmber"/>
              </a:rPr>
              <a:t>à nuvem. Ele atua como um </a:t>
            </a:r>
            <a:r>
              <a:rPr lang="pt-BR" sz="2000" b="1" dirty="0">
                <a:solidFill>
                  <a:srgbClr val="92D050"/>
                </a:solidFill>
                <a:latin typeface="AmazonEmber"/>
              </a:rPr>
              <a:t>hub de conectividade</a:t>
            </a:r>
            <a:r>
              <a:rPr lang="pt-BR" sz="2000" dirty="0">
                <a:solidFill>
                  <a:srgbClr val="333333"/>
                </a:solidFill>
                <a:latin typeface="AmazonEmber"/>
              </a:rPr>
              <a:t> que permite que dispositivos IoT enviem e recebam dados de forma segura e escalável, além de facilitar o gerenciamento desses dispositivos.</a:t>
            </a:r>
            <a:br>
              <a:rPr lang="pt-BR" sz="2000" dirty="0"/>
            </a:br>
            <a:endParaRPr lang="pt-BR" sz="2000" dirty="0">
              <a:solidFill>
                <a:srgbClr val="333333"/>
              </a:solidFill>
              <a:latin typeface="AmazonEmber"/>
            </a:endParaRPr>
          </a:p>
        </p:txBody>
      </p:sp>
      <p:sp>
        <p:nvSpPr>
          <p:cNvPr id="5" name="CaixaDeTexto 4">
            <a:extLst>
              <a:ext uri="{FF2B5EF4-FFF2-40B4-BE49-F238E27FC236}">
                <a16:creationId xmlns:a16="http://schemas.microsoft.com/office/drawing/2014/main" id="{A835FE54-09CE-8C33-4755-6CC1112D3157}"/>
              </a:ext>
            </a:extLst>
          </p:cNvPr>
          <p:cNvSpPr txBox="1"/>
          <p:nvPr/>
        </p:nvSpPr>
        <p:spPr>
          <a:xfrm>
            <a:off x="2370935" y="4355371"/>
            <a:ext cx="8724416" cy="1631216"/>
          </a:xfrm>
          <a:prstGeom prst="rect">
            <a:avLst/>
          </a:prstGeom>
          <a:noFill/>
        </p:spPr>
        <p:txBody>
          <a:bodyPr wrap="square">
            <a:spAutoFit/>
          </a:bodyPr>
          <a:lstStyle/>
          <a:p>
            <a:pPr algn="l"/>
            <a:r>
              <a:rPr lang="pt-BR" sz="2000" dirty="0">
                <a:solidFill>
                  <a:srgbClr val="333333"/>
                </a:solidFill>
                <a:latin typeface="AmazonEmber"/>
              </a:rPr>
              <a:t>é um serviço da AWS projetado para </a:t>
            </a:r>
            <a:r>
              <a:rPr lang="pt-BR" sz="2000" b="1" dirty="0">
                <a:solidFill>
                  <a:srgbClr val="92D050"/>
                </a:solidFill>
                <a:latin typeface="AmazonEmber"/>
              </a:rPr>
              <a:t>ampliar a capacidade de computação da nuvem para dispositivos IoT (Internet das Coisas)</a:t>
            </a:r>
            <a:r>
              <a:rPr lang="pt-BR" sz="2000" dirty="0">
                <a:solidFill>
                  <a:srgbClr val="333333"/>
                </a:solidFill>
                <a:latin typeface="AmazonEmber"/>
              </a:rPr>
              <a:t>, permitindo que eles executem tarefas de processamento de dados localmente. Ele oferece conectividade, segurança e gerenciamento para dispositivos IoT em ambientes com recursos limitados.</a:t>
            </a:r>
          </a:p>
        </p:txBody>
      </p:sp>
      <p:pic>
        <p:nvPicPr>
          <p:cNvPr id="3" name="Imagem 2">
            <a:extLst>
              <a:ext uri="{FF2B5EF4-FFF2-40B4-BE49-F238E27FC236}">
                <a16:creationId xmlns:a16="http://schemas.microsoft.com/office/drawing/2014/main" id="{7345DD27-AE1D-A2CF-835E-1B774242BEE2}"/>
              </a:ext>
            </a:extLst>
          </p:cNvPr>
          <p:cNvPicPr>
            <a:picLocks noChangeAspect="1"/>
          </p:cNvPicPr>
          <p:nvPr/>
        </p:nvPicPr>
        <p:blipFill>
          <a:blip r:embed="rId2"/>
          <a:stretch>
            <a:fillRect/>
          </a:stretch>
        </p:blipFill>
        <p:spPr>
          <a:xfrm>
            <a:off x="566994" y="1932476"/>
            <a:ext cx="1349129" cy="1580255"/>
          </a:xfrm>
          <a:prstGeom prst="rect">
            <a:avLst/>
          </a:prstGeom>
        </p:spPr>
      </p:pic>
      <p:pic>
        <p:nvPicPr>
          <p:cNvPr id="4" name="Imagem 3">
            <a:extLst>
              <a:ext uri="{FF2B5EF4-FFF2-40B4-BE49-F238E27FC236}">
                <a16:creationId xmlns:a16="http://schemas.microsoft.com/office/drawing/2014/main" id="{406876BA-7A74-6A0F-63E2-B18064B2D219}"/>
              </a:ext>
            </a:extLst>
          </p:cNvPr>
          <p:cNvPicPr>
            <a:picLocks noChangeAspect="1"/>
          </p:cNvPicPr>
          <p:nvPr/>
        </p:nvPicPr>
        <p:blipFill>
          <a:blip r:embed="rId3"/>
          <a:stretch>
            <a:fillRect/>
          </a:stretch>
        </p:blipFill>
        <p:spPr>
          <a:xfrm>
            <a:off x="553199" y="4304411"/>
            <a:ext cx="1362924" cy="1631216"/>
          </a:xfrm>
          <a:prstGeom prst="rect">
            <a:avLst/>
          </a:prstGeom>
        </p:spPr>
      </p:pic>
    </p:spTree>
    <p:extLst>
      <p:ext uri="{BB962C8B-B14F-4D97-AF65-F5344CB8AC3E}">
        <p14:creationId xmlns:p14="http://schemas.microsoft.com/office/powerpoint/2010/main" val="3721163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289912" y="154235"/>
            <a:ext cx="7976479" cy="923330"/>
          </a:xfrm>
          <a:prstGeom prst="rect">
            <a:avLst/>
          </a:prstGeom>
          <a:noFill/>
        </p:spPr>
        <p:txBody>
          <a:bodyPr wrap="none" lIns="91440" tIns="45720" rIns="91440" bIns="45720">
            <a:spAutoFit/>
          </a:bodyPr>
          <a:lstStyle/>
          <a:p>
            <a:pPr algn="l"/>
            <a:r>
              <a:rPr lang="pt-BR" sz="5400" b="1" dirty="0">
                <a:latin typeface="Söhne"/>
              </a:rPr>
              <a:t>Cobrança, preços e suporte</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1541975" y="1381331"/>
            <a:ext cx="8724416" cy="2554545"/>
          </a:xfrm>
          <a:prstGeom prst="rect">
            <a:avLst/>
          </a:prstGeom>
          <a:noFill/>
        </p:spPr>
        <p:txBody>
          <a:bodyPr wrap="square">
            <a:spAutoFit/>
          </a:bodyPr>
          <a:lstStyle/>
          <a:p>
            <a:pPr algn="l"/>
            <a:r>
              <a:rPr lang="pt-BR" sz="2000" dirty="0">
                <a:solidFill>
                  <a:srgbClr val="333333"/>
                </a:solidFill>
                <a:latin typeface="AmazonEmber"/>
              </a:rPr>
              <a:t>A AWS possui uma estrutura de preços diversificada que varia dependendo dos recursos específicos que você está usando, mas em geral, os preços são baseados em três conceitos principais: computação, armazenamento e transferência de dados. Vou descrever brevemente como a AWS cobra por cada um desses recursos:</a:t>
            </a:r>
          </a:p>
          <a:p>
            <a:pPr algn="l"/>
            <a:br>
              <a:rPr lang="pt-BR" sz="2000" b="0" i="0" dirty="0">
                <a:solidFill>
                  <a:srgbClr val="D1D5DB"/>
                </a:solidFill>
                <a:effectLst/>
                <a:latin typeface="Söhne"/>
              </a:rPr>
            </a:br>
            <a:endParaRPr lang="pt-BR" sz="2000" b="0" i="0" dirty="0">
              <a:solidFill>
                <a:srgbClr val="D1D5DB"/>
              </a:solidFill>
              <a:effectLst/>
              <a:latin typeface="Söhne"/>
            </a:endParaRPr>
          </a:p>
          <a:p>
            <a:pPr algn="l"/>
            <a:endParaRPr lang="pt-BR" sz="2000" dirty="0">
              <a:solidFill>
                <a:srgbClr val="333333"/>
              </a:solidFill>
              <a:latin typeface="AmazonEmber"/>
            </a:endParaRPr>
          </a:p>
        </p:txBody>
      </p:sp>
      <p:pic>
        <p:nvPicPr>
          <p:cNvPr id="3" name="Imagem 2">
            <a:extLst>
              <a:ext uri="{FF2B5EF4-FFF2-40B4-BE49-F238E27FC236}">
                <a16:creationId xmlns:a16="http://schemas.microsoft.com/office/drawing/2014/main" id="{08EC3BBF-F825-182B-5BBE-12F8EF097BA0}"/>
              </a:ext>
            </a:extLst>
          </p:cNvPr>
          <p:cNvPicPr>
            <a:picLocks noChangeAspect="1"/>
          </p:cNvPicPr>
          <p:nvPr/>
        </p:nvPicPr>
        <p:blipFill>
          <a:blip r:embed="rId2"/>
          <a:stretch>
            <a:fillRect/>
          </a:stretch>
        </p:blipFill>
        <p:spPr>
          <a:xfrm>
            <a:off x="1094983" y="3043808"/>
            <a:ext cx="10228545" cy="3288671"/>
          </a:xfrm>
          <a:prstGeom prst="rect">
            <a:avLst/>
          </a:prstGeom>
        </p:spPr>
      </p:pic>
    </p:spTree>
    <p:extLst>
      <p:ext uri="{BB962C8B-B14F-4D97-AF65-F5344CB8AC3E}">
        <p14:creationId xmlns:p14="http://schemas.microsoft.com/office/powerpoint/2010/main" val="16700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289912" y="154235"/>
            <a:ext cx="7976479" cy="923330"/>
          </a:xfrm>
          <a:prstGeom prst="rect">
            <a:avLst/>
          </a:prstGeom>
          <a:noFill/>
        </p:spPr>
        <p:txBody>
          <a:bodyPr wrap="none" lIns="91440" tIns="45720" rIns="91440" bIns="45720">
            <a:spAutoFit/>
          </a:bodyPr>
          <a:lstStyle/>
          <a:p>
            <a:pPr algn="l"/>
            <a:r>
              <a:rPr lang="pt-BR" sz="5400" b="1" dirty="0">
                <a:latin typeface="Söhne"/>
              </a:rPr>
              <a:t>Cobrança, preços e suporte</a:t>
            </a:r>
          </a:p>
        </p:txBody>
      </p:sp>
      <p:pic>
        <p:nvPicPr>
          <p:cNvPr id="2" name="Imagem 1">
            <a:extLst>
              <a:ext uri="{FF2B5EF4-FFF2-40B4-BE49-F238E27FC236}">
                <a16:creationId xmlns:a16="http://schemas.microsoft.com/office/drawing/2014/main" id="{64F508EE-F846-645A-6424-2A44C3C61EA7}"/>
              </a:ext>
            </a:extLst>
          </p:cNvPr>
          <p:cNvPicPr>
            <a:picLocks noChangeAspect="1"/>
          </p:cNvPicPr>
          <p:nvPr/>
        </p:nvPicPr>
        <p:blipFill>
          <a:blip r:embed="rId2"/>
          <a:stretch>
            <a:fillRect/>
          </a:stretch>
        </p:blipFill>
        <p:spPr>
          <a:xfrm>
            <a:off x="809752" y="1668507"/>
            <a:ext cx="1480160" cy="1760493"/>
          </a:xfrm>
          <a:prstGeom prst="rect">
            <a:avLst/>
          </a:prstGeom>
        </p:spPr>
      </p:pic>
      <p:pic>
        <p:nvPicPr>
          <p:cNvPr id="4" name="Imagem 3">
            <a:extLst>
              <a:ext uri="{FF2B5EF4-FFF2-40B4-BE49-F238E27FC236}">
                <a16:creationId xmlns:a16="http://schemas.microsoft.com/office/drawing/2014/main" id="{02FA41E7-3FEC-6A69-24FF-4300DCF2EA65}"/>
              </a:ext>
            </a:extLst>
          </p:cNvPr>
          <p:cNvPicPr>
            <a:picLocks noChangeAspect="1"/>
          </p:cNvPicPr>
          <p:nvPr/>
        </p:nvPicPr>
        <p:blipFill>
          <a:blip r:embed="rId3"/>
          <a:stretch>
            <a:fillRect/>
          </a:stretch>
        </p:blipFill>
        <p:spPr>
          <a:xfrm>
            <a:off x="823513" y="4309246"/>
            <a:ext cx="1493920" cy="1760493"/>
          </a:xfrm>
          <a:prstGeom prst="rect">
            <a:avLst/>
          </a:prstGeom>
        </p:spPr>
      </p:pic>
      <p:sp>
        <p:nvSpPr>
          <p:cNvPr id="5" name="CaixaDeTexto 4">
            <a:extLst>
              <a:ext uri="{FF2B5EF4-FFF2-40B4-BE49-F238E27FC236}">
                <a16:creationId xmlns:a16="http://schemas.microsoft.com/office/drawing/2014/main" id="{41CEA9F1-DA2A-1538-F0AC-2A35FC9B3E5F}"/>
              </a:ext>
            </a:extLst>
          </p:cNvPr>
          <p:cNvSpPr txBox="1"/>
          <p:nvPr/>
        </p:nvSpPr>
        <p:spPr>
          <a:xfrm>
            <a:off x="2657832" y="1668507"/>
            <a:ext cx="8724416" cy="1938992"/>
          </a:xfrm>
          <a:prstGeom prst="rect">
            <a:avLst/>
          </a:prstGeom>
          <a:noFill/>
        </p:spPr>
        <p:txBody>
          <a:bodyPr wrap="square">
            <a:spAutoFit/>
          </a:bodyPr>
          <a:lstStyle/>
          <a:p>
            <a:pPr algn="l"/>
            <a:r>
              <a:rPr lang="pt-BR" sz="2000" dirty="0">
                <a:solidFill>
                  <a:srgbClr val="333333"/>
                </a:solidFill>
                <a:latin typeface="AmazonEmber"/>
              </a:rPr>
              <a:t>Permite definir orçamentos para controlar seus custos e uso da AWS. Você pode criar orçamentos para custos, uso, reservas e economias. Os orçamentos podem ser definidos em níveis granulares (por exemplo, por serviço, conta, </a:t>
            </a:r>
            <a:r>
              <a:rPr lang="pt-BR" sz="2000" dirty="0" err="1">
                <a:solidFill>
                  <a:srgbClr val="333333"/>
                </a:solidFill>
                <a:latin typeface="AmazonEmber"/>
              </a:rPr>
              <a:t>tags</a:t>
            </a:r>
            <a:r>
              <a:rPr lang="pt-BR" sz="2000" dirty="0">
                <a:solidFill>
                  <a:srgbClr val="333333"/>
                </a:solidFill>
                <a:latin typeface="AmazonEmber"/>
              </a:rPr>
              <a:t>, entre outros). Você também pode configurar alertas para ser notificado quando exceder (ou esperar exceder) seus orçamentos.</a:t>
            </a:r>
            <a:br>
              <a:rPr lang="pt-BR" sz="2000" dirty="0"/>
            </a:br>
            <a:endParaRPr lang="pt-BR" sz="2000" dirty="0">
              <a:solidFill>
                <a:srgbClr val="333333"/>
              </a:solidFill>
              <a:latin typeface="AmazonEmber"/>
            </a:endParaRPr>
          </a:p>
        </p:txBody>
      </p:sp>
      <p:sp>
        <p:nvSpPr>
          <p:cNvPr id="6" name="CaixaDeTexto 5">
            <a:extLst>
              <a:ext uri="{FF2B5EF4-FFF2-40B4-BE49-F238E27FC236}">
                <a16:creationId xmlns:a16="http://schemas.microsoft.com/office/drawing/2014/main" id="{09BC2304-4521-E730-774C-D4F63B074849}"/>
              </a:ext>
            </a:extLst>
          </p:cNvPr>
          <p:cNvSpPr txBox="1"/>
          <p:nvPr/>
        </p:nvSpPr>
        <p:spPr>
          <a:xfrm>
            <a:off x="2657832" y="4309246"/>
            <a:ext cx="8724416" cy="1323439"/>
          </a:xfrm>
          <a:prstGeom prst="rect">
            <a:avLst/>
          </a:prstGeom>
          <a:noFill/>
        </p:spPr>
        <p:txBody>
          <a:bodyPr wrap="square">
            <a:spAutoFit/>
          </a:bodyPr>
          <a:lstStyle/>
          <a:p>
            <a:pPr algn="l"/>
            <a:r>
              <a:rPr lang="pt-BR" sz="2000" dirty="0">
                <a:solidFill>
                  <a:srgbClr val="333333"/>
                </a:solidFill>
                <a:latin typeface="AmazonEmber"/>
              </a:rPr>
              <a:t>É uma interface que permite visualizar e analisar seus gastos e custos da AWS. Oferece uma interface gráfica para consultar dados de uso e custo, prever futuros gastos e obter recomendações sobre como economizar custos.</a:t>
            </a:r>
            <a:br>
              <a:rPr lang="pt-BR" sz="2000" dirty="0"/>
            </a:br>
            <a:endParaRPr lang="pt-BR" sz="2000" dirty="0">
              <a:solidFill>
                <a:srgbClr val="333333"/>
              </a:solidFill>
              <a:latin typeface="AmazonEmber"/>
            </a:endParaRPr>
          </a:p>
        </p:txBody>
      </p:sp>
    </p:spTree>
    <p:extLst>
      <p:ext uri="{BB962C8B-B14F-4D97-AF65-F5344CB8AC3E}">
        <p14:creationId xmlns:p14="http://schemas.microsoft.com/office/powerpoint/2010/main" val="382639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815932" y="271636"/>
            <a:ext cx="6987682"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Serviços de computação</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3" name="CaixaDeTexto 2">
            <a:extLst>
              <a:ext uri="{FF2B5EF4-FFF2-40B4-BE49-F238E27FC236}">
                <a16:creationId xmlns:a16="http://schemas.microsoft.com/office/drawing/2014/main" id="{11DC0CED-DFE6-C246-A726-5256958BDA68}"/>
              </a:ext>
            </a:extLst>
          </p:cNvPr>
          <p:cNvSpPr txBox="1"/>
          <p:nvPr/>
        </p:nvSpPr>
        <p:spPr>
          <a:xfrm>
            <a:off x="2494094" y="1588701"/>
            <a:ext cx="7631355" cy="1323439"/>
          </a:xfrm>
          <a:prstGeom prst="rect">
            <a:avLst/>
          </a:prstGeom>
          <a:noFill/>
        </p:spPr>
        <p:txBody>
          <a:bodyPr wrap="square" rtlCol="0">
            <a:spAutoFit/>
          </a:bodyPr>
          <a:lstStyle/>
          <a:p>
            <a:r>
              <a:rPr lang="pt-BR" sz="2000" dirty="0">
                <a:solidFill>
                  <a:srgbClr val="333333"/>
                </a:solidFill>
                <a:latin typeface="AmazonEmber"/>
              </a:rPr>
              <a:t>É um serviço oferecido pela AWS que permite </a:t>
            </a:r>
            <a:r>
              <a:rPr lang="pt-BR" sz="2000" b="1" dirty="0">
                <a:solidFill>
                  <a:schemeClr val="accent2"/>
                </a:solidFill>
                <a:latin typeface="AmazonEmber"/>
              </a:rPr>
              <a:t>automatizar</a:t>
            </a:r>
            <a:r>
              <a:rPr lang="pt-BR" sz="2000" dirty="0">
                <a:solidFill>
                  <a:srgbClr val="333333"/>
                </a:solidFill>
                <a:latin typeface="AmazonEmber"/>
              </a:rPr>
              <a:t> o dimensionamento de recursos de computação em resposta a </a:t>
            </a:r>
            <a:r>
              <a:rPr lang="pt-BR" sz="2000" b="1" dirty="0">
                <a:solidFill>
                  <a:schemeClr val="accent2"/>
                </a:solidFill>
                <a:latin typeface="AmazonEmber"/>
              </a:rPr>
              <a:t>flutuações na demanda do aplicativo</a:t>
            </a:r>
            <a:r>
              <a:rPr lang="pt-BR" sz="2000" dirty="0">
                <a:solidFill>
                  <a:srgbClr val="333333"/>
                </a:solidFill>
                <a:latin typeface="AmazonEmber"/>
              </a:rPr>
              <a:t>. Isso ajuda a </a:t>
            </a:r>
            <a:r>
              <a:rPr lang="pt-BR" sz="2000" b="1" dirty="0">
                <a:solidFill>
                  <a:schemeClr val="accent2"/>
                </a:solidFill>
                <a:latin typeface="AmazonEmber"/>
              </a:rPr>
              <a:t>manter o desempenho do aplicativo, otimizar custos e garantir a alta disponibilidade</a:t>
            </a:r>
            <a:r>
              <a:rPr lang="pt-BR" sz="2000" b="0" i="0" dirty="0">
                <a:solidFill>
                  <a:srgbClr val="D1D5DB"/>
                </a:solidFill>
                <a:effectLst/>
                <a:latin typeface="Söhne"/>
              </a:rPr>
              <a:t>.</a:t>
            </a:r>
            <a:endParaRPr lang="pt-BR" sz="2000" dirty="0">
              <a:solidFill>
                <a:srgbClr val="333333"/>
              </a:solidFill>
              <a:latin typeface="AmazonEmber"/>
            </a:endParaRPr>
          </a:p>
        </p:txBody>
      </p:sp>
      <p:sp>
        <p:nvSpPr>
          <p:cNvPr id="5" name="CaixaDeTexto 4">
            <a:extLst>
              <a:ext uri="{FF2B5EF4-FFF2-40B4-BE49-F238E27FC236}">
                <a16:creationId xmlns:a16="http://schemas.microsoft.com/office/drawing/2014/main" id="{5721E93C-3BE7-E068-11A0-5FD61AC7CCC8}"/>
              </a:ext>
            </a:extLst>
          </p:cNvPr>
          <p:cNvSpPr txBox="1"/>
          <p:nvPr/>
        </p:nvSpPr>
        <p:spPr>
          <a:xfrm>
            <a:off x="2494094" y="4268487"/>
            <a:ext cx="7631355" cy="2246769"/>
          </a:xfrm>
          <a:prstGeom prst="rect">
            <a:avLst/>
          </a:prstGeom>
          <a:noFill/>
        </p:spPr>
        <p:txBody>
          <a:bodyPr wrap="square" rtlCol="0">
            <a:spAutoFit/>
          </a:bodyPr>
          <a:lstStyle/>
          <a:p>
            <a:pPr algn="l"/>
            <a:r>
              <a:rPr lang="pt-BR" sz="2000" dirty="0">
                <a:solidFill>
                  <a:srgbClr val="333333"/>
                </a:solidFill>
                <a:latin typeface="AmazonEmber"/>
              </a:rPr>
              <a:t>É um serviço de </a:t>
            </a:r>
            <a:r>
              <a:rPr lang="pt-BR" sz="2000" b="1" dirty="0">
                <a:solidFill>
                  <a:schemeClr val="accent2"/>
                </a:solidFill>
                <a:latin typeface="AmazonEmber"/>
              </a:rPr>
              <a:t>balanceamento de carga </a:t>
            </a:r>
            <a:r>
              <a:rPr lang="pt-BR" sz="2000" dirty="0">
                <a:solidFill>
                  <a:srgbClr val="333333"/>
                </a:solidFill>
                <a:latin typeface="AmazonEmber"/>
              </a:rPr>
              <a:t>totalmente gerenciado oferecido pela AWS. Ele permite </a:t>
            </a:r>
            <a:r>
              <a:rPr lang="pt-BR" sz="2000" b="1" dirty="0">
                <a:solidFill>
                  <a:schemeClr val="accent2"/>
                </a:solidFill>
                <a:latin typeface="AmazonEmber"/>
              </a:rPr>
              <a:t>distribuir automaticamente o tráfego de rede </a:t>
            </a:r>
            <a:r>
              <a:rPr lang="pt-BR" sz="2000" dirty="0">
                <a:solidFill>
                  <a:srgbClr val="333333"/>
                </a:solidFill>
                <a:latin typeface="AmazonEmber"/>
              </a:rPr>
              <a:t>entre várias </a:t>
            </a:r>
            <a:r>
              <a:rPr lang="pt-BR" sz="2000" b="1" dirty="0">
                <a:solidFill>
                  <a:schemeClr val="accent2"/>
                </a:solidFill>
                <a:latin typeface="AmazonEmber"/>
              </a:rPr>
              <a:t>instâncias</a:t>
            </a:r>
            <a:r>
              <a:rPr lang="pt-BR" sz="2000" dirty="0">
                <a:solidFill>
                  <a:srgbClr val="333333"/>
                </a:solidFill>
                <a:latin typeface="AmazonEmber"/>
              </a:rPr>
              <a:t> ou </a:t>
            </a:r>
            <a:r>
              <a:rPr lang="pt-BR" sz="2000" b="1" dirty="0">
                <a:solidFill>
                  <a:schemeClr val="accent2"/>
                </a:solidFill>
                <a:latin typeface="AmazonEmber"/>
              </a:rPr>
              <a:t>recursos</a:t>
            </a:r>
            <a:r>
              <a:rPr lang="pt-BR" sz="2000" dirty="0">
                <a:solidFill>
                  <a:srgbClr val="333333"/>
                </a:solidFill>
                <a:latin typeface="AmazonEmber"/>
              </a:rPr>
              <a:t> em um ambiente de computação em nuvem, ajudando a </a:t>
            </a:r>
            <a:r>
              <a:rPr lang="pt-BR" sz="2000" b="1" dirty="0">
                <a:solidFill>
                  <a:schemeClr val="accent2"/>
                </a:solidFill>
                <a:latin typeface="AmazonEmber"/>
              </a:rPr>
              <a:t>aumentar a disponibilidade</a:t>
            </a:r>
            <a:r>
              <a:rPr lang="pt-BR" sz="2000" dirty="0">
                <a:solidFill>
                  <a:srgbClr val="333333"/>
                </a:solidFill>
                <a:latin typeface="AmazonEmber"/>
              </a:rPr>
              <a:t> e </a:t>
            </a:r>
            <a:r>
              <a:rPr lang="pt-BR" sz="2000" dirty="0">
                <a:solidFill>
                  <a:schemeClr val="accent2"/>
                </a:solidFill>
                <a:latin typeface="AmazonEmber"/>
              </a:rPr>
              <a:t>escalabilidade</a:t>
            </a:r>
            <a:r>
              <a:rPr lang="pt-BR" sz="2000" dirty="0">
                <a:solidFill>
                  <a:srgbClr val="333333"/>
                </a:solidFill>
                <a:latin typeface="AmazonEmber"/>
              </a:rPr>
              <a:t> de aplicativos.</a:t>
            </a:r>
          </a:p>
          <a:p>
            <a:br>
              <a:rPr lang="pt-BR" sz="2000" dirty="0"/>
            </a:br>
            <a:endParaRPr lang="pt-BR" sz="2000" dirty="0">
              <a:solidFill>
                <a:srgbClr val="333333"/>
              </a:solidFill>
              <a:latin typeface="AmazonEmber"/>
            </a:endParaRPr>
          </a:p>
        </p:txBody>
      </p:sp>
      <p:pic>
        <p:nvPicPr>
          <p:cNvPr id="6" name="Imagem 5">
            <a:extLst>
              <a:ext uri="{FF2B5EF4-FFF2-40B4-BE49-F238E27FC236}">
                <a16:creationId xmlns:a16="http://schemas.microsoft.com/office/drawing/2014/main" id="{073A9C9D-3DEB-611A-2A1D-CE0F34F93925}"/>
              </a:ext>
            </a:extLst>
          </p:cNvPr>
          <p:cNvPicPr>
            <a:picLocks noChangeAspect="1"/>
          </p:cNvPicPr>
          <p:nvPr/>
        </p:nvPicPr>
        <p:blipFill>
          <a:blip r:embed="rId2"/>
          <a:stretch>
            <a:fillRect/>
          </a:stretch>
        </p:blipFill>
        <p:spPr>
          <a:xfrm>
            <a:off x="645024" y="1678329"/>
            <a:ext cx="1510493" cy="1715305"/>
          </a:xfrm>
          <a:prstGeom prst="rect">
            <a:avLst/>
          </a:prstGeom>
        </p:spPr>
      </p:pic>
      <p:pic>
        <p:nvPicPr>
          <p:cNvPr id="8" name="Imagem 7">
            <a:extLst>
              <a:ext uri="{FF2B5EF4-FFF2-40B4-BE49-F238E27FC236}">
                <a16:creationId xmlns:a16="http://schemas.microsoft.com/office/drawing/2014/main" id="{BDA2FFCD-3B34-E662-1AA3-91F89FB876AF}"/>
              </a:ext>
            </a:extLst>
          </p:cNvPr>
          <p:cNvPicPr>
            <a:picLocks noChangeAspect="1"/>
          </p:cNvPicPr>
          <p:nvPr/>
        </p:nvPicPr>
        <p:blipFill>
          <a:blip r:embed="rId3"/>
          <a:stretch>
            <a:fillRect/>
          </a:stretch>
        </p:blipFill>
        <p:spPr>
          <a:xfrm>
            <a:off x="600900" y="4268487"/>
            <a:ext cx="1554617" cy="2124196"/>
          </a:xfrm>
          <a:prstGeom prst="rect">
            <a:avLst/>
          </a:prstGeom>
        </p:spPr>
      </p:pic>
    </p:spTree>
    <p:extLst>
      <p:ext uri="{BB962C8B-B14F-4D97-AF65-F5344CB8AC3E}">
        <p14:creationId xmlns:p14="http://schemas.microsoft.com/office/powerpoint/2010/main" val="3163272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289912" y="154235"/>
            <a:ext cx="7976479" cy="923330"/>
          </a:xfrm>
          <a:prstGeom prst="rect">
            <a:avLst/>
          </a:prstGeom>
          <a:noFill/>
        </p:spPr>
        <p:txBody>
          <a:bodyPr wrap="none" lIns="91440" tIns="45720" rIns="91440" bIns="45720">
            <a:spAutoFit/>
          </a:bodyPr>
          <a:lstStyle/>
          <a:p>
            <a:pPr algn="l"/>
            <a:r>
              <a:rPr lang="pt-BR" sz="5400" b="1" dirty="0">
                <a:latin typeface="Söhne"/>
              </a:rPr>
              <a:t>Cobrança, preços e suporte</a:t>
            </a:r>
          </a:p>
        </p:txBody>
      </p:sp>
      <p:sp>
        <p:nvSpPr>
          <p:cNvPr id="5" name="CaixaDeTexto 4">
            <a:extLst>
              <a:ext uri="{FF2B5EF4-FFF2-40B4-BE49-F238E27FC236}">
                <a16:creationId xmlns:a16="http://schemas.microsoft.com/office/drawing/2014/main" id="{41CEA9F1-DA2A-1538-F0AC-2A35FC9B3E5F}"/>
              </a:ext>
            </a:extLst>
          </p:cNvPr>
          <p:cNvSpPr txBox="1"/>
          <p:nvPr/>
        </p:nvSpPr>
        <p:spPr>
          <a:xfrm>
            <a:off x="2657832" y="1668507"/>
            <a:ext cx="8724416" cy="1631216"/>
          </a:xfrm>
          <a:prstGeom prst="rect">
            <a:avLst/>
          </a:prstGeom>
          <a:noFill/>
        </p:spPr>
        <p:txBody>
          <a:bodyPr wrap="square">
            <a:spAutoFit/>
          </a:bodyPr>
          <a:lstStyle/>
          <a:p>
            <a:pPr algn="l"/>
            <a:r>
              <a:rPr lang="pt-BR" sz="2000" dirty="0">
                <a:solidFill>
                  <a:srgbClr val="333333"/>
                </a:solidFill>
                <a:latin typeface="AmazonEmber"/>
              </a:rPr>
              <a:t>Permite estimar os custos dos serviços AWS que você planeja usar. É uma ferramenta interativa que ajuda você a criar uma estimativa de custo adaptada às suas necessidades, dando uma visão clara de quanto você pagará por mês ou por ano.</a:t>
            </a:r>
            <a:br>
              <a:rPr lang="pt-BR" sz="2000" dirty="0">
                <a:solidFill>
                  <a:srgbClr val="333333"/>
                </a:solidFill>
                <a:latin typeface="AmazonEmber"/>
              </a:rPr>
            </a:br>
            <a:endParaRPr lang="pt-BR" sz="2000" dirty="0">
              <a:solidFill>
                <a:srgbClr val="333333"/>
              </a:solidFill>
              <a:latin typeface="AmazonEmber"/>
            </a:endParaRPr>
          </a:p>
        </p:txBody>
      </p:sp>
      <p:sp>
        <p:nvSpPr>
          <p:cNvPr id="6" name="CaixaDeTexto 5">
            <a:extLst>
              <a:ext uri="{FF2B5EF4-FFF2-40B4-BE49-F238E27FC236}">
                <a16:creationId xmlns:a16="http://schemas.microsoft.com/office/drawing/2014/main" id="{09BC2304-4521-E730-774C-D4F63B074849}"/>
              </a:ext>
            </a:extLst>
          </p:cNvPr>
          <p:cNvSpPr txBox="1"/>
          <p:nvPr/>
        </p:nvSpPr>
        <p:spPr>
          <a:xfrm>
            <a:off x="2657832" y="4309246"/>
            <a:ext cx="8724416" cy="1015663"/>
          </a:xfrm>
          <a:prstGeom prst="rect">
            <a:avLst/>
          </a:prstGeom>
          <a:noFill/>
        </p:spPr>
        <p:txBody>
          <a:bodyPr wrap="square">
            <a:spAutoFit/>
          </a:bodyPr>
          <a:lstStyle/>
          <a:p>
            <a:pPr algn="l"/>
            <a:r>
              <a:rPr lang="pt-BR" sz="2000" dirty="0">
                <a:solidFill>
                  <a:srgbClr val="333333"/>
                </a:solidFill>
                <a:latin typeface="AmazonEmber"/>
              </a:rPr>
              <a:t>É uma ferramenta abrangente que a AWS oferece para ajudar os usuários a obter uma visão detalhada de seus gastos na plataforma. Este relatório é a fonte mais detalhada de informações sobre o uso e os custos da sua conta AWS. </a:t>
            </a:r>
          </a:p>
        </p:txBody>
      </p:sp>
      <p:pic>
        <p:nvPicPr>
          <p:cNvPr id="3" name="Imagem 2">
            <a:extLst>
              <a:ext uri="{FF2B5EF4-FFF2-40B4-BE49-F238E27FC236}">
                <a16:creationId xmlns:a16="http://schemas.microsoft.com/office/drawing/2014/main" id="{8F933B1C-85CC-AC42-2FD4-A48583C6201F}"/>
              </a:ext>
            </a:extLst>
          </p:cNvPr>
          <p:cNvPicPr>
            <a:picLocks noChangeAspect="1"/>
          </p:cNvPicPr>
          <p:nvPr/>
        </p:nvPicPr>
        <p:blipFill>
          <a:blip r:embed="rId2"/>
          <a:stretch>
            <a:fillRect/>
          </a:stretch>
        </p:blipFill>
        <p:spPr>
          <a:xfrm>
            <a:off x="795992" y="1601382"/>
            <a:ext cx="1493920" cy="2184046"/>
          </a:xfrm>
          <a:prstGeom prst="rect">
            <a:avLst/>
          </a:prstGeom>
        </p:spPr>
      </p:pic>
      <p:pic>
        <p:nvPicPr>
          <p:cNvPr id="8" name="Imagem 7">
            <a:extLst>
              <a:ext uri="{FF2B5EF4-FFF2-40B4-BE49-F238E27FC236}">
                <a16:creationId xmlns:a16="http://schemas.microsoft.com/office/drawing/2014/main" id="{62D57A51-B6D2-9C68-80C5-FBDF126CF375}"/>
              </a:ext>
            </a:extLst>
          </p:cNvPr>
          <p:cNvPicPr>
            <a:picLocks noChangeAspect="1"/>
          </p:cNvPicPr>
          <p:nvPr/>
        </p:nvPicPr>
        <p:blipFill>
          <a:blip r:embed="rId3"/>
          <a:stretch>
            <a:fillRect/>
          </a:stretch>
        </p:blipFill>
        <p:spPr>
          <a:xfrm>
            <a:off x="809752" y="4246388"/>
            <a:ext cx="1617788" cy="2037791"/>
          </a:xfrm>
          <a:prstGeom prst="rect">
            <a:avLst/>
          </a:prstGeom>
        </p:spPr>
      </p:pic>
    </p:spTree>
    <p:extLst>
      <p:ext uri="{BB962C8B-B14F-4D97-AF65-F5344CB8AC3E}">
        <p14:creationId xmlns:p14="http://schemas.microsoft.com/office/powerpoint/2010/main" val="7973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815932" y="271636"/>
            <a:ext cx="6987682"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Serviços de computação</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3" name="CaixaDeTexto 2">
            <a:extLst>
              <a:ext uri="{FF2B5EF4-FFF2-40B4-BE49-F238E27FC236}">
                <a16:creationId xmlns:a16="http://schemas.microsoft.com/office/drawing/2014/main" id="{11DC0CED-DFE6-C246-A726-5256958BDA68}"/>
              </a:ext>
            </a:extLst>
          </p:cNvPr>
          <p:cNvSpPr txBox="1"/>
          <p:nvPr/>
        </p:nvSpPr>
        <p:spPr>
          <a:xfrm>
            <a:off x="2494094" y="1490008"/>
            <a:ext cx="7772650" cy="1631216"/>
          </a:xfrm>
          <a:prstGeom prst="rect">
            <a:avLst/>
          </a:prstGeom>
          <a:noFill/>
        </p:spPr>
        <p:txBody>
          <a:bodyPr wrap="square" rtlCol="0">
            <a:spAutoFit/>
          </a:bodyPr>
          <a:lstStyle/>
          <a:p>
            <a:r>
              <a:rPr lang="pt-BR" sz="2000" dirty="0">
                <a:solidFill>
                  <a:srgbClr val="333333"/>
                </a:solidFill>
                <a:latin typeface="AmazonEmber"/>
              </a:rPr>
              <a:t>é um serviço de </a:t>
            </a:r>
            <a:r>
              <a:rPr lang="pt-BR" sz="2000" b="1" dirty="0">
                <a:solidFill>
                  <a:schemeClr val="accent2"/>
                </a:solidFill>
                <a:latin typeface="AmazonEmber"/>
              </a:rPr>
              <a:t>computação serverless</a:t>
            </a:r>
            <a:r>
              <a:rPr lang="pt-BR" sz="2000" dirty="0">
                <a:solidFill>
                  <a:srgbClr val="333333"/>
                </a:solidFill>
                <a:latin typeface="AmazonEmber"/>
              </a:rPr>
              <a:t> oferecido pela AWS. Ele permite </a:t>
            </a:r>
            <a:r>
              <a:rPr lang="pt-BR" sz="2000" b="1" dirty="0">
                <a:solidFill>
                  <a:schemeClr val="accent2"/>
                </a:solidFill>
                <a:latin typeface="AmazonEmber"/>
              </a:rPr>
              <a:t>executar código sem a necessidade de provisionar servidores</a:t>
            </a:r>
            <a:r>
              <a:rPr lang="pt-BR" sz="2000" dirty="0">
                <a:solidFill>
                  <a:srgbClr val="333333"/>
                </a:solidFill>
                <a:latin typeface="AmazonEmber"/>
              </a:rPr>
              <a:t>, permitindo que você se concentre apenas na lógica do aplicativo. O Lambda é amplamente utilizado para </a:t>
            </a:r>
            <a:r>
              <a:rPr lang="pt-BR" sz="2000" b="1" dirty="0">
                <a:solidFill>
                  <a:schemeClr val="accent2"/>
                </a:solidFill>
                <a:latin typeface="AmazonEmber"/>
              </a:rPr>
              <a:t>responder a eventos, processar dados em tempo real, automatizar tarefas e criar microsserviços</a:t>
            </a:r>
          </a:p>
        </p:txBody>
      </p:sp>
      <p:sp>
        <p:nvSpPr>
          <p:cNvPr id="5" name="CaixaDeTexto 4">
            <a:extLst>
              <a:ext uri="{FF2B5EF4-FFF2-40B4-BE49-F238E27FC236}">
                <a16:creationId xmlns:a16="http://schemas.microsoft.com/office/drawing/2014/main" id="{5721E93C-3BE7-E068-11A0-5FD61AC7CCC8}"/>
              </a:ext>
            </a:extLst>
          </p:cNvPr>
          <p:cNvSpPr txBox="1"/>
          <p:nvPr/>
        </p:nvSpPr>
        <p:spPr>
          <a:xfrm>
            <a:off x="2494094" y="4268487"/>
            <a:ext cx="7631355" cy="1938992"/>
          </a:xfrm>
          <a:prstGeom prst="rect">
            <a:avLst/>
          </a:prstGeom>
          <a:noFill/>
        </p:spPr>
        <p:txBody>
          <a:bodyPr wrap="square" rtlCol="0">
            <a:spAutoFit/>
          </a:bodyPr>
          <a:lstStyle/>
          <a:p>
            <a:pPr algn="l"/>
            <a:r>
              <a:rPr lang="pt-BR" sz="2000" dirty="0">
                <a:solidFill>
                  <a:srgbClr val="333333"/>
                </a:solidFill>
                <a:latin typeface="AmazonEmber"/>
              </a:rPr>
              <a:t>é um serviço da AWS projetado para </a:t>
            </a:r>
            <a:r>
              <a:rPr lang="pt-BR" sz="2000" b="1" dirty="0">
                <a:solidFill>
                  <a:schemeClr val="accent2"/>
                </a:solidFill>
                <a:latin typeface="AmazonEmber"/>
              </a:rPr>
              <a:t>agendar, coordenar e executar cargas de trabalho de computação em lote. </a:t>
            </a:r>
            <a:r>
              <a:rPr lang="pt-BR" sz="2000" dirty="0">
                <a:solidFill>
                  <a:srgbClr val="333333"/>
                </a:solidFill>
                <a:latin typeface="AmazonEmber"/>
              </a:rPr>
              <a:t>Ele permite que você execute facilmente tarefas de processamento em lote, como processamento de dados, análise, simulações e renderização, sem a necessidade de gerenciar a infraestrutura subjacente.</a:t>
            </a:r>
            <a:br>
              <a:rPr lang="pt-BR" sz="2000" dirty="0"/>
            </a:br>
            <a:endParaRPr lang="pt-BR" sz="2000" dirty="0">
              <a:solidFill>
                <a:srgbClr val="333333"/>
              </a:solidFill>
              <a:latin typeface="AmazonEmber"/>
            </a:endParaRPr>
          </a:p>
        </p:txBody>
      </p:sp>
      <p:pic>
        <p:nvPicPr>
          <p:cNvPr id="2" name="Imagem 1">
            <a:extLst>
              <a:ext uri="{FF2B5EF4-FFF2-40B4-BE49-F238E27FC236}">
                <a16:creationId xmlns:a16="http://schemas.microsoft.com/office/drawing/2014/main" id="{B9844458-8829-22AE-07A4-6C87CB99558D}"/>
              </a:ext>
            </a:extLst>
          </p:cNvPr>
          <p:cNvPicPr>
            <a:picLocks noChangeAspect="1"/>
          </p:cNvPicPr>
          <p:nvPr/>
        </p:nvPicPr>
        <p:blipFill>
          <a:blip r:embed="rId2"/>
          <a:stretch>
            <a:fillRect/>
          </a:stretch>
        </p:blipFill>
        <p:spPr>
          <a:xfrm>
            <a:off x="511933" y="1460383"/>
            <a:ext cx="1554618" cy="1753382"/>
          </a:xfrm>
          <a:prstGeom prst="rect">
            <a:avLst/>
          </a:prstGeom>
        </p:spPr>
      </p:pic>
      <p:pic>
        <p:nvPicPr>
          <p:cNvPr id="4" name="Imagem 3">
            <a:extLst>
              <a:ext uri="{FF2B5EF4-FFF2-40B4-BE49-F238E27FC236}">
                <a16:creationId xmlns:a16="http://schemas.microsoft.com/office/drawing/2014/main" id="{628B34E8-D662-AAC7-3216-E426A4763299}"/>
              </a:ext>
            </a:extLst>
          </p:cNvPr>
          <p:cNvPicPr>
            <a:picLocks noChangeAspect="1"/>
          </p:cNvPicPr>
          <p:nvPr/>
        </p:nvPicPr>
        <p:blipFill>
          <a:blip r:embed="rId3"/>
          <a:stretch>
            <a:fillRect/>
          </a:stretch>
        </p:blipFill>
        <p:spPr>
          <a:xfrm>
            <a:off x="511675" y="4213246"/>
            <a:ext cx="1554876" cy="1808623"/>
          </a:xfrm>
          <a:prstGeom prst="rect">
            <a:avLst/>
          </a:prstGeom>
        </p:spPr>
      </p:pic>
    </p:spTree>
    <p:extLst>
      <p:ext uri="{BB962C8B-B14F-4D97-AF65-F5344CB8AC3E}">
        <p14:creationId xmlns:p14="http://schemas.microsoft.com/office/powerpoint/2010/main" val="95661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078953" y="271636"/>
            <a:ext cx="6461642"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Serviços de contêiners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3" name="CaixaDeTexto 2">
            <a:extLst>
              <a:ext uri="{FF2B5EF4-FFF2-40B4-BE49-F238E27FC236}">
                <a16:creationId xmlns:a16="http://schemas.microsoft.com/office/drawing/2014/main" id="{11DC0CED-DFE6-C246-A726-5256958BDA68}"/>
              </a:ext>
            </a:extLst>
          </p:cNvPr>
          <p:cNvSpPr txBox="1"/>
          <p:nvPr/>
        </p:nvSpPr>
        <p:spPr>
          <a:xfrm>
            <a:off x="2494094" y="1588701"/>
            <a:ext cx="7631355" cy="1015663"/>
          </a:xfrm>
          <a:prstGeom prst="rect">
            <a:avLst/>
          </a:prstGeom>
          <a:noFill/>
        </p:spPr>
        <p:txBody>
          <a:bodyPr wrap="square" rtlCol="0">
            <a:spAutoFit/>
          </a:bodyPr>
          <a:lstStyle/>
          <a:p>
            <a:r>
              <a:rPr lang="pt-BR" sz="2000" dirty="0">
                <a:solidFill>
                  <a:srgbClr val="333333"/>
                </a:solidFill>
                <a:latin typeface="AmazonEmber"/>
              </a:rPr>
              <a:t>é um serviço da AWS que permite </a:t>
            </a:r>
            <a:r>
              <a:rPr lang="pt-BR" sz="2000" b="1" dirty="0">
                <a:solidFill>
                  <a:schemeClr val="accent2"/>
                </a:solidFill>
                <a:latin typeface="AmazonEmber"/>
              </a:rPr>
              <a:t>orquestrar </a:t>
            </a:r>
            <a:r>
              <a:rPr lang="pt-BR" sz="2000" dirty="0">
                <a:solidFill>
                  <a:srgbClr val="333333"/>
                </a:solidFill>
                <a:latin typeface="AmazonEmber"/>
              </a:rPr>
              <a:t>e </a:t>
            </a:r>
            <a:r>
              <a:rPr lang="pt-BR" sz="2000" b="1" dirty="0">
                <a:solidFill>
                  <a:schemeClr val="accent2"/>
                </a:solidFill>
                <a:latin typeface="AmazonEmber"/>
              </a:rPr>
              <a:t>gerenciar contêineres Docker</a:t>
            </a:r>
            <a:r>
              <a:rPr lang="pt-BR" sz="2000" dirty="0">
                <a:solidFill>
                  <a:srgbClr val="333333"/>
                </a:solidFill>
                <a:latin typeface="AmazonEmber"/>
              </a:rPr>
              <a:t>. Ele fornece uma plataforma para </a:t>
            </a:r>
            <a:r>
              <a:rPr lang="pt-BR" sz="2000" b="1" dirty="0">
                <a:solidFill>
                  <a:schemeClr val="accent2"/>
                </a:solidFill>
                <a:latin typeface="AmazonEmber"/>
              </a:rPr>
              <a:t>implantar, gerenciar e escalar aplicativo</a:t>
            </a:r>
            <a:r>
              <a:rPr lang="pt-BR" sz="2000" dirty="0">
                <a:solidFill>
                  <a:srgbClr val="333333"/>
                </a:solidFill>
                <a:latin typeface="AmazonEmber"/>
              </a:rPr>
              <a:t>s contêinerizados em um ambiente de nuvem.</a:t>
            </a:r>
          </a:p>
        </p:txBody>
      </p:sp>
      <p:sp>
        <p:nvSpPr>
          <p:cNvPr id="5" name="CaixaDeTexto 4">
            <a:extLst>
              <a:ext uri="{FF2B5EF4-FFF2-40B4-BE49-F238E27FC236}">
                <a16:creationId xmlns:a16="http://schemas.microsoft.com/office/drawing/2014/main" id="{5721E93C-3BE7-E068-11A0-5FD61AC7CCC8}"/>
              </a:ext>
            </a:extLst>
          </p:cNvPr>
          <p:cNvSpPr txBox="1"/>
          <p:nvPr/>
        </p:nvSpPr>
        <p:spPr>
          <a:xfrm>
            <a:off x="2494094" y="4268487"/>
            <a:ext cx="7631355" cy="1631216"/>
          </a:xfrm>
          <a:prstGeom prst="rect">
            <a:avLst/>
          </a:prstGeom>
          <a:noFill/>
        </p:spPr>
        <p:txBody>
          <a:bodyPr wrap="square" rtlCol="0">
            <a:spAutoFit/>
          </a:bodyPr>
          <a:lstStyle/>
          <a:p>
            <a:pPr algn="l"/>
            <a:r>
              <a:rPr lang="pt-BR" sz="2000" dirty="0">
                <a:solidFill>
                  <a:srgbClr val="333333"/>
                </a:solidFill>
                <a:latin typeface="AmazonEmber"/>
              </a:rPr>
              <a:t>é um serviço da AWS que permite </a:t>
            </a:r>
            <a:r>
              <a:rPr lang="pt-BR" sz="2000" b="1" dirty="0">
                <a:solidFill>
                  <a:schemeClr val="accent2"/>
                </a:solidFill>
                <a:latin typeface="AmazonEmber"/>
              </a:rPr>
              <a:t>orquestrar, gerenciar e escalar </a:t>
            </a:r>
            <a:r>
              <a:rPr lang="pt-BR" sz="2000" dirty="0">
                <a:solidFill>
                  <a:srgbClr val="333333"/>
                </a:solidFill>
                <a:latin typeface="AmazonEmber"/>
              </a:rPr>
              <a:t>aplicativos contêinerizados usando Kubernetes. Ele fornece uma plataforma gerenciada para </a:t>
            </a:r>
            <a:r>
              <a:rPr lang="pt-BR" sz="2000" b="1" dirty="0">
                <a:solidFill>
                  <a:schemeClr val="accent2"/>
                </a:solidFill>
                <a:latin typeface="AmazonEmber"/>
              </a:rPr>
              <a:t>implantar e operar clusters Kubernetes </a:t>
            </a:r>
            <a:r>
              <a:rPr lang="pt-BR" sz="2000" dirty="0">
                <a:solidFill>
                  <a:srgbClr val="333333"/>
                </a:solidFill>
                <a:latin typeface="AmazonEmber"/>
              </a:rPr>
              <a:t>na nuvem AWS.</a:t>
            </a:r>
            <a:br>
              <a:rPr lang="pt-BR" sz="2000" dirty="0"/>
            </a:br>
            <a:endParaRPr lang="pt-BR" sz="2000" dirty="0">
              <a:solidFill>
                <a:srgbClr val="333333"/>
              </a:solidFill>
              <a:latin typeface="AmazonEmber"/>
            </a:endParaRPr>
          </a:p>
        </p:txBody>
      </p:sp>
      <p:pic>
        <p:nvPicPr>
          <p:cNvPr id="6" name="Imagem 5">
            <a:extLst>
              <a:ext uri="{FF2B5EF4-FFF2-40B4-BE49-F238E27FC236}">
                <a16:creationId xmlns:a16="http://schemas.microsoft.com/office/drawing/2014/main" id="{25EDE019-15BF-C162-11C9-D37CE21CE157}"/>
              </a:ext>
            </a:extLst>
          </p:cNvPr>
          <p:cNvPicPr>
            <a:picLocks noChangeAspect="1"/>
          </p:cNvPicPr>
          <p:nvPr/>
        </p:nvPicPr>
        <p:blipFill>
          <a:blip r:embed="rId2"/>
          <a:stretch>
            <a:fillRect/>
          </a:stretch>
        </p:blipFill>
        <p:spPr>
          <a:xfrm>
            <a:off x="511675" y="1533546"/>
            <a:ext cx="1623565" cy="1895454"/>
          </a:xfrm>
          <a:prstGeom prst="rect">
            <a:avLst/>
          </a:prstGeom>
        </p:spPr>
      </p:pic>
      <p:pic>
        <p:nvPicPr>
          <p:cNvPr id="8" name="Imagem 7">
            <a:extLst>
              <a:ext uri="{FF2B5EF4-FFF2-40B4-BE49-F238E27FC236}">
                <a16:creationId xmlns:a16="http://schemas.microsoft.com/office/drawing/2014/main" id="{67DDFFB1-17B2-89BD-A7FF-CE8D1E731EDD}"/>
              </a:ext>
            </a:extLst>
          </p:cNvPr>
          <p:cNvPicPr>
            <a:picLocks noChangeAspect="1"/>
          </p:cNvPicPr>
          <p:nvPr/>
        </p:nvPicPr>
        <p:blipFill>
          <a:blip r:embed="rId3"/>
          <a:stretch>
            <a:fillRect/>
          </a:stretch>
        </p:blipFill>
        <p:spPr>
          <a:xfrm>
            <a:off x="511675" y="4268487"/>
            <a:ext cx="1678337" cy="1993518"/>
          </a:xfrm>
          <a:prstGeom prst="rect">
            <a:avLst/>
          </a:prstGeom>
        </p:spPr>
      </p:pic>
    </p:spTree>
    <p:extLst>
      <p:ext uri="{BB962C8B-B14F-4D97-AF65-F5344CB8AC3E}">
        <p14:creationId xmlns:p14="http://schemas.microsoft.com/office/powerpoint/2010/main" val="188728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3078953" y="271636"/>
            <a:ext cx="6461642"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Serviços de contêiners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3" name="CaixaDeTexto 2">
            <a:extLst>
              <a:ext uri="{FF2B5EF4-FFF2-40B4-BE49-F238E27FC236}">
                <a16:creationId xmlns:a16="http://schemas.microsoft.com/office/drawing/2014/main" id="{11DC0CED-DFE6-C246-A726-5256958BDA68}"/>
              </a:ext>
            </a:extLst>
          </p:cNvPr>
          <p:cNvSpPr txBox="1"/>
          <p:nvPr/>
        </p:nvSpPr>
        <p:spPr>
          <a:xfrm>
            <a:off x="2494094" y="1588701"/>
            <a:ext cx="7631355" cy="1631216"/>
          </a:xfrm>
          <a:prstGeom prst="rect">
            <a:avLst/>
          </a:prstGeom>
          <a:noFill/>
        </p:spPr>
        <p:txBody>
          <a:bodyPr wrap="square" rtlCol="0">
            <a:spAutoFit/>
          </a:bodyPr>
          <a:lstStyle/>
          <a:p>
            <a:r>
              <a:rPr lang="pt-BR" sz="2000" dirty="0">
                <a:solidFill>
                  <a:srgbClr val="333333"/>
                </a:solidFill>
                <a:latin typeface="AmazonEmber"/>
              </a:rPr>
              <a:t>é um serviço da AWS que fornece um </a:t>
            </a:r>
            <a:r>
              <a:rPr lang="pt-BR" sz="2000" b="1" dirty="0">
                <a:solidFill>
                  <a:schemeClr val="accent2"/>
                </a:solidFill>
                <a:latin typeface="AmazonEmber"/>
              </a:rPr>
              <a:t>registro de contêiner seguro e totalmente gerenciado</a:t>
            </a:r>
            <a:r>
              <a:rPr lang="pt-BR" sz="2000" dirty="0">
                <a:solidFill>
                  <a:srgbClr val="333333"/>
                </a:solidFill>
                <a:latin typeface="AmazonEmber"/>
              </a:rPr>
              <a:t> para </a:t>
            </a:r>
            <a:r>
              <a:rPr lang="pt-BR" sz="2000" b="1" dirty="0">
                <a:solidFill>
                  <a:schemeClr val="accent2"/>
                </a:solidFill>
                <a:latin typeface="AmazonEmber"/>
              </a:rPr>
              <a:t>armazenar, gerenciar e implantar imagens de contêiner Docker.</a:t>
            </a:r>
            <a:r>
              <a:rPr lang="pt-BR" sz="2000" dirty="0">
                <a:solidFill>
                  <a:srgbClr val="333333"/>
                </a:solidFill>
                <a:latin typeface="AmazonEmber"/>
              </a:rPr>
              <a:t> Ele é projetado para simplificar o processo de implantação de aplicativos baseados em contêiner na infraestrutura da AWS.</a:t>
            </a:r>
          </a:p>
        </p:txBody>
      </p:sp>
      <p:sp>
        <p:nvSpPr>
          <p:cNvPr id="5" name="CaixaDeTexto 4">
            <a:extLst>
              <a:ext uri="{FF2B5EF4-FFF2-40B4-BE49-F238E27FC236}">
                <a16:creationId xmlns:a16="http://schemas.microsoft.com/office/drawing/2014/main" id="{5721E93C-3BE7-E068-11A0-5FD61AC7CCC8}"/>
              </a:ext>
            </a:extLst>
          </p:cNvPr>
          <p:cNvSpPr txBox="1"/>
          <p:nvPr/>
        </p:nvSpPr>
        <p:spPr>
          <a:xfrm>
            <a:off x="2494094" y="4268487"/>
            <a:ext cx="7631355" cy="1631216"/>
          </a:xfrm>
          <a:prstGeom prst="rect">
            <a:avLst/>
          </a:prstGeom>
          <a:noFill/>
        </p:spPr>
        <p:txBody>
          <a:bodyPr wrap="square" rtlCol="0">
            <a:spAutoFit/>
          </a:bodyPr>
          <a:lstStyle/>
          <a:p>
            <a:pPr algn="l"/>
            <a:r>
              <a:rPr lang="pt-BR" sz="2000" dirty="0">
                <a:solidFill>
                  <a:srgbClr val="333333"/>
                </a:solidFill>
                <a:latin typeface="AmazonEmber"/>
              </a:rPr>
              <a:t>é um serviço de </a:t>
            </a:r>
            <a:r>
              <a:rPr lang="pt-BR" sz="2000" b="1" dirty="0">
                <a:solidFill>
                  <a:schemeClr val="accent2"/>
                </a:solidFill>
                <a:latin typeface="AmazonEmber"/>
              </a:rPr>
              <a:t>computação serverless </a:t>
            </a:r>
            <a:r>
              <a:rPr lang="pt-BR" sz="2000" dirty="0">
                <a:solidFill>
                  <a:srgbClr val="333333"/>
                </a:solidFill>
                <a:latin typeface="AmazonEmber"/>
              </a:rPr>
              <a:t>oferecido pela AWS que permite </a:t>
            </a:r>
            <a:r>
              <a:rPr lang="pt-BR" sz="2000" b="1" dirty="0">
                <a:solidFill>
                  <a:schemeClr val="accent2"/>
                </a:solidFill>
                <a:latin typeface="AmazonEmber"/>
              </a:rPr>
              <a:t>executar contêineres </a:t>
            </a:r>
            <a:r>
              <a:rPr lang="pt-BR" sz="2000" dirty="0">
                <a:solidFill>
                  <a:srgbClr val="333333"/>
                </a:solidFill>
                <a:latin typeface="AmazonEmber"/>
              </a:rPr>
              <a:t>sem a necessidade de gerenciar a infraestrutura subjacente. É compatível tanto com o Amazon Elastic Container Service (ECS) quanto com o Amazon Elastic Kubernetes Service (EKS)</a:t>
            </a:r>
          </a:p>
        </p:txBody>
      </p:sp>
      <p:pic>
        <p:nvPicPr>
          <p:cNvPr id="2" name="Imagem 1">
            <a:extLst>
              <a:ext uri="{FF2B5EF4-FFF2-40B4-BE49-F238E27FC236}">
                <a16:creationId xmlns:a16="http://schemas.microsoft.com/office/drawing/2014/main" id="{815114E0-217A-B29D-ADED-BBE2580D5823}"/>
              </a:ext>
            </a:extLst>
          </p:cNvPr>
          <p:cNvPicPr>
            <a:picLocks noChangeAspect="1"/>
          </p:cNvPicPr>
          <p:nvPr/>
        </p:nvPicPr>
        <p:blipFill>
          <a:blip r:embed="rId2"/>
          <a:stretch>
            <a:fillRect/>
          </a:stretch>
        </p:blipFill>
        <p:spPr>
          <a:xfrm>
            <a:off x="497531" y="1588701"/>
            <a:ext cx="1569020" cy="1840299"/>
          </a:xfrm>
          <a:prstGeom prst="rect">
            <a:avLst/>
          </a:prstGeom>
        </p:spPr>
      </p:pic>
      <p:pic>
        <p:nvPicPr>
          <p:cNvPr id="4" name="Imagem 3">
            <a:extLst>
              <a:ext uri="{FF2B5EF4-FFF2-40B4-BE49-F238E27FC236}">
                <a16:creationId xmlns:a16="http://schemas.microsoft.com/office/drawing/2014/main" id="{89D70155-6A39-2FC5-F19E-03602BD62FA0}"/>
              </a:ext>
            </a:extLst>
          </p:cNvPr>
          <p:cNvPicPr>
            <a:picLocks noChangeAspect="1"/>
          </p:cNvPicPr>
          <p:nvPr/>
        </p:nvPicPr>
        <p:blipFill>
          <a:blip r:embed="rId3"/>
          <a:stretch>
            <a:fillRect/>
          </a:stretch>
        </p:blipFill>
        <p:spPr>
          <a:xfrm>
            <a:off x="483971" y="4267245"/>
            <a:ext cx="1582580" cy="2004108"/>
          </a:xfrm>
          <a:prstGeom prst="rect">
            <a:avLst/>
          </a:prstGeom>
        </p:spPr>
      </p:pic>
    </p:spTree>
    <p:extLst>
      <p:ext uri="{BB962C8B-B14F-4D97-AF65-F5344CB8AC3E}">
        <p14:creationId xmlns:p14="http://schemas.microsoft.com/office/powerpoint/2010/main" val="106098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1039287" y="271636"/>
            <a:ext cx="10540964"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Serviços de Banco de Dados da AWS</a:t>
            </a:r>
          </a:p>
        </p:txBody>
      </p:sp>
      <p:sp>
        <p:nvSpPr>
          <p:cNvPr id="9" name="CaixaDeTexto 8">
            <a:extLst>
              <a:ext uri="{FF2B5EF4-FFF2-40B4-BE49-F238E27FC236}">
                <a16:creationId xmlns:a16="http://schemas.microsoft.com/office/drawing/2014/main" id="{D4E02C57-6225-7363-529C-7B99D3CCA133}"/>
              </a:ext>
            </a:extLst>
          </p:cNvPr>
          <p:cNvSpPr txBox="1"/>
          <p:nvPr/>
        </p:nvSpPr>
        <p:spPr>
          <a:xfrm>
            <a:off x="1947561" y="1573660"/>
            <a:ext cx="8724416" cy="4093428"/>
          </a:xfrm>
          <a:prstGeom prst="rect">
            <a:avLst/>
          </a:prstGeom>
          <a:noFill/>
        </p:spPr>
        <p:txBody>
          <a:bodyPr wrap="square">
            <a:spAutoFit/>
          </a:bodyPr>
          <a:lstStyle/>
          <a:p>
            <a:pPr algn="l"/>
            <a:r>
              <a:rPr lang="pt-BR" sz="2000" b="1" dirty="0">
                <a:solidFill>
                  <a:srgbClr val="0070C0"/>
                </a:solidFill>
                <a:latin typeface="AmazonEmber"/>
              </a:rPr>
              <a:t>Amazon RDS: </a:t>
            </a:r>
            <a:r>
              <a:rPr lang="pt-BR" sz="2000" dirty="0">
                <a:solidFill>
                  <a:srgbClr val="333333"/>
                </a:solidFill>
                <a:latin typeface="AmazonEmber"/>
              </a:rPr>
              <a:t>Serviço gerenciado para bancos de dados relacionais como MySQL, PostgreSQL, SQL Server e outros.</a:t>
            </a:r>
          </a:p>
          <a:p>
            <a:pPr algn="l"/>
            <a:endParaRPr lang="pt-BR" sz="2000" dirty="0">
              <a:solidFill>
                <a:srgbClr val="333333"/>
              </a:solidFill>
              <a:latin typeface="AmazonEmber"/>
            </a:endParaRPr>
          </a:p>
          <a:p>
            <a:pPr algn="l"/>
            <a:r>
              <a:rPr lang="pt-BR" sz="2000" b="1" dirty="0">
                <a:solidFill>
                  <a:srgbClr val="0070C0"/>
                </a:solidFill>
                <a:latin typeface="AmazonEmber"/>
              </a:rPr>
              <a:t>Amazon Aurora: </a:t>
            </a:r>
            <a:r>
              <a:rPr lang="pt-BR" sz="2000" dirty="0">
                <a:solidFill>
                  <a:srgbClr val="333333"/>
                </a:solidFill>
                <a:latin typeface="AmazonEmber"/>
              </a:rPr>
              <a:t>Banco de dados relacional compatível com MySQL e PostgreSQL, otimizado para a nuvem.</a:t>
            </a:r>
          </a:p>
          <a:p>
            <a:pPr algn="l"/>
            <a:endParaRPr lang="pt-BR" sz="2000" dirty="0">
              <a:solidFill>
                <a:srgbClr val="333333"/>
              </a:solidFill>
              <a:latin typeface="AmazonEmber"/>
            </a:endParaRPr>
          </a:p>
          <a:p>
            <a:pPr algn="l"/>
            <a:r>
              <a:rPr lang="pt-BR" sz="2000" b="1" dirty="0">
                <a:solidFill>
                  <a:srgbClr val="0070C0"/>
                </a:solidFill>
                <a:latin typeface="AmazonEmber"/>
              </a:rPr>
              <a:t>Amazon DynamoDB: </a:t>
            </a:r>
            <a:r>
              <a:rPr lang="pt-BR" sz="2000" dirty="0">
                <a:solidFill>
                  <a:srgbClr val="333333"/>
                </a:solidFill>
                <a:latin typeface="AmazonEmber"/>
              </a:rPr>
              <a:t>Banco de dados NoSQL gerenciado.</a:t>
            </a:r>
          </a:p>
          <a:p>
            <a:pPr algn="l"/>
            <a:endParaRPr lang="pt-BR" sz="2000" dirty="0">
              <a:solidFill>
                <a:srgbClr val="0070C0"/>
              </a:solidFill>
              <a:latin typeface="AmazonEmber"/>
            </a:endParaRPr>
          </a:p>
          <a:p>
            <a:pPr algn="l"/>
            <a:r>
              <a:rPr lang="pt-BR" sz="2000" b="1" dirty="0">
                <a:solidFill>
                  <a:srgbClr val="0070C0"/>
                </a:solidFill>
                <a:latin typeface="AmazonEmber"/>
              </a:rPr>
              <a:t>AWS Database Migration Service: </a:t>
            </a:r>
            <a:r>
              <a:rPr lang="pt-BR" sz="2000" dirty="0">
                <a:solidFill>
                  <a:srgbClr val="333333"/>
                </a:solidFill>
                <a:latin typeface="AmazonEmber"/>
              </a:rPr>
              <a:t>Ferramenta para ajudar a migrar bancos de dados para a AWS.</a:t>
            </a:r>
          </a:p>
          <a:p>
            <a:pPr algn="l"/>
            <a:endParaRPr lang="pt-BR" sz="2000" dirty="0">
              <a:solidFill>
                <a:srgbClr val="0070C0"/>
              </a:solidFill>
              <a:latin typeface="AmazonEmber"/>
            </a:endParaRPr>
          </a:p>
          <a:p>
            <a:pPr algn="l"/>
            <a:r>
              <a:rPr lang="pt-BR" sz="2000" b="1" dirty="0">
                <a:solidFill>
                  <a:srgbClr val="0070C0"/>
                </a:solidFill>
                <a:latin typeface="AmazonEmber"/>
              </a:rPr>
              <a:t>AWS Schema Conversion Tool: </a:t>
            </a:r>
            <a:r>
              <a:rPr lang="pt-BR" sz="2000" dirty="0">
                <a:solidFill>
                  <a:srgbClr val="333333"/>
                </a:solidFill>
                <a:latin typeface="AmazonEmber"/>
              </a:rPr>
              <a:t>Auxilia na conversão de esquemas de um tipo de banco de dados para outro.</a:t>
            </a:r>
          </a:p>
        </p:txBody>
      </p:sp>
    </p:spTree>
    <p:extLst>
      <p:ext uri="{BB962C8B-B14F-4D97-AF65-F5344CB8AC3E}">
        <p14:creationId xmlns:p14="http://schemas.microsoft.com/office/powerpoint/2010/main" val="325197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5AC849-4862-19AE-82FE-12F9631E61CD}"/>
              </a:ext>
            </a:extLst>
          </p:cNvPr>
          <p:cNvSpPr/>
          <p:nvPr/>
        </p:nvSpPr>
        <p:spPr>
          <a:xfrm>
            <a:off x="2847286" y="280998"/>
            <a:ext cx="7397153" cy="2585323"/>
          </a:xfrm>
          <a:prstGeom prst="rect">
            <a:avLst/>
          </a:prstGeom>
          <a:noFill/>
        </p:spPr>
        <p:txBody>
          <a:bodyPr wrap="none" lIns="91440" tIns="45720" rIns="91440" bIns="45720">
            <a:spAutoFit/>
          </a:bodyPr>
          <a:lstStyle/>
          <a:p>
            <a:pPr algn="l"/>
            <a:r>
              <a:rPr lang="pt-BR" sz="5400" dirty="0">
                <a:ln w="0"/>
                <a:effectLst>
                  <a:outerShdw blurRad="38100" dist="19050" dir="2700000" algn="tl" rotWithShape="0">
                    <a:schemeClr val="dk1">
                      <a:alpha val="40000"/>
                    </a:schemeClr>
                  </a:outerShdw>
                </a:effectLst>
              </a:rPr>
              <a:t>Serviços de Rede da AWS</a:t>
            </a:r>
          </a:p>
          <a:p>
            <a:pPr algn="l"/>
            <a:br>
              <a:rPr lang="pt-BR" sz="5400" b="0" i="0" dirty="0">
                <a:solidFill>
                  <a:srgbClr val="D1D5DB"/>
                </a:solidFill>
                <a:effectLst/>
                <a:latin typeface="Söhne"/>
              </a:rPr>
            </a:br>
            <a:endParaRPr lang="pt-BR" sz="5400" b="0" i="0" dirty="0">
              <a:solidFill>
                <a:srgbClr val="D1D5DB"/>
              </a:solidFill>
              <a:effectLst/>
              <a:latin typeface="Söhne"/>
            </a:endParaRPr>
          </a:p>
        </p:txBody>
      </p:sp>
      <p:sp>
        <p:nvSpPr>
          <p:cNvPr id="9" name="CaixaDeTexto 8">
            <a:extLst>
              <a:ext uri="{FF2B5EF4-FFF2-40B4-BE49-F238E27FC236}">
                <a16:creationId xmlns:a16="http://schemas.microsoft.com/office/drawing/2014/main" id="{D4E02C57-6225-7363-529C-7B99D3CCA133}"/>
              </a:ext>
            </a:extLst>
          </p:cNvPr>
          <p:cNvSpPr txBox="1"/>
          <p:nvPr/>
        </p:nvSpPr>
        <p:spPr>
          <a:xfrm>
            <a:off x="1947561" y="1573660"/>
            <a:ext cx="8724416" cy="2246769"/>
          </a:xfrm>
          <a:prstGeom prst="rect">
            <a:avLst/>
          </a:prstGeom>
          <a:noFill/>
        </p:spPr>
        <p:txBody>
          <a:bodyPr wrap="square">
            <a:spAutoFit/>
          </a:bodyPr>
          <a:lstStyle/>
          <a:p>
            <a:pPr algn="l"/>
            <a:r>
              <a:rPr lang="pt-BR" sz="2000" b="1" dirty="0">
                <a:solidFill>
                  <a:srgbClr val="7030A0"/>
                </a:solidFill>
                <a:latin typeface="AmazonEmber"/>
              </a:rPr>
              <a:t>Amazon VPC: </a:t>
            </a:r>
            <a:r>
              <a:rPr lang="pt-BR" sz="2000" dirty="0">
                <a:solidFill>
                  <a:srgbClr val="333333"/>
                </a:solidFill>
                <a:latin typeface="AmazonEmber"/>
              </a:rPr>
              <a:t>Permite criar uma rede virtual privada e definir seu espaço IP, criar sub-redes, configurar rotas e controlar o acesso.</a:t>
            </a:r>
          </a:p>
          <a:p>
            <a:pPr algn="l"/>
            <a:endParaRPr lang="pt-BR" sz="2000" b="1" dirty="0">
              <a:solidFill>
                <a:srgbClr val="7030A0"/>
              </a:solidFill>
              <a:latin typeface="AmazonEmber"/>
            </a:endParaRPr>
          </a:p>
          <a:p>
            <a:pPr algn="l"/>
            <a:r>
              <a:rPr lang="pt-BR" sz="2000" b="1" dirty="0">
                <a:solidFill>
                  <a:srgbClr val="7030A0"/>
                </a:solidFill>
                <a:latin typeface="AmazonEmber"/>
              </a:rPr>
              <a:t>Amazon Route 53: </a:t>
            </a:r>
            <a:r>
              <a:rPr lang="pt-BR" sz="2000" dirty="0">
                <a:solidFill>
                  <a:srgbClr val="333333"/>
                </a:solidFill>
                <a:latin typeface="AmazonEmber"/>
              </a:rPr>
              <a:t>É o serviço DNS da AWS.</a:t>
            </a:r>
          </a:p>
          <a:p>
            <a:pPr algn="l"/>
            <a:endParaRPr lang="pt-BR" sz="2000" b="1" dirty="0">
              <a:solidFill>
                <a:srgbClr val="7030A0"/>
              </a:solidFill>
              <a:latin typeface="AmazonEmber"/>
            </a:endParaRPr>
          </a:p>
          <a:p>
            <a:pPr algn="l"/>
            <a:r>
              <a:rPr lang="pt-BR" sz="2000" b="1" dirty="0">
                <a:solidFill>
                  <a:srgbClr val="7030A0"/>
                </a:solidFill>
                <a:latin typeface="AmazonEmber"/>
              </a:rPr>
              <a:t>Amazon CloudFront e Global Accelerator: </a:t>
            </a:r>
            <a:r>
              <a:rPr lang="pt-BR" sz="2000" dirty="0">
                <a:solidFill>
                  <a:srgbClr val="333333"/>
                </a:solidFill>
                <a:latin typeface="AmazonEmber"/>
              </a:rPr>
              <a:t>Distribui conteúdo globalmente com baixa latência.</a:t>
            </a:r>
          </a:p>
        </p:txBody>
      </p:sp>
    </p:spTree>
    <p:extLst>
      <p:ext uri="{BB962C8B-B14F-4D97-AF65-F5344CB8AC3E}">
        <p14:creationId xmlns:p14="http://schemas.microsoft.com/office/powerpoint/2010/main" val="37797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9BA9E95-FB29-16D4-2701-2E28615B1CCB}"/>
              </a:ext>
            </a:extLst>
          </p:cNvPr>
          <p:cNvSpPr txBox="1"/>
          <p:nvPr/>
        </p:nvSpPr>
        <p:spPr>
          <a:xfrm>
            <a:off x="3048886" y="3244334"/>
            <a:ext cx="6097772" cy="369332"/>
          </a:xfrm>
          <a:prstGeom prst="rect">
            <a:avLst/>
          </a:prstGeom>
          <a:noFill/>
        </p:spPr>
        <p:txBody>
          <a:bodyPr wrap="square">
            <a:spAutoFit/>
          </a:bodyPr>
          <a:lstStyle/>
          <a:p>
            <a:endParaRPr lang="pt-BR" dirty="0"/>
          </a:p>
        </p:txBody>
      </p:sp>
      <p:pic>
        <p:nvPicPr>
          <p:cNvPr id="4" name="Imagem 3">
            <a:extLst>
              <a:ext uri="{FF2B5EF4-FFF2-40B4-BE49-F238E27FC236}">
                <a16:creationId xmlns:a16="http://schemas.microsoft.com/office/drawing/2014/main" id="{4301B9E8-C9D3-6BCC-7BCF-CBCE033701A3}"/>
              </a:ext>
            </a:extLst>
          </p:cNvPr>
          <p:cNvPicPr>
            <a:picLocks noChangeAspect="1"/>
          </p:cNvPicPr>
          <p:nvPr/>
        </p:nvPicPr>
        <p:blipFill>
          <a:blip r:embed="rId2"/>
          <a:stretch>
            <a:fillRect/>
          </a:stretch>
        </p:blipFill>
        <p:spPr>
          <a:xfrm>
            <a:off x="1287695" y="561893"/>
            <a:ext cx="9247398" cy="5583725"/>
          </a:xfrm>
          <a:prstGeom prst="rect">
            <a:avLst/>
          </a:prstGeom>
        </p:spPr>
      </p:pic>
    </p:spTree>
    <p:extLst>
      <p:ext uri="{BB962C8B-B14F-4D97-AF65-F5344CB8AC3E}">
        <p14:creationId xmlns:p14="http://schemas.microsoft.com/office/powerpoint/2010/main" val="151366809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8482</TotalTime>
  <Words>2470</Words>
  <Application>Microsoft Macintosh PowerPoint</Application>
  <PresentationFormat>Widescreen</PresentationFormat>
  <Paragraphs>105</Paragraphs>
  <Slides>30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30</vt:i4>
      </vt:variant>
    </vt:vector>
  </HeadingPairs>
  <TitlesOfParts>
    <vt:vector size="37" baseType="lpstr">
      <vt:lpstr>AmazonEmber</vt:lpstr>
      <vt:lpstr>Arial</vt:lpstr>
      <vt:lpstr>Calibri</vt:lpstr>
      <vt:lpstr>Calibri Light</vt:lpstr>
      <vt:lpstr>Comic Sans MS</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Tomas de Andrade Alric</dc:creator>
  <cp:lastModifiedBy>Tomas de Andrade Alric</cp:lastModifiedBy>
  <cp:revision>3</cp:revision>
  <dcterms:created xsi:type="dcterms:W3CDTF">2023-09-23T03:17:21Z</dcterms:created>
  <dcterms:modified xsi:type="dcterms:W3CDTF">2023-11-01T05:46:24Z</dcterms:modified>
</cp:coreProperties>
</file>