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embeddedFontLst>
    <p:embeddedFont>
      <p:font typeface="Lato" panose="020F0502020204030203"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93887E-4206-4E62-AA82-AF03EFA8DEAA}">
  <a:tblStyle styleId="{4193887E-4206-4E62-AA82-AF03EFA8DE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strike="noStrike" cap="none">
                <a:solidFill>
                  <a:srgbClr val="000000"/>
                </a:solidFill>
                <a:latin typeface="Verdana"/>
                <a:ea typeface="Verdana"/>
                <a:cs typeface="Verdana"/>
                <a:sym typeface="Verdan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d670c950_0_1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d670c950_0_1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77d670c950_0_12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7d670c950_0_1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7d670c950_0_1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77d670c950_0_12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d670c950_0_1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d670c950_0_1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77d670c950_0_12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7d670c950_0_1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7d670c950_0_12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77d670c950_0_123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7d670c950_0_1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7d670c950_0_1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77d670c950_0_123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7d670c950_0_1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7d670c950_0_1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77d670c950_0_12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7d670c950_0_1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7d670c950_0_12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77d670c950_0_125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80164244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80164244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780164244d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80164244d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80164244d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780164244d_0_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d670c950_0_12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d670c950_0_12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77d670c950_0_126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7d670c950_0_8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7d670c950_0_8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77d670c950_0_8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7d670c950_0_12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7d670c950_0_12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7d670c950_0_126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7d670c950_0_17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7d670c950_0_17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77d670c950_0_17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7d670c950_0_1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7d670c950_0_1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77d670c950_0_127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7d670c950_0_12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7d670c950_0_12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77d670c950_0_129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d670c950_0_13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d670c950_0_13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77d670c950_0_130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7d670c950_0_1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77d670c950_0_13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77d670c950_0_13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7d670c950_0_13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7d670c950_0_13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g77d670c950_0_133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7d670c950_0_14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7d670c950_0_14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77d670c950_0_140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77d670c950_0_13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77d670c950_0_13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77d670c950_0_134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7d670c950_0_14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7d670c950_0_14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77d670c950_0_14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80164244d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80164244d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780164244d_0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77d670c950_0_1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77d670c950_0_13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77d670c950_0_135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7d670c950_0_14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77d670c950_0_14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77d670c950_0_14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7d670c950_0_13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7d670c950_0_13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77d670c950_0_136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77d670c950_0_14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77d670c950_0_14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77d670c950_0_14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77d670c950_0_13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77d670c950_0_13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g77d670c950_0_13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77d670c950_0_14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77d670c950_0_14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g77d670c950_0_143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77d670c950_0_13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77d670c950_0_13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77d670c950_0_137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7d670c950_0_1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7d670c950_0_14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77d670c950_0_143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7d670c950_0_13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7d670c950_0_13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g77d670c950_0_138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77d670c950_0_14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77d670c950_0_14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g77d670c950_0_14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7d670c950_0_1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7d670c950_0_1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77d670c950_0_110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77d670c950_0_13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77d670c950_0_13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77d670c950_0_139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77d670c950_0_14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77d670c950_0_14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g77d670c950_0_145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77d670c950_0_13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77d670c950_0_13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g77d670c950_0_139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sz="1400">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77d670c950_0_14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77d670c950_0_14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77d670c950_0_146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sz="1400">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7d670c950_0_14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77d670c950_0_14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g77d670c950_0_148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sz="1400">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77d670c950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77d670c950_0_16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77d670c950_0_162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sz="1400">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7d670c950_0_16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7d670c950_0_16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77d670c950_0_16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sz="1400">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7d670c950_0_16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77d670c950_0_16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77d670c950_0_164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sz="1400">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7d670c950_0_16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77d670c950_0_16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g77d670c950_0_168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sz="1400">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77d670c950_0_15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77d670c950_0_15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g77d670c950_0_155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7d670c950_0_1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7d670c950_0_1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7d670c950_0_111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7d670c950_0_15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77d670c950_0_15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77d670c950_0_158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sz="1400">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7d670c950_0_15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77d670c950_0_15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g77d670c950_0_158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sz="1400">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7d670c950_0_15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77d670c950_0_15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77d670c950_0_159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sz="1400">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77d670c950_0_16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77d670c950_0_16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g77d670c950_0_160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sz="1400">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77d670c950_0_15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77d670c950_0_15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g77d670c950_0_15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sz="1400">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77d670c950_0_15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77d670c950_0_15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g77d670c950_0_151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sz="1400">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77d670c950_0_15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77d670c950_0_15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g77d670c950_0_152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sz="1400">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77d670c950_0_15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77d670c950_0_15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g77d670c950_0_153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sz="1400">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77d670c950_0_15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77d670c950_0_15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g77d670c950_0_153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sz="1400">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7d670c950_0_1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77d670c950_0_15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g77d670c950_0_154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d670c950_0_1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d670c950_0_1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77d670c950_0_11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d670c950_0_1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7d670c950_0_1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77d670c950_0_114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Verdana"/>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d670c950_0_1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d670c950_0_1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77d670c950_0_119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d670c950_0_12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d670c950_0_1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77d670c950_0_120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0" name="Google Shape;20;p2"/>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77" name="Google Shape;77;p1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19100" rtl="0">
              <a:spcBef>
                <a:spcPts val="600"/>
              </a:spcBef>
              <a:spcAft>
                <a:spcPts val="0"/>
              </a:spcAft>
              <a:buSzPts val="3000"/>
              <a:buChar char="□"/>
              <a:defRPr/>
            </a:lvl1pPr>
            <a:lvl2pPr marL="914400" lvl="1" indent="-393700" rtl="0">
              <a:spcBef>
                <a:spcPts val="520"/>
              </a:spcBef>
              <a:spcAft>
                <a:spcPts val="0"/>
              </a:spcAft>
              <a:buSzPts val="2600"/>
              <a:buChar char="■"/>
              <a:defRPr/>
            </a:lvl2pPr>
            <a:lvl3pPr marL="1371600" lvl="2" indent="-374650" rtl="0">
              <a:spcBef>
                <a:spcPts val="460"/>
              </a:spcBef>
              <a:spcAft>
                <a:spcPts val="0"/>
              </a:spcAft>
              <a:buSzPts val="2300"/>
              <a:buChar char="□"/>
              <a:defRPr/>
            </a:lvl3pPr>
            <a:lvl4pPr marL="1828800" lvl="3" indent="-355600" rtl="0">
              <a:spcBef>
                <a:spcPts val="400"/>
              </a:spcBef>
              <a:spcAft>
                <a:spcPts val="0"/>
              </a:spcAft>
              <a:buSzPts val="2000"/>
              <a:buChar char="■"/>
              <a:defRPr/>
            </a:lvl4pPr>
            <a:lvl5pPr marL="2286000" lvl="4" indent="-355600" rtl="0">
              <a:spcBef>
                <a:spcPts val="500"/>
              </a:spcBef>
              <a:spcAft>
                <a:spcPts val="0"/>
              </a:spcAft>
              <a:buSzPts val="2000"/>
              <a:buChar char="▪"/>
              <a:defRPr/>
            </a:lvl5pPr>
            <a:lvl6pPr marL="2743200" lvl="5" indent="-355600" rtl="0">
              <a:spcBef>
                <a:spcPts val="500"/>
              </a:spcBef>
              <a:spcAft>
                <a:spcPts val="0"/>
              </a:spcAft>
              <a:buSzPts val="2000"/>
              <a:buChar char="▪"/>
              <a:defRPr/>
            </a:lvl6pPr>
            <a:lvl7pPr marL="3200400" lvl="6" indent="-355600" rtl="0">
              <a:spcBef>
                <a:spcPts val="500"/>
              </a:spcBef>
              <a:spcAft>
                <a:spcPts val="0"/>
              </a:spcAft>
              <a:buSzPts val="2000"/>
              <a:buChar char="▪"/>
              <a:defRPr/>
            </a:lvl7pPr>
            <a:lvl8pPr marL="3657600" lvl="7" indent="-355600" rtl="0">
              <a:spcBef>
                <a:spcPts val="500"/>
              </a:spcBef>
              <a:spcAft>
                <a:spcPts val="0"/>
              </a:spcAft>
              <a:buSzPts val="2000"/>
              <a:buChar char="▪"/>
              <a:defRPr/>
            </a:lvl8pPr>
            <a:lvl9pPr marL="4114800" lvl="8" indent="-355600" rtl="0">
              <a:spcBef>
                <a:spcPts val="500"/>
              </a:spcBef>
              <a:spcAft>
                <a:spcPts val="0"/>
              </a:spcAft>
              <a:buSzPts val="2000"/>
              <a:buChar char="▪"/>
              <a:defRPr/>
            </a:lvl9pPr>
          </a:lstStyle>
          <a:p>
            <a:endParaRPr/>
          </a:p>
        </p:txBody>
      </p:sp>
      <p:sp>
        <p:nvSpPr>
          <p:cNvPr id="83" name="Google Shape;83;p1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593367"/>
            <a:ext cx="8520600" cy="763500"/>
          </a:xfrm>
          <a:prstGeom prst="rect">
            <a:avLst/>
          </a:prstGeom>
        </p:spPr>
        <p:txBody>
          <a:bodyPr spcFirstLastPara="1" wrap="square" lIns="91425" tIns="45700" rIns="91425" bIns="457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7" name="Google Shape;87;p13"/>
          <p:cNvSpPr txBox="1">
            <a:spLocks noGrp="1"/>
          </p:cNvSpPr>
          <p:nvPr>
            <p:ph type="body" idx="2"/>
          </p:nvPr>
        </p:nvSpPr>
        <p:spPr>
          <a:xfrm>
            <a:off x="48324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600"/>
              </a:spcBef>
              <a:spcAft>
                <a:spcPts val="0"/>
              </a:spcAft>
              <a:buSzPts val="1400"/>
              <a:buChar char="□"/>
              <a:defRPr sz="1400"/>
            </a:lvl1pPr>
            <a:lvl2pPr marL="914400" lvl="1" indent="-304800" rtl="0">
              <a:spcBef>
                <a:spcPts val="520"/>
              </a:spcBef>
              <a:spcAft>
                <a:spcPts val="0"/>
              </a:spcAft>
              <a:buSzPts val="1200"/>
              <a:buChar char="■"/>
              <a:defRPr sz="1200"/>
            </a:lvl2pPr>
            <a:lvl3pPr marL="1371600" lvl="2" indent="-304800" rtl="0">
              <a:spcBef>
                <a:spcPts val="460"/>
              </a:spcBef>
              <a:spcAft>
                <a:spcPts val="0"/>
              </a:spcAft>
              <a:buSzPts val="1200"/>
              <a:buChar char="□"/>
              <a:defRPr sz="1200"/>
            </a:lvl3pPr>
            <a:lvl4pPr marL="1828800" lvl="3" indent="-304800" rtl="0">
              <a:spcBef>
                <a:spcPts val="4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8" name="Google Shape;88;p1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17226" y="2161350"/>
            <a:ext cx="5715000" cy="200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636538" y="234900"/>
            <a:ext cx="5715000" cy="585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0" name="Google Shape;30;p4"/>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36" name="Google Shape;36;p5"/>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2"/>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lnSpc>
                <a:spcPct val="100000"/>
              </a:lnSpc>
              <a:spcBef>
                <a:spcPts val="560"/>
              </a:spcBef>
              <a:spcAft>
                <a:spcPts val="0"/>
              </a:spcAft>
              <a:buClr>
                <a:schemeClr val="accent2"/>
              </a:buClr>
              <a:buSzPts val="2800"/>
              <a:buFont typeface="Noto Sans Symbols"/>
              <a:buNone/>
              <a:defRPr sz="2800" b="0" i="0" u="none" strike="noStrike" cap="none">
                <a:solidFill>
                  <a:schemeClr val="dk1"/>
                </a:solidFill>
                <a:latin typeface="Verdana"/>
                <a:ea typeface="Verdana"/>
                <a:cs typeface="Verdana"/>
                <a:sym typeface="Verdana"/>
              </a:defRPr>
            </a:lvl2pPr>
            <a:lvl3pPr marR="0" lvl="2" algn="l" rtl="0">
              <a:lnSpc>
                <a:spcPct val="100000"/>
              </a:lnSpc>
              <a:spcBef>
                <a:spcPts val="480"/>
              </a:spcBef>
              <a:spcAft>
                <a:spcPts val="0"/>
              </a:spcAft>
              <a:buClr>
                <a:schemeClr val="accent2"/>
              </a:buClr>
              <a:buSzPts val="2400"/>
              <a:buFont typeface="Noto Sans Symbols"/>
              <a:buNone/>
              <a:defRPr sz="2400" b="0" i="0" u="none" strike="noStrike" cap="none">
                <a:solidFill>
                  <a:schemeClr val="dk1"/>
                </a:solidFill>
                <a:latin typeface="Verdana"/>
                <a:ea typeface="Verdana"/>
                <a:cs typeface="Verdana"/>
                <a:sym typeface="Verdana"/>
              </a:defRPr>
            </a:lvl3pPr>
            <a:lvl4pPr marR="0" lvl="3" algn="l" rtl="0">
              <a:lnSpc>
                <a:spcPct val="100000"/>
              </a:lnSpc>
              <a:spcBef>
                <a:spcPts val="4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500"/>
              </a:spcBef>
              <a:spcAft>
                <a:spcPts val="0"/>
              </a:spcAft>
              <a:buClr>
                <a:schemeClr val="accent2"/>
              </a:buClr>
              <a:buSzPts val="2000"/>
              <a:buFont typeface="Noto Sans Symbols"/>
              <a:buNone/>
              <a:defRPr sz="2000" b="0" i="0" u="none" strike="noStrike" cap="none">
                <a:solidFill>
                  <a:schemeClr val="dk1"/>
                </a:solidFill>
                <a:latin typeface="Verdana"/>
                <a:ea typeface="Verdana"/>
                <a:cs typeface="Verdana"/>
                <a:sym typeface="Verdana"/>
              </a:defRPr>
            </a:lvl9pPr>
          </a:lstStyle>
          <a:p>
            <a:endParaRPr/>
          </a:p>
        </p:txBody>
      </p:sp>
      <p:sp>
        <p:nvSpPr>
          <p:cNvPr id="42" name="Google Shape;42;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43" name="Google Shape;43;p6"/>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49" name="Google Shape;49;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50" name="Google Shape;50;p7"/>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1" name="Google Shape;61;p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2" name="Google Shape;62;p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63" name="Google Shape;63;p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64" name="Google Shape;64;p9"/>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0" name="Google Shape;70;p10"/>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71" name="Google Shape;71;p10"/>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4675" y="304800"/>
            <a:ext cx="8001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609600" y="1566862"/>
            <a:ext cx="7958138"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
          <p:cNvCxnSpPr/>
          <p:nvPr/>
        </p:nvCxnSpPr>
        <p:spPr>
          <a:xfrm>
            <a:off x="609600" y="6172200"/>
            <a:ext cx="7924800" cy="0"/>
          </a:xfrm>
          <a:prstGeom prst="straightConnector1">
            <a:avLst/>
          </a:prstGeom>
          <a:noFill/>
          <a:ln w="9525" cap="flat" cmpd="sng">
            <a:solidFill>
              <a:schemeClr val="accent2"/>
            </a:solidFill>
            <a:prstDash val="solid"/>
            <a:miter lim="800000"/>
            <a:headEnd type="none" w="sm" len="sm"/>
            <a:tailEnd type="none" w="sm" len="sm"/>
          </a:ln>
        </p:spPr>
      </p:cxnSp>
      <p:sp>
        <p:nvSpPr>
          <p:cNvPr id="14" name="Google Shape;14;p1"/>
          <p:cNvSpPr txBox="1">
            <a:spLocks noGrp="1"/>
          </p:cNvSpPr>
          <p:nvPr>
            <p:ph type="dt" idx="10"/>
          </p:nvPr>
        </p:nvSpPr>
        <p:spPr>
          <a:xfrm>
            <a:off x="609600" y="6245225"/>
            <a:ext cx="1981200" cy="47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6553200" y="6245225"/>
            <a:ext cx="1981200" cy="4761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hyperlink" Target="about:blank" TargetMode="External"/><Relationship Id="rId7" Type="http://schemas.openxmlformats.org/officeDocument/2006/relationships/hyperlink" Target="about:blank"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6" Type="http://schemas.openxmlformats.org/officeDocument/2006/relationships/hyperlink" Target="about:blank" TargetMode="Externa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47400" y="2440150"/>
            <a:ext cx="7734300" cy="1369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2"/>
              </a:buClr>
              <a:buSzPts val="3000"/>
              <a:buFont typeface="Times New Roman"/>
              <a:buNone/>
            </a:pPr>
            <a:r>
              <a:rPr lang="en-US" sz="2400" b="1" i="0" u="none">
                <a:solidFill>
                  <a:srgbClr val="000000"/>
                </a:solidFill>
                <a:latin typeface="Times New Roman"/>
                <a:ea typeface="Times New Roman"/>
                <a:cs typeface="Times New Roman"/>
                <a:sym typeface="Times New Roman"/>
              </a:rPr>
              <a:t>GRAINCHAIN-SUPPLY CHAIN TRACEABILITY APPLICATION USING BLOCKCHAIN</a:t>
            </a:r>
            <a:r>
              <a:rPr lang="en-US" sz="3000" b="1" i="0" u="none">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p:txBody>
      </p:sp>
      <p:sp>
        <p:nvSpPr>
          <p:cNvPr id="94" name="Google Shape;94;p14"/>
          <p:cNvSpPr txBox="1">
            <a:spLocks noGrp="1"/>
          </p:cNvSpPr>
          <p:nvPr>
            <p:ph type="subTitle" idx="4294967295"/>
          </p:nvPr>
        </p:nvSpPr>
        <p:spPr>
          <a:xfrm>
            <a:off x="4153725" y="4053375"/>
            <a:ext cx="4800000" cy="1850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chemeClr val="accent2"/>
              </a:buClr>
              <a:buSzPts val="2400"/>
              <a:buFont typeface="Times New Roman"/>
              <a:buChar char="❏"/>
            </a:pPr>
            <a:r>
              <a:rPr lang="en-US" sz="2400" b="0" i="0" u="none">
                <a:solidFill>
                  <a:schemeClr val="accent2"/>
                </a:solidFill>
                <a:latin typeface="Times New Roman"/>
                <a:ea typeface="Times New Roman"/>
                <a:cs typeface="Times New Roman"/>
                <a:sym typeface="Times New Roman"/>
              </a:rPr>
              <a:t>Team Members</a:t>
            </a:r>
            <a:endParaRPr sz="2400">
              <a:solidFill>
                <a:schemeClr val="accent2"/>
              </a:solidFill>
            </a:endParaRPr>
          </a:p>
          <a:p>
            <a:pPr marL="469900" lvl="0" indent="-469900" algn="l" rtl="0">
              <a:lnSpc>
                <a:spcPct val="100000"/>
              </a:lnSpc>
              <a:spcBef>
                <a:spcPts val="480"/>
              </a:spcBef>
              <a:spcAft>
                <a:spcPts val="0"/>
              </a:spcAft>
              <a:buSzPts val="2200"/>
              <a:buNone/>
            </a:pPr>
            <a:r>
              <a:rPr lang="en-US" sz="2200" b="0" i="0" u="none">
                <a:solidFill>
                  <a:schemeClr val="dk1"/>
                </a:solidFill>
                <a:latin typeface="Times New Roman"/>
                <a:ea typeface="Times New Roman"/>
                <a:cs typeface="Times New Roman"/>
                <a:sym typeface="Times New Roman"/>
              </a:rPr>
              <a:t>1</a:t>
            </a:r>
            <a:r>
              <a:rPr lang="en-US" sz="2400" b="0" i="0" u="none">
                <a:solidFill>
                  <a:schemeClr val="dk1"/>
                </a:solidFill>
                <a:latin typeface="Times New Roman"/>
                <a:ea typeface="Times New Roman"/>
                <a:cs typeface="Times New Roman"/>
                <a:sym typeface="Times New Roman"/>
              </a:rPr>
              <a:t>. Nanthiniannal J  - 211616104143</a:t>
            </a:r>
            <a:endParaRPr/>
          </a:p>
          <a:p>
            <a:pPr marL="469900" lvl="0" indent="-469900" algn="l" rtl="0">
              <a:lnSpc>
                <a:spcPct val="100000"/>
              </a:lnSpc>
              <a:spcBef>
                <a:spcPts val="480"/>
              </a:spcBef>
              <a:spcAft>
                <a:spcPts val="0"/>
              </a:spcAft>
              <a:buSzPts val="2400"/>
              <a:buNone/>
            </a:pPr>
            <a:r>
              <a:rPr lang="en-US" sz="2400" b="0" i="0" u="none">
                <a:solidFill>
                  <a:schemeClr val="dk1"/>
                </a:solidFill>
                <a:latin typeface="Times New Roman"/>
                <a:ea typeface="Times New Roman"/>
                <a:cs typeface="Times New Roman"/>
                <a:sym typeface="Times New Roman"/>
              </a:rPr>
              <a:t>2. Sriram V            - 211616104237</a:t>
            </a:r>
            <a:endParaRPr/>
          </a:p>
          <a:p>
            <a:pPr marL="469900" lvl="0" indent="-469900" algn="l" rtl="0">
              <a:lnSpc>
                <a:spcPct val="100000"/>
              </a:lnSpc>
              <a:spcBef>
                <a:spcPts val="480"/>
              </a:spcBef>
              <a:spcAft>
                <a:spcPts val="0"/>
              </a:spcAft>
              <a:buSzPts val="2400"/>
              <a:buNone/>
            </a:pPr>
            <a:r>
              <a:rPr lang="en-US" sz="2400" b="0" i="0" u="none">
                <a:solidFill>
                  <a:schemeClr val="dk1"/>
                </a:solidFill>
                <a:latin typeface="Times New Roman"/>
                <a:ea typeface="Times New Roman"/>
                <a:cs typeface="Times New Roman"/>
                <a:sym typeface="Times New Roman"/>
              </a:rPr>
              <a:t>3. Surabhi Ojha      - 211616104249</a:t>
            </a:r>
            <a:endParaRPr/>
          </a:p>
          <a:p>
            <a:pPr marL="469900" lvl="0" indent="-469900" algn="l" rtl="0">
              <a:lnSpc>
                <a:spcPct val="100000"/>
              </a:lnSpc>
              <a:spcBef>
                <a:spcPts val="440"/>
              </a:spcBef>
              <a:spcAft>
                <a:spcPts val="0"/>
              </a:spcAft>
              <a:buSzPts val="2200"/>
              <a:buNone/>
            </a:pPr>
            <a:endParaRPr sz="2200" b="0" i="0" u="none">
              <a:solidFill>
                <a:schemeClr val="dk1"/>
              </a:solidFill>
              <a:latin typeface="Times New Roman"/>
              <a:ea typeface="Times New Roman"/>
              <a:cs typeface="Times New Roman"/>
              <a:sym typeface="Times New Roman"/>
            </a:endParaRPr>
          </a:p>
          <a:p>
            <a:pPr marL="469900" lvl="0" indent="-304800" algn="l" rtl="0">
              <a:lnSpc>
                <a:spcPct val="100000"/>
              </a:lnSpc>
              <a:spcBef>
                <a:spcPts val="520"/>
              </a:spcBef>
              <a:spcAft>
                <a:spcPts val="0"/>
              </a:spcAft>
              <a:buClr>
                <a:schemeClr val="accent2"/>
              </a:buClr>
              <a:buSzPts val="2600"/>
              <a:buFont typeface="Noto Sans Symbols"/>
              <a:buNone/>
            </a:pPr>
            <a:endParaRPr sz="2600" b="0" i="0" u="none">
              <a:solidFill>
                <a:schemeClr val="dk1"/>
              </a:solidFill>
              <a:latin typeface="Times New Roman"/>
              <a:ea typeface="Times New Roman"/>
              <a:cs typeface="Times New Roman"/>
              <a:sym typeface="Times New Roman"/>
            </a:endParaRPr>
          </a:p>
          <a:p>
            <a:pPr marL="469900" lvl="0" indent="-304800" algn="l" rtl="0">
              <a:spcBef>
                <a:spcPts val="520"/>
              </a:spcBef>
              <a:spcAft>
                <a:spcPts val="0"/>
              </a:spcAft>
              <a:buSzPts val="2600"/>
              <a:buNone/>
            </a:pPr>
            <a:endParaRPr sz="2600" b="0" i="0" u="none">
              <a:solidFill>
                <a:schemeClr val="dk1"/>
              </a:solidFill>
              <a:latin typeface="Times New Roman"/>
              <a:ea typeface="Times New Roman"/>
              <a:cs typeface="Times New Roman"/>
              <a:sym typeface="Times New Roman"/>
            </a:endParaRPr>
          </a:p>
        </p:txBody>
      </p:sp>
      <p:sp>
        <p:nvSpPr>
          <p:cNvPr id="95" name="Google Shape;95;p14"/>
          <p:cNvSpPr txBox="1">
            <a:spLocks noGrp="1"/>
          </p:cNvSpPr>
          <p:nvPr>
            <p:ph type="body" idx="1"/>
          </p:nvPr>
        </p:nvSpPr>
        <p:spPr>
          <a:xfrm>
            <a:off x="365400" y="4156725"/>
            <a:ext cx="3444000" cy="16434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Mentor:</a:t>
            </a:r>
            <a:endParaRPr sz="2400">
              <a:solidFill>
                <a:schemeClr val="accent2"/>
              </a:solidFill>
            </a:endParaRPr>
          </a:p>
          <a:p>
            <a:pPr marL="469900" marR="0" lvl="0" indent="-469900" algn="l" rtl="0">
              <a:lnSpc>
                <a:spcPct val="100000"/>
              </a:lnSpc>
              <a:spcBef>
                <a:spcPts val="480"/>
              </a:spcBef>
              <a:spcAft>
                <a:spcPts val="0"/>
              </a:spcAft>
              <a:buClr>
                <a:schemeClr val="accent2"/>
              </a:buClr>
              <a:buSzPts val="2400"/>
              <a:buFont typeface="Noto Sans Symbols"/>
              <a:buNone/>
            </a:pPr>
            <a:r>
              <a:rPr lang="en-US" sz="2400" b="0" i="0" u="none" strike="noStrike" cap="none">
                <a:solidFill>
                  <a:schemeClr val="dk1"/>
                </a:solidFill>
                <a:latin typeface="Times New Roman"/>
                <a:ea typeface="Times New Roman"/>
                <a:cs typeface="Times New Roman"/>
                <a:sym typeface="Times New Roman"/>
              </a:rPr>
              <a:t>Dr. Priya Vijay, </a:t>
            </a:r>
            <a:endParaRPr sz="2400" b="0" i="0" u="none" strike="noStrike" cap="none">
              <a:solidFill>
                <a:schemeClr val="dk1"/>
              </a:solidFill>
              <a:latin typeface="Times New Roman"/>
              <a:ea typeface="Times New Roman"/>
              <a:cs typeface="Times New Roman"/>
              <a:sym typeface="Times New Roman"/>
            </a:endParaRPr>
          </a:p>
          <a:p>
            <a:pPr marL="469900" marR="0" lvl="0" indent="-469900" algn="l" rtl="0">
              <a:lnSpc>
                <a:spcPct val="100000"/>
              </a:lnSpc>
              <a:spcBef>
                <a:spcPts val="480"/>
              </a:spcBef>
              <a:spcAft>
                <a:spcPts val="0"/>
              </a:spcAft>
              <a:buClr>
                <a:schemeClr val="accent2"/>
              </a:buClr>
              <a:buSzPts val="2400"/>
              <a:buFont typeface="Noto Sans Symbols"/>
              <a:buNone/>
            </a:pPr>
            <a:r>
              <a:rPr lang="en-US" sz="2400">
                <a:latin typeface="Times New Roman"/>
                <a:ea typeface="Times New Roman"/>
                <a:cs typeface="Times New Roman"/>
                <a:sym typeface="Times New Roman"/>
              </a:rPr>
              <a:t>Associate </a:t>
            </a:r>
            <a:r>
              <a:rPr lang="en-US" sz="2400" b="0" i="0" u="none" strike="noStrike" cap="none">
                <a:solidFill>
                  <a:schemeClr val="dk1"/>
                </a:solidFill>
                <a:latin typeface="Times New Roman"/>
                <a:ea typeface="Times New Roman"/>
                <a:cs typeface="Times New Roman"/>
                <a:sym typeface="Times New Roman"/>
              </a:rPr>
              <a:t>Professor</a:t>
            </a:r>
            <a:endParaRPr/>
          </a:p>
        </p:txBody>
      </p:sp>
      <p:sp>
        <p:nvSpPr>
          <p:cNvPr id="96" name="Google Shape;96;p1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FF"/>
              </a:buClr>
              <a:buSzPts val="1200"/>
              <a:buFont typeface="Verdana"/>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97" name="Google Shape;97;p14"/>
          <p:cNvSpPr txBox="1"/>
          <p:nvPr/>
        </p:nvSpPr>
        <p:spPr>
          <a:xfrm>
            <a:off x="361250" y="457450"/>
            <a:ext cx="8106600" cy="19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br>
              <a:rPr lang="en-US" sz="3000" b="1">
                <a:solidFill>
                  <a:schemeClr val="accent2"/>
                </a:solidFill>
                <a:latin typeface="Times New Roman"/>
                <a:ea typeface="Times New Roman"/>
                <a:cs typeface="Times New Roman"/>
                <a:sym typeface="Times New Roman"/>
              </a:rPr>
            </a:br>
            <a:br>
              <a:rPr lang="en-US" sz="3000" b="1">
                <a:solidFill>
                  <a:schemeClr val="accent2"/>
                </a:solidFill>
                <a:latin typeface="Times New Roman"/>
                <a:ea typeface="Times New Roman"/>
                <a:cs typeface="Times New Roman"/>
                <a:sym typeface="Times New Roman"/>
              </a:rPr>
            </a:br>
            <a:br>
              <a:rPr lang="en-US" sz="3000" b="1">
                <a:solidFill>
                  <a:schemeClr val="accent2"/>
                </a:solidFill>
                <a:latin typeface="Times New Roman"/>
                <a:ea typeface="Times New Roman"/>
                <a:cs typeface="Times New Roman"/>
                <a:sym typeface="Times New Roman"/>
              </a:rPr>
            </a:br>
            <a:r>
              <a:rPr lang="en-US" sz="3000" b="1">
                <a:solidFill>
                  <a:schemeClr val="accent2"/>
                </a:solidFill>
                <a:latin typeface="Times New Roman"/>
                <a:ea typeface="Times New Roman"/>
                <a:cs typeface="Times New Roman"/>
                <a:sym typeface="Times New Roman"/>
              </a:rPr>
              <a:t>Department of Computer Science and Engineering</a:t>
            </a:r>
            <a:br>
              <a:rPr lang="en-US" sz="3000" b="1">
                <a:solidFill>
                  <a:schemeClr val="accent2"/>
                </a:solidFill>
                <a:latin typeface="Times New Roman"/>
                <a:ea typeface="Times New Roman"/>
                <a:cs typeface="Times New Roman"/>
                <a:sym typeface="Times New Roman"/>
              </a:rPr>
            </a:br>
            <a:endParaRPr sz="3000">
              <a:solidFill>
                <a:schemeClr val="dk1"/>
              </a:solidFill>
              <a:latin typeface="Times New Roman"/>
              <a:ea typeface="Times New Roman"/>
              <a:cs typeface="Times New Roman"/>
              <a:sym typeface="Times New Roman"/>
            </a:endParaRPr>
          </a:p>
        </p:txBody>
      </p:sp>
      <p:pic>
        <p:nvPicPr>
          <p:cNvPr id="98" name="Google Shape;98;p14"/>
          <p:cNvPicPr preferRelativeResize="0"/>
          <p:nvPr/>
        </p:nvPicPr>
        <p:blipFill>
          <a:blip r:embed="rId3">
            <a:alphaModFix/>
          </a:blip>
          <a:stretch>
            <a:fillRect/>
          </a:stretch>
        </p:blipFill>
        <p:spPr>
          <a:xfrm>
            <a:off x="2890713" y="318800"/>
            <a:ext cx="3362575" cy="108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59170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69" name="Google Shape;169;p23"/>
          <p:cNvSpPr txBox="1">
            <a:spLocks noGrp="1"/>
          </p:cNvSpPr>
          <p:nvPr>
            <p:ph type="body" idx="1"/>
          </p:nvPr>
        </p:nvSpPr>
        <p:spPr>
          <a:xfrm>
            <a:off x="664750" y="1772175"/>
            <a:ext cx="7688700" cy="44670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Soybean Traceability in Agricultural Supply Chain [4]</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Khaled Salah, Nishara Nizamuddin, Raja Jayaraman And Mohammad Omar</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Approach that leverages the Ethereum blockchain and smart contracts efﬁciently to perform transactions for soybean tracking and traceability across the supply chain. Their proposed solution eliminates the need for a trusted centralized authority, intermediaries and provides transaction records, enhancing efﬁciency and safety with high integrity, reliability, and security</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Effective traceability solution that acts as an essential quality management tool ensuring adequate safety of products in the agricultural supply chain. </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Using the public Ethereum blockchain means that ledger data can be viewed by anyone connected to the network. </a:t>
            </a:r>
            <a:endParaRPr/>
          </a:p>
        </p:txBody>
      </p:sp>
      <p:sp>
        <p:nvSpPr>
          <p:cNvPr id="170" name="Google Shape;170;p2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542525"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77" name="Google Shape;177;p24"/>
          <p:cNvSpPr txBox="1">
            <a:spLocks noGrp="1"/>
          </p:cNvSpPr>
          <p:nvPr>
            <p:ph type="body" idx="1"/>
          </p:nvPr>
        </p:nvSpPr>
        <p:spPr>
          <a:xfrm>
            <a:off x="542525" y="1772625"/>
            <a:ext cx="8194800" cy="44661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AQUACHAIN -Water Supply-Chain management using Distributed Ledger Technology [5]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Nibi Maouriyan And A.G.Achudh Krishna </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Aqua-chain, a fully decentralized, blockchain-based traceability solution for Water supply chain management, able to seamlessly integrate IoT devices producing and consuming digital data along the chain.  To effectively assess Aqua-chain, first, </a:t>
            </a:r>
            <a:r>
              <a:rPr lang="en-US" sz="1800">
                <a:latin typeface="Times New Roman"/>
                <a:ea typeface="Times New Roman"/>
                <a:cs typeface="Times New Roman"/>
                <a:sym typeface="Times New Roman"/>
              </a:rPr>
              <a:t>they</a:t>
            </a:r>
            <a:r>
              <a:rPr lang="en-US" sz="1800">
                <a:solidFill>
                  <a:schemeClr val="dk1"/>
                </a:solidFill>
                <a:latin typeface="Times New Roman"/>
                <a:ea typeface="Times New Roman"/>
                <a:cs typeface="Times New Roman"/>
                <a:sym typeface="Times New Roman"/>
              </a:rPr>
              <a:t> defined a classical use-case within the given vertical domain, namely from-supplier-to-buyer.</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Solves data integrity, tampering and single points of failure.  </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Ethereum is quite CPU-intensive and this may represent a barrier for computation.</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limited devices, such as edge gateways and IoT devices. </a:t>
            </a:r>
            <a:endParaRPr/>
          </a:p>
        </p:txBody>
      </p:sp>
      <p:sp>
        <p:nvSpPr>
          <p:cNvPr id="178" name="Google Shape;178;p2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85" name="Google Shape;185;p25"/>
          <p:cNvSpPr txBox="1">
            <a:spLocks noGrp="1"/>
          </p:cNvSpPr>
          <p:nvPr>
            <p:ph type="body" idx="1"/>
          </p:nvPr>
        </p:nvSpPr>
        <p:spPr>
          <a:xfrm>
            <a:off x="729450" y="1879300"/>
            <a:ext cx="8273400" cy="44967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Improving Data Security in Message Communication between ACT and Aircraft using Private Blockchain [6]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Yusuf Zakir, Khondker S. Hasan, Naomi S. Wiggins And Amlan Chatterjee </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 set of new algorithms are proposed to outline various phases during communication and embedding message security. The proposed models are evaluated in a simulated environment for secure data communication between Flights and ACTs.</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Since it is a permissioned blockchain only authorized people can access data messages.</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Prevention of security attacks like DDOS, Replay attacks.</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ensures data integrity.</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Efficiency of the proposed system can be improved. </a:t>
            </a:r>
            <a:endParaRPr/>
          </a:p>
        </p:txBody>
      </p:sp>
      <p:sp>
        <p:nvSpPr>
          <p:cNvPr id="186" name="Google Shape;186;p2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93" name="Google Shape;193;p26"/>
          <p:cNvSpPr txBox="1">
            <a:spLocks noGrp="1"/>
          </p:cNvSpPr>
          <p:nvPr>
            <p:ph type="body" idx="1"/>
          </p:nvPr>
        </p:nvSpPr>
        <p:spPr>
          <a:xfrm>
            <a:off x="729450" y="1879300"/>
            <a:ext cx="7688700" cy="45459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Double-Layer Framework for Product Traceability System [7]</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Qingyang Ding, Sheng Gao, Jianming Zhu And Chongxuan Yuan</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2019</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This paper proposes a product traceability scheme based on the permissioned blockchain within a double layer framework. They introduced the double-layer framework and described its advantages in detail. </a:t>
            </a:r>
            <a:r>
              <a:rPr lang="en-US" sz="1800">
                <a:latin typeface="Times New Roman"/>
                <a:ea typeface="Times New Roman"/>
                <a:cs typeface="Times New Roman"/>
                <a:sym typeface="Times New Roman"/>
              </a:rPr>
              <a:t>They</a:t>
            </a:r>
            <a:r>
              <a:rPr lang="en-US" sz="1800">
                <a:solidFill>
                  <a:schemeClr val="dk1"/>
                </a:solidFill>
                <a:latin typeface="Times New Roman"/>
                <a:ea typeface="Times New Roman"/>
                <a:cs typeface="Times New Roman"/>
                <a:sym typeface="Times New Roman"/>
              </a:rPr>
              <a:t> also describe the smart contracts in the double-layer framework. Finally, they tested the performance of the proposed scheme through simulation experiments.</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Make government regulation departments have a regulation function for the entire product supply chain.</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Reduces regulatory costs for government agencies.</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Run time of a sub layer is low </a:t>
            </a:r>
            <a:endParaRPr/>
          </a:p>
        </p:txBody>
      </p:sp>
      <p:sp>
        <p:nvSpPr>
          <p:cNvPr id="194" name="Google Shape;194;p2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201" name="Google Shape;201;p27"/>
          <p:cNvSpPr txBox="1">
            <a:spLocks noGrp="1"/>
          </p:cNvSpPr>
          <p:nvPr>
            <p:ph type="body" idx="1"/>
          </p:nvPr>
        </p:nvSpPr>
        <p:spPr>
          <a:xfrm>
            <a:off x="729450" y="1757325"/>
            <a:ext cx="8194800" cy="44967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Operating Permissioned Blockchain in Clouds: A Performance Study of Hyperledger Sawtooth [8]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Zeshun Shi, Huan Zhou, Yang Hu, Jayachander Surbiryala, Cees de Laat And Zhiming Zhao </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520"/>
              </a:spcBef>
              <a:spcAft>
                <a:spcPts val="0"/>
              </a:spcAft>
              <a:buClr>
                <a:schemeClr val="accent2"/>
              </a:buClr>
              <a:buSzPts val="2600"/>
              <a:buFont typeface="Noto Sans Symbols"/>
              <a:buNone/>
            </a:pPr>
            <a:r>
              <a:rPr lang="en-US" sz="1800">
                <a:solidFill>
                  <a:schemeClr val="dk1"/>
                </a:solidFill>
                <a:latin typeface="Times New Roman"/>
                <a:ea typeface="Times New Roman"/>
                <a:cs typeface="Times New Roman"/>
                <a:sym typeface="Times New Roman"/>
              </a:rPr>
              <a:t>Proposes performance of Sawtooth, a well known permissioned blockchain platforms from Hyperledger, in cloud environments. Our results provide insights for blockchain operators to optimize the performance of Sawtooth through adjusting the two conﬁguration parameters, i.e., Scheduler and Maximum Batches Per Block.</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Demonstrates the performance variation of Hyperledger sawtooth in a dynamic cloud environment. </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does not analyze the performance of different permissioned blockchain platforms in the cloud. </a:t>
            </a:r>
            <a:endParaRPr/>
          </a:p>
          <a:p>
            <a:pPr marL="0" lvl="0" indent="0" algn="just" rtl="0">
              <a:lnSpc>
                <a:spcPct val="100000"/>
              </a:lnSpc>
              <a:spcBef>
                <a:spcPts val="360"/>
              </a:spcBef>
              <a:spcAft>
                <a:spcPts val="0"/>
              </a:spcAft>
              <a:buClr>
                <a:schemeClr val="accent2"/>
              </a:buClr>
              <a:buSzPts val="1800"/>
              <a:buFont typeface="Noto Sans Symbols"/>
              <a:buNone/>
            </a:pP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endParaRPr sz="1800">
              <a:solidFill>
                <a:schemeClr val="dk1"/>
              </a:solidFill>
              <a:latin typeface="Times New Roman"/>
              <a:ea typeface="Times New Roman"/>
              <a:cs typeface="Times New Roman"/>
              <a:sym typeface="Times New Roman"/>
            </a:endParaRPr>
          </a:p>
          <a:p>
            <a:pPr marL="469900" lvl="0" indent="-355600" algn="l" rtl="0">
              <a:spcBef>
                <a:spcPts val="360"/>
              </a:spcBef>
              <a:spcAft>
                <a:spcPts val="0"/>
              </a:spcAft>
              <a:buClr>
                <a:schemeClr val="accent2"/>
              </a:buClr>
              <a:buSzPts val="1800"/>
              <a:buFont typeface="Noto Sans Symbols"/>
              <a:buNone/>
            </a:pPr>
            <a:endParaRPr sz="18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202" name="Google Shape;202;p2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209" name="Google Shape;209;p28"/>
          <p:cNvSpPr txBox="1">
            <a:spLocks noGrp="1"/>
          </p:cNvSpPr>
          <p:nvPr>
            <p:ph type="body" idx="1"/>
          </p:nvPr>
        </p:nvSpPr>
        <p:spPr>
          <a:xfrm>
            <a:off x="729450" y="1800600"/>
            <a:ext cx="8184900" cy="43938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rgbClr val="000000"/>
              </a:buClr>
              <a:buSzPts val="2000"/>
              <a:buFont typeface="Arial"/>
              <a:buNone/>
            </a:pPr>
            <a:r>
              <a:rPr lang="en-US" sz="2000" u="sng">
                <a:solidFill>
                  <a:srgbClr val="0C343D"/>
                </a:solidFill>
                <a:latin typeface="Times New Roman"/>
                <a:ea typeface="Times New Roman"/>
                <a:cs typeface="Times New Roman"/>
                <a:sym typeface="Times New Roman"/>
              </a:rPr>
              <a:t>Blockchain in Logistics and Supply Chain: a Lean approach for designing real-world use cases [9]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Guido Perboli, Stefano Musso And Mariangela Rosano</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2017</a:t>
            </a:r>
            <a:endParaRPr sz="1800">
              <a:solidFill>
                <a:srgbClr val="0C343D"/>
              </a:solidFill>
              <a:latin typeface="Times New Roman"/>
              <a:ea typeface="Times New Roman"/>
              <a:cs typeface="Times New Roman"/>
              <a:sym typeface="Times New Roman"/>
            </a:endParaRPr>
          </a:p>
          <a:p>
            <a:pPr marL="0" lvl="0" indent="457200" algn="just" rtl="0">
              <a:lnSpc>
                <a:spcPct val="100000"/>
              </a:lnSpc>
              <a:spcBef>
                <a:spcPts val="600"/>
              </a:spcBef>
              <a:spcAft>
                <a:spcPts val="0"/>
              </a:spcAft>
              <a:buClr>
                <a:srgbClr val="000000"/>
              </a:buClr>
              <a:buSzPts val="2000"/>
              <a:buFont typeface="Arial"/>
              <a:buNone/>
            </a:pPr>
            <a:r>
              <a:rPr lang="en-US" sz="1800">
                <a:solidFill>
                  <a:schemeClr val="dk1"/>
                </a:solidFill>
                <a:latin typeface="Times New Roman"/>
                <a:ea typeface="Times New Roman"/>
                <a:cs typeface="Times New Roman"/>
                <a:sym typeface="Times New Roman"/>
              </a:rPr>
              <a:t>This paper proposes how the Blockchain will help in reducing the logistics costs and in optimizing the operations and the research challenges. It aims to filling the lack concerning the digital strategy, creating a standard methodology to design Blockchain technology use cases, which are not related to finance applications.</a:t>
            </a:r>
            <a:endParaRPr sz="1800">
              <a:latin typeface="Times New Roman"/>
              <a:ea typeface="Times New Roman"/>
              <a:cs typeface="Times New Roman"/>
              <a:sym typeface="Times New Roman"/>
            </a:endParaRPr>
          </a:p>
          <a:p>
            <a:pPr marL="0" lvl="0" indent="0" algn="just" rtl="0">
              <a:spcBef>
                <a:spcPts val="360"/>
              </a:spcBef>
              <a:spcAft>
                <a:spcPts val="0"/>
              </a:spcAft>
              <a:buClr>
                <a:srgbClr val="000000"/>
              </a:buClr>
              <a:buSzPts val="1800"/>
              <a:buFont typeface="Arial"/>
              <a:buNone/>
            </a:pPr>
            <a:r>
              <a:rPr lang="en-US" sz="1800" u="sng">
                <a:solidFill>
                  <a:srgbClr val="0C343D"/>
                </a:solidFill>
                <a:latin typeface="Times New Roman"/>
                <a:ea typeface="Times New Roman"/>
                <a:cs typeface="Times New Roman"/>
                <a:sym typeface="Times New Roman"/>
              </a:rPr>
              <a:t>Advantages</a:t>
            </a:r>
            <a:endParaRPr sz="1800" u="sng">
              <a:solidFill>
                <a:srgbClr val="0C343D"/>
              </a:solidFill>
              <a:latin typeface="Times New Roman"/>
              <a:ea typeface="Times New Roman"/>
              <a:cs typeface="Times New Roman"/>
              <a:sym typeface="Times New Roman"/>
            </a:endParaRPr>
          </a:p>
          <a:p>
            <a:pPr marL="457200" lvl="0" indent="-342900" algn="just" rtl="0">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includes the analysis of the needs and the objectives of the different actors involved, with the aim to create a business model capable of highlighting the returns (both in economic and customer satisfaction terms) of this solution.</a:t>
            </a:r>
            <a:endParaRPr sz="1800">
              <a:solidFill>
                <a:schemeClr val="dk1"/>
              </a:solidFill>
              <a:latin typeface="Times New Roman"/>
              <a:ea typeface="Times New Roman"/>
              <a:cs typeface="Times New Roman"/>
              <a:sym typeface="Times New Roman"/>
            </a:endParaRPr>
          </a:p>
          <a:p>
            <a:pPr marL="0" lvl="0" indent="0" algn="just" rtl="0">
              <a:spcBef>
                <a:spcPts val="360"/>
              </a:spcBef>
              <a:spcAft>
                <a:spcPts val="0"/>
              </a:spcAft>
              <a:buNone/>
            </a:pPr>
            <a:r>
              <a:rPr lang="en-US" sz="1800" u="sng">
                <a:solidFill>
                  <a:srgbClr val="0C343D"/>
                </a:solidFill>
                <a:latin typeface="Times New Roman"/>
                <a:ea typeface="Times New Roman"/>
                <a:cs typeface="Times New Roman"/>
                <a:sym typeface="Times New Roman"/>
              </a:rPr>
              <a:t>Disadvantages</a:t>
            </a:r>
            <a:endParaRPr sz="1800" u="sng">
              <a:solidFill>
                <a:srgbClr val="0C343D"/>
              </a:solidFill>
              <a:latin typeface="Times New Roman"/>
              <a:ea typeface="Times New Roman"/>
              <a:cs typeface="Times New Roman"/>
              <a:sym typeface="Times New Roman"/>
            </a:endParaRPr>
          </a:p>
          <a:p>
            <a:pPr marL="457200" lvl="0" indent="-342900" algn="just" rtl="0">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thus necessary to set up overall volume controls to verify that no untracked products are inserted in the supply chain along the processes.</a:t>
            </a:r>
            <a:endParaRPr>
              <a:solidFill>
                <a:schemeClr val="dk1"/>
              </a:solidFill>
            </a:endParaRPr>
          </a:p>
        </p:txBody>
      </p:sp>
      <p:sp>
        <p:nvSpPr>
          <p:cNvPr id="210" name="Google Shape;210;p2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217" name="Google Shape;217;p29"/>
          <p:cNvSpPr txBox="1">
            <a:spLocks noGrp="1"/>
          </p:cNvSpPr>
          <p:nvPr>
            <p:ph type="body" idx="1"/>
          </p:nvPr>
        </p:nvSpPr>
        <p:spPr>
          <a:xfrm>
            <a:off x="729450" y="1800600"/>
            <a:ext cx="8184900" cy="45852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2000"/>
              <a:buFont typeface="Arial"/>
              <a:buNone/>
            </a:pPr>
            <a:r>
              <a:rPr lang="en-US" sz="2000" u="sng">
                <a:solidFill>
                  <a:srgbClr val="0C343D"/>
                </a:solidFill>
                <a:latin typeface="Times New Roman"/>
                <a:ea typeface="Times New Roman"/>
                <a:cs typeface="Times New Roman"/>
                <a:sym typeface="Times New Roman"/>
              </a:rPr>
              <a:t>Blockchain-Based Distributed Optimization for Energy Management Systems [10]</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Daiki Ogawa, Koichi Kobayashi And Yuh Yamashita</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2019</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 blockchain-based distributed optimization method for energy management systems (EMSs) is studied. Distributed optimization is appropriate for large-scale multi-agent systems. In this paper, ADMM (Alternating Direction Method of Multipliers) is utilized as one of the powerful methods in distributed optimization. In ADMM, an aggregator is required for collecting the computation result in each agent.</a:t>
            </a:r>
            <a:endParaRPr sz="1800">
              <a:solidFill>
                <a:schemeClr val="dk1"/>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Advantages</a:t>
            </a:r>
            <a:endParaRPr sz="1800" u="sng">
              <a:solidFill>
                <a:srgbClr val="0C343D"/>
              </a:solidFill>
              <a:latin typeface="Times New Roman"/>
              <a:ea typeface="Times New Roman"/>
              <a:cs typeface="Times New Roman"/>
              <a:sym typeface="Times New Roman"/>
            </a:endParaRPr>
          </a:p>
          <a:p>
            <a:pPr marL="457200" lvl="0" indent="-342900" algn="just" rtl="0">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By numerical experiments, the effectiveness and limitation of blockchain-based distributed optimizationareclariﬁedfromtheviewpointsoftampertolerance and computation time. </a:t>
            </a:r>
            <a:endParaRPr>
              <a:solidFill>
                <a:schemeClr val="dk1"/>
              </a:solidFill>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Disadvantages</a:t>
            </a:r>
            <a:endParaRPr sz="1800" u="sng">
              <a:solidFill>
                <a:srgbClr val="0C343D"/>
              </a:solidFill>
              <a:latin typeface="Times New Roman"/>
              <a:ea typeface="Times New Roman"/>
              <a:cs typeface="Times New Roman"/>
              <a:sym typeface="Times New Roman"/>
            </a:endParaRPr>
          </a:p>
          <a:p>
            <a:pPr marL="457200" lvl="0" indent="-342900" algn="just" rtl="0">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Computation time is high.</a:t>
            </a:r>
            <a:endParaRPr sz="1800">
              <a:solidFill>
                <a:schemeClr val="dk1"/>
              </a:solidFill>
              <a:latin typeface="Times New Roman"/>
              <a:ea typeface="Times New Roman"/>
              <a:cs typeface="Times New Roman"/>
              <a:sym typeface="Times New Roman"/>
            </a:endParaRPr>
          </a:p>
          <a:p>
            <a:pPr marL="927100" lvl="0" indent="0" algn="just" rtl="0">
              <a:spcBef>
                <a:spcPts val="360"/>
              </a:spcBef>
              <a:spcAft>
                <a:spcPts val="0"/>
              </a:spcAft>
              <a:buNone/>
            </a:pPr>
            <a:endParaRPr/>
          </a:p>
          <a:p>
            <a:pPr marL="0" lvl="0" indent="0" algn="just" rtl="0">
              <a:spcBef>
                <a:spcPts val="360"/>
              </a:spcBef>
              <a:spcAft>
                <a:spcPts val="0"/>
              </a:spcAft>
              <a:buClr>
                <a:schemeClr val="dk1"/>
              </a:buClr>
              <a:buSzPts val="1800"/>
              <a:buFont typeface="Arial"/>
              <a:buNone/>
            </a:pPr>
            <a:endParaRPr sz="18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accent2"/>
              </a:buClr>
              <a:buSzPts val="3000"/>
              <a:buFont typeface="Noto Sans Symbols"/>
              <a:buNone/>
            </a:pPr>
            <a:endParaRPr>
              <a:solidFill>
                <a:srgbClr val="FF0000"/>
              </a:solidFill>
            </a:endParaRPr>
          </a:p>
          <a:p>
            <a:pPr marL="0" lvl="0" indent="0" algn="just" rtl="0">
              <a:spcBef>
                <a:spcPts val="600"/>
              </a:spcBef>
              <a:spcAft>
                <a:spcPts val="0"/>
              </a:spcAft>
              <a:buClr>
                <a:schemeClr val="dk1"/>
              </a:buClr>
              <a:buSzPts val="3000"/>
              <a:buFont typeface="Arial"/>
              <a:buNone/>
            </a:pPr>
            <a:endParaRPr>
              <a:solidFill>
                <a:schemeClr val="accent2"/>
              </a:solidFill>
            </a:endParaRPr>
          </a:p>
          <a:p>
            <a:pPr marL="469900" lvl="0" indent="-279400" algn="just" rtl="0">
              <a:spcBef>
                <a:spcPts val="600"/>
              </a:spcBef>
              <a:spcAft>
                <a:spcPts val="0"/>
              </a:spcAft>
              <a:buClr>
                <a:schemeClr val="dk1"/>
              </a:buClr>
              <a:buSzPts val="3000"/>
              <a:buFont typeface="Arial"/>
              <a:buNone/>
            </a:pPr>
            <a:endParaRPr>
              <a:solidFill>
                <a:schemeClr val="accent2"/>
              </a:solidFill>
            </a:endParaRPr>
          </a:p>
          <a:p>
            <a:pPr marL="469900" lvl="0" indent="-279400" algn="just" rtl="0">
              <a:spcBef>
                <a:spcPts val="600"/>
              </a:spcBef>
              <a:spcAft>
                <a:spcPts val="0"/>
              </a:spcAft>
              <a:buClr>
                <a:schemeClr val="accent2"/>
              </a:buClr>
              <a:buSzPts val="3000"/>
              <a:buFont typeface="Noto Sans Symbols"/>
              <a:buNone/>
            </a:pPr>
            <a:endParaRPr/>
          </a:p>
          <a:p>
            <a:pPr marL="0" lvl="0" indent="0" algn="just" rtl="0">
              <a:spcBef>
                <a:spcPts val="600"/>
              </a:spcBef>
              <a:spcAft>
                <a:spcPts val="0"/>
              </a:spcAft>
              <a:buNone/>
            </a:pPr>
            <a:endParaRPr/>
          </a:p>
        </p:txBody>
      </p:sp>
      <p:sp>
        <p:nvSpPr>
          <p:cNvPr id="218" name="Google Shape;218;p2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570225" y="865850"/>
            <a:ext cx="7688700" cy="1025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Need For Proposed System</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C343D"/>
              </a:solidFill>
              <a:latin typeface="Times New Roman"/>
              <a:ea typeface="Times New Roman"/>
              <a:cs typeface="Times New Roman"/>
              <a:sym typeface="Times New Roman"/>
            </a:endParaRPr>
          </a:p>
        </p:txBody>
      </p:sp>
      <p:sp>
        <p:nvSpPr>
          <p:cNvPr id="225" name="Google Shape;225;p30"/>
          <p:cNvSpPr txBox="1">
            <a:spLocks noGrp="1"/>
          </p:cNvSpPr>
          <p:nvPr>
            <p:ph type="body" idx="1"/>
          </p:nvPr>
        </p:nvSpPr>
        <p:spPr>
          <a:xfrm>
            <a:off x="727650" y="1810426"/>
            <a:ext cx="7688700" cy="4791900"/>
          </a:xfrm>
          <a:prstGeom prst="rect">
            <a:avLst/>
          </a:prstGeom>
        </p:spPr>
        <p:txBody>
          <a:bodyPr spcFirstLastPara="1" wrap="square" lIns="91425" tIns="45700" rIns="91425" bIns="45700" anchor="t" anchorCtr="0">
            <a:noAutofit/>
          </a:bodyPr>
          <a:lstStyle/>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 current technology there is no traceability of rice from the farmer to the end consumers.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This can lead to a variety of problems such as adulteration of rice, unfair pricing and stocking of  rice.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Stocking of the rice by middlemen leads to inflation. </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Farmers do not get fair price for their crops.</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End Consumer receives the product which may be adulterated.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Current supply chain management solutions are built over the top of the centralized database management systems which may be subjected to vulnerability, lack of data integrity and single point of failure.</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 the existing solutions end consumer cannot track the commodity.</a:t>
            </a:r>
            <a:endParaRPr>
              <a:solidFill>
                <a:srgbClr val="000000"/>
              </a:solidFill>
            </a:endParaRPr>
          </a:p>
        </p:txBody>
      </p:sp>
      <p:sp>
        <p:nvSpPr>
          <p:cNvPr id="226" name="Google Shape;226;p3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599725" y="1021125"/>
            <a:ext cx="7688700" cy="1035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ADVANTAGES OF PROPOSED SYSTEM</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C343D"/>
              </a:solidFill>
              <a:latin typeface="Times New Roman"/>
              <a:ea typeface="Times New Roman"/>
              <a:cs typeface="Times New Roman"/>
              <a:sym typeface="Times New Roman"/>
            </a:endParaRPr>
          </a:p>
        </p:txBody>
      </p:sp>
      <p:sp>
        <p:nvSpPr>
          <p:cNvPr id="233" name="Google Shape;233;p31"/>
          <p:cNvSpPr txBox="1">
            <a:spLocks noGrp="1"/>
          </p:cNvSpPr>
          <p:nvPr>
            <p:ph type="body" idx="1"/>
          </p:nvPr>
        </p:nvSpPr>
        <p:spPr>
          <a:xfrm>
            <a:off x="729450" y="2056423"/>
            <a:ext cx="7688700" cy="3730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Grainchain is a Blockchain application hence is not subjected to single point of failure.</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The proposed system can be used for any food product.</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The data once stored cannot be modified. </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This application uses consensus protocol to perform transaction creating trust between the participants. </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The proposed system can be easily used by all participants.</a:t>
            </a:r>
            <a:endParaRPr sz="1800">
              <a:solidFill>
                <a:srgbClr val="000000"/>
              </a:solidFill>
              <a:latin typeface="Times New Roman"/>
              <a:ea typeface="Times New Roman"/>
              <a:cs typeface="Times New Roman"/>
              <a:sym typeface="Times New Roman"/>
            </a:endParaRPr>
          </a:p>
        </p:txBody>
      </p:sp>
      <p:sp>
        <p:nvSpPr>
          <p:cNvPr id="234" name="Google Shape;234;p3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Architecture Diagram </a:t>
            </a:r>
            <a:endParaRPr sz="3000" b="1">
              <a:solidFill>
                <a:schemeClr val="accent2"/>
              </a:solidFill>
              <a:latin typeface="Times New Roman"/>
              <a:ea typeface="Times New Roman"/>
              <a:cs typeface="Times New Roman"/>
              <a:sym typeface="Times New Roman"/>
            </a:endParaRPr>
          </a:p>
        </p:txBody>
      </p:sp>
      <p:sp>
        <p:nvSpPr>
          <p:cNvPr id="241" name="Google Shape;241;p32"/>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42" name="Google Shape;242;p3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243" name="Google Shape;243;p32" descr="A close up of a map&#10;&#10;Description automatically generated"/>
          <p:cNvPicPr preferRelativeResize="0"/>
          <p:nvPr/>
        </p:nvPicPr>
        <p:blipFill rotWithShape="1">
          <a:blip r:embed="rId3">
            <a:alphaModFix/>
          </a:blip>
          <a:srcRect/>
          <a:stretch/>
        </p:blipFill>
        <p:spPr>
          <a:xfrm>
            <a:off x="574675" y="1757350"/>
            <a:ext cx="8231501" cy="476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540700" y="787125"/>
            <a:ext cx="7688700" cy="131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000"/>
              <a:buFont typeface="Times New Roman"/>
              <a:buNone/>
            </a:pPr>
            <a:endParaRPr sz="2800">
              <a:solidFill>
                <a:srgbClr val="0C343D"/>
              </a:solidFill>
            </a:endParaRPr>
          </a:p>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5" name="Google Shape;105;p15"/>
          <p:cNvSpPr txBox="1">
            <a:spLocks noGrp="1"/>
          </p:cNvSpPr>
          <p:nvPr>
            <p:ph type="body" idx="1"/>
          </p:nvPr>
        </p:nvSpPr>
        <p:spPr>
          <a:xfrm>
            <a:off x="727650" y="1849800"/>
            <a:ext cx="7688700" cy="4250700"/>
          </a:xfrm>
          <a:prstGeom prst="rect">
            <a:avLst/>
          </a:prstGeom>
        </p:spPr>
        <p:txBody>
          <a:bodyPr spcFirstLastPara="1" wrap="square" lIns="91425" tIns="45700" rIns="91425" bIns="45700" anchor="t" anchorCtr="0">
            <a:noAutofit/>
          </a:bodyPr>
          <a:lstStyle/>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 current technology there is no traceability of rice from the farmer to the end consumers.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This can lead to a variety of problems such as adulteration of rice, unfair pricing and stocking of the rice.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Stocking of the rice by middlemen leads to inflation.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Current supply chain management solutions are built over the top of the centralized database management systems which may be subjected to vulnerability, lack of data integrity and single point of failure.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Introducing blockchain in the field of supply chain management will avoid tampering with data and single point of failure.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Blockchain promotes trust in lack of trust environment. </a:t>
            </a:r>
            <a:endParaRPr sz="1800">
              <a:solidFill>
                <a:srgbClr val="000000"/>
              </a:solidFill>
              <a:latin typeface="Times New Roman"/>
              <a:ea typeface="Times New Roman"/>
              <a:cs typeface="Times New Roman"/>
              <a:sym typeface="Times New Roman"/>
            </a:endParaRPr>
          </a:p>
          <a:p>
            <a:pPr marL="457200" lvl="0" indent="-342900" algn="just" rtl="0">
              <a:spcBef>
                <a:spcPts val="60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Grainchain is a rice tracking system. This system enables the tracking of the rice right from farmer to retailer. </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None/>
            </a:pPr>
            <a:endParaRPr/>
          </a:p>
        </p:txBody>
      </p:sp>
      <p:sp>
        <p:nvSpPr>
          <p:cNvPr id="106" name="Google Shape;106;p1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727800" y="734925"/>
            <a:ext cx="76884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System Requirements</a:t>
            </a:r>
            <a:endParaRPr sz="3000" b="1">
              <a:solidFill>
                <a:schemeClr val="accent2"/>
              </a:solidFill>
              <a:latin typeface="Times New Roman"/>
              <a:ea typeface="Times New Roman"/>
              <a:cs typeface="Times New Roman"/>
              <a:sym typeface="Times New Roman"/>
            </a:endParaRPr>
          </a:p>
        </p:txBody>
      </p:sp>
      <p:sp>
        <p:nvSpPr>
          <p:cNvPr id="250" name="Google Shape;250;p33"/>
          <p:cNvSpPr txBox="1">
            <a:spLocks noGrp="1"/>
          </p:cNvSpPr>
          <p:nvPr>
            <p:ph type="body" idx="1"/>
          </p:nvPr>
        </p:nvSpPr>
        <p:spPr>
          <a:xfrm>
            <a:off x="729325" y="1879298"/>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a:solidFill>
                  <a:schemeClr val="accent2"/>
                </a:solidFill>
                <a:latin typeface="Times New Roman"/>
                <a:ea typeface="Times New Roman"/>
                <a:cs typeface="Times New Roman"/>
                <a:sym typeface="Times New Roman"/>
              </a:rPr>
              <a:t>Hardware</a:t>
            </a:r>
            <a:endParaRPr sz="2500"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Processor        - Intel core duo or higher</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RAM              - 4GB minimum</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Disk                - 50GB </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Monitor          - 15” color with VGI card                      </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Speed              - Min 500MHz</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p:txBody>
      </p:sp>
      <p:sp>
        <p:nvSpPr>
          <p:cNvPr id="251" name="Google Shape;251;p3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252" name="Google Shape;252;p33"/>
          <p:cNvSpPr txBox="1">
            <a:spLocks noGrp="1"/>
          </p:cNvSpPr>
          <p:nvPr>
            <p:ph type="body" idx="2"/>
          </p:nvPr>
        </p:nvSpPr>
        <p:spPr>
          <a:xfrm>
            <a:off x="4643600" y="1879323"/>
            <a:ext cx="37743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500" u="sng">
                <a:solidFill>
                  <a:schemeClr val="accent2"/>
                </a:solidFill>
                <a:latin typeface="Times New Roman"/>
                <a:ea typeface="Times New Roman"/>
                <a:cs typeface="Times New Roman"/>
                <a:sym typeface="Times New Roman"/>
              </a:rPr>
              <a:t>Software</a:t>
            </a:r>
            <a:endParaRPr sz="2500" u="sng">
              <a:solidFill>
                <a:schemeClr val="accent2"/>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2500" u="sng">
              <a:solidFill>
                <a:schemeClr val="accent3"/>
              </a:solidFill>
              <a:latin typeface="Times New Roman"/>
              <a:ea typeface="Times New Roman"/>
              <a:cs typeface="Times New Roman"/>
              <a:sym typeface="Times New Roman"/>
            </a:endParaRPr>
          </a:p>
          <a:p>
            <a:pPr marL="457200" lvl="0" indent="-342900" algn="l" rtl="0">
              <a:lnSpc>
                <a:spcPct val="100000"/>
              </a:lnSpc>
              <a:spcBef>
                <a:spcPts val="52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OS                      - Ubuntu 16.04 LTS  </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cURL                  - Latest version</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Docker                - &gt;= version 17.06.2-ce </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Docker Compose  - &gt;= version 1.14.0  </a:t>
            </a:r>
            <a:endParaRPr sz="2500" u="sng">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High Level View Of GrainChain Application</a:t>
            </a:r>
            <a:endParaRPr sz="3000" b="1">
              <a:solidFill>
                <a:schemeClr val="accent2"/>
              </a:solidFill>
              <a:latin typeface="Times New Roman"/>
              <a:ea typeface="Times New Roman"/>
              <a:cs typeface="Times New Roman"/>
              <a:sym typeface="Times New Roman"/>
            </a:endParaRPr>
          </a:p>
        </p:txBody>
      </p:sp>
      <p:sp>
        <p:nvSpPr>
          <p:cNvPr id="313" name="Google Shape;313;p40"/>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314" name="Google Shape;314;p4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315" name="Google Shape;315;p40"/>
          <p:cNvPicPr preferRelativeResize="0"/>
          <p:nvPr/>
        </p:nvPicPr>
        <p:blipFill>
          <a:blip r:embed="rId3">
            <a:alphaModFix/>
          </a:blip>
          <a:stretch>
            <a:fillRect/>
          </a:stretch>
        </p:blipFill>
        <p:spPr>
          <a:xfrm>
            <a:off x="46200" y="1780925"/>
            <a:ext cx="9144000" cy="474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title"/>
          </p:nvPr>
        </p:nvSpPr>
        <p:spPr>
          <a:xfrm>
            <a:off x="729450" y="82467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800"/>
              <a:buFont typeface="Verdana"/>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22" name="Google Shape;322;p41"/>
          <p:cNvSpPr txBox="1">
            <a:spLocks noGrp="1"/>
          </p:cNvSpPr>
          <p:nvPr>
            <p:ph type="body" idx="1"/>
          </p:nvPr>
        </p:nvSpPr>
        <p:spPr>
          <a:xfrm>
            <a:off x="729450" y="1712050"/>
            <a:ext cx="7688700" cy="27255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None/>
            </a:pPr>
            <a:r>
              <a:rPr lang="en-US" sz="2000" u="sng">
                <a:solidFill>
                  <a:schemeClr val="accent2"/>
                </a:solidFill>
                <a:latin typeface="Times New Roman"/>
                <a:ea typeface="Times New Roman"/>
                <a:cs typeface="Times New Roman"/>
                <a:sym typeface="Times New Roman"/>
              </a:rPr>
              <a:t>1.SIGN UP:</a:t>
            </a:r>
            <a:endParaRPr sz="2000" u="sng">
              <a:solidFill>
                <a:schemeClr val="accent2"/>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r>
              <a:rPr lang="en-US" sz="2000" u="sng">
                <a:solidFill>
                  <a:srgbClr val="FF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for adding participants to the blockchain network. The participants can be added to the network. All the signup requests into the network are approved by an authorized administrator. Each participant added to the network is given a unique identification number that is used for performing transactions on the blockchain network. The unique identification number is usually provided by the government.</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r>
              <a:rPr lang="en-US" sz="2000" u="sng">
                <a:solidFill>
                  <a:schemeClr val="accent2"/>
                </a:solidFill>
                <a:latin typeface="Times New Roman"/>
                <a:ea typeface="Times New Roman"/>
                <a:cs typeface="Times New Roman"/>
                <a:sym typeface="Times New Roman"/>
              </a:rPr>
              <a:t>DFD Diagram</a:t>
            </a:r>
            <a:endParaRPr sz="2000" u="sng">
              <a:solidFill>
                <a:schemeClr val="accent2"/>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323" name="Google Shape;323;p4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324" name="Google Shape;324;p41"/>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41"/>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28" name="Google Shape;328;p41"/>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329" name="Google Shape;329;p41"/>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30" name="Google Shape;330;p41"/>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331" name="Google Shape;331;p41"/>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332" name="Google Shape;332;p41"/>
          <p:cNvSpPr txBox="1"/>
          <p:nvPr/>
        </p:nvSpPr>
        <p:spPr>
          <a:xfrm>
            <a:off x="389415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Signup Users</a:t>
            </a:r>
            <a:endParaRPr>
              <a:latin typeface="Times New Roman"/>
              <a:ea typeface="Times New Roman"/>
              <a:cs typeface="Times New Roman"/>
              <a:sym typeface="Times New Roman"/>
            </a:endParaRPr>
          </a:p>
        </p:txBody>
      </p:sp>
      <p:sp>
        <p:nvSpPr>
          <p:cNvPr id="333" name="Google Shape;333;p41"/>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334" name="Google Shape;334;p41"/>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Store Details</a:t>
            </a:r>
            <a:endParaRPr>
              <a:latin typeface="Times New Roman"/>
              <a:ea typeface="Times New Roman"/>
              <a:cs typeface="Times New Roman"/>
              <a:sym typeface="Times New Roman"/>
            </a:endParaRPr>
          </a:p>
        </p:txBody>
      </p:sp>
      <p:sp>
        <p:nvSpPr>
          <p:cNvPr id="335" name="Google Shape;335;p41"/>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336" name="Google Shape;336;p41"/>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Acknowledgement </a:t>
            </a:r>
            <a:endParaRPr>
              <a:latin typeface="Times New Roman"/>
              <a:ea typeface="Times New Roman"/>
              <a:cs typeface="Times New Roman"/>
              <a:sym typeface="Times New Roman"/>
            </a:endParaRPr>
          </a:p>
        </p:txBody>
      </p:sp>
      <p:sp>
        <p:nvSpPr>
          <p:cNvPr id="337" name="Google Shape;337;p41"/>
          <p:cNvSpPr txBox="1"/>
          <p:nvPr/>
        </p:nvSpPr>
        <p:spPr>
          <a:xfrm>
            <a:off x="2384925" y="562805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Signup Successful / Failed</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a:spLocks noGrp="1"/>
          </p:cNvSpPr>
          <p:nvPr>
            <p:ph type="title"/>
          </p:nvPr>
        </p:nvSpPr>
        <p:spPr>
          <a:xfrm>
            <a:off x="727650" y="6995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44" name="Google Shape;344;p42"/>
          <p:cNvSpPr txBox="1">
            <a:spLocks noGrp="1"/>
          </p:cNvSpPr>
          <p:nvPr>
            <p:ph type="body" idx="1"/>
          </p:nvPr>
        </p:nvSpPr>
        <p:spPr>
          <a:xfrm>
            <a:off x="727650" y="1731723"/>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 </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rgbClr val="FF0000"/>
              </a:solidFill>
              <a:latin typeface="Times New Roman"/>
              <a:ea typeface="Times New Roman"/>
              <a:cs typeface="Times New Roman"/>
              <a:sym typeface="Times New Roman"/>
            </a:endParaRPr>
          </a:p>
        </p:txBody>
      </p:sp>
      <p:sp>
        <p:nvSpPr>
          <p:cNvPr id="345" name="Google Shape;345;p4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346" name="Google Shape;346;p42"/>
          <p:cNvPicPr preferRelativeResize="0"/>
          <p:nvPr/>
        </p:nvPicPr>
        <p:blipFill>
          <a:blip r:embed="rId3">
            <a:alphaModFix/>
          </a:blip>
          <a:stretch>
            <a:fillRect/>
          </a:stretch>
        </p:blipFill>
        <p:spPr>
          <a:xfrm>
            <a:off x="1376350" y="1956850"/>
            <a:ext cx="6391275" cy="3794750"/>
          </a:xfrm>
          <a:prstGeom prst="rect">
            <a:avLst/>
          </a:prstGeom>
          <a:noFill/>
          <a:ln>
            <a:noFill/>
          </a:ln>
        </p:spPr>
      </p:pic>
      <p:sp>
        <p:nvSpPr>
          <p:cNvPr id="347" name="Google Shape;347;p42"/>
          <p:cNvSpPr txBox="1"/>
          <p:nvPr/>
        </p:nvSpPr>
        <p:spPr>
          <a:xfrm>
            <a:off x="3032250" y="5242700"/>
            <a:ext cx="19272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SignUp page</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54" name="Google Shape;354;p43"/>
          <p:cNvSpPr txBox="1">
            <a:spLocks noGrp="1"/>
          </p:cNvSpPr>
          <p:nvPr>
            <p:ph type="body" idx="1"/>
          </p:nvPr>
        </p:nvSpPr>
        <p:spPr>
          <a:xfrm>
            <a:off x="729450" y="1879299"/>
            <a:ext cx="7688700" cy="26256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Clr>
                <a:srgbClr val="000000"/>
              </a:buClr>
              <a:buSzPts val="3000"/>
              <a:buFont typeface="Arial"/>
              <a:buNone/>
            </a:pPr>
            <a:r>
              <a:rPr lang="en-US" sz="2000" u="sng">
                <a:solidFill>
                  <a:schemeClr val="accent2"/>
                </a:solidFill>
                <a:latin typeface="Times New Roman"/>
                <a:ea typeface="Times New Roman"/>
                <a:cs typeface="Times New Roman"/>
                <a:sym typeface="Times New Roman"/>
              </a:rPr>
              <a:t>2.LOGIN:</a:t>
            </a:r>
            <a:endParaRPr sz="2000" u="sng">
              <a:solidFill>
                <a:schemeClr val="accent2"/>
              </a:solidFill>
              <a:latin typeface="Times New Roman"/>
              <a:ea typeface="Times New Roman"/>
              <a:cs typeface="Times New Roman"/>
              <a:sym typeface="Times New Roman"/>
            </a:endParaRPr>
          </a:p>
          <a:p>
            <a:pPr marL="0" lvl="0" indent="0" algn="l" rtl="0">
              <a:spcBef>
                <a:spcPts val="600"/>
              </a:spcBef>
              <a:spcAft>
                <a:spcPts val="0"/>
              </a:spcAft>
              <a:buClr>
                <a:srgbClr val="000000"/>
              </a:buClr>
              <a:buSzPts val="3000"/>
              <a:buFont typeface="Arial"/>
              <a:buNone/>
            </a:pPr>
            <a:r>
              <a:rPr lang="en-US" sz="2000" u="sng">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for logging a participant into the network. The network participants must provide the unique identification number and the password for logging into the network. With correct credentials, the participant gains access to a portal where they can perform transactions and view details in the blockchain network.</a:t>
            </a:r>
            <a:endParaRPr sz="1800">
              <a:solidFill>
                <a:srgbClr val="000000"/>
              </a:solidFill>
              <a:latin typeface="Times New Roman"/>
              <a:ea typeface="Times New Roman"/>
              <a:cs typeface="Times New Roman"/>
              <a:sym typeface="Times New Roman"/>
            </a:endParaRPr>
          </a:p>
          <a:p>
            <a:pPr marL="0" lvl="0" indent="0" algn="l" rtl="0">
              <a:spcBef>
                <a:spcPts val="600"/>
              </a:spcBef>
              <a:spcAft>
                <a:spcPts val="0"/>
              </a:spcAft>
              <a:buClr>
                <a:srgbClr val="000000"/>
              </a:buClr>
              <a:buSzPts val="3000"/>
              <a:buFont typeface="Arial"/>
              <a:buNone/>
            </a:pPr>
            <a:r>
              <a:rPr lang="en-US" sz="2000" u="sng">
                <a:solidFill>
                  <a:schemeClr val="accent2"/>
                </a:solidFill>
                <a:latin typeface="Times New Roman"/>
                <a:ea typeface="Times New Roman"/>
                <a:cs typeface="Times New Roman"/>
                <a:sym typeface="Times New Roman"/>
              </a:rPr>
              <a:t>DFD Diagram</a:t>
            </a:r>
            <a:endParaRPr sz="2000" u="sng">
              <a:solidFill>
                <a:schemeClr val="accent2"/>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355" name="Google Shape;355;p4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356" name="Google Shape;356;p43"/>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3"/>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3"/>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9" name="Google Shape;359;p43"/>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60" name="Google Shape;360;p43"/>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43"/>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43"/>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363" name="Google Shape;363;p43"/>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364" name="Google Shape;364;p43"/>
          <p:cNvSpPr txBox="1"/>
          <p:nvPr/>
        </p:nvSpPr>
        <p:spPr>
          <a:xfrm>
            <a:off x="3355200" y="6395550"/>
            <a:ext cx="5667300" cy="6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5" name="Google Shape;365;p43"/>
          <p:cNvSpPr txBox="1"/>
          <p:nvPr/>
        </p:nvSpPr>
        <p:spPr>
          <a:xfrm>
            <a:off x="389415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Login Users</a:t>
            </a:r>
            <a:endParaRPr>
              <a:latin typeface="Times New Roman"/>
              <a:ea typeface="Times New Roman"/>
              <a:cs typeface="Times New Roman"/>
              <a:sym typeface="Times New Roman"/>
            </a:endParaRPr>
          </a:p>
        </p:txBody>
      </p:sp>
      <p:sp>
        <p:nvSpPr>
          <p:cNvPr id="366" name="Google Shape;366;p43"/>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367" name="Google Shape;367;p43"/>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368" name="Google Shape;368;p43"/>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369" name="Google Shape;369;p43"/>
          <p:cNvSpPr txBox="1"/>
          <p:nvPr/>
        </p:nvSpPr>
        <p:spPr>
          <a:xfrm>
            <a:off x="5087000" y="5755988"/>
            <a:ext cx="14364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a:t>
            </a:r>
            <a:endParaRPr>
              <a:latin typeface="Times New Roman"/>
              <a:ea typeface="Times New Roman"/>
              <a:cs typeface="Times New Roman"/>
              <a:sym typeface="Times New Roman"/>
            </a:endParaRPr>
          </a:p>
        </p:txBody>
      </p:sp>
      <p:sp>
        <p:nvSpPr>
          <p:cNvPr id="370" name="Google Shape;370;p43"/>
          <p:cNvSpPr txBox="1"/>
          <p:nvPr/>
        </p:nvSpPr>
        <p:spPr>
          <a:xfrm>
            <a:off x="2384925" y="56695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Login Successful / Failed</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77" name="Google Shape;377;p44"/>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rgbClr val="FF0000"/>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rgbClr val="FF0000"/>
              </a:solidFill>
              <a:latin typeface="Times New Roman"/>
              <a:ea typeface="Times New Roman"/>
              <a:cs typeface="Times New Roman"/>
              <a:sym typeface="Times New Roman"/>
            </a:endParaRPr>
          </a:p>
        </p:txBody>
      </p:sp>
      <p:sp>
        <p:nvSpPr>
          <p:cNvPr id="378" name="Google Shape;378;p4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379" name="Google Shape;379;p44"/>
          <p:cNvPicPr preferRelativeResize="0"/>
          <p:nvPr/>
        </p:nvPicPr>
        <p:blipFill>
          <a:blip r:embed="rId3">
            <a:alphaModFix/>
          </a:blip>
          <a:stretch>
            <a:fillRect/>
          </a:stretch>
        </p:blipFill>
        <p:spPr>
          <a:xfrm>
            <a:off x="1604425" y="2128900"/>
            <a:ext cx="6375875" cy="3657600"/>
          </a:xfrm>
          <a:prstGeom prst="rect">
            <a:avLst/>
          </a:prstGeom>
          <a:noFill/>
          <a:ln>
            <a:noFill/>
          </a:ln>
        </p:spPr>
      </p:pic>
      <p:sp>
        <p:nvSpPr>
          <p:cNvPr id="380" name="Google Shape;380;p44"/>
          <p:cNvSpPr txBox="1"/>
          <p:nvPr/>
        </p:nvSpPr>
        <p:spPr>
          <a:xfrm>
            <a:off x="3608400" y="5277700"/>
            <a:ext cx="19272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Login page</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5"/>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387" name="Google Shape;387;p45"/>
          <p:cNvSpPr txBox="1">
            <a:spLocks noGrp="1"/>
          </p:cNvSpPr>
          <p:nvPr>
            <p:ph type="body" idx="1"/>
          </p:nvPr>
        </p:nvSpPr>
        <p:spPr>
          <a:xfrm>
            <a:off x="729450" y="1879300"/>
            <a:ext cx="7688700" cy="2581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000"/>
              <a:buFont typeface="Arial"/>
              <a:buNone/>
            </a:pPr>
            <a:r>
              <a:rPr lang="en-US" sz="2000" u="sng">
                <a:solidFill>
                  <a:schemeClr val="accent2"/>
                </a:solidFill>
                <a:latin typeface="Times New Roman"/>
                <a:ea typeface="Times New Roman"/>
                <a:cs typeface="Times New Roman"/>
                <a:sym typeface="Times New Roman"/>
              </a:rPr>
              <a:t>3.CREATE COMMODITY:</a:t>
            </a:r>
            <a:endParaRPr sz="2000" u="sng">
              <a:solidFill>
                <a:schemeClr val="accent2"/>
              </a:solidFill>
              <a:latin typeface="Times New Roman"/>
              <a:ea typeface="Times New Roman"/>
              <a:cs typeface="Times New Roman"/>
              <a:sym typeface="Times New Roman"/>
            </a:endParaRPr>
          </a:p>
          <a:p>
            <a:pPr marL="0" lvl="0" indent="0" algn="l" rtl="0">
              <a:spcBef>
                <a:spcPts val="600"/>
              </a:spcBef>
              <a:spcAft>
                <a:spcPts val="0"/>
              </a:spcAft>
              <a:buClr>
                <a:srgbClr val="000000"/>
              </a:buClr>
              <a:buSzPts val="3000"/>
              <a:buFont typeface="Arial"/>
              <a:buNone/>
            </a:pPr>
            <a:r>
              <a:rPr lang="en-US" sz="2000" u="sng">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for adding the commodity into the blockchain network. In our case, the commodity is rice and it is added as paddy (brown rice) initially into the network. Since paddy is a commodity that is produced only by farmers, this module can be accessed to create commodity into the network only by farmer participants. No other participant has access to this module.</a:t>
            </a:r>
            <a:endParaRPr sz="1800">
              <a:solidFill>
                <a:srgbClr val="000000"/>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3000"/>
              <a:buFont typeface="Arial"/>
              <a:buNone/>
            </a:pPr>
            <a:r>
              <a:rPr lang="en-US" sz="2000" u="sng">
                <a:solidFill>
                  <a:schemeClr val="accent2"/>
                </a:solidFill>
                <a:latin typeface="Times New Roman"/>
                <a:ea typeface="Times New Roman"/>
                <a:cs typeface="Times New Roman"/>
                <a:sym typeface="Times New Roman"/>
              </a:rPr>
              <a:t>DFD Diagram</a:t>
            </a:r>
            <a:endParaRPr sz="2000" u="sng">
              <a:solidFill>
                <a:schemeClr val="accent2"/>
              </a:solidFill>
              <a:latin typeface="Times New Roman"/>
              <a:ea typeface="Times New Roman"/>
              <a:cs typeface="Times New Roman"/>
              <a:sym typeface="Times New Roman"/>
            </a:endParaRPr>
          </a:p>
          <a:p>
            <a:pPr marL="469900" lvl="0" indent="-279400" algn="l" rtl="0">
              <a:spcBef>
                <a:spcPts val="600"/>
              </a:spcBef>
              <a:spcAft>
                <a:spcPts val="0"/>
              </a:spcAft>
              <a:buClr>
                <a:srgbClr val="000000"/>
              </a:buClr>
              <a:buSzPts val="3000"/>
              <a:buFont typeface="Arial"/>
              <a:buNone/>
            </a:pPr>
            <a:endParaRPr>
              <a:solidFill>
                <a:srgbClr val="FF0000"/>
              </a:solidFill>
            </a:endParaRPr>
          </a:p>
          <a:p>
            <a:pPr marL="0" lvl="0" indent="0" algn="l" rtl="0">
              <a:spcBef>
                <a:spcPts val="600"/>
              </a:spcBef>
              <a:spcAft>
                <a:spcPts val="0"/>
              </a:spcAft>
              <a:buNone/>
            </a:pPr>
            <a:endParaRPr/>
          </a:p>
        </p:txBody>
      </p:sp>
      <p:sp>
        <p:nvSpPr>
          <p:cNvPr id="388" name="Google Shape;388;p4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389" name="Google Shape;389;p45"/>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45"/>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93" name="Google Shape;393;p45"/>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45"/>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45"/>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396" name="Google Shape;396;p45"/>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Farmer</a:t>
            </a:r>
            <a:endParaRPr>
              <a:latin typeface="Times New Roman"/>
              <a:ea typeface="Times New Roman"/>
              <a:cs typeface="Times New Roman"/>
              <a:sym typeface="Times New Roman"/>
            </a:endParaRPr>
          </a:p>
        </p:txBody>
      </p:sp>
      <p:sp>
        <p:nvSpPr>
          <p:cNvPr id="397" name="Google Shape;397;p45"/>
          <p:cNvSpPr txBox="1"/>
          <p:nvPr/>
        </p:nvSpPr>
        <p:spPr>
          <a:xfrm>
            <a:off x="3918475" y="5032200"/>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Create Commodity</a:t>
            </a:r>
            <a:endParaRPr>
              <a:latin typeface="Times New Roman"/>
              <a:ea typeface="Times New Roman"/>
              <a:cs typeface="Times New Roman"/>
              <a:sym typeface="Times New Roman"/>
            </a:endParaRPr>
          </a:p>
        </p:txBody>
      </p:sp>
      <p:sp>
        <p:nvSpPr>
          <p:cNvPr id="398" name="Google Shape;398;p45"/>
          <p:cNvSpPr txBox="1"/>
          <p:nvPr/>
        </p:nvSpPr>
        <p:spPr>
          <a:xfrm>
            <a:off x="2307325" y="445555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Commodity Details</a:t>
            </a:r>
            <a:endParaRPr>
              <a:latin typeface="Times New Roman"/>
              <a:ea typeface="Times New Roman"/>
              <a:cs typeface="Times New Roman"/>
              <a:sym typeface="Times New Roman"/>
            </a:endParaRPr>
          </a:p>
        </p:txBody>
      </p:sp>
      <p:sp>
        <p:nvSpPr>
          <p:cNvPr id="399" name="Google Shape;399;p45"/>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Store Details</a:t>
            </a:r>
            <a:endParaRPr>
              <a:latin typeface="Times New Roman"/>
              <a:ea typeface="Times New Roman"/>
              <a:cs typeface="Times New Roman"/>
              <a:sym typeface="Times New Roman"/>
            </a:endParaRPr>
          </a:p>
        </p:txBody>
      </p:sp>
      <p:sp>
        <p:nvSpPr>
          <p:cNvPr id="400" name="Google Shape;400;p45"/>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401" name="Google Shape;401;p45"/>
          <p:cNvSpPr txBox="1"/>
          <p:nvPr/>
        </p:nvSpPr>
        <p:spPr>
          <a:xfrm>
            <a:off x="4840950" y="5756000"/>
            <a:ext cx="16824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Acknowledgement </a:t>
            </a:r>
            <a:endParaRPr>
              <a:latin typeface="Times New Roman"/>
              <a:ea typeface="Times New Roman"/>
              <a:cs typeface="Times New Roman"/>
              <a:sym typeface="Times New Roman"/>
            </a:endParaRPr>
          </a:p>
        </p:txBody>
      </p:sp>
      <p:sp>
        <p:nvSpPr>
          <p:cNvPr id="402" name="Google Shape;402;p45"/>
          <p:cNvSpPr txBox="1"/>
          <p:nvPr/>
        </p:nvSpPr>
        <p:spPr>
          <a:xfrm>
            <a:off x="2341675" y="566745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Commodity creation Successful / Failed</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6"/>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09" name="Google Shape;409;p46"/>
          <p:cNvSpPr txBox="1">
            <a:spLocks noGrp="1"/>
          </p:cNvSpPr>
          <p:nvPr>
            <p:ph type="body" idx="1"/>
          </p:nvPr>
        </p:nvSpPr>
        <p:spPr>
          <a:xfrm>
            <a:off x="670425" y="18005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410" name="Google Shape;410;p4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411" name="Google Shape;411;p46"/>
          <p:cNvPicPr preferRelativeResize="0"/>
          <p:nvPr/>
        </p:nvPicPr>
        <p:blipFill>
          <a:blip r:embed="rId3">
            <a:alphaModFix/>
          </a:blip>
          <a:stretch>
            <a:fillRect/>
          </a:stretch>
        </p:blipFill>
        <p:spPr>
          <a:xfrm>
            <a:off x="729450" y="1992450"/>
            <a:ext cx="7881926" cy="381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7"/>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18" name="Google Shape;418;p47"/>
          <p:cNvSpPr txBox="1">
            <a:spLocks noGrp="1"/>
          </p:cNvSpPr>
          <p:nvPr>
            <p:ph type="body" idx="1"/>
          </p:nvPr>
        </p:nvSpPr>
        <p:spPr>
          <a:xfrm>
            <a:off x="727650" y="1668024"/>
            <a:ext cx="7688700" cy="25467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000"/>
              <a:buFont typeface="Arial"/>
              <a:buNone/>
            </a:pPr>
            <a:r>
              <a:rPr lang="en-US" sz="2000" u="sng">
                <a:solidFill>
                  <a:schemeClr val="accent2"/>
                </a:solidFill>
                <a:latin typeface="Times New Roman"/>
                <a:ea typeface="Times New Roman"/>
                <a:cs typeface="Times New Roman"/>
                <a:sym typeface="Times New Roman"/>
              </a:rPr>
              <a:t>4.SELL COMMODITY:</a:t>
            </a:r>
            <a:endParaRPr sz="2000" u="sng">
              <a:solidFill>
                <a:schemeClr val="accent2"/>
              </a:solidFill>
              <a:latin typeface="Times New Roman"/>
              <a:ea typeface="Times New Roman"/>
              <a:cs typeface="Times New Roman"/>
              <a:sym typeface="Times New Roman"/>
            </a:endParaRPr>
          </a:p>
          <a:p>
            <a:pPr marL="0" lvl="0" indent="0" algn="l" rtl="0">
              <a:spcBef>
                <a:spcPts val="600"/>
              </a:spcBef>
              <a:spcAft>
                <a:spcPts val="0"/>
              </a:spcAft>
              <a:buNone/>
            </a:pPr>
            <a:r>
              <a:rPr lang="en-US" sz="2000" u="sng">
                <a:solidFill>
                  <a:srgbClr val="0C343D"/>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for transferring a commodity from one participant to another. There are three stages of transfer. A farmer can sell the commodity only to a producer. A producer in turn can sell the commodity only to a distributor. A distributor can sell the commodity only to a retailer. Every time a sell commodity module is invoked, the stage of the product changes. </a:t>
            </a:r>
            <a:endParaRPr sz="1800">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r>
              <a:rPr lang="en-US" sz="2000" u="sng">
                <a:solidFill>
                  <a:schemeClr val="accent2"/>
                </a:solidFill>
                <a:latin typeface="Times New Roman"/>
                <a:ea typeface="Times New Roman"/>
                <a:cs typeface="Times New Roman"/>
                <a:sym typeface="Times New Roman"/>
              </a:rPr>
              <a:t>DFD Diagram</a:t>
            </a:r>
            <a:endParaRPr sz="2000" u="sng">
              <a:solidFill>
                <a:schemeClr val="accent2"/>
              </a:solidFill>
              <a:latin typeface="Times New Roman"/>
              <a:ea typeface="Times New Roman"/>
              <a:cs typeface="Times New Roman"/>
              <a:sym typeface="Times New Roman"/>
            </a:endParaRPr>
          </a:p>
          <a:p>
            <a:pPr marL="0" lvl="0" indent="0" algn="l" rtl="0">
              <a:spcBef>
                <a:spcPts val="600"/>
              </a:spcBef>
              <a:spcAft>
                <a:spcPts val="0"/>
              </a:spcAft>
              <a:buClr>
                <a:schemeClr val="dk1"/>
              </a:buClr>
              <a:buSzPts val="3000"/>
              <a:buFont typeface="Arial"/>
              <a:buNone/>
            </a:pPr>
            <a:endParaRPr sz="2000" u="sng">
              <a:solidFill>
                <a:schemeClr val="accent3"/>
              </a:solidFill>
              <a:latin typeface="Times New Roman"/>
              <a:ea typeface="Times New Roman"/>
              <a:cs typeface="Times New Roman"/>
              <a:sym typeface="Times New Roman"/>
            </a:endParaRPr>
          </a:p>
        </p:txBody>
      </p:sp>
      <p:sp>
        <p:nvSpPr>
          <p:cNvPr id="419" name="Google Shape;419;p4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420" name="Google Shape;420;p47"/>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7"/>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47"/>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24" name="Google Shape;424;p47"/>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425" name="Google Shape;425;p47"/>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26" name="Google Shape;426;p47"/>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427" name="Google Shape;427;p47"/>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428" name="Google Shape;428;p47"/>
          <p:cNvSpPr txBox="1"/>
          <p:nvPr/>
        </p:nvSpPr>
        <p:spPr>
          <a:xfrm>
            <a:off x="3918475" y="5032200"/>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Sell Commodity</a:t>
            </a:r>
            <a:endParaRPr>
              <a:latin typeface="Times New Roman"/>
              <a:ea typeface="Times New Roman"/>
              <a:cs typeface="Times New Roman"/>
              <a:sym typeface="Times New Roman"/>
            </a:endParaRPr>
          </a:p>
        </p:txBody>
      </p:sp>
      <p:sp>
        <p:nvSpPr>
          <p:cNvPr id="429" name="Google Shape;429;p47"/>
          <p:cNvSpPr txBox="1"/>
          <p:nvPr/>
        </p:nvSpPr>
        <p:spPr>
          <a:xfrm>
            <a:off x="2307325" y="445555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Commodity Details</a:t>
            </a:r>
            <a:endParaRPr>
              <a:latin typeface="Times New Roman"/>
              <a:ea typeface="Times New Roman"/>
              <a:cs typeface="Times New Roman"/>
              <a:sym typeface="Times New Roman"/>
            </a:endParaRPr>
          </a:p>
        </p:txBody>
      </p:sp>
      <p:sp>
        <p:nvSpPr>
          <p:cNvPr id="430" name="Google Shape;430;p47"/>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Store Details</a:t>
            </a:r>
            <a:endParaRPr>
              <a:latin typeface="Times New Roman"/>
              <a:ea typeface="Times New Roman"/>
              <a:cs typeface="Times New Roman"/>
              <a:sym typeface="Times New Roman"/>
            </a:endParaRPr>
          </a:p>
        </p:txBody>
      </p:sp>
      <p:sp>
        <p:nvSpPr>
          <p:cNvPr id="431" name="Google Shape;431;p47"/>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432" name="Google Shape;432;p47"/>
          <p:cNvSpPr txBox="1"/>
          <p:nvPr/>
        </p:nvSpPr>
        <p:spPr>
          <a:xfrm>
            <a:off x="4964075" y="5755988"/>
            <a:ext cx="16824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Acknowledgement </a:t>
            </a:r>
            <a:endParaRPr>
              <a:latin typeface="Times New Roman"/>
              <a:ea typeface="Times New Roman"/>
              <a:cs typeface="Times New Roman"/>
              <a:sym typeface="Times New Roman"/>
            </a:endParaRPr>
          </a:p>
        </p:txBody>
      </p:sp>
      <p:sp>
        <p:nvSpPr>
          <p:cNvPr id="433" name="Google Shape;433;p47"/>
          <p:cNvSpPr txBox="1"/>
          <p:nvPr/>
        </p:nvSpPr>
        <p:spPr>
          <a:xfrm>
            <a:off x="2262900" y="55789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Selling of Commodity  Successful / Failed</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40" name="Google Shape;440;p48"/>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441" name="Google Shape;441;p4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442" name="Google Shape;442;p48"/>
          <p:cNvPicPr preferRelativeResize="0"/>
          <p:nvPr/>
        </p:nvPicPr>
        <p:blipFill>
          <a:blip r:embed="rId3">
            <a:alphaModFix/>
          </a:blip>
          <a:stretch>
            <a:fillRect/>
          </a:stretch>
        </p:blipFill>
        <p:spPr>
          <a:xfrm>
            <a:off x="685800" y="2007200"/>
            <a:ext cx="7889874" cy="400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540700" y="787125"/>
            <a:ext cx="7688700" cy="1311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2"/>
              </a:buClr>
              <a:buSzPts val="3000"/>
              <a:buFont typeface="Times New Roman"/>
              <a:buNone/>
            </a:pPr>
            <a:endParaRPr sz="2800">
              <a:solidFill>
                <a:srgbClr val="0C343D"/>
              </a:solidFill>
            </a:endParaRPr>
          </a:p>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ABSTRACT</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3" name="Google Shape;113;p16"/>
          <p:cNvSpPr txBox="1">
            <a:spLocks noGrp="1"/>
          </p:cNvSpPr>
          <p:nvPr>
            <p:ph type="body" idx="1"/>
          </p:nvPr>
        </p:nvSpPr>
        <p:spPr>
          <a:xfrm>
            <a:off x="727650" y="1556850"/>
            <a:ext cx="7688700" cy="41313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Grainchain promotes trust between the end consumer and the product they buy. </a:t>
            </a:r>
            <a:endParaRPr sz="1800" b="1">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Grainchain is a completely decentralized and permissioned blockchain based application which enables the participant to perform transactions with each other.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It also facilitates the end consumer to track the commodity right from the farm to their plates. Grainchain is built using Hyperledger fabric. </a:t>
            </a: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Hyperledger fabric is a permissioned blockchain software which is suitable for all supply chain applications.</a:t>
            </a:r>
            <a:endParaRPr>
              <a:solidFill>
                <a:srgbClr val="000000"/>
              </a:solidFill>
            </a:endParaRPr>
          </a:p>
          <a:p>
            <a:pPr marL="0" lvl="0" indent="0" algn="just" rtl="0">
              <a:spcBef>
                <a:spcPts val="600"/>
              </a:spcBef>
              <a:spcAft>
                <a:spcPts val="0"/>
              </a:spcAft>
              <a:buNone/>
            </a:pPr>
            <a:endParaRPr/>
          </a:p>
        </p:txBody>
      </p:sp>
      <p:sp>
        <p:nvSpPr>
          <p:cNvPr id="114" name="Google Shape;114;p1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9"/>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49" name="Google Shape;449;p49"/>
          <p:cNvSpPr txBox="1">
            <a:spLocks noGrp="1"/>
          </p:cNvSpPr>
          <p:nvPr>
            <p:ph type="body" idx="1"/>
          </p:nvPr>
        </p:nvSpPr>
        <p:spPr>
          <a:xfrm>
            <a:off x="729450" y="1879299"/>
            <a:ext cx="7688700" cy="21942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5.SEE ALL FARMERS:</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FF0000"/>
                </a:solidFill>
                <a:latin typeface="Times New Roman"/>
                <a:ea typeface="Times New Roman"/>
                <a:cs typeface="Times New Roman"/>
                <a:sym typeface="Times New Roman"/>
              </a:rPr>
              <a:t>	</a:t>
            </a:r>
            <a:r>
              <a:rPr lang="en-US" sz="1800">
                <a:solidFill>
                  <a:srgbClr val="274E13"/>
                </a:solidFill>
                <a:latin typeface="Times New Roman"/>
                <a:ea typeface="Times New Roman"/>
                <a:cs typeface="Times New Roman"/>
                <a:sym typeface="Times New Roman"/>
              </a:rPr>
              <a:t>This module is used to display all the farmers present in the network. This module is accessible only by the administrator. All the farmers in the network are first queried from the blockchain and then displayed to the administrator. </a:t>
            </a:r>
            <a:r>
              <a:rPr lang="en-US" sz="1400">
                <a:solidFill>
                  <a:srgbClr val="274E13"/>
                </a:solidFill>
                <a:latin typeface="Times New Roman"/>
                <a:ea typeface="Times New Roman"/>
                <a:cs typeface="Times New Roman"/>
                <a:sym typeface="Times New Roman"/>
              </a:rPr>
              <a:t>  </a:t>
            </a:r>
            <a:endParaRPr sz="1400">
              <a:solidFill>
                <a:srgbClr val="274E13"/>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1400">
                <a:solidFill>
                  <a:srgbClr val="274E13"/>
                </a:solidFill>
                <a:latin typeface="Times New Roman"/>
                <a:ea typeface="Times New Roman"/>
                <a:cs typeface="Times New Roman"/>
                <a:sym typeface="Times New Roman"/>
              </a:rPr>
              <a:t>      </a:t>
            </a:r>
            <a:endParaRPr sz="1800">
              <a:solidFill>
                <a:srgbClr val="274E13"/>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450" name="Google Shape;450;p4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451" name="Google Shape;451;p49"/>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9"/>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9"/>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4" name="Google Shape;454;p49"/>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55" name="Google Shape;455;p49"/>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456" name="Google Shape;456;p49"/>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57" name="Google Shape;457;p49"/>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458" name="Google Shape;458;p49"/>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Admin</a:t>
            </a:r>
            <a:endParaRPr>
              <a:latin typeface="Times New Roman"/>
              <a:ea typeface="Times New Roman"/>
              <a:cs typeface="Times New Roman"/>
              <a:sym typeface="Times New Roman"/>
            </a:endParaRPr>
          </a:p>
        </p:txBody>
      </p:sp>
      <p:sp>
        <p:nvSpPr>
          <p:cNvPr id="459" name="Google Shape;459;p49"/>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All Farmers</a:t>
            </a:r>
            <a:endParaRPr>
              <a:latin typeface="Times New Roman"/>
              <a:ea typeface="Times New Roman"/>
              <a:cs typeface="Times New Roman"/>
              <a:sym typeface="Times New Roman"/>
            </a:endParaRPr>
          </a:p>
        </p:txBody>
      </p:sp>
      <p:sp>
        <p:nvSpPr>
          <p:cNvPr id="460" name="Google Shape;460;p49"/>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461" name="Google Shape;461;p49"/>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462" name="Google Shape;462;p49"/>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463" name="Google Shape;463;p49"/>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464" name="Google Shape;464;p49"/>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All Farmers details</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0"/>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71" name="Google Shape;471;p50"/>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472" name="Google Shape;472;p5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473" name="Google Shape;473;p50"/>
          <p:cNvPicPr preferRelativeResize="0"/>
          <p:nvPr/>
        </p:nvPicPr>
        <p:blipFill>
          <a:blip r:embed="rId3">
            <a:alphaModFix/>
          </a:blip>
          <a:stretch>
            <a:fillRect/>
          </a:stretch>
        </p:blipFill>
        <p:spPr>
          <a:xfrm>
            <a:off x="791850" y="2163500"/>
            <a:ext cx="8001000" cy="3748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1"/>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480" name="Google Shape;480;p51"/>
          <p:cNvSpPr txBox="1">
            <a:spLocks noGrp="1"/>
          </p:cNvSpPr>
          <p:nvPr>
            <p:ph type="body" idx="1"/>
          </p:nvPr>
        </p:nvSpPr>
        <p:spPr>
          <a:xfrm>
            <a:off x="729450" y="1879299"/>
            <a:ext cx="7688700" cy="21942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6.SEE ALL PRODUCERS:</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to display all the producers present in the network. This module is accessible by the administrator as well as the farmer. A farmer can view all the producers in the network and sell the commodity to anyone of them.</a:t>
            </a:r>
            <a:r>
              <a:rPr lang="en-US" sz="14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481" name="Google Shape;481;p5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482" name="Google Shape;482;p51"/>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51"/>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86" name="Google Shape;486;p51"/>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487" name="Google Shape;487;p51"/>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488" name="Google Shape;488;p51"/>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51"/>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Admin / Farmer</a:t>
            </a:r>
            <a:endParaRPr>
              <a:latin typeface="Times New Roman"/>
              <a:ea typeface="Times New Roman"/>
              <a:cs typeface="Times New Roman"/>
              <a:sym typeface="Times New Roman"/>
            </a:endParaRPr>
          </a:p>
        </p:txBody>
      </p:sp>
      <p:sp>
        <p:nvSpPr>
          <p:cNvPr id="490" name="Google Shape;490;p51"/>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All Producers</a:t>
            </a:r>
            <a:endParaRPr>
              <a:latin typeface="Times New Roman"/>
              <a:ea typeface="Times New Roman"/>
              <a:cs typeface="Times New Roman"/>
              <a:sym typeface="Times New Roman"/>
            </a:endParaRPr>
          </a:p>
        </p:txBody>
      </p:sp>
      <p:sp>
        <p:nvSpPr>
          <p:cNvPr id="491" name="Google Shape;491;p51"/>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492" name="Google Shape;492;p51"/>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493" name="Google Shape;493;p51"/>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494" name="Google Shape;494;p51"/>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495" name="Google Shape;495;p51"/>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All Producers details</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2"/>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02" name="Google Shape;502;p52"/>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503" name="Google Shape;503;p5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504" name="Google Shape;504;p52"/>
          <p:cNvPicPr preferRelativeResize="0"/>
          <p:nvPr/>
        </p:nvPicPr>
        <p:blipFill>
          <a:blip r:embed="rId3">
            <a:alphaModFix/>
          </a:blip>
          <a:stretch>
            <a:fillRect/>
          </a:stretch>
        </p:blipFill>
        <p:spPr>
          <a:xfrm>
            <a:off x="791850" y="2023413"/>
            <a:ext cx="8001000" cy="3748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11" name="Google Shape;511;p53"/>
          <p:cNvSpPr txBox="1">
            <a:spLocks noGrp="1"/>
          </p:cNvSpPr>
          <p:nvPr>
            <p:ph type="body" idx="1"/>
          </p:nvPr>
        </p:nvSpPr>
        <p:spPr>
          <a:xfrm>
            <a:off x="729450" y="1879299"/>
            <a:ext cx="7688700" cy="25386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7.SEE ALL DISTRIBUTORS:</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to display all the distributors present in the network. This module is accessible by the administrator as well as the producer. A producer can view all the distributors in the network and sell the commodity to anyone of them. </a:t>
            </a:r>
            <a:r>
              <a:rPr lang="en-US" sz="14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512" name="Google Shape;512;p5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513" name="Google Shape;513;p53"/>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3"/>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3"/>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6" name="Google Shape;516;p53"/>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17" name="Google Shape;517;p53"/>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518" name="Google Shape;518;p53"/>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19" name="Google Shape;519;p53"/>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520" name="Google Shape;520;p53"/>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Admin/ Producers</a:t>
            </a:r>
            <a:endParaRPr>
              <a:latin typeface="Times New Roman"/>
              <a:ea typeface="Times New Roman"/>
              <a:cs typeface="Times New Roman"/>
              <a:sym typeface="Times New Roman"/>
            </a:endParaRPr>
          </a:p>
        </p:txBody>
      </p:sp>
      <p:sp>
        <p:nvSpPr>
          <p:cNvPr id="521" name="Google Shape;521;p53"/>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All Distributors</a:t>
            </a:r>
            <a:endParaRPr>
              <a:latin typeface="Times New Roman"/>
              <a:ea typeface="Times New Roman"/>
              <a:cs typeface="Times New Roman"/>
              <a:sym typeface="Times New Roman"/>
            </a:endParaRPr>
          </a:p>
        </p:txBody>
      </p:sp>
      <p:sp>
        <p:nvSpPr>
          <p:cNvPr id="522" name="Google Shape;522;p53"/>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523" name="Google Shape;523;p53"/>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524" name="Google Shape;524;p53"/>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525" name="Google Shape;525;p53"/>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526" name="Google Shape;526;p53"/>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All Distributors details</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4"/>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33" name="Google Shape;533;p54"/>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534" name="Google Shape;534;p5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535" name="Google Shape;535;p54"/>
          <p:cNvPicPr preferRelativeResize="0"/>
          <p:nvPr/>
        </p:nvPicPr>
        <p:blipFill>
          <a:blip r:embed="rId3">
            <a:alphaModFix/>
          </a:blip>
          <a:stretch>
            <a:fillRect/>
          </a:stretch>
        </p:blipFill>
        <p:spPr>
          <a:xfrm>
            <a:off x="729450" y="1958863"/>
            <a:ext cx="8001000" cy="3748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5"/>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42" name="Google Shape;542;p55"/>
          <p:cNvSpPr txBox="1">
            <a:spLocks noGrp="1"/>
          </p:cNvSpPr>
          <p:nvPr>
            <p:ph type="body" idx="1"/>
          </p:nvPr>
        </p:nvSpPr>
        <p:spPr>
          <a:xfrm>
            <a:off x="729450" y="1879299"/>
            <a:ext cx="7688700" cy="24105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8.SEE ALL RETAILERS:</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to display all the retailers present in the network. This module is accessible by the administrator as well as the distributor. A distributor can view all the retailers in the network and sell the commodity to anyone of them.   </a:t>
            </a:r>
            <a:r>
              <a:rPr lang="en-US" sz="14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543" name="Google Shape;543;p5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544" name="Google Shape;544;p55"/>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5"/>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5"/>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7" name="Google Shape;547;p55"/>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48" name="Google Shape;548;p55"/>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549" name="Google Shape;549;p55"/>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50" name="Google Shape;550;p55"/>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551" name="Google Shape;551;p55"/>
          <p:cNvSpPr txBox="1"/>
          <p:nvPr/>
        </p:nvSpPr>
        <p:spPr>
          <a:xfrm>
            <a:off x="1023150" y="5124525"/>
            <a:ext cx="10923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Admin/</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Distributors</a:t>
            </a:r>
            <a:endParaRPr>
              <a:latin typeface="Times New Roman"/>
              <a:ea typeface="Times New Roman"/>
              <a:cs typeface="Times New Roman"/>
              <a:sym typeface="Times New Roman"/>
            </a:endParaRPr>
          </a:p>
        </p:txBody>
      </p:sp>
      <p:sp>
        <p:nvSpPr>
          <p:cNvPr id="552" name="Google Shape;552;p55"/>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All Retailers</a:t>
            </a:r>
            <a:endParaRPr>
              <a:latin typeface="Times New Roman"/>
              <a:ea typeface="Times New Roman"/>
              <a:cs typeface="Times New Roman"/>
              <a:sym typeface="Times New Roman"/>
            </a:endParaRPr>
          </a:p>
        </p:txBody>
      </p:sp>
      <p:sp>
        <p:nvSpPr>
          <p:cNvPr id="553" name="Google Shape;553;p55"/>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554" name="Google Shape;554;p55"/>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555" name="Google Shape;555;p55"/>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556" name="Google Shape;556;p55"/>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557" name="Google Shape;557;p55"/>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All Retailers details</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6"/>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64" name="Google Shape;564;p56"/>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565" name="Google Shape;565;p5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566" name="Google Shape;566;p56"/>
          <p:cNvPicPr preferRelativeResize="0"/>
          <p:nvPr/>
        </p:nvPicPr>
        <p:blipFill>
          <a:blip r:embed="rId3">
            <a:alphaModFix/>
          </a:blip>
          <a:stretch>
            <a:fillRect/>
          </a:stretch>
        </p:blipFill>
        <p:spPr>
          <a:xfrm>
            <a:off x="653400" y="1958863"/>
            <a:ext cx="8001000" cy="3748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73" name="Google Shape;573;p57"/>
          <p:cNvSpPr txBox="1">
            <a:spLocks noGrp="1"/>
          </p:cNvSpPr>
          <p:nvPr>
            <p:ph type="body" idx="1"/>
          </p:nvPr>
        </p:nvSpPr>
        <p:spPr>
          <a:xfrm>
            <a:off x="729450" y="1879299"/>
            <a:ext cx="7688700" cy="27846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9.SEE COMMODITY:</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This module is used to display all the commodities that are owned by a participant. This module is also accessible to the administrator and he can view all the commodities currently in the network. A participant makes use of this module in order to find all the commodities in his inventory and deciding the participant to whom the commodity will be sold.  </a:t>
            </a:r>
            <a:r>
              <a:rPr lang="en-US" sz="14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574" name="Google Shape;574;p5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575" name="Google Shape;575;p57"/>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7"/>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57"/>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57"/>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580" name="Google Shape;580;p57"/>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581" name="Google Shape;581;p57"/>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582" name="Google Shape;582;p57"/>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583" name="Google Shape;583;p57"/>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Commodity</a:t>
            </a:r>
            <a:endParaRPr>
              <a:latin typeface="Times New Roman"/>
              <a:ea typeface="Times New Roman"/>
              <a:cs typeface="Times New Roman"/>
              <a:sym typeface="Times New Roman"/>
            </a:endParaRPr>
          </a:p>
        </p:txBody>
      </p:sp>
      <p:sp>
        <p:nvSpPr>
          <p:cNvPr id="584" name="Google Shape;584;p57"/>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585" name="Google Shape;585;p57"/>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586" name="Google Shape;586;p57"/>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587" name="Google Shape;587;p57"/>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588" name="Google Shape;588;p57"/>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Commodity details</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8"/>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595" name="Google Shape;595;p58"/>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596" name="Google Shape;596;p5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597" name="Google Shape;597;p58"/>
          <p:cNvPicPr preferRelativeResize="0"/>
          <p:nvPr/>
        </p:nvPicPr>
        <p:blipFill>
          <a:blip r:embed="rId3">
            <a:alphaModFix/>
          </a:blip>
          <a:stretch>
            <a:fillRect/>
          </a:stretch>
        </p:blipFill>
        <p:spPr>
          <a:xfrm>
            <a:off x="729450" y="1950763"/>
            <a:ext cx="7859400" cy="376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589900" y="767450"/>
            <a:ext cx="7688700" cy="1114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KEY CHALLENGES </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C343D"/>
              </a:solidFill>
              <a:latin typeface="Times New Roman"/>
              <a:ea typeface="Times New Roman"/>
              <a:cs typeface="Times New Roman"/>
              <a:sym typeface="Times New Roman"/>
            </a:endParaRPr>
          </a:p>
        </p:txBody>
      </p:sp>
      <p:sp>
        <p:nvSpPr>
          <p:cNvPr id="121" name="Google Shape;121;p17"/>
          <p:cNvSpPr txBox="1">
            <a:spLocks noGrp="1"/>
          </p:cNvSpPr>
          <p:nvPr>
            <p:ph type="body" idx="1"/>
          </p:nvPr>
        </p:nvSpPr>
        <p:spPr>
          <a:xfrm>
            <a:off x="729450" y="1928498"/>
            <a:ext cx="7688700" cy="38580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Building enterprise level product using blockchain.</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Understanding the working of Hyperledger Fabric.</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Business considerations related to supply chain management.</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Motivating the participants to use this application.</a:t>
            </a:r>
            <a:endParaRPr sz="18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Challenges associated with flow of commodity.</a:t>
            </a:r>
            <a:endParaRPr sz="1800">
              <a:solidFill>
                <a:srgbClr val="000000"/>
              </a:solidFill>
              <a:latin typeface="Times New Roman"/>
              <a:ea typeface="Times New Roman"/>
              <a:cs typeface="Times New Roman"/>
              <a:sym typeface="Times New Roman"/>
            </a:endParaRPr>
          </a:p>
          <a:p>
            <a:pPr marL="457200" lvl="0" indent="0" algn="l" rtl="0">
              <a:lnSpc>
                <a:spcPct val="150000"/>
              </a:lnSpc>
              <a:spcBef>
                <a:spcPts val="600"/>
              </a:spcBef>
              <a:spcAft>
                <a:spcPts val="0"/>
              </a:spcAft>
              <a:buNone/>
            </a:pPr>
            <a:endParaRPr sz="1800">
              <a:solidFill>
                <a:srgbClr val="000000"/>
              </a:solidFill>
              <a:latin typeface="Times New Roman"/>
              <a:ea typeface="Times New Roman"/>
              <a:cs typeface="Times New Roman"/>
              <a:sym typeface="Times New Roman"/>
            </a:endParaRPr>
          </a:p>
        </p:txBody>
      </p:sp>
      <p:sp>
        <p:nvSpPr>
          <p:cNvPr id="122" name="Google Shape;122;p1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9"/>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604" name="Google Shape;604;p59"/>
          <p:cNvSpPr txBox="1">
            <a:spLocks noGrp="1"/>
          </p:cNvSpPr>
          <p:nvPr>
            <p:ph type="body" idx="1"/>
          </p:nvPr>
        </p:nvSpPr>
        <p:spPr>
          <a:xfrm>
            <a:off x="729450" y="1879299"/>
            <a:ext cx="7688700" cy="29421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10.SEE TRANSACTION:</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FF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module is used to display all the transactions that have been performed by a participant. This module is accessible by both the participant and the administrator. An administrator can view all the transactions that are recorded in the network. A participant can view only those transactions that have been performed by them.</a:t>
            </a:r>
            <a:endParaRPr sz="1800" u="sng">
              <a:solidFill>
                <a:srgbClr val="000000"/>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None/>
            </a:pPr>
            <a:endParaRPr/>
          </a:p>
        </p:txBody>
      </p:sp>
      <p:sp>
        <p:nvSpPr>
          <p:cNvPr id="605" name="Google Shape;605;p5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606" name="Google Shape;606;p59"/>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59"/>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610" name="Google Shape;610;p59"/>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611" name="Google Shape;611;p59"/>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612" name="Google Shape;612;p59"/>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613" name="Google Shape;613;p59"/>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614" name="Google Shape;614;p59"/>
          <p:cNvSpPr txBox="1"/>
          <p:nvPr/>
        </p:nvSpPr>
        <p:spPr>
          <a:xfrm>
            <a:off x="3894150" y="5065950"/>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See Transaction</a:t>
            </a:r>
            <a:endParaRPr>
              <a:latin typeface="Times New Roman"/>
              <a:ea typeface="Times New Roman"/>
              <a:cs typeface="Times New Roman"/>
              <a:sym typeface="Times New Roman"/>
            </a:endParaRPr>
          </a:p>
        </p:txBody>
      </p:sp>
      <p:sp>
        <p:nvSpPr>
          <p:cNvPr id="615" name="Google Shape;615;p59"/>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616" name="Google Shape;616;p59"/>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617" name="Google Shape;617;p59"/>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618" name="Google Shape;618;p59"/>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619" name="Google Shape;619;p59"/>
          <p:cNvSpPr txBox="1"/>
          <p:nvPr/>
        </p:nvSpPr>
        <p:spPr>
          <a:xfrm>
            <a:off x="2262900" y="57314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Transaction details</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0"/>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626" name="Google Shape;626;p60"/>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627" name="Google Shape;627;p6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628" name="Google Shape;628;p60"/>
          <p:cNvPicPr preferRelativeResize="0"/>
          <p:nvPr/>
        </p:nvPicPr>
        <p:blipFill>
          <a:blip r:embed="rId3">
            <a:alphaModFix/>
          </a:blip>
          <a:stretch>
            <a:fillRect/>
          </a:stretch>
        </p:blipFill>
        <p:spPr>
          <a:xfrm>
            <a:off x="838200" y="1981237"/>
            <a:ext cx="7737475" cy="3703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1"/>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635" name="Google Shape;635;p61"/>
          <p:cNvSpPr txBox="1">
            <a:spLocks noGrp="1"/>
          </p:cNvSpPr>
          <p:nvPr>
            <p:ph type="body" idx="1"/>
          </p:nvPr>
        </p:nvSpPr>
        <p:spPr>
          <a:xfrm>
            <a:off x="729450" y="1879299"/>
            <a:ext cx="7688700" cy="28140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11.TRACK COMMODITY:</a:t>
            </a:r>
            <a:endParaRPr sz="2000" u="sng">
              <a:solidFill>
                <a:schemeClr val="accent2"/>
              </a:solidFill>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rgbClr val="274E13"/>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This module is used to track a commodity in the network. The tracking is performed by querying the network using the unique commodity id assigned to each commodity during its creation. This module is accessible by the administrator and the consumers. Consumers can access only abstracted information.</a:t>
            </a:r>
            <a:endParaRPr sz="1800" u="sng">
              <a:latin typeface="Times New Roman"/>
              <a:ea typeface="Times New Roman"/>
              <a:cs typeface="Times New Roman"/>
              <a:sym typeface="Times New Roman"/>
            </a:endParaRPr>
          </a:p>
          <a:p>
            <a:pPr marL="0" lvl="0" indent="0" algn="just" rtl="0">
              <a:spcBef>
                <a:spcPts val="60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DFD Diagram</a:t>
            </a:r>
            <a:endParaRPr>
              <a:solidFill>
                <a:schemeClr val="accent2"/>
              </a:solidFill>
            </a:endParaRPr>
          </a:p>
        </p:txBody>
      </p:sp>
      <p:sp>
        <p:nvSpPr>
          <p:cNvPr id="636" name="Google Shape;636;p6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637" name="Google Shape;637;p61"/>
          <p:cNvSpPr/>
          <p:nvPr/>
        </p:nvSpPr>
        <p:spPr>
          <a:xfrm>
            <a:off x="875700" y="4925150"/>
            <a:ext cx="1387200" cy="94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1"/>
          <p:cNvSpPr/>
          <p:nvPr/>
        </p:nvSpPr>
        <p:spPr>
          <a:xfrm>
            <a:off x="3738913" y="4611225"/>
            <a:ext cx="1318500" cy="138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1"/>
          <p:cNvSpPr/>
          <p:nvPr/>
        </p:nvSpPr>
        <p:spPr>
          <a:xfrm>
            <a:off x="6552975" y="4611225"/>
            <a:ext cx="1535100" cy="13809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61"/>
          <p:cNvCxnSpPr/>
          <p:nvPr/>
        </p:nvCxnSpPr>
        <p:spPr>
          <a:xfrm rot="10800000" flipH="1">
            <a:off x="2341663" y="51795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641" name="Google Shape;641;p61"/>
          <p:cNvCxnSpPr/>
          <p:nvPr/>
        </p:nvCxnSpPr>
        <p:spPr>
          <a:xfrm>
            <a:off x="5131175" y="5183600"/>
            <a:ext cx="1372500" cy="1800"/>
          </a:xfrm>
          <a:prstGeom prst="straightConnector1">
            <a:avLst/>
          </a:prstGeom>
          <a:noFill/>
          <a:ln w="9525" cap="flat" cmpd="sng">
            <a:solidFill>
              <a:schemeClr val="dk2"/>
            </a:solidFill>
            <a:prstDash val="solid"/>
            <a:round/>
            <a:headEnd type="none" w="med" len="med"/>
            <a:tailEnd type="triangle" w="med" len="med"/>
          </a:ln>
        </p:spPr>
      </p:cxnSp>
      <p:cxnSp>
        <p:nvCxnSpPr>
          <p:cNvPr id="642" name="Google Shape;642;p61"/>
          <p:cNvCxnSpPr/>
          <p:nvPr/>
        </p:nvCxnSpPr>
        <p:spPr>
          <a:xfrm flipH="1">
            <a:off x="5086900" y="5696950"/>
            <a:ext cx="1318500" cy="9900"/>
          </a:xfrm>
          <a:prstGeom prst="straightConnector1">
            <a:avLst/>
          </a:prstGeom>
          <a:noFill/>
          <a:ln w="9525" cap="flat" cmpd="sng">
            <a:solidFill>
              <a:schemeClr val="dk2"/>
            </a:solidFill>
            <a:prstDash val="solid"/>
            <a:round/>
            <a:headEnd type="none" w="med" len="med"/>
            <a:tailEnd type="triangle" w="med" len="med"/>
          </a:ln>
        </p:spPr>
      </p:cxnSp>
      <p:cxnSp>
        <p:nvCxnSpPr>
          <p:cNvPr id="643" name="Google Shape;643;p61"/>
          <p:cNvCxnSpPr/>
          <p:nvPr/>
        </p:nvCxnSpPr>
        <p:spPr>
          <a:xfrm rot="10800000">
            <a:off x="2440175" y="5667450"/>
            <a:ext cx="1308600" cy="0"/>
          </a:xfrm>
          <a:prstGeom prst="straightConnector1">
            <a:avLst/>
          </a:prstGeom>
          <a:noFill/>
          <a:ln w="9525" cap="flat" cmpd="sng">
            <a:solidFill>
              <a:schemeClr val="dk2"/>
            </a:solidFill>
            <a:prstDash val="solid"/>
            <a:round/>
            <a:headEnd type="none" w="med" len="med"/>
            <a:tailEnd type="triangle" w="med" len="med"/>
          </a:ln>
        </p:spPr>
      </p:cxnSp>
      <p:sp>
        <p:nvSpPr>
          <p:cNvPr id="644" name="Google Shape;644;p61"/>
          <p:cNvSpPr txBox="1"/>
          <p:nvPr/>
        </p:nvSpPr>
        <p:spPr>
          <a:xfrm>
            <a:off x="1033050" y="5222450"/>
            <a:ext cx="1072500" cy="35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Participants</a:t>
            </a:r>
            <a:endParaRPr>
              <a:latin typeface="Times New Roman"/>
              <a:ea typeface="Times New Roman"/>
              <a:cs typeface="Times New Roman"/>
              <a:sym typeface="Times New Roman"/>
            </a:endParaRPr>
          </a:p>
        </p:txBody>
      </p:sp>
      <p:sp>
        <p:nvSpPr>
          <p:cNvPr id="645" name="Google Shape;645;p61"/>
          <p:cNvSpPr txBox="1"/>
          <p:nvPr/>
        </p:nvSpPr>
        <p:spPr>
          <a:xfrm>
            <a:off x="3992100" y="5091225"/>
            <a:ext cx="1163400" cy="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Track Commodity</a:t>
            </a:r>
            <a:endParaRPr>
              <a:latin typeface="Times New Roman"/>
              <a:ea typeface="Times New Roman"/>
              <a:cs typeface="Times New Roman"/>
              <a:sym typeface="Times New Roman"/>
            </a:endParaRPr>
          </a:p>
        </p:txBody>
      </p:sp>
      <p:sp>
        <p:nvSpPr>
          <p:cNvPr id="646" name="Google Shape;646;p61"/>
          <p:cNvSpPr txBox="1"/>
          <p:nvPr/>
        </p:nvSpPr>
        <p:spPr>
          <a:xfrm>
            <a:off x="2384925"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Enter Details</a:t>
            </a:r>
            <a:endParaRPr>
              <a:latin typeface="Times New Roman"/>
              <a:ea typeface="Times New Roman"/>
              <a:cs typeface="Times New Roman"/>
              <a:sym typeface="Times New Roman"/>
            </a:endParaRPr>
          </a:p>
        </p:txBody>
      </p:sp>
      <p:sp>
        <p:nvSpPr>
          <p:cNvPr id="647" name="Google Shape;647;p61"/>
          <p:cNvSpPr txBox="1"/>
          <p:nvPr/>
        </p:nvSpPr>
        <p:spPr>
          <a:xfrm>
            <a:off x="5111663" y="4860600"/>
            <a:ext cx="13872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Fetch Details</a:t>
            </a:r>
            <a:endParaRPr>
              <a:latin typeface="Times New Roman"/>
              <a:ea typeface="Times New Roman"/>
              <a:cs typeface="Times New Roman"/>
              <a:sym typeface="Times New Roman"/>
            </a:endParaRPr>
          </a:p>
        </p:txBody>
      </p:sp>
      <p:sp>
        <p:nvSpPr>
          <p:cNvPr id="648" name="Google Shape;648;p61"/>
          <p:cNvSpPr txBox="1"/>
          <p:nvPr/>
        </p:nvSpPr>
        <p:spPr>
          <a:xfrm>
            <a:off x="6612000" y="5224675"/>
            <a:ext cx="10035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Blockchain</a:t>
            </a:r>
            <a:endParaRPr>
              <a:latin typeface="Times New Roman"/>
              <a:ea typeface="Times New Roman"/>
              <a:cs typeface="Times New Roman"/>
              <a:sym typeface="Times New Roman"/>
            </a:endParaRPr>
          </a:p>
        </p:txBody>
      </p:sp>
      <p:sp>
        <p:nvSpPr>
          <p:cNvPr id="649" name="Google Shape;649;p61"/>
          <p:cNvSpPr txBox="1"/>
          <p:nvPr/>
        </p:nvSpPr>
        <p:spPr>
          <a:xfrm>
            <a:off x="4939325" y="5756000"/>
            <a:ext cx="1584000" cy="19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Provide Details </a:t>
            </a:r>
            <a:endParaRPr>
              <a:latin typeface="Times New Roman"/>
              <a:ea typeface="Times New Roman"/>
              <a:cs typeface="Times New Roman"/>
              <a:sym typeface="Times New Roman"/>
            </a:endParaRPr>
          </a:p>
        </p:txBody>
      </p:sp>
      <p:sp>
        <p:nvSpPr>
          <p:cNvPr id="650" name="Google Shape;650;p61"/>
          <p:cNvSpPr txBox="1"/>
          <p:nvPr/>
        </p:nvSpPr>
        <p:spPr>
          <a:xfrm>
            <a:off x="2262900" y="5675700"/>
            <a:ext cx="18597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Commodity Tracking details</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2"/>
          <p:cNvSpPr txBox="1">
            <a:spLocks noGrp="1"/>
          </p:cNvSpPr>
          <p:nvPr>
            <p:ph type="title"/>
          </p:nvPr>
        </p:nvSpPr>
        <p:spPr>
          <a:xfrm>
            <a:off x="729450" y="557825"/>
            <a:ext cx="81258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Functional Description and Implementation of Modules</a:t>
            </a:r>
            <a:endParaRPr sz="3000" b="1">
              <a:solidFill>
                <a:schemeClr val="accent2"/>
              </a:solidFill>
              <a:latin typeface="Times New Roman"/>
              <a:ea typeface="Times New Roman"/>
              <a:cs typeface="Times New Roman"/>
              <a:sym typeface="Times New Roman"/>
            </a:endParaRPr>
          </a:p>
        </p:txBody>
      </p:sp>
      <p:sp>
        <p:nvSpPr>
          <p:cNvPr id="657" name="Google Shape;657;p62"/>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3"/>
                </a:solidFill>
                <a:latin typeface="Times New Roman"/>
                <a:ea typeface="Times New Roman"/>
                <a:cs typeface="Times New Roman"/>
                <a:sym typeface="Times New Roman"/>
              </a:rPr>
              <a:t>IMPLEMENTATION</a:t>
            </a:r>
            <a:endParaRPr sz="2000" u="sng">
              <a:solidFill>
                <a:schemeClr val="accent3"/>
              </a:solidFill>
              <a:latin typeface="Times New Roman"/>
              <a:ea typeface="Times New Roman"/>
              <a:cs typeface="Times New Roman"/>
              <a:sym typeface="Times New Roman"/>
            </a:endParaRPr>
          </a:p>
          <a:p>
            <a:pPr marL="0" lvl="0" indent="0" algn="l" rtl="0">
              <a:spcBef>
                <a:spcPts val="360"/>
              </a:spcBef>
              <a:spcAft>
                <a:spcPts val="0"/>
              </a:spcAft>
              <a:buNone/>
            </a:pPr>
            <a:endParaRPr sz="2000" u="sng">
              <a:solidFill>
                <a:schemeClr val="accent3"/>
              </a:solidFill>
              <a:latin typeface="Times New Roman"/>
              <a:ea typeface="Times New Roman"/>
              <a:cs typeface="Times New Roman"/>
              <a:sym typeface="Times New Roman"/>
            </a:endParaRPr>
          </a:p>
        </p:txBody>
      </p:sp>
      <p:sp>
        <p:nvSpPr>
          <p:cNvPr id="658" name="Google Shape;658;p6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659" name="Google Shape;659;p62"/>
          <p:cNvPicPr preferRelativeResize="0"/>
          <p:nvPr/>
        </p:nvPicPr>
        <p:blipFill>
          <a:blip r:embed="rId3">
            <a:alphaModFix/>
          </a:blip>
          <a:stretch>
            <a:fillRect/>
          </a:stretch>
        </p:blipFill>
        <p:spPr>
          <a:xfrm>
            <a:off x="640463" y="2045787"/>
            <a:ext cx="7866675" cy="3703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3"/>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dirty="0">
                <a:solidFill>
                  <a:schemeClr val="accent2"/>
                </a:solidFill>
                <a:latin typeface="Times New Roman"/>
                <a:ea typeface="Times New Roman"/>
                <a:cs typeface="Times New Roman"/>
                <a:sym typeface="Times New Roman"/>
              </a:rPr>
              <a:t>Blockchain Ledger Design(Database Design)</a:t>
            </a:r>
            <a:endParaRPr b="1" dirty="0">
              <a:latin typeface="Times New Roman"/>
              <a:ea typeface="Times New Roman"/>
              <a:cs typeface="Times New Roman"/>
              <a:sym typeface="Times New Roman"/>
            </a:endParaRPr>
          </a:p>
        </p:txBody>
      </p:sp>
      <p:sp>
        <p:nvSpPr>
          <p:cNvPr id="666" name="Google Shape;666;p63"/>
          <p:cNvSpPr txBox="1">
            <a:spLocks noGrp="1"/>
          </p:cNvSpPr>
          <p:nvPr>
            <p:ph type="body" idx="1"/>
          </p:nvPr>
        </p:nvSpPr>
        <p:spPr>
          <a:xfrm>
            <a:off x="729450" y="1683600"/>
            <a:ext cx="7688700" cy="4623300"/>
          </a:xfrm>
          <a:prstGeom prst="rect">
            <a:avLst/>
          </a:prstGeom>
        </p:spPr>
        <p:txBody>
          <a:bodyPr spcFirstLastPara="1" wrap="square" lIns="91425" tIns="45700" rIns="91425" bIns="45700" anchor="t" anchorCtr="0">
            <a:noAutofit/>
          </a:bodyPr>
          <a:lstStyle/>
          <a:p>
            <a:pPr marL="457200" lvl="0" indent="-342900" algn="l" rtl="0">
              <a:lnSpc>
                <a:spcPct val="142857"/>
              </a:lnSpc>
              <a:spcBef>
                <a:spcPts val="600"/>
              </a:spcBef>
              <a:spcAft>
                <a:spcPts val="0"/>
              </a:spcAft>
              <a:buClr>
                <a:srgbClr val="0C343D"/>
              </a:buClr>
              <a:buSzPts val="1800"/>
              <a:buFont typeface="Times New Roman"/>
              <a:buChar char="❏"/>
            </a:pPr>
            <a:r>
              <a:rPr lang="en-US" sz="1800" b="1">
                <a:solidFill>
                  <a:srgbClr val="0C343D"/>
                </a:solidFill>
                <a:highlight>
                  <a:srgbClr val="FFFFFF"/>
                </a:highlight>
                <a:latin typeface="Times New Roman"/>
                <a:ea typeface="Times New Roman"/>
                <a:cs typeface="Times New Roman"/>
                <a:sym typeface="Times New Roman"/>
              </a:rPr>
              <a:t>COMMODITY BLOCK </a:t>
            </a:r>
            <a:endParaRPr sz="1800" b="1">
              <a:solidFill>
                <a:srgbClr val="0C343D"/>
              </a:solidFill>
              <a:highlight>
                <a:srgbClr val="FFFFFF"/>
              </a:highlight>
              <a:latin typeface="Times New Roman"/>
              <a:ea typeface="Times New Roman"/>
              <a:cs typeface="Times New Roman"/>
              <a:sym typeface="Times New Roman"/>
            </a:endParaRPr>
          </a:p>
          <a:p>
            <a:pPr marL="0" lvl="0" indent="0" algn="l" rtl="0">
              <a:lnSpc>
                <a:spcPct val="142857"/>
              </a:lnSpc>
              <a:spcBef>
                <a:spcPts val="600"/>
              </a:spcBef>
              <a:spcAft>
                <a:spcPts val="0"/>
              </a:spcAft>
              <a:buNone/>
            </a:pPr>
            <a:endParaRPr sz="1000">
              <a:solidFill>
                <a:srgbClr val="274E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900">
              <a:solidFill>
                <a:srgbClr val="24292E"/>
              </a:solidFill>
              <a:highlight>
                <a:srgbClr val="FFFFFF"/>
              </a:highlight>
              <a:latin typeface="Courier New"/>
              <a:ea typeface="Courier New"/>
              <a:cs typeface="Courier New"/>
              <a:sym typeface="Courier New"/>
            </a:endParaRPr>
          </a:p>
        </p:txBody>
      </p:sp>
      <p:sp>
        <p:nvSpPr>
          <p:cNvPr id="667" name="Google Shape;667;p6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graphicFrame>
        <p:nvGraphicFramePr>
          <p:cNvPr id="668" name="Google Shape;668;p63"/>
          <p:cNvGraphicFramePr/>
          <p:nvPr/>
        </p:nvGraphicFramePr>
        <p:xfrm>
          <a:off x="962375" y="2049870"/>
          <a:ext cx="7352800" cy="3921083"/>
        </p:xfrm>
        <a:graphic>
          <a:graphicData uri="http://schemas.openxmlformats.org/drawingml/2006/table">
            <a:tbl>
              <a:tblPr>
                <a:noFill/>
                <a:tableStyleId>{4193887E-4206-4E62-AA82-AF03EFA8DEAA}</a:tableStyleId>
              </a:tblPr>
              <a:tblGrid>
                <a:gridCol w="3473250">
                  <a:extLst>
                    <a:ext uri="{9D8B030D-6E8A-4147-A177-3AD203B41FA5}">
                      <a16:colId xmlns:a16="http://schemas.microsoft.com/office/drawing/2014/main" val="20000"/>
                    </a:ext>
                  </a:extLst>
                </a:gridCol>
                <a:gridCol w="1547950">
                  <a:extLst>
                    <a:ext uri="{9D8B030D-6E8A-4147-A177-3AD203B41FA5}">
                      <a16:colId xmlns:a16="http://schemas.microsoft.com/office/drawing/2014/main" val="20001"/>
                    </a:ext>
                  </a:extLst>
                </a:gridCol>
                <a:gridCol w="2331600">
                  <a:extLst>
                    <a:ext uri="{9D8B030D-6E8A-4147-A177-3AD203B41FA5}">
                      <a16:colId xmlns:a16="http://schemas.microsoft.com/office/drawing/2014/main" val="20002"/>
                    </a:ext>
                  </a:extLst>
                </a:gridCol>
              </a:tblGrid>
              <a:tr h="308025">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Attributes</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Datatype</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Constraints </a:t>
                      </a:r>
                      <a:endParaRPr b="1">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2775">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tradingSymbol</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String </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a:solidFill>
                            <a:srgbClr val="274E13"/>
                          </a:solidFill>
                          <a:latin typeface="Times New Roman"/>
                          <a:ea typeface="Times New Roman"/>
                          <a:cs typeface="Times New Roman"/>
                          <a:sym typeface="Times New Roman"/>
                        </a:rPr>
                        <a:t>Primary key</a:t>
                      </a: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2775">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description</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String </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2775">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riceStage</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StageOfRice</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a:solidFill>
                            <a:srgbClr val="274E13"/>
                          </a:solidFill>
                          <a:latin typeface="Times New Roman"/>
                          <a:ea typeface="Times New Roman"/>
                          <a:cs typeface="Times New Roman"/>
                          <a:sym typeface="Times New Roman"/>
                        </a:rPr>
                        <a:t>Connected to enum</a:t>
                      </a: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2775">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riceType</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TypesOfRice</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a:solidFill>
                            <a:srgbClr val="274E13"/>
                          </a:solidFill>
                          <a:latin typeface="Times New Roman"/>
                          <a:ea typeface="Times New Roman"/>
                          <a:cs typeface="Times New Roman"/>
                          <a:sym typeface="Times New Roman"/>
                        </a:rPr>
                        <a:t>Connected to enum</a:t>
                      </a: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2775">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quantity</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latin typeface="Times New Roman"/>
                          <a:ea typeface="Times New Roman"/>
                          <a:cs typeface="Times New Roman"/>
                          <a:sym typeface="Times New Roman"/>
                        </a:rPr>
                        <a:t>Double</a:t>
                      </a:r>
                      <a:endParaRPr sz="1200">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2775">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totalAmount</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Double</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622050">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timeOfMakingCommodityOrMakingTransaction</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DateTime</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382775">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owner</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sz="1200">
                          <a:solidFill>
                            <a:srgbClr val="274E13"/>
                          </a:solidFill>
                          <a:highlight>
                            <a:srgbClr val="FFFFFF"/>
                          </a:highlight>
                          <a:latin typeface="Times New Roman"/>
                          <a:ea typeface="Times New Roman"/>
                          <a:cs typeface="Times New Roman"/>
                          <a:sym typeface="Times New Roman"/>
                        </a:rPr>
                        <a:t>Trader</a:t>
                      </a:r>
                      <a:endParaRPr sz="1200">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a:solidFill>
                            <a:srgbClr val="274E13"/>
                          </a:solidFill>
                          <a:latin typeface="Times New Roman"/>
                          <a:ea typeface="Times New Roman"/>
                          <a:cs typeface="Times New Roman"/>
                          <a:sym typeface="Times New Roman"/>
                        </a:rPr>
                        <a:t>Foreign Key</a:t>
                      </a:r>
                      <a:endParaRPr sz="1200">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4"/>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Blockchain Ledger Design</a:t>
            </a:r>
            <a:endParaRPr b="1"/>
          </a:p>
        </p:txBody>
      </p:sp>
      <p:sp>
        <p:nvSpPr>
          <p:cNvPr id="675" name="Google Shape;675;p64"/>
          <p:cNvSpPr txBox="1">
            <a:spLocks noGrp="1"/>
          </p:cNvSpPr>
          <p:nvPr>
            <p:ph type="body" idx="1"/>
          </p:nvPr>
        </p:nvSpPr>
        <p:spPr>
          <a:xfrm>
            <a:off x="729450" y="1683600"/>
            <a:ext cx="7688700" cy="4623300"/>
          </a:xfrm>
          <a:prstGeom prst="rect">
            <a:avLst/>
          </a:prstGeom>
        </p:spPr>
        <p:txBody>
          <a:bodyPr spcFirstLastPara="1" wrap="square" lIns="91425" tIns="45700" rIns="91425" bIns="45700" anchor="t" anchorCtr="0">
            <a:noAutofit/>
          </a:bodyPr>
          <a:lstStyle/>
          <a:p>
            <a:pPr marL="457200" lvl="0" indent="-342900" algn="l" rtl="0">
              <a:lnSpc>
                <a:spcPct val="142857"/>
              </a:lnSpc>
              <a:spcBef>
                <a:spcPts val="600"/>
              </a:spcBef>
              <a:spcAft>
                <a:spcPts val="0"/>
              </a:spcAft>
              <a:buClr>
                <a:srgbClr val="0C343D"/>
              </a:buClr>
              <a:buSzPts val="1800"/>
              <a:buFont typeface="Times New Roman"/>
              <a:buChar char="❏"/>
            </a:pPr>
            <a:r>
              <a:rPr lang="en-US" sz="1800" b="1">
                <a:solidFill>
                  <a:srgbClr val="0C343D"/>
                </a:solidFill>
                <a:highlight>
                  <a:srgbClr val="FFFFFF"/>
                </a:highlight>
                <a:latin typeface="Times New Roman"/>
                <a:ea typeface="Times New Roman"/>
                <a:cs typeface="Times New Roman"/>
                <a:sym typeface="Times New Roman"/>
              </a:rPr>
              <a:t>PARTICIPANT BLOCK</a:t>
            </a:r>
            <a:endParaRPr sz="1800" b="1">
              <a:solidFill>
                <a:srgbClr val="0C343D"/>
              </a:solidFill>
              <a:highlight>
                <a:srgbClr val="FFFFFF"/>
              </a:highlight>
              <a:latin typeface="Times New Roman"/>
              <a:ea typeface="Times New Roman"/>
              <a:cs typeface="Times New Roman"/>
              <a:sym typeface="Times New Roman"/>
            </a:endParaRPr>
          </a:p>
          <a:p>
            <a:pPr marL="0" lvl="0" indent="0" algn="l" rtl="0">
              <a:lnSpc>
                <a:spcPct val="142857"/>
              </a:lnSpc>
              <a:spcBef>
                <a:spcPts val="600"/>
              </a:spcBef>
              <a:spcAft>
                <a:spcPts val="0"/>
              </a:spcAft>
              <a:buNone/>
            </a:pPr>
            <a:endParaRPr sz="1000">
              <a:solidFill>
                <a:srgbClr val="274E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900">
              <a:solidFill>
                <a:srgbClr val="24292E"/>
              </a:solidFill>
              <a:highlight>
                <a:srgbClr val="FFFFFF"/>
              </a:highlight>
              <a:latin typeface="Courier New"/>
              <a:ea typeface="Courier New"/>
              <a:cs typeface="Courier New"/>
              <a:sym typeface="Courier New"/>
            </a:endParaRPr>
          </a:p>
        </p:txBody>
      </p:sp>
      <p:sp>
        <p:nvSpPr>
          <p:cNvPr id="676" name="Google Shape;676;p6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graphicFrame>
        <p:nvGraphicFramePr>
          <p:cNvPr id="677" name="Google Shape;677;p64"/>
          <p:cNvGraphicFramePr/>
          <p:nvPr/>
        </p:nvGraphicFramePr>
        <p:xfrm>
          <a:off x="729450" y="2458295"/>
          <a:ext cx="7889050" cy="2734620"/>
        </p:xfrm>
        <a:graphic>
          <a:graphicData uri="http://schemas.openxmlformats.org/drawingml/2006/table">
            <a:tbl>
              <a:tblPr>
                <a:noFill/>
                <a:tableStyleId>{4193887E-4206-4E62-AA82-AF03EFA8DEAA}</a:tableStyleId>
              </a:tblPr>
              <a:tblGrid>
                <a:gridCol w="3283800">
                  <a:extLst>
                    <a:ext uri="{9D8B030D-6E8A-4147-A177-3AD203B41FA5}">
                      <a16:colId xmlns:a16="http://schemas.microsoft.com/office/drawing/2014/main" val="20000"/>
                    </a:ext>
                  </a:extLst>
                </a:gridCol>
                <a:gridCol w="2103600">
                  <a:extLst>
                    <a:ext uri="{9D8B030D-6E8A-4147-A177-3AD203B41FA5}">
                      <a16:colId xmlns:a16="http://schemas.microsoft.com/office/drawing/2014/main" val="20001"/>
                    </a:ext>
                  </a:extLst>
                </a:gridCol>
                <a:gridCol w="2501650">
                  <a:extLst>
                    <a:ext uri="{9D8B030D-6E8A-4147-A177-3AD203B41FA5}">
                      <a16:colId xmlns:a16="http://schemas.microsoft.com/office/drawing/2014/main" val="20002"/>
                    </a:ext>
                  </a:extLst>
                </a:gridCol>
              </a:tblGrid>
              <a:tr h="467500">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Attributes</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Datatype</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Constraints </a:t>
                      </a:r>
                      <a:endParaRPr b="1">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traderId</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 </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Primary key</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firstName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 </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157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lastName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15725">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participantType</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TypesOfParticipant</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Connected to enum</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59750">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participantAddress</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AddressOfParticipant</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Connected to </a:t>
                      </a:r>
                      <a:r>
                        <a:rPr lang="en-US">
                          <a:solidFill>
                            <a:srgbClr val="274E13"/>
                          </a:solidFill>
                          <a:highlight>
                            <a:srgbClr val="FFFFFF"/>
                          </a:highlight>
                          <a:latin typeface="Times New Roman"/>
                          <a:ea typeface="Times New Roman"/>
                          <a:cs typeface="Times New Roman"/>
                          <a:sym typeface="Times New Roman"/>
                        </a:rPr>
                        <a:t>concept</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5"/>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Blockchain Ledger Design</a:t>
            </a:r>
            <a:endParaRPr b="1"/>
          </a:p>
        </p:txBody>
      </p:sp>
      <p:sp>
        <p:nvSpPr>
          <p:cNvPr id="684" name="Google Shape;684;p65"/>
          <p:cNvSpPr txBox="1">
            <a:spLocks noGrp="1"/>
          </p:cNvSpPr>
          <p:nvPr>
            <p:ph type="body" idx="1"/>
          </p:nvPr>
        </p:nvSpPr>
        <p:spPr>
          <a:xfrm>
            <a:off x="729450" y="1683600"/>
            <a:ext cx="7688700" cy="4623300"/>
          </a:xfrm>
          <a:prstGeom prst="rect">
            <a:avLst/>
          </a:prstGeom>
        </p:spPr>
        <p:txBody>
          <a:bodyPr spcFirstLastPara="1" wrap="square" lIns="91425" tIns="45700" rIns="91425" bIns="45700" anchor="t" anchorCtr="0">
            <a:noAutofit/>
          </a:bodyPr>
          <a:lstStyle/>
          <a:p>
            <a:pPr marL="457200" lvl="0" indent="-342900" algn="l" rtl="0">
              <a:lnSpc>
                <a:spcPct val="142857"/>
              </a:lnSpc>
              <a:spcBef>
                <a:spcPts val="600"/>
              </a:spcBef>
              <a:spcAft>
                <a:spcPts val="0"/>
              </a:spcAft>
              <a:buClr>
                <a:srgbClr val="0C343D"/>
              </a:buClr>
              <a:buSzPts val="1800"/>
              <a:buFont typeface="Times New Roman"/>
              <a:buChar char="❏"/>
            </a:pPr>
            <a:r>
              <a:rPr lang="en-US" sz="1800" b="1">
                <a:solidFill>
                  <a:srgbClr val="0C343D"/>
                </a:solidFill>
                <a:highlight>
                  <a:srgbClr val="FFFFFF"/>
                </a:highlight>
                <a:latin typeface="Times New Roman"/>
                <a:ea typeface="Times New Roman"/>
                <a:cs typeface="Times New Roman"/>
                <a:sym typeface="Times New Roman"/>
              </a:rPr>
              <a:t>TRANSACTION BLOCK</a:t>
            </a:r>
            <a:endParaRPr sz="1800" b="1">
              <a:solidFill>
                <a:srgbClr val="0C343D"/>
              </a:solidFill>
              <a:highlight>
                <a:srgbClr val="FFFFFF"/>
              </a:highlight>
              <a:latin typeface="Times New Roman"/>
              <a:ea typeface="Times New Roman"/>
              <a:cs typeface="Times New Roman"/>
              <a:sym typeface="Times New Roman"/>
            </a:endParaRPr>
          </a:p>
          <a:p>
            <a:pPr marL="0" lvl="0" indent="0" algn="l" rtl="0">
              <a:lnSpc>
                <a:spcPct val="142857"/>
              </a:lnSpc>
              <a:spcBef>
                <a:spcPts val="600"/>
              </a:spcBef>
              <a:spcAft>
                <a:spcPts val="0"/>
              </a:spcAft>
              <a:buNone/>
            </a:pPr>
            <a:endParaRPr sz="1000">
              <a:solidFill>
                <a:srgbClr val="274E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900">
              <a:solidFill>
                <a:srgbClr val="24292E"/>
              </a:solidFill>
              <a:highlight>
                <a:srgbClr val="FFFFFF"/>
              </a:highlight>
              <a:latin typeface="Courier New"/>
              <a:ea typeface="Courier New"/>
              <a:cs typeface="Courier New"/>
              <a:sym typeface="Courier New"/>
            </a:endParaRPr>
          </a:p>
        </p:txBody>
      </p:sp>
      <p:sp>
        <p:nvSpPr>
          <p:cNvPr id="685" name="Google Shape;685;p6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graphicFrame>
        <p:nvGraphicFramePr>
          <p:cNvPr id="686" name="Google Shape;686;p65"/>
          <p:cNvGraphicFramePr/>
          <p:nvPr/>
        </p:nvGraphicFramePr>
        <p:xfrm>
          <a:off x="729450" y="2291020"/>
          <a:ext cx="7889050" cy="3493161"/>
        </p:xfrm>
        <a:graphic>
          <a:graphicData uri="http://schemas.openxmlformats.org/drawingml/2006/table">
            <a:tbl>
              <a:tblPr>
                <a:noFill/>
                <a:tableStyleId>{4193887E-4206-4E62-AA82-AF03EFA8DEAA}</a:tableStyleId>
              </a:tblPr>
              <a:tblGrid>
                <a:gridCol w="3726550">
                  <a:extLst>
                    <a:ext uri="{9D8B030D-6E8A-4147-A177-3AD203B41FA5}">
                      <a16:colId xmlns:a16="http://schemas.microsoft.com/office/drawing/2014/main" val="20000"/>
                    </a:ext>
                  </a:extLst>
                </a:gridCol>
                <a:gridCol w="1660850">
                  <a:extLst>
                    <a:ext uri="{9D8B030D-6E8A-4147-A177-3AD203B41FA5}">
                      <a16:colId xmlns:a16="http://schemas.microsoft.com/office/drawing/2014/main" val="20001"/>
                    </a:ext>
                  </a:extLst>
                </a:gridCol>
                <a:gridCol w="2501650">
                  <a:extLst>
                    <a:ext uri="{9D8B030D-6E8A-4147-A177-3AD203B41FA5}">
                      <a16:colId xmlns:a16="http://schemas.microsoft.com/office/drawing/2014/main" val="20002"/>
                    </a:ext>
                  </a:extLst>
                </a:gridCol>
              </a:tblGrid>
              <a:tr h="467500">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Attributes</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Datatype</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Constraints </a:t>
                      </a:r>
                      <a:endParaRPr b="1">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2325">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commodity</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Commodity </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Foreign Key</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newOwner</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Trader</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Foreign Key</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157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issuer</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Trader</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rgbClr val="274E13"/>
                          </a:solidFill>
                          <a:latin typeface="Times New Roman"/>
                          <a:ea typeface="Times New Roman"/>
                          <a:cs typeface="Times New Roman"/>
                          <a:sym typeface="Times New Roman"/>
                        </a:rPr>
                        <a:t>Connected to enum</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59750">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totalAmount</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Double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79400">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timeOfMakingExchange</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DateTime</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87425">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commodityTimeOfMakingCommodityOrMakingTransaction</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DateTime</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6"/>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Blockchain Ledger Design</a:t>
            </a:r>
            <a:endParaRPr b="1"/>
          </a:p>
        </p:txBody>
      </p:sp>
      <p:sp>
        <p:nvSpPr>
          <p:cNvPr id="693" name="Google Shape;693;p66"/>
          <p:cNvSpPr txBox="1">
            <a:spLocks noGrp="1"/>
          </p:cNvSpPr>
          <p:nvPr>
            <p:ph type="body" idx="1"/>
          </p:nvPr>
        </p:nvSpPr>
        <p:spPr>
          <a:xfrm>
            <a:off x="729450" y="1820275"/>
            <a:ext cx="7688700" cy="4486500"/>
          </a:xfrm>
          <a:prstGeom prst="rect">
            <a:avLst/>
          </a:prstGeom>
        </p:spPr>
        <p:txBody>
          <a:bodyPr spcFirstLastPara="1" wrap="square" lIns="91425" tIns="45700" rIns="91425" bIns="45700" anchor="t" anchorCtr="0">
            <a:noAutofit/>
          </a:bodyPr>
          <a:lstStyle/>
          <a:p>
            <a:pPr marL="457200" lvl="0" indent="-342900" algn="l" rtl="0">
              <a:lnSpc>
                <a:spcPct val="142857"/>
              </a:lnSpc>
              <a:spcBef>
                <a:spcPts val="600"/>
              </a:spcBef>
              <a:spcAft>
                <a:spcPts val="0"/>
              </a:spcAft>
              <a:buClr>
                <a:srgbClr val="0C343D"/>
              </a:buClr>
              <a:buSzPts val="1800"/>
              <a:buFont typeface="Times New Roman"/>
              <a:buChar char="❏"/>
            </a:pPr>
            <a:r>
              <a:rPr lang="en-US" sz="1800" b="1">
                <a:solidFill>
                  <a:srgbClr val="0C343D"/>
                </a:solidFill>
                <a:highlight>
                  <a:srgbClr val="FFFFFF"/>
                </a:highlight>
                <a:latin typeface="Times New Roman"/>
                <a:ea typeface="Times New Roman"/>
                <a:cs typeface="Times New Roman"/>
                <a:sym typeface="Times New Roman"/>
              </a:rPr>
              <a:t>AddressOfParticipant Concept Block </a:t>
            </a:r>
            <a:endParaRPr sz="1800" b="1">
              <a:solidFill>
                <a:srgbClr val="0C343D"/>
              </a:solidFill>
              <a:highlight>
                <a:srgbClr val="FFFFFF"/>
              </a:highlight>
              <a:latin typeface="Times New Roman"/>
              <a:ea typeface="Times New Roman"/>
              <a:cs typeface="Times New Roman"/>
              <a:sym typeface="Times New Roman"/>
            </a:endParaRPr>
          </a:p>
          <a:p>
            <a:pPr marL="0" lvl="0" indent="0" algn="l" rtl="0">
              <a:lnSpc>
                <a:spcPct val="142857"/>
              </a:lnSpc>
              <a:spcBef>
                <a:spcPts val="600"/>
              </a:spcBef>
              <a:spcAft>
                <a:spcPts val="0"/>
              </a:spcAft>
              <a:buNone/>
            </a:pPr>
            <a:endParaRPr sz="1000">
              <a:solidFill>
                <a:srgbClr val="274E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900">
              <a:solidFill>
                <a:srgbClr val="24292E"/>
              </a:solidFill>
              <a:highlight>
                <a:srgbClr val="FFFFFF"/>
              </a:highlight>
              <a:latin typeface="Courier New"/>
              <a:ea typeface="Courier New"/>
              <a:cs typeface="Courier New"/>
              <a:sym typeface="Courier New"/>
            </a:endParaRPr>
          </a:p>
        </p:txBody>
      </p:sp>
      <p:sp>
        <p:nvSpPr>
          <p:cNvPr id="694" name="Google Shape;694;p6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graphicFrame>
        <p:nvGraphicFramePr>
          <p:cNvPr id="695" name="Google Shape;695;p66"/>
          <p:cNvGraphicFramePr/>
          <p:nvPr/>
        </p:nvGraphicFramePr>
        <p:xfrm>
          <a:off x="1178800" y="2340220"/>
          <a:ext cx="5387400" cy="2734620"/>
        </p:xfrm>
        <a:graphic>
          <a:graphicData uri="http://schemas.openxmlformats.org/drawingml/2006/table">
            <a:tbl>
              <a:tblPr>
                <a:noFill/>
                <a:tableStyleId>{4193887E-4206-4E62-AA82-AF03EFA8DEAA}</a:tableStyleId>
              </a:tblPr>
              <a:tblGrid>
                <a:gridCol w="2388400">
                  <a:extLst>
                    <a:ext uri="{9D8B030D-6E8A-4147-A177-3AD203B41FA5}">
                      <a16:colId xmlns:a16="http://schemas.microsoft.com/office/drawing/2014/main" val="20000"/>
                    </a:ext>
                  </a:extLst>
                </a:gridCol>
                <a:gridCol w="2999000">
                  <a:extLst>
                    <a:ext uri="{9D8B030D-6E8A-4147-A177-3AD203B41FA5}">
                      <a16:colId xmlns:a16="http://schemas.microsoft.com/office/drawing/2014/main" val="20001"/>
                    </a:ext>
                  </a:extLst>
                </a:gridCol>
              </a:tblGrid>
              <a:tr h="467500">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Attributes</a:t>
                      </a:r>
                      <a:endParaRPr b="1">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b="1">
                          <a:solidFill>
                            <a:srgbClr val="274E13"/>
                          </a:solidFill>
                          <a:latin typeface="Times New Roman"/>
                          <a:ea typeface="Times New Roman"/>
                          <a:cs typeface="Times New Roman"/>
                          <a:sym typeface="Times New Roman"/>
                        </a:rPr>
                        <a:t>Datatype</a:t>
                      </a:r>
                      <a:endParaRPr b="1">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2325">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country</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String </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state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 </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157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city</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157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street</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String</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59750">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pincode</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highlight>
                            <a:srgbClr val="FFFFFF"/>
                          </a:highlight>
                          <a:latin typeface="Times New Roman"/>
                          <a:ea typeface="Times New Roman"/>
                          <a:cs typeface="Times New Roman"/>
                          <a:sym typeface="Times New Roman"/>
                        </a:rPr>
                        <a:t>String</a:t>
                      </a:r>
                      <a:endParaRPr>
                        <a:solidFill>
                          <a:srgbClr val="274E13"/>
                        </a:solidFill>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7"/>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Blockchain Ledger Design</a:t>
            </a:r>
            <a:endParaRPr b="1"/>
          </a:p>
        </p:txBody>
      </p:sp>
      <p:sp>
        <p:nvSpPr>
          <p:cNvPr id="702" name="Google Shape;702;p67"/>
          <p:cNvSpPr txBox="1">
            <a:spLocks noGrp="1"/>
          </p:cNvSpPr>
          <p:nvPr>
            <p:ph type="body" idx="1"/>
          </p:nvPr>
        </p:nvSpPr>
        <p:spPr>
          <a:xfrm>
            <a:off x="729450" y="1820275"/>
            <a:ext cx="7688700" cy="4486500"/>
          </a:xfrm>
          <a:prstGeom prst="rect">
            <a:avLst/>
          </a:prstGeom>
        </p:spPr>
        <p:txBody>
          <a:bodyPr spcFirstLastPara="1" wrap="square" lIns="91425" tIns="45700" rIns="91425" bIns="45700" anchor="t" anchorCtr="0">
            <a:noAutofit/>
          </a:bodyPr>
          <a:lstStyle/>
          <a:p>
            <a:pPr marL="457200" lvl="0" indent="-342900" algn="l" rtl="0">
              <a:lnSpc>
                <a:spcPct val="142857"/>
              </a:lnSpc>
              <a:spcBef>
                <a:spcPts val="600"/>
              </a:spcBef>
              <a:spcAft>
                <a:spcPts val="0"/>
              </a:spcAft>
              <a:buClr>
                <a:srgbClr val="0C343D"/>
              </a:buClr>
              <a:buSzPts val="1800"/>
              <a:buFont typeface="Times New Roman"/>
              <a:buChar char="❏"/>
            </a:pPr>
            <a:r>
              <a:rPr lang="en-US" sz="1800" b="1">
                <a:solidFill>
                  <a:srgbClr val="0C343D"/>
                </a:solidFill>
                <a:highlight>
                  <a:srgbClr val="FFFFFF"/>
                </a:highlight>
                <a:latin typeface="Times New Roman"/>
                <a:ea typeface="Times New Roman"/>
                <a:cs typeface="Times New Roman"/>
                <a:sym typeface="Times New Roman"/>
              </a:rPr>
              <a:t>ENUM Data Store</a:t>
            </a:r>
            <a:endParaRPr sz="1800" b="1">
              <a:solidFill>
                <a:srgbClr val="0C343D"/>
              </a:solidFill>
              <a:highlight>
                <a:srgbClr val="FFFFFF"/>
              </a:highlight>
              <a:latin typeface="Times New Roman"/>
              <a:ea typeface="Times New Roman"/>
              <a:cs typeface="Times New Roman"/>
              <a:sym typeface="Times New Roman"/>
            </a:endParaRPr>
          </a:p>
          <a:p>
            <a:pPr marL="0" lvl="0" indent="0" algn="l" rtl="0">
              <a:lnSpc>
                <a:spcPct val="142857"/>
              </a:lnSpc>
              <a:spcBef>
                <a:spcPts val="600"/>
              </a:spcBef>
              <a:spcAft>
                <a:spcPts val="0"/>
              </a:spcAft>
              <a:buNone/>
            </a:pPr>
            <a:endParaRPr sz="1000">
              <a:solidFill>
                <a:srgbClr val="274E13"/>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900">
              <a:solidFill>
                <a:srgbClr val="24292E"/>
              </a:solidFill>
              <a:highlight>
                <a:srgbClr val="FFFFFF"/>
              </a:highlight>
              <a:latin typeface="Courier New"/>
              <a:ea typeface="Courier New"/>
              <a:cs typeface="Courier New"/>
              <a:sym typeface="Courier New"/>
            </a:endParaRPr>
          </a:p>
        </p:txBody>
      </p:sp>
      <p:sp>
        <p:nvSpPr>
          <p:cNvPr id="703" name="Google Shape;703;p6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graphicFrame>
        <p:nvGraphicFramePr>
          <p:cNvPr id="704" name="Google Shape;704;p67"/>
          <p:cNvGraphicFramePr/>
          <p:nvPr/>
        </p:nvGraphicFramePr>
        <p:xfrm>
          <a:off x="989100" y="2517345"/>
          <a:ext cx="7429050" cy="3188044"/>
        </p:xfrm>
        <a:graphic>
          <a:graphicData uri="http://schemas.openxmlformats.org/drawingml/2006/table">
            <a:tbl>
              <a:tblPr>
                <a:noFill/>
                <a:tableStyleId>{4193887E-4206-4E62-AA82-AF03EFA8DEAA}</a:tableStyleId>
              </a:tblPr>
              <a:tblGrid>
                <a:gridCol w="2115750">
                  <a:extLst>
                    <a:ext uri="{9D8B030D-6E8A-4147-A177-3AD203B41FA5}">
                      <a16:colId xmlns:a16="http://schemas.microsoft.com/office/drawing/2014/main" val="20000"/>
                    </a:ext>
                  </a:extLst>
                </a:gridCol>
                <a:gridCol w="2656650">
                  <a:extLst>
                    <a:ext uri="{9D8B030D-6E8A-4147-A177-3AD203B41FA5}">
                      <a16:colId xmlns:a16="http://schemas.microsoft.com/office/drawing/2014/main" val="20001"/>
                    </a:ext>
                  </a:extLst>
                </a:gridCol>
                <a:gridCol w="2656650">
                  <a:extLst>
                    <a:ext uri="{9D8B030D-6E8A-4147-A177-3AD203B41FA5}">
                      <a16:colId xmlns:a16="http://schemas.microsoft.com/office/drawing/2014/main" val="20002"/>
                    </a:ext>
                  </a:extLst>
                </a:gridCol>
              </a:tblGrid>
              <a:tr h="467500">
                <a:tc>
                  <a:txBody>
                    <a:bodyPr/>
                    <a:lstStyle/>
                    <a:p>
                      <a:pPr marL="0" lvl="0" indent="0" algn="l" rtl="0">
                        <a:spcBef>
                          <a:spcPts val="0"/>
                        </a:spcBef>
                        <a:spcAft>
                          <a:spcPts val="0"/>
                        </a:spcAft>
                        <a:buNone/>
                      </a:pPr>
                      <a:r>
                        <a:rPr lang="en-US" sz="1800" b="1">
                          <a:solidFill>
                            <a:srgbClr val="0C343D"/>
                          </a:solidFill>
                          <a:highlight>
                            <a:srgbClr val="FFFFFF"/>
                          </a:highlight>
                          <a:latin typeface="Times New Roman"/>
                          <a:ea typeface="Times New Roman"/>
                          <a:cs typeface="Times New Roman"/>
                          <a:sym typeface="Times New Roman"/>
                        </a:rPr>
                        <a:t>StageOfRice</a:t>
                      </a:r>
                      <a:endParaRPr sz="1800" b="1">
                        <a:solidFill>
                          <a:srgbClr val="0C343D"/>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b="1">
                          <a:solidFill>
                            <a:srgbClr val="0C343D"/>
                          </a:solidFill>
                          <a:highlight>
                            <a:srgbClr val="FFFFFF"/>
                          </a:highlight>
                          <a:latin typeface="Times New Roman"/>
                          <a:ea typeface="Times New Roman"/>
                          <a:cs typeface="Times New Roman"/>
                          <a:sym typeface="Times New Roman"/>
                        </a:rPr>
                        <a:t>TypesOfRice</a:t>
                      </a:r>
                      <a:endParaRPr sz="1800" b="1">
                        <a:solidFill>
                          <a:srgbClr val="0C343D"/>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b="1">
                          <a:solidFill>
                            <a:srgbClr val="0C343D"/>
                          </a:solidFill>
                          <a:highlight>
                            <a:srgbClr val="FFFFFF"/>
                          </a:highlight>
                          <a:latin typeface="Times New Roman"/>
                          <a:ea typeface="Times New Roman"/>
                          <a:cs typeface="Times New Roman"/>
                          <a:sym typeface="Times New Roman"/>
                        </a:rPr>
                        <a:t>TypesOfParticipant</a:t>
                      </a:r>
                      <a:endParaRPr sz="1800" b="1">
                        <a:solidFill>
                          <a:srgbClr val="0C343D"/>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BROWNRICE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BASMATIRICE </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FARMERS</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323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WHITERICE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SAMBAMASURIRICE </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PRODUCERS</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15725">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PACKEDRICE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BROWNRICE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DISTRIBUTORS </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15725">
                <a:tc>
                  <a:txBody>
                    <a:bodyPr/>
                    <a:lstStyle/>
                    <a:p>
                      <a:pPr marL="0" lvl="0" indent="0" algn="l" rtl="0">
                        <a:lnSpc>
                          <a:spcPct val="142857"/>
                        </a:lnSpc>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WHITERICE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RETAILERS </a:t>
                      </a: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59750">
                <a:tc>
                  <a:txBody>
                    <a:bodyPr/>
                    <a:lstStyle/>
                    <a:p>
                      <a:pPr marL="0" lvl="0" indent="0" algn="l" rtl="0">
                        <a:lnSpc>
                          <a:spcPct val="142857"/>
                        </a:lnSpc>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BLACKRICE</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59750">
                <a:tc>
                  <a:txBody>
                    <a:bodyPr/>
                    <a:lstStyle/>
                    <a:p>
                      <a:pPr marL="0" lvl="0" indent="0" algn="l" rtl="0">
                        <a:lnSpc>
                          <a:spcPct val="142857"/>
                        </a:lnSpc>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r>
                        <a:rPr lang="en-US">
                          <a:solidFill>
                            <a:srgbClr val="274E13"/>
                          </a:solidFill>
                          <a:latin typeface="Times New Roman"/>
                          <a:ea typeface="Times New Roman"/>
                          <a:cs typeface="Times New Roman"/>
                          <a:sym typeface="Times New Roman"/>
                        </a:rPr>
                        <a:t>OTHERS</a:t>
                      </a:r>
                      <a:endParaRPr>
                        <a:solidFill>
                          <a:srgbClr val="274E13"/>
                        </a:solidFill>
                        <a:latin typeface="Times New Roman"/>
                        <a:ea typeface="Times New Roman"/>
                        <a:cs typeface="Times New Roman"/>
                        <a:sym typeface="Times New Roman"/>
                      </a:endParaRPr>
                    </a:p>
                  </a:txBody>
                  <a:tcPr marL="91425" marR="91425" marT="91425" marB="91425"/>
                </a:tc>
                <a:tc>
                  <a:txBody>
                    <a:bodyPr/>
                    <a:lstStyle/>
                    <a:p>
                      <a:pPr marL="0" lvl="0" indent="0" algn="l" rtl="0">
                        <a:lnSpc>
                          <a:spcPct val="142857"/>
                        </a:lnSpc>
                        <a:spcBef>
                          <a:spcPts val="0"/>
                        </a:spcBef>
                        <a:spcAft>
                          <a:spcPts val="0"/>
                        </a:spcAft>
                        <a:buNone/>
                      </a:pPr>
                      <a:endParaRPr>
                        <a:solidFill>
                          <a:srgbClr val="274E13"/>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8"/>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Testing</a:t>
            </a:r>
            <a:endParaRPr b="1"/>
          </a:p>
        </p:txBody>
      </p:sp>
      <p:sp>
        <p:nvSpPr>
          <p:cNvPr id="711" name="Google Shape;711;p68"/>
          <p:cNvSpPr txBox="1">
            <a:spLocks noGrp="1"/>
          </p:cNvSpPr>
          <p:nvPr>
            <p:ph type="body" idx="1"/>
          </p:nvPr>
        </p:nvSpPr>
        <p:spPr>
          <a:xfrm>
            <a:off x="729450" y="1879300"/>
            <a:ext cx="7688700" cy="4290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u="sng">
                <a:solidFill>
                  <a:schemeClr val="accent2"/>
                </a:solidFill>
                <a:latin typeface="Times New Roman"/>
                <a:ea typeface="Times New Roman"/>
                <a:cs typeface="Times New Roman"/>
                <a:sym typeface="Times New Roman"/>
              </a:rPr>
              <a:t>1.User ID and password validation:</a:t>
            </a:r>
            <a:endParaRPr sz="2000" u="sng">
              <a:solidFill>
                <a:schemeClr val="accent2"/>
              </a:solidFill>
              <a:latin typeface="Times New Roman"/>
              <a:ea typeface="Times New Roman"/>
              <a:cs typeface="Times New Roman"/>
              <a:sym typeface="Times New Roman"/>
            </a:endParaRPr>
          </a:p>
          <a:p>
            <a:pPr marL="0" lvl="0" indent="0" algn="l" rtl="0">
              <a:spcBef>
                <a:spcPts val="360"/>
              </a:spcBef>
              <a:spcAft>
                <a:spcPts val="0"/>
              </a:spcAft>
              <a:buNone/>
            </a:pPr>
            <a:r>
              <a:rPr lang="en-US" sz="2000" u="sng">
                <a:solidFill>
                  <a:srgbClr val="FF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This page validate user ID and password. It throws error message when the user enters invalid credentials.</a:t>
            </a:r>
            <a:endParaRPr>
              <a:solidFill>
                <a:srgbClr val="000000"/>
              </a:solidFill>
            </a:endParaRPr>
          </a:p>
        </p:txBody>
      </p:sp>
      <p:sp>
        <p:nvSpPr>
          <p:cNvPr id="712" name="Google Shape;712;p6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713" name="Google Shape;713;p68"/>
          <p:cNvPicPr preferRelativeResize="0"/>
          <p:nvPr/>
        </p:nvPicPr>
        <p:blipFill>
          <a:blip r:embed="rId3">
            <a:alphaModFix/>
          </a:blip>
          <a:stretch>
            <a:fillRect/>
          </a:stretch>
        </p:blipFill>
        <p:spPr>
          <a:xfrm>
            <a:off x="2075500" y="3046575"/>
            <a:ext cx="5257800" cy="3063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629250" y="954400"/>
            <a:ext cx="7688700" cy="986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MOTIVATION</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29" name="Google Shape;129;p18"/>
          <p:cNvSpPr txBox="1">
            <a:spLocks noGrp="1"/>
          </p:cNvSpPr>
          <p:nvPr>
            <p:ph type="body" idx="1"/>
          </p:nvPr>
        </p:nvSpPr>
        <p:spPr>
          <a:xfrm>
            <a:off x="629250" y="1771450"/>
            <a:ext cx="7688700" cy="4251600"/>
          </a:xfrm>
          <a:prstGeom prst="rect">
            <a:avLst/>
          </a:prstGeom>
        </p:spPr>
        <p:txBody>
          <a:bodyPr spcFirstLastPara="1" wrap="square" lIns="91425" tIns="45700" rIns="91425" bIns="45700" anchor="t" anchorCtr="0">
            <a:noAutofit/>
          </a:bodyPr>
          <a:lstStyle/>
          <a:p>
            <a:pPr marL="469900" lvl="0" indent="-469900" algn="l" rtl="0">
              <a:lnSpc>
                <a:spcPct val="150000"/>
              </a:lnSpc>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In the system present today, there is no traceability of rice. This has lead to many problems.</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36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Adulteration of rice is a severe problem which is faced by end consumers. </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36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As there is no tracking back to the source of rice, the problem persists. </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Farmers do not get fair price for their crops.</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The middlemen stock the crop to sell it when the prices increases. </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Blockchain is an immutable distributed ledger and a suitable technology for traceability in the supply chain. </a:t>
            </a:r>
            <a:endParaRPr sz="1800">
              <a:solidFill>
                <a:srgbClr val="000000"/>
              </a:solidFill>
              <a:latin typeface="Times New Roman"/>
              <a:ea typeface="Times New Roman"/>
              <a:cs typeface="Times New Roman"/>
              <a:sym typeface="Times New Roman"/>
            </a:endParaRPr>
          </a:p>
          <a:p>
            <a:pPr marL="469900" lvl="0" indent="-469900" algn="l" rtl="0">
              <a:lnSpc>
                <a:spcPct val="150000"/>
              </a:lnSpc>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Blockchain builds trust in a lack of trust environment. Consensus protocols ensures trust between the various participating parties.</a:t>
            </a:r>
            <a:endParaRPr sz="1800">
              <a:solidFill>
                <a:srgbClr val="000000"/>
              </a:solidFill>
              <a:latin typeface="Times New Roman"/>
              <a:ea typeface="Times New Roman"/>
              <a:cs typeface="Times New Roman"/>
              <a:sym typeface="Times New Roman"/>
            </a:endParaRPr>
          </a:p>
        </p:txBody>
      </p:sp>
      <p:sp>
        <p:nvSpPr>
          <p:cNvPr id="130" name="Google Shape;130;p1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69"/>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Testing</a:t>
            </a:r>
            <a:endParaRPr b="1">
              <a:solidFill>
                <a:schemeClr val="accent2"/>
              </a:solidFill>
            </a:endParaRPr>
          </a:p>
        </p:txBody>
      </p:sp>
      <p:sp>
        <p:nvSpPr>
          <p:cNvPr id="720" name="Google Shape;720;p69"/>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2.Profile update validation:</a:t>
            </a:r>
            <a:endParaRPr sz="2000" u="sng">
              <a:solidFill>
                <a:schemeClr val="accent2"/>
              </a:solidFill>
              <a:latin typeface="Times New Roman"/>
              <a:ea typeface="Times New Roman"/>
              <a:cs typeface="Times New Roman"/>
              <a:sym typeface="Times New Roman"/>
            </a:endParaRPr>
          </a:p>
          <a:p>
            <a:pPr marL="0" lvl="0" indent="0" algn="just" rtl="0">
              <a:lnSpc>
                <a:spcPct val="150000"/>
              </a:lnSpc>
              <a:spcBef>
                <a:spcPts val="360"/>
              </a:spcBef>
              <a:spcAft>
                <a:spcPts val="0"/>
              </a:spcAft>
              <a:buClr>
                <a:schemeClr val="dk1"/>
              </a:buClr>
              <a:buSzPts val="1100"/>
              <a:buFont typeface="Arial"/>
              <a:buNone/>
            </a:pPr>
            <a:r>
              <a:rPr lang="en-US" sz="2000" u="sng">
                <a:solidFill>
                  <a:srgbClr val="FF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After successful registration, the user needs to update their profile in the profile dashboard. In order to avoid the common mistakes by the user, drop down is made to select the content available. If the user has successfully completed the profile update, then an alert box is generated to make aware the users that the profile is successfully updated. After updating, the new details will get reflected in the dashboard. </a:t>
            </a:r>
            <a:endParaRPr sz="1800">
              <a:solidFill>
                <a:srgbClr val="000000"/>
              </a:solidFill>
            </a:endParaRPr>
          </a:p>
          <a:p>
            <a:pPr marL="0" lvl="0" indent="0" algn="just" rtl="0">
              <a:lnSpc>
                <a:spcPct val="150000"/>
              </a:lnSpc>
              <a:spcBef>
                <a:spcPts val="360"/>
              </a:spcBef>
              <a:spcAft>
                <a:spcPts val="0"/>
              </a:spcAft>
              <a:buNone/>
            </a:pPr>
            <a:endParaRPr/>
          </a:p>
          <a:p>
            <a:pPr marL="0" lvl="0" indent="0" algn="just" rtl="0">
              <a:lnSpc>
                <a:spcPct val="150000"/>
              </a:lnSpc>
              <a:spcBef>
                <a:spcPts val="600"/>
              </a:spcBef>
              <a:spcAft>
                <a:spcPts val="0"/>
              </a:spcAft>
              <a:buNone/>
            </a:pPr>
            <a:endParaRPr/>
          </a:p>
        </p:txBody>
      </p:sp>
      <p:sp>
        <p:nvSpPr>
          <p:cNvPr id="721" name="Google Shape;721;p6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0"/>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Testing</a:t>
            </a:r>
            <a:endParaRPr b="1"/>
          </a:p>
        </p:txBody>
      </p:sp>
      <p:sp>
        <p:nvSpPr>
          <p:cNvPr id="728" name="Google Shape;728;p70"/>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729" name="Google Shape;729;p7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730" name="Google Shape;730;p70"/>
          <p:cNvPicPr preferRelativeResize="0"/>
          <p:nvPr/>
        </p:nvPicPr>
        <p:blipFill>
          <a:blip r:embed="rId3">
            <a:alphaModFix/>
          </a:blip>
          <a:stretch>
            <a:fillRect/>
          </a:stretch>
        </p:blipFill>
        <p:spPr>
          <a:xfrm>
            <a:off x="574675" y="1752600"/>
            <a:ext cx="8001000" cy="4267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1"/>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Testing</a:t>
            </a:r>
            <a:endParaRPr b="1"/>
          </a:p>
        </p:txBody>
      </p:sp>
      <p:sp>
        <p:nvSpPr>
          <p:cNvPr id="737" name="Google Shape;737;p71"/>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just" rtl="0">
              <a:lnSpc>
                <a:spcPct val="150000"/>
              </a:lnSpc>
              <a:spcBef>
                <a:spcPts val="360"/>
              </a:spcBef>
              <a:spcAft>
                <a:spcPts val="0"/>
              </a:spcAft>
              <a:buClr>
                <a:schemeClr val="dk1"/>
              </a:buClr>
              <a:buSzPts val="1100"/>
              <a:buFont typeface="Arial"/>
              <a:buNone/>
            </a:pPr>
            <a:r>
              <a:rPr lang="en-US" sz="2000" u="sng">
                <a:solidFill>
                  <a:schemeClr val="accent2"/>
                </a:solidFill>
                <a:latin typeface="Times New Roman"/>
                <a:ea typeface="Times New Roman"/>
                <a:cs typeface="Times New Roman"/>
                <a:sym typeface="Times New Roman"/>
              </a:rPr>
              <a:t>3.Update transaction validation:</a:t>
            </a:r>
            <a:endParaRPr sz="2000" u="sng">
              <a:solidFill>
                <a:schemeClr val="accent2"/>
              </a:solidFill>
              <a:latin typeface="Times New Roman"/>
              <a:ea typeface="Times New Roman"/>
              <a:cs typeface="Times New Roman"/>
              <a:sym typeface="Times New Roman"/>
            </a:endParaRPr>
          </a:p>
          <a:p>
            <a:pPr marL="0" lvl="0" indent="0" algn="just" rtl="0">
              <a:lnSpc>
                <a:spcPct val="150000"/>
              </a:lnSpc>
              <a:spcBef>
                <a:spcPts val="360"/>
              </a:spcBef>
              <a:spcAft>
                <a:spcPts val="0"/>
              </a:spcAft>
              <a:buClr>
                <a:schemeClr val="dk1"/>
              </a:buClr>
              <a:buSzPts val="1100"/>
              <a:buFont typeface="Arial"/>
              <a:buNone/>
            </a:pPr>
            <a:r>
              <a:rPr lang="en-US" sz="2000" u="sng">
                <a:solidFill>
                  <a:srgbClr val="FF0000"/>
                </a:solidFill>
                <a:latin typeface="Times New Roman"/>
                <a:ea typeface="Times New Roman"/>
                <a:cs typeface="Times New Roman"/>
                <a:sym typeface="Times New Roman"/>
              </a:rPr>
              <a:t>	</a:t>
            </a:r>
            <a:r>
              <a:rPr lang="en-US" sz="1800">
                <a:solidFill>
                  <a:schemeClr val="dk2"/>
                </a:solidFill>
                <a:latin typeface="Times New Roman"/>
                <a:ea typeface="Times New Roman"/>
                <a:cs typeface="Times New Roman"/>
                <a:sym typeface="Times New Roman"/>
              </a:rPr>
              <a:t>After the successful completion of the transaction, again an alert box is generated, which shows that the transaction is completed successfully. If there is any error while performing transaction, then the same alert box will get generated with the error information.</a:t>
            </a:r>
            <a:endParaRPr sz="1800">
              <a:solidFill>
                <a:schemeClr val="dk2"/>
              </a:solidFill>
            </a:endParaRPr>
          </a:p>
          <a:p>
            <a:pPr marL="0" lvl="0" indent="0" algn="just" rtl="0">
              <a:lnSpc>
                <a:spcPct val="150000"/>
              </a:lnSpc>
              <a:spcBef>
                <a:spcPts val="360"/>
              </a:spcBef>
              <a:spcAft>
                <a:spcPts val="0"/>
              </a:spcAft>
              <a:buClr>
                <a:schemeClr val="dk1"/>
              </a:buClr>
              <a:buSzPts val="1100"/>
              <a:buFont typeface="Arial"/>
              <a:buNone/>
            </a:pPr>
            <a:endParaRPr/>
          </a:p>
          <a:p>
            <a:pPr marL="0" lvl="0" indent="0" algn="just" rtl="0">
              <a:lnSpc>
                <a:spcPct val="150000"/>
              </a:lnSpc>
              <a:spcBef>
                <a:spcPts val="360"/>
              </a:spcBef>
              <a:spcAft>
                <a:spcPts val="0"/>
              </a:spcAft>
              <a:buNone/>
            </a:pPr>
            <a:endParaRPr/>
          </a:p>
          <a:p>
            <a:pPr marL="0" lvl="0" indent="0" algn="just" rtl="0">
              <a:lnSpc>
                <a:spcPct val="150000"/>
              </a:lnSpc>
              <a:spcBef>
                <a:spcPts val="600"/>
              </a:spcBef>
              <a:spcAft>
                <a:spcPts val="0"/>
              </a:spcAft>
              <a:buNone/>
            </a:pPr>
            <a:endParaRPr/>
          </a:p>
        </p:txBody>
      </p:sp>
      <p:sp>
        <p:nvSpPr>
          <p:cNvPr id="738" name="Google Shape;738;p7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72"/>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Testing</a:t>
            </a:r>
            <a:endParaRPr b="1"/>
          </a:p>
        </p:txBody>
      </p:sp>
      <p:sp>
        <p:nvSpPr>
          <p:cNvPr id="745" name="Google Shape;745;p72"/>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746" name="Google Shape;746;p7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pic>
        <p:nvPicPr>
          <p:cNvPr id="747" name="Google Shape;747;p72"/>
          <p:cNvPicPr preferRelativeResize="0"/>
          <p:nvPr/>
        </p:nvPicPr>
        <p:blipFill>
          <a:blip r:embed="rId3">
            <a:alphaModFix/>
          </a:blip>
          <a:stretch>
            <a:fillRect/>
          </a:stretch>
        </p:blipFill>
        <p:spPr>
          <a:xfrm>
            <a:off x="729450" y="1879300"/>
            <a:ext cx="7688700" cy="3907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73"/>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Conclusions</a:t>
            </a:r>
            <a:endParaRPr b="1"/>
          </a:p>
        </p:txBody>
      </p:sp>
      <p:sp>
        <p:nvSpPr>
          <p:cNvPr id="754" name="Google Shape;754;p73"/>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just" rtl="0">
              <a:lnSpc>
                <a:spcPct val="150000"/>
              </a:lnSpc>
              <a:spcBef>
                <a:spcPts val="600"/>
              </a:spcBef>
              <a:spcAft>
                <a:spcPts val="0"/>
              </a:spcAft>
              <a:buNone/>
            </a:pPr>
            <a:r>
              <a:rPr lang="en-US" sz="1800">
                <a:solidFill>
                  <a:srgbClr val="000000"/>
                </a:solidFill>
                <a:latin typeface="Times New Roman"/>
                <a:ea typeface="Times New Roman"/>
                <a:cs typeface="Times New Roman"/>
                <a:sym typeface="Times New Roman"/>
              </a:rPr>
              <a:t>This Grainchain application can be extensively used by merchants and end consumer to ensure proper tracking of rice. Grainchain is the user- friendly web application which can be easily accessed by all the stakeholders involved.</a:t>
            </a:r>
            <a:endParaRPr sz="1800">
              <a:solidFill>
                <a:srgbClr val="000000"/>
              </a:solidFill>
              <a:latin typeface="Times New Roman"/>
              <a:ea typeface="Times New Roman"/>
              <a:cs typeface="Times New Roman"/>
              <a:sym typeface="Times New Roman"/>
            </a:endParaRPr>
          </a:p>
        </p:txBody>
      </p:sp>
      <p:sp>
        <p:nvSpPr>
          <p:cNvPr id="755" name="Google Shape;755;p73"/>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74"/>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Future Enhancements</a:t>
            </a:r>
            <a:endParaRPr b="1"/>
          </a:p>
        </p:txBody>
      </p:sp>
      <p:sp>
        <p:nvSpPr>
          <p:cNvPr id="762" name="Google Shape;762;p74"/>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52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The application can be further automated using IOT devices. The data from IOT devices automatically validate and update the commodity details in the blockchain which reduces the middleman in the application.</a:t>
            </a:r>
            <a:endParaRPr sz="1800">
              <a:solidFill>
                <a:schemeClr val="dk2"/>
              </a:solidFill>
              <a:latin typeface="Times New Roman"/>
              <a:ea typeface="Times New Roman"/>
              <a:cs typeface="Times New Roman"/>
              <a:sym typeface="Times New Roman"/>
            </a:endParaRPr>
          </a:p>
          <a:p>
            <a:pPr marL="0" lvl="0" indent="0" algn="just" rtl="0">
              <a:lnSpc>
                <a:spcPct val="150000"/>
              </a:lnSpc>
              <a:spcBef>
                <a:spcPts val="520"/>
              </a:spcBef>
              <a:spcAft>
                <a:spcPts val="0"/>
              </a:spcAft>
              <a:buNone/>
            </a:pPr>
            <a:endParaRPr sz="1800">
              <a:solidFill>
                <a:schemeClr val="dk2"/>
              </a:solidFill>
              <a:latin typeface="Times New Roman"/>
              <a:ea typeface="Times New Roman"/>
              <a:cs typeface="Times New Roman"/>
              <a:sym typeface="Times New Roman"/>
            </a:endParaRPr>
          </a:p>
          <a:p>
            <a:pPr marL="457200" lvl="0" indent="-342900" algn="just" rtl="0">
              <a:lnSpc>
                <a:spcPct val="150000"/>
              </a:lnSpc>
              <a:spcBef>
                <a:spcPts val="52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This application can be further improved by introducing rating system to the producer, distributor and retailer so that the participants can check the rating before selling their commodity.</a:t>
            </a:r>
            <a:endParaRPr sz="1800">
              <a:solidFill>
                <a:schemeClr val="dk2"/>
              </a:solidFill>
            </a:endParaRPr>
          </a:p>
        </p:txBody>
      </p:sp>
      <p:sp>
        <p:nvSpPr>
          <p:cNvPr id="763" name="Google Shape;763;p74"/>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5"/>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Bibliography</a:t>
            </a:r>
            <a:endParaRPr b="1"/>
          </a:p>
        </p:txBody>
      </p:sp>
      <p:sp>
        <p:nvSpPr>
          <p:cNvPr id="770" name="Google Shape;770;p75"/>
          <p:cNvSpPr txBox="1">
            <a:spLocks noGrp="1"/>
          </p:cNvSpPr>
          <p:nvPr>
            <p:ph type="body" idx="1"/>
          </p:nvPr>
        </p:nvSpPr>
        <p:spPr>
          <a:xfrm>
            <a:off x="403400" y="1879300"/>
            <a:ext cx="8589600" cy="4407900"/>
          </a:xfrm>
          <a:prstGeom prst="rect">
            <a:avLst/>
          </a:prstGeom>
        </p:spPr>
        <p:txBody>
          <a:bodyPr spcFirstLastPara="1" wrap="square" lIns="91425" tIns="45700" rIns="91425" bIns="45700" anchor="t" anchorCtr="0">
            <a:noAutofit/>
          </a:bodyPr>
          <a:lstStyle/>
          <a:p>
            <a:pPr marL="0" lvl="0" indent="0" algn="l" rtl="0">
              <a:lnSpc>
                <a:spcPct val="80000"/>
              </a:lnSpc>
              <a:spcBef>
                <a:spcPts val="600"/>
              </a:spcBef>
              <a:spcAft>
                <a:spcPts val="0"/>
              </a:spcAft>
              <a:buNone/>
            </a:pPr>
            <a:r>
              <a:rPr lang="en-US" sz="2000" b="1">
                <a:solidFill>
                  <a:schemeClr val="accent2"/>
                </a:solidFill>
                <a:latin typeface="Times New Roman"/>
                <a:ea typeface="Times New Roman"/>
                <a:cs typeface="Times New Roman"/>
                <a:sym typeface="Times New Roman"/>
              </a:rPr>
              <a:t>Journals</a:t>
            </a:r>
            <a:r>
              <a:rPr lang="en-US" sz="2000">
                <a:solidFill>
                  <a:schemeClr val="accent2"/>
                </a:solidFill>
                <a:latin typeface="Times New Roman"/>
                <a:ea typeface="Times New Roman"/>
                <a:cs typeface="Times New Roman"/>
                <a:sym typeface="Times New Roman"/>
              </a:rPr>
              <a:t>:</a:t>
            </a:r>
            <a:endParaRPr sz="1800">
              <a:solidFill>
                <a:schemeClr val="accent2"/>
              </a:solidFill>
              <a:latin typeface="Times New Roman"/>
              <a:ea typeface="Times New Roman"/>
              <a:cs typeface="Times New Roman"/>
              <a:sym typeface="Times New Roman"/>
            </a:endParaRPr>
          </a:p>
          <a:p>
            <a:pPr marL="457200" lvl="0" indent="-330200" algn="just" rtl="0">
              <a:spcBef>
                <a:spcPts val="120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Androulaki, E., Barger, A., Bortnikov, V., Cachin, C., Christidis, K., De Caro, A., ... &amp; Muralidharan, S. (2018, April). Hyperledger fabric: a distributed operating system for permissioned blockchains. In Proceedings of the Thirteenth EuroSys Conference (pp. 1-15).</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Nakamoto, S. (2019). Bitcoin: A peer-to-peer electronic cash system. Manubot.</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 Tian, F. (2017, June). A supply chain traceability system for food safety based on HACCP, blockchain &amp; Internet of things. In </a:t>
            </a:r>
            <a:r>
              <a:rPr lang="en-US" sz="1600" i="1">
                <a:solidFill>
                  <a:srgbClr val="000000"/>
                </a:solidFill>
                <a:latin typeface="Times New Roman"/>
                <a:ea typeface="Times New Roman"/>
                <a:cs typeface="Times New Roman"/>
                <a:sym typeface="Times New Roman"/>
              </a:rPr>
              <a:t>2017 </a:t>
            </a:r>
            <a:r>
              <a:rPr lang="en-US" sz="1600">
                <a:solidFill>
                  <a:srgbClr val="000000"/>
                </a:solidFill>
                <a:latin typeface="Times New Roman"/>
                <a:ea typeface="Times New Roman"/>
                <a:cs typeface="Times New Roman"/>
                <a:sym typeface="Times New Roman"/>
              </a:rPr>
              <a:t>International conference on service systems and service management (pp. 1-6). IEEE.</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Rahmadika, S., Kweka, B. J., Latt, C. N. Z., &amp; Rhee, K. H. (2018, November). A preliminary approach of blockchain technology in supply chain system. In </a:t>
            </a:r>
            <a:r>
              <a:rPr lang="en-US" sz="1600" i="1">
                <a:solidFill>
                  <a:srgbClr val="000000"/>
                </a:solidFill>
                <a:latin typeface="Times New Roman"/>
                <a:ea typeface="Times New Roman"/>
                <a:cs typeface="Times New Roman"/>
                <a:sym typeface="Times New Roman"/>
              </a:rPr>
              <a:t>2018 IEEE International Conference on Data Mining Workshops (ICDMW)</a:t>
            </a:r>
            <a:r>
              <a:rPr lang="en-US" sz="1600">
                <a:solidFill>
                  <a:srgbClr val="000000"/>
                </a:solidFill>
                <a:latin typeface="Times New Roman"/>
                <a:ea typeface="Times New Roman"/>
                <a:cs typeface="Times New Roman"/>
                <a:sym typeface="Times New Roman"/>
              </a:rPr>
              <a:t> (pp. 156-160). IEEE.</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Salah, K., Nizamuddin, N., Jayaraman, R., &amp; Omar, M. (2019). Blockchain-based soybean traceability in agricultural supply chain. </a:t>
            </a:r>
            <a:r>
              <a:rPr lang="en-US" sz="1600" i="1">
                <a:solidFill>
                  <a:srgbClr val="000000"/>
                </a:solidFill>
                <a:latin typeface="Times New Roman"/>
                <a:ea typeface="Times New Roman"/>
                <a:cs typeface="Times New Roman"/>
                <a:sym typeface="Times New Roman"/>
              </a:rPr>
              <a:t>IEEE Access</a:t>
            </a:r>
            <a:r>
              <a:rPr lang="en-US" sz="1600">
                <a:solidFill>
                  <a:srgbClr val="000000"/>
                </a:solidFill>
                <a:latin typeface="Times New Roman"/>
                <a:ea typeface="Times New Roman"/>
                <a:cs typeface="Times New Roman"/>
                <a:sym typeface="Times New Roman"/>
              </a:rPr>
              <a:t>, </a:t>
            </a:r>
            <a:r>
              <a:rPr lang="en-US" sz="1600" i="1">
                <a:solidFill>
                  <a:srgbClr val="000000"/>
                </a:solidFill>
                <a:latin typeface="Times New Roman"/>
                <a:ea typeface="Times New Roman"/>
                <a:cs typeface="Times New Roman"/>
                <a:sym typeface="Times New Roman"/>
              </a:rPr>
              <a:t>7</a:t>
            </a:r>
            <a:r>
              <a:rPr lang="en-US" sz="1600">
                <a:solidFill>
                  <a:srgbClr val="000000"/>
                </a:solidFill>
                <a:latin typeface="Times New Roman"/>
                <a:ea typeface="Times New Roman"/>
                <a:cs typeface="Times New Roman"/>
                <a:sym typeface="Times New Roman"/>
              </a:rPr>
              <a:t>, 73295-73305.</a:t>
            </a:r>
            <a:endParaRPr sz="1600">
              <a:solidFill>
                <a:srgbClr val="000000"/>
              </a:solidFill>
              <a:latin typeface="Times New Roman"/>
              <a:ea typeface="Times New Roman"/>
              <a:cs typeface="Times New Roman"/>
              <a:sym typeface="Times New Roman"/>
            </a:endParaRPr>
          </a:p>
          <a:p>
            <a:pPr marL="914400" lvl="0" indent="0" algn="just" rtl="0">
              <a:spcBef>
                <a:spcPts val="1200"/>
              </a:spcBef>
              <a:spcAft>
                <a:spcPts val="0"/>
              </a:spcAft>
              <a:buNone/>
            </a:pPr>
            <a:endParaRPr sz="750">
              <a:solidFill>
                <a:srgbClr val="000000"/>
              </a:solidFill>
              <a:latin typeface="Times New Roman"/>
              <a:ea typeface="Times New Roman"/>
              <a:cs typeface="Times New Roman"/>
              <a:sym typeface="Times New Roman"/>
            </a:endParaRPr>
          </a:p>
          <a:p>
            <a:pPr marL="914400" lvl="0" indent="0" algn="l" rtl="0">
              <a:lnSpc>
                <a:spcPct val="80000"/>
              </a:lnSpc>
              <a:spcBef>
                <a:spcPts val="1200"/>
              </a:spcBef>
              <a:spcAft>
                <a:spcPts val="0"/>
              </a:spcAft>
              <a:buNone/>
            </a:pPr>
            <a:endParaRPr sz="1800">
              <a:solidFill>
                <a:srgbClr val="274E13"/>
              </a:solidFill>
              <a:latin typeface="Times New Roman"/>
              <a:ea typeface="Times New Roman"/>
              <a:cs typeface="Times New Roman"/>
              <a:sym typeface="Times New Roman"/>
            </a:endParaRPr>
          </a:p>
          <a:p>
            <a:pPr marL="0" lvl="0" indent="0" algn="l" rtl="0">
              <a:lnSpc>
                <a:spcPct val="80000"/>
              </a:lnSpc>
              <a:spcBef>
                <a:spcPts val="360"/>
              </a:spcBef>
              <a:spcAft>
                <a:spcPts val="0"/>
              </a:spcAft>
              <a:buNone/>
            </a:pPr>
            <a:endParaRPr sz="1800" b="1">
              <a:solidFill>
                <a:schemeClr val="dk1"/>
              </a:solidFill>
              <a:latin typeface="Verdana"/>
              <a:ea typeface="Verdana"/>
              <a:cs typeface="Verdana"/>
              <a:sym typeface="Verdana"/>
            </a:endParaRPr>
          </a:p>
          <a:p>
            <a:pPr marL="914400" lvl="0" indent="0" algn="l" rtl="0">
              <a:lnSpc>
                <a:spcPct val="80000"/>
              </a:lnSpc>
              <a:spcBef>
                <a:spcPts val="320"/>
              </a:spcBef>
              <a:spcAft>
                <a:spcPts val="0"/>
              </a:spcAft>
              <a:buNone/>
            </a:pPr>
            <a:endParaRPr sz="1800">
              <a:solidFill>
                <a:srgbClr val="274E13"/>
              </a:solidFill>
              <a:latin typeface="Times New Roman"/>
              <a:ea typeface="Times New Roman"/>
              <a:cs typeface="Times New Roman"/>
              <a:sym typeface="Times New Roman"/>
            </a:endParaRPr>
          </a:p>
        </p:txBody>
      </p:sp>
      <p:sp>
        <p:nvSpPr>
          <p:cNvPr id="771" name="Google Shape;771;p75"/>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76"/>
          <p:cNvSpPr txBox="1">
            <a:spLocks noGrp="1"/>
          </p:cNvSpPr>
          <p:nvPr>
            <p:ph type="title"/>
          </p:nvPr>
        </p:nvSpPr>
        <p:spPr>
          <a:xfrm>
            <a:off x="729450" y="774275"/>
            <a:ext cx="7688700" cy="713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b="1">
                <a:solidFill>
                  <a:schemeClr val="accent2"/>
                </a:solidFill>
                <a:latin typeface="Times New Roman"/>
                <a:ea typeface="Times New Roman"/>
                <a:cs typeface="Times New Roman"/>
                <a:sym typeface="Times New Roman"/>
              </a:rPr>
              <a:t>Bibliography</a:t>
            </a:r>
            <a:endParaRPr b="1"/>
          </a:p>
        </p:txBody>
      </p:sp>
      <p:sp>
        <p:nvSpPr>
          <p:cNvPr id="778" name="Google Shape;778;p76"/>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l" rtl="0">
              <a:lnSpc>
                <a:spcPct val="100000"/>
              </a:lnSpc>
              <a:spcBef>
                <a:spcPts val="600"/>
              </a:spcBef>
              <a:spcAft>
                <a:spcPts val="0"/>
              </a:spcAft>
              <a:buNone/>
            </a:pPr>
            <a:r>
              <a:rPr lang="en-US" sz="2000" b="1">
                <a:solidFill>
                  <a:schemeClr val="accent2"/>
                </a:solidFill>
                <a:latin typeface="Times New Roman"/>
                <a:ea typeface="Times New Roman"/>
                <a:cs typeface="Times New Roman"/>
                <a:sym typeface="Times New Roman"/>
              </a:rPr>
              <a:t>Websites:</a:t>
            </a:r>
            <a:endParaRPr sz="2000" b="1">
              <a:solidFill>
                <a:schemeClr val="accent2"/>
              </a:solidFill>
              <a:latin typeface="Times New Roman"/>
              <a:ea typeface="Times New Roman"/>
              <a:cs typeface="Times New Roman"/>
              <a:sym typeface="Times New Roman"/>
            </a:endParaRPr>
          </a:p>
          <a:p>
            <a:pPr marL="457200" lvl="0" indent="-342900" algn="l" rtl="0">
              <a:lnSpc>
                <a:spcPct val="100000"/>
              </a:lnSpc>
              <a:spcBef>
                <a:spcPts val="700"/>
              </a:spcBef>
              <a:spcAft>
                <a:spcPts val="0"/>
              </a:spcAft>
              <a:buClr>
                <a:srgbClr val="000000"/>
              </a:buClr>
              <a:buSzPts val="1800"/>
              <a:buFont typeface="Times New Roman"/>
              <a:buChar char="❏"/>
            </a:pPr>
            <a:r>
              <a:rPr lang="en-US" sz="180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https://hyperledger-fabric.readthedocs.io/en/release-2.0/</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https://hyperledger.github.io/composer/latest/introduction/introduction.html</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https://blockgeeks.com/</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https://developer.mozilla.org/en-US/docs/Web/JavaScript</a:t>
            </a:r>
            <a:endParaRPr sz="1800">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US" sz="1800">
                <a:solidFill>
                  <a:srgbClr val="000000"/>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https://www.w3schools.com/</a:t>
            </a:r>
            <a:endParaRPr sz="1800">
              <a:solidFill>
                <a:srgbClr val="000000"/>
              </a:solidFill>
              <a:latin typeface="Times New Roman"/>
              <a:ea typeface="Times New Roman"/>
              <a:cs typeface="Times New Roman"/>
              <a:sym typeface="Times New Roman"/>
            </a:endParaRPr>
          </a:p>
          <a:p>
            <a:pPr marL="914400" lvl="0" indent="0" algn="l" rtl="0">
              <a:lnSpc>
                <a:spcPct val="100000"/>
              </a:lnSpc>
              <a:spcBef>
                <a:spcPts val="700"/>
              </a:spcBef>
              <a:spcAft>
                <a:spcPts val="0"/>
              </a:spcAft>
              <a:buNone/>
            </a:pPr>
            <a:endParaRPr sz="1800">
              <a:solidFill>
                <a:srgbClr val="274E13"/>
              </a:solidFill>
              <a:latin typeface="Times New Roman"/>
              <a:ea typeface="Times New Roman"/>
              <a:cs typeface="Times New Roman"/>
              <a:sym typeface="Times New Roman"/>
            </a:endParaRPr>
          </a:p>
          <a:p>
            <a:pPr marL="469900" lvl="0" indent="-247650" algn="l" rtl="0">
              <a:spcBef>
                <a:spcPts val="700"/>
              </a:spcBef>
              <a:spcAft>
                <a:spcPts val="0"/>
              </a:spcAft>
              <a:buClr>
                <a:srgbClr val="000000"/>
              </a:buClr>
              <a:buSzPts val="3500"/>
              <a:buFont typeface="Arial"/>
              <a:buNone/>
            </a:pPr>
            <a:endParaRPr sz="3500" b="1">
              <a:solidFill>
                <a:schemeClr val="dk1"/>
              </a:solidFill>
              <a:latin typeface="Verdana"/>
              <a:ea typeface="Verdana"/>
              <a:cs typeface="Verdana"/>
              <a:sym typeface="Verdana"/>
            </a:endParaRPr>
          </a:p>
          <a:p>
            <a:pPr marL="0" lvl="0" indent="0" algn="l" rtl="0">
              <a:spcBef>
                <a:spcPts val="600"/>
              </a:spcBef>
              <a:spcAft>
                <a:spcPts val="0"/>
              </a:spcAft>
              <a:buNone/>
            </a:pPr>
            <a:endParaRPr/>
          </a:p>
        </p:txBody>
      </p:sp>
      <p:sp>
        <p:nvSpPr>
          <p:cNvPr id="779" name="Google Shape;779;p76"/>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77"/>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786" name="Google Shape;786;p77"/>
          <p:cNvSpPr/>
          <p:nvPr/>
        </p:nvSpPr>
        <p:spPr>
          <a:xfrm>
            <a:off x="2151425" y="2900550"/>
            <a:ext cx="4841162" cy="1056904"/>
          </a:xfrm>
          <a:prstGeom prst="rect">
            <a:avLst/>
          </a:prstGeom>
        </p:spPr>
        <p:txBody>
          <a:bodyPr>
            <a:prstTxWarp prst="textPlain">
              <a:avLst/>
            </a:prstTxWarp>
          </a:bodyPr>
          <a:lstStyle/>
          <a:p>
            <a:pPr lvl="0" algn="l"/>
            <a:r>
              <a:rPr b="0" i="0">
                <a:ln>
                  <a:noFill/>
                </a:ln>
                <a:solidFill>
                  <a:srgbClr val="336699"/>
                </a:solidFill>
                <a:latin typeface="Times New Roman"/>
              </a:rPr>
              <a:t>Questions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8"/>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793" name="Google Shape;793;p78"/>
          <p:cNvSpPr txBox="1"/>
          <p:nvPr/>
        </p:nvSpPr>
        <p:spPr>
          <a:xfrm>
            <a:off x="896550" y="2786050"/>
            <a:ext cx="7350900" cy="8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CB4F4F"/>
              </a:buClr>
              <a:buSzPts val="5400"/>
              <a:buFont typeface="Verdana"/>
              <a:buNone/>
            </a:pPr>
            <a:r>
              <a:rPr lang="en-US" sz="5400" b="1">
                <a:solidFill>
                  <a:srgbClr val="CB4F4F"/>
                </a:solidFill>
                <a:latin typeface="Verdana"/>
                <a:ea typeface="Verdana"/>
                <a:cs typeface="Verdana"/>
                <a:sym typeface="Verdana"/>
              </a:rPr>
              <a:t>Thank You</a:t>
            </a:r>
            <a:endParaRPr>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562175" y="806825"/>
            <a:ext cx="7688700" cy="122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2800"/>
              <a:buFont typeface="Verdana"/>
              <a:buNone/>
            </a:pPr>
            <a:r>
              <a:rPr lang="en-US" sz="3000" b="1">
                <a:solidFill>
                  <a:schemeClr val="accent2"/>
                </a:solidFill>
                <a:latin typeface="Times New Roman"/>
                <a:ea typeface="Times New Roman"/>
                <a:cs typeface="Times New Roman"/>
                <a:sym typeface="Times New Roman"/>
              </a:rPr>
              <a:t>OBJECTIVE</a:t>
            </a:r>
            <a:endParaRPr sz="3000">
              <a:solidFill>
                <a:schemeClr val="accent2"/>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C343D"/>
              </a:solidFill>
              <a:latin typeface="Times New Roman"/>
              <a:ea typeface="Times New Roman"/>
              <a:cs typeface="Times New Roman"/>
              <a:sym typeface="Times New Roman"/>
            </a:endParaRPr>
          </a:p>
        </p:txBody>
      </p:sp>
      <p:sp>
        <p:nvSpPr>
          <p:cNvPr id="137" name="Google Shape;137;p19"/>
          <p:cNvSpPr txBox="1">
            <a:spLocks noGrp="1"/>
          </p:cNvSpPr>
          <p:nvPr>
            <p:ph type="body" idx="1"/>
          </p:nvPr>
        </p:nvSpPr>
        <p:spPr>
          <a:xfrm>
            <a:off x="511650" y="1673750"/>
            <a:ext cx="8265000" cy="4908900"/>
          </a:xfrm>
          <a:prstGeom prst="rect">
            <a:avLst/>
          </a:prstGeom>
        </p:spPr>
        <p:txBody>
          <a:bodyPr spcFirstLastPara="1" wrap="square" lIns="91425" tIns="45700" rIns="91425" bIns="45700" anchor="t" anchorCtr="0">
            <a:noAutofit/>
          </a:bodyPr>
          <a:lstStyle/>
          <a:p>
            <a:pPr marL="0" lvl="0" indent="0" algn="just" rtl="0">
              <a:spcBef>
                <a:spcPts val="600"/>
              </a:spcBef>
              <a:spcAft>
                <a:spcPts val="0"/>
              </a:spcAft>
              <a:buNone/>
            </a:pPr>
            <a:r>
              <a:rPr lang="en-US" sz="1800">
                <a:solidFill>
                  <a:srgbClr val="000000"/>
                </a:solidFill>
                <a:latin typeface="Times New Roman"/>
                <a:ea typeface="Times New Roman"/>
                <a:cs typeface="Times New Roman"/>
                <a:sym typeface="Times New Roman"/>
              </a:rPr>
              <a:t>Grainchain is the user-friendly web application in which farmers, producers, distributors, retailers and end consumers can use it for updating the data about the production of rice and track the data. Farmers need to create an account for themselves with the social security number and need to update the quantity of rice they have produced. Producers, distributors and retailers get the product from farmers, producers and distributors respectively. Thus, end consumers can view and track the rice details along with the timestamp. The data is added in the blockchain for making it tamper proof. When the end consumer requests the application about the tracking details, the application fetches the data from the blockchain and stores it in a relational database for faster retrieval.</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None/>
            </a:pPr>
            <a:r>
              <a:rPr lang="en-US" sz="2000" u="sng">
                <a:solidFill>
                  <a:srgbClr val="000000"/>
                </a:solidFill>
                <a:latin typeface="Times New Roman"/>
                <a:ea typeface="Times New Roman"/>
                <a:cs typeface="Times New Roman"/>
                <a:sym typeface="Times New Roman"/>
              </a:rPr>
              <a:t>The main objectives of this project are:</a:t>
            </a:r>
            <a:endParaRPr sz="2000" u="sng">
              <a:solidFill>
                <a:srgbClr val="000000"/>
              </a:solidFill>
              <a:latin typeface="Times New Roman"/>
              <a:ea typeface="Times New Roman"/>
              <a:cs typeface="Times New Roman"/>
              <a:sym typeface="Times New Roman"/>
            </a:endParaRPr>
          </a:p>
          <a:p>
            <a:pPr marL="457200" lvl="0" indent="-342900" algn="just" rtl="0">
              <a:spcBef>
                <a:spcPts val="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To bring transparency to the process and to reduce the role of middlemen.</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Avoid stocking of the product and unfair pricing.</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Prevention of adulterating the rice.</a:t>
            </a:r>
            <a:endParaRPr sz="1800">
              <a:solidFill>
                <a:srgbClr val="000000"/>
              </a:solidFill>
              <a:latin typeface="Times New Roman"/>
              <a:ea typeface="Times New Roman"/>
              <a:cs typeface="Times New Roman"/>
              <a:sym typeface="Times New Roman"/>
            </a:endParaRPr>
          </a:p>
          <a:p>
            <a:pPr marL="0" lvl="0" indent="0" algn="just" rtl="0">
              <a:spcBef>
                <a:spcPts val="600"/>
              </a:spcBef>
              <a:spcAft>
                <a:spcPts val="0"/>
              </a:spcAft>
              <a:buNone/>
            </a:pPr>
            <a:endParaRPr>
              <a:solidFill>
                <a:srgbClr val="000000"/>
              </a:solidFill>
            </a:endParaRPr>
          </a:p>
        </p:txBody>
      </p:sp>
      <p:sp>
        <p:nvSpPr>
          <p:cNvPr id="138" name="Google Shape;138;p19"/>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12625" y="968950"/>
            <a:ext cx="5990700" cy="521400"/>
          </a:xfrm>
          <a:prstGeom prst="rect">
            <a:avLst/>
          </a:prstGeom>
        </p:spPr>
        <p:txBody>
          <a:bodyPr spcFirstLastPara="1" wrap="square" lIns="91425" tIns="45700" rIns="91425" bIns="45700" anchor="b" anchorCtr="0">
            <a:noAutofit/>
          </a:bodyPr>
          <a:lstStyle/>
          <a:p>
            <a:pPr marL="11430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 Literature Survey</a:t>
            </a:r>
            <a:endParaRPr sz="3000">
              <a:solidFill>
                <a:schemeClr val="accent2"/>
              </a:solidFill>
              <a:latin typeface="Times New Roman"/>
              <a:ea typeface="Times New Roman"/>
              <a:cs typeface="Times New Roman"/>
              <a:sym typeface="Times New Roman"/>
            </a:endParaRPr>
          </a:p>
        </p:txBody>
      </p:sp>
      <p:sp>
        <p:nvSpPr>
          <p:cNvPr id="145" name="Google Shape;145;p20"/>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rgbClr val="000000"/>
              </a:buClr>
              <a:buSzPts val="2000"/>
              <a:buFont typeface="Arial"/>
              <a:buNone/>
            </a:pPr>
            <a:r>
              <a:rPr lang="en-US" sz="2000" u="sng">
                <a:solidFill>
                  <a:srgbClr val="000000"/>
                </a:solidFill>
                <a:latin typeface="Times New Roman"/>
                <a:ea typeface="Times New Roman"/>
                <a:cs typeface="Times New Roman"/>
                <a:sym typeface="Times New Roman"/>
              </a:rPr>
              <a:t>Traceability in Agri-Food Supply Chain Management [1]</a:t>
            </a:r>
            <a:endParaRPr sz="2000" u="sng">
              <a:solidFill>
                <a:srgbClr val="000000"/>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Miguel Pincheira Caro, Muhammad Salek Ali, Massimo Vecchio And Raffaele Giaffreda</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rgbClr val="000000"/>
              </a:buClr>
              <a:buSzPts val="1800"/>
              <a:buFont typeface="Arial"/>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data from the IOT devices is made to directly update the Blockchain values instead of traditional centralized cloud databases. It was proposed in order to reduce the workload of manpower to update the values to the database and to make the database tamper proof one.</a:t>
            </a:r>
            <a:r>
              <a:rPr lang="en-US" sz="1800">
                <a:solidFill>
                  <a:schemeClr val="accent2"/>
                </a:solidFill>
                <a:latin typeface="Times New Roman"/>
                <a:ea typeface="Times New Roman"/>
                <a:cs typeface="Times New Roman"/>
                <a:sym typeface="Times New Roman"/>
              </a:rPr>
              <a:t> </a:t>
            </a:r>
            <a:endParaRPr sz="1800">
              <a:solidFill>
                <a:schemeClr val="accent2"/>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rgbClr val="000000"/>
              </a:buClr>
              <a:buSzPts val="1800"/>
              <a:buFont typeface="Arial"/>
              <a:buNone/>
            </a:pPr>
            <a:r>
              <a:rPr lang="en-US" sz="1800" u="sng">
                <a:solidFill>
                  <a:srgbClr val="0C343D"/>
                </a:solidFill>
                <a:latin typeface="Times New Roman"/>
                <a:ea typeface="Times New Roman"/>
                <a:cs typeface="Times New Roman"/>
                <a:sym typeface="Times New Roman"/>
              </a:rPr>
              <a:t>Advantages</a:t>
            </a:r>
            <a:endParaRPr u="sng">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Rely on heavily-centralized cloud infrastructures.</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conﬁdentiality and auditability. </a:t>
            </a:r>
            <a:endParaRPr/>
          </a:p>
          <a:p>
            <a:pPr marL="0" lvl="0" indent="0" algn="just" rtl="0">
              <a:lnSpc>
                <a:spcPct val="100000"/>
              </a:lnSpc>
              <a:spcBef>
                <a:spcPts val="360"/>
              </a:spcBef>
              <a:spcAft>
                <a:spcPts val="0"/>
              </a:spcAft>
              <a:buClr>
                <a:srgbClr val="000000"/>
              </a:buClr>
              <a:buSzPts val="1800"/>
              <a:buFont typeface="Arial"/>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Performance is limited to hardware architectures. </a:t>
            </a:r>
            <a:endParaRPr/>
          </a:p>
        </p:txBody>
      </p:sp>
      <p:sp>
        <p:nvSpPr>
          <p:cNvPr id="146" name="Google Shape;146;p20"/>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628700" y="7864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53" name="Google Shape;153;p21"/>
          <p:cNvSpPr txBox="1">
            <a:spLocks noGrp="1"/>
          </p:cNvSpPr>
          <p:nvPr>
            <p:ph type="body" idx="1"/>
          </p:nvPr>
        </p:nvSpPr>
        <p:spPr>
          <a:xfrm>
            <a:off x="729450" y="1879298"/>
            <a:ext cx="7688700" cy="39072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Food Traceability Solution [2]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Mark Kim, Brian Hilton, Zach Burks And Jordan Reyes</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This paper introduces Harvest Network, a theoretical   end-to-end, “farm-to-fork”, food traceability application integrating the Ethereum blockchain and IoT devices exchanging GS1 message standards.  The goal is to create a distributed ledger accessible for all stakeholders in the supply chain.</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Distributed ledger accessible for all stakeholders in the supply chain. </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Using the public Ethereum blockchain means that ledger data can be viewed by anyone connected to the network. </a:t>
            </a:r>
            <a:endParaRPr/>
          </a:p>
        </p:txBody>
      </p:sp>
      <p:sp>
        <p:nvSpPr>
          <p:cNvPr id="154" name="Google Shape;154;p21"/>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572025" y="774275"/>
            <a:ext cx="7688700" cy="713700"/>
          </a:xfrm>
          <a:prstGeom prst="rect">
            <a:avLst/>
          </a:prstGeom>
        </p:spPr>
        <p:txBody>
          <a:bodyPr spcFirstLastPara="1" wrap="square" lIns="91425" tIns="45700" rIns="91425" bIns="45700" anchor="b" anchorCtr="0">
            <a:noAutofit/>
          </a:bodyPr>
          <a:lstStyle/>
          <a:p>
            <a:pPr marL="0" lvl="0" indent="0" algn="just" rtl="0">
              <a:spcBef>
                <a:spcPts val="600"/>
              </a:spcBef>
              <a:spcAft>
                <a:spcPts val="0"/>
              </a:spcAft>
              <a:buNone/>
            </a:pPr>
            <a:r>
              <a:rPr lang="en-US" sz="3000" b="1">
                <a:solidFill>
                  <a:schemeClr val="accent2"/>
                </a:solidFill>
                <a:latin typeface="Times New Roman"/>
                <a:ea typeface="Times New Roman"/>
                <a:cs typeface="Times New Roman"/>
                <a:sym typeface="Times New Roman"/>
              </a:rPr>
              <a:t>Literature Survey</a:t>
            </a:r>
            <a:endParaRPr sz="3000">
              <a:solidFill>
                <a:schemeClr val="accent2"/>
              </a:solidFill>
              <a:latin typeface="Times New Roman"/>
              <a:ea typeface="Times New Roman"/>
              <a:cs typeface="Times New Roman"/>
              <a:sym typeface="Times New Roman"/>
            </a:endParaRPr>
          </a:p>
        </p:txBody>
      </p:sp>
      <p:sp>
        <p:nvSpPr>
          <p:cNvPr id="161" name="Google Shape;161;p22"/>
          <p:cNvSpPr txBox="1">
            <a:spLocks noGrp="1"/>
          </p:cNvSpPr>
          <p:nvPr>
            <p:ph type="body" idx="1"/>
          </p:nvPr>
        </p:nvSpPr>
        <p:spPr>
          <a:xfrm>
            <a:off x="727650" y="1879300"/>
            <a:ext cx="7688700" cy="4545900"/>
          </a:xfrm>
          <a:prstGeom prst="rect">
            <a:avLst/>
          </a:prstGeom>
        </p:spPr>
        <p:txBody>
          <a:bodyPr spcFirstLastPara="1" wrap="square" lIns="91425" tIns="45700" rIns="91425" bIns="45700" anchor="t" anchorCtr="0">
            <a:noAutofit/>
          </a:bodyPr>
          <a:lstStyle/>
          <a:p>
            <a:pPr marL="0" lvl="0" indent="0" algn="just" rtl="0">
              <a:lnSpc>
                <a:spcPct val="100000"/>
              </a:lnSpc>
              <a:spcBef>
                <a:spcPts val="600"/>
              </a:spcBef>
              <a:spcAft>
                <a:spcPts val="0"/>
              </a:spcAft>
              <a:buClr>
                <a:schemeClr val="accent2"/>
              </a:buClr>
              <a:buSzPts val="2000"/>
              <a:buFont typeface="Noto Sans Symbols"/>
              <a:buNone/>
            </a:pPr>
            <a:r>
              <a:rPr lang="en-US" sz="2000" u="sng">
                <a:solidFill>
                  <a:srgbClr val="0C343D"/>
                </a:solidFill>
                <a:latin typeface="Times New Roman"/>
                <a:ea typeface="Times New Roman"/>
                <a:cs typeface="Times New Roman"/>
                <a:sym typeface="Times New Roman"/>
              </a:rPr>
              <a:t>Food Safety Traceability System based on Blockchain and EPCIS [3] </a:t>
            </a:r>
            <a:endParaRPr sz="2000" u="sng">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Author</a:t>
            </a:r>
            <a:r>
              <a:rPr lang="en-US" sz="1800">
                <a:solidFill>
                  <a:srgbClr val="0C343D"/>
                </a:solidFill>
                <a:latin typeface="Times New Roman"/>
                <a:ea typeface="Times New Roman"/>
                <a:cs typeface="Times New Roman"/>
                <a:sym typeface="Times New Roman"/>
              </a:rPr>
              <a:t> : Qijun Lin, Huaizhen Wang, Xiaofu Pei And Junyu Wang</a:t>
            </a:r>
            <a:endParaRPr sz="1800">
              <a:solidFill>
                <a:srgbClr val="0C343D"/>
              </a:solidFill>
              <a:latin typeface="Times New Roman"/>
              <a:ea typeface="Times New Roman"/>
              <a:cs typeface="Times New Roman"/>
              <a:sym typeface="Times New Roman"/>
            </a:endParaRPr>
          </a:p>
          <a:p>
            <a:pPr marL="0" lvl="0" indent="0" algn="just" rtl="0">
              <a:spcBef>
                <a:spcPts val="360"/>
              </a:spcBef>
              <a:spcAft>
                <a:spcPts val="0"/>
              </a:spcAft>
              <a:buClr>
                <a:schemeClr val="dk1"/>
              </a:buClr>
              <a:buSzPts val="1800"/>
              <a:buFont typeface="Arial"/>
              <a:buNone/>
            </a:pPr>
            <a:r>
              <a:rPr lang="en-US" sz="1800" u="sng">
                <a:solidFill>
                  <a:srgbClr val="0C343D"/>
                </a:solidFill>
                <a:latin typeface="Times New Roman"/>
                <a:ea typeface="Times New Roman"/>
                <a:cs typeface="Times New Roman"/>
                <a:sym typeface="Times New Roman"/>
              </a:rPr>
              <a:t>Publication Year:</a:t>
            </a:r>
            <a:r>
              <a:rPr lang="en-US" sz="1800">
                <a:solidFill>
                  <a:srgbClr val="0C343D"/>
                </a:solidFill>
                <a:latin typeface="Times New Roman"/>
                <a:ea typeface="Times New Roman"/>
                <a:cs typeface="Times New Roman"/>
                <a:sym typeface="Times New Roman"/>
              </a:rPr>
              <a:t> 2018</a:t>
            </a:r>
            <a:endParaRPr sz="1800">
              <a:solidFill>
                <a:srgbClr val="0C343D"/>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a:solidFill>
                  <a:schemeClr val="accent2"/>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This paper proposes a food safety traceability system based on blockchain and EPC Information Services (EPCIS) and develops a prototype system. A management architecture of on-chain &amp; off-chain data is proposed as well, through which the traceability system can alleviate the data explosion issue of the blockchain for Internet of Things (IoT). </a:t>
            </a:r>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Efﬁciently detect and prevent food safety problems </a:t>
            </a:r>
            <a:endParaRPr/>
          </a:p>
          <a:p>
            <a:pPr marL="457200" lvl="0" indent="-342900" algn="just"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Building a reliable traceability. </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accent2"/>
              </a:buClr>
              <a:buSzPts val="1800"/>
              <a:buFont typeface="Noto Sans Symbols"/>
              <a:buNone/>
            </a:pPr>
            <a:r>
              <a:rPr lang="en-US" sz="1800" u="sng">
                <a:solidFill>
                  <a:srgbClr val="0C343D"/>
                </a:solidFill>
                <a:latin typeface="Times New Roman"/>
                <a:ea typeface="Times New Roman"/>
                <a:cs typeface="Times New Roman"/>
                <a:sym typeface="Times New Roman"/>
              </a:rPr>
              <a:t>Disadvantages</a:t>
            </a:r>
            <a:endParaRPr>
              <a:solidFill>
                <a:srgbClr val="0C343D"/>
              </a:solidFill>
            </a:endParaRPr>
          </a:p>
          <a:p>
            <a:pPr marL="457200" lvl="0" indent="-342900" algn="just" rtl="0">
              <a:lnSpc>
                <a:spcPct val="100000"/>
              </a:lnSpc>
              <a:spcBef>
                <a:spcPts val="36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speed of data uploading to the blockchain is primarily restricted by the consensus algorithm. </a:t>
            </a:r>
            <a:endParaRPr/>
          </a:p>
        </p:txBody>
      </p:sp>
      <p:sp>
        <p:nvSpPr>
          <p:cNvPr id="162" name="Google Shape;162;p22"/>
          <p:cNvSpPr txBox="1"/>
          <p:nvPr/>
        </p:nvSpPr>
        <p:spPr>
          <a:xfrm>
            <a:off x="5965800" y="6523375"/>
            <a:ext cx="31782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Dept. of CSE, Final Project Review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4243</Words>
  <Application>Microsoft Office PowerPoint</Application>
  <PresentationFormat>On-screen Show (4:3)</PresentationFormat>
  <Paragraphs>575</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Noto Sans Symbols</vt:lpstr>
      <vt:lpstr>Courier New</vt:lpstr>
      <vt:lpstr>Times New Roman</vt:lpstr>
      <vt:lpstr>Verdana</vt:lpstr>
      <vt:lpstr>Lato</vt:lpstr>
      <vt:lpstr>Arial</vt:lpstr>
      <vt:lpstr>Profile</vt:lpstr>
      <vt:lpstr>GRAINCHAIN-SUPPLY CHAIN TRACEABILITY APPLICATION USING BLOCKCHAIN </vt:lpstr>
      <vt:lpstr> ABSTRACT </vt:lpstr>
      <vt:lpstr> ABSTRACT </vt:lpstr>
      <vt:lpstr>KEY CHALLENGES  </vt:lpstr>
      <vt:lpstr>MOTIVATION </vt:lpstr>
      <vt:lpstr>OBJECTIVE </vt:lpstr>
      <vt:lpstr> 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Need For Proposed System </vt:lpstr>
      <vt:lpstr>ADVANTAGES OF PROPOSED SYSTEM </vt:lpstr>
      <vt:lpstr>Architecture Diagram </vt:lpstr>
      <vt:lpstr>System Requirements</vt:lpstr>
      <vt:lpstr>High Level View Of GrainChain Application</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Functional Description and Implementation of Modules</vt:lpstr>
      <vt:lpstr>Blockchain Ledger Design(Database Design)</vt:lpstr>
      <vt:lpstr>Blockchain Ledger Design</vt:lpstr>
      <vt:lpstr>Blockchain Ledger Design</vt:lpstr>
      <vt:lpstr>Blockchain Ledger Design</vt:lpstr>
      <vt:lpstr>Blockchain Ledger Design</vt:lpstr>
      <vt:lpstr>Testing</vt:lpstr>
      <vt:lpstr>Testing</vt:lpstr>
      <vt:lpstr>Testing</vt:lpstr>
      <vt:lpstr>Testing</vt:lpstr>
      <vt:lpstr>Testing</vt:lpstr>
      <vt:lpstr>Conclusions</vt:lpstr>
      <vt:lpstr>Future Enhancements</vt:lpstr>
      <vt:lpstr>Bibliography</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GRAINCHAIN-SUPPLY CHAIN TRACEABILITY APPLICATION USING BLOCKCHAIN</dc:title>
  <dc:creator>priya vijay</dc:creator>
  <cp:lastModifiedBy>priya vijay</cp:lastModifiedBy>
  <cp:revision>2</cp:revision>
  <dcterms:modified xsi:type="dcterms:W3CDTF">2022-04-12T06:32:40Z</dcterms:modified>
</cp:coreProperties>
</file>