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950137F-4B59-423D-87AE-49B565174EE5}">
          <p14:sldIdLst>
            <p14:sldId id="256"/>
            <p14:sldId id="257"/>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58"/>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ya babu" initials="n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041" autoAdjust="0"/>
    <p:restoredTop sz="94660"/>
  </p:normalViewPr>
  <p:slideViewPr>
    <p:cSldViewPr snapToGrid="0">
      <p:cViewPr varScale="1">
        <p:scale>
          <a:sx n="67" d="100"/>
          <a:sy n="67" d="100"/>
        </p:scale>
        <p:origin x="336" y="56"/>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78F72BA-20CC-4A62-A749-C43AC972824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5ADC1D-ECE5-469A-BC78-473F40EF030F}"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78F72BA-20CC-4A62-A749-C43AC972824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5ADC1D-ECE5-469A-BC78-473F40EF030F}"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78F72BA-20CC-4A62-A749-C43AC972824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5ADC1D-ECE5-469A-BC78-473F40EF030F}"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78F72BA-20CC-4A62-A749-C43AC972824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5ADC1D-ECE5-469A-BC78-473F40EF030F}"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78F72BA-20CC-4A62-A749-C43AC972824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5ADC1D-ECE5-469A-BC78-473F40EF030F}"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E78F72BA-20CC-4A62-A749-C43AC972824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5ADC1D-ECE5-469A-BC78-473F40EF030F}"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E78F72BA-20CC-4A62-A749-C43AC972824E}"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5ADC1D-ECE5-469A-BC78-473F40EF030F}"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78F72BA-20CC-4A62-A749-C43AC972824E}"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5ADC1D-ECE5-469A-BC78-473F40EF030F}"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F72BA-20CC-4A62-A749-C43AC972824E}"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5ADC1D-ECE5-469A-BC78-473F40EF030F}"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78F72BA-20CC-4A62-A749-C43AC972824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5ADC1D-ECE5-469A-BC78-473F40EF030F}"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78F72BA-20CC-4A62-A749-C43AC972824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5ADC1D-ECE5-469A-BC78-473F40EF030F}"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8F72BA-20CC-4A62-A749-C43AC972824E}"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5ADC1D-ECE5-469A-BC78-473F40EF030F}"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92251"/>
            <a:ext cx="9144000" cy="1655762"/>
          </a:xfrm>
        </p:spPr>
        <p:txBody>
          <a:bodyPr>
            <a:normAutofit/>
          </a:bodyPr>
          <a:lstStyle/>
          <a:p>
            <a:r>
              <a:rPr lang="en-US" sz="2800" b="1" dirty="0">
                <a:latin typeface="Times New Roman" panose="02020603050405020304" pitchFamily="18" charset="0"/>
                <a:cs typeface="Times New Roman" panose="02020603050405020304" pitchFamily="18" charset="0"/>
              </a:rPr>
              <a:t>Department of computer science</a:t>
            </a:r>
            <a:br>
              <a:rPr lang="en-US" sz="2800" b="1" dirty="0">
                <a:latin typeface="Times New Roman" panose="02020603050405020304" pitchFamily="18" charset="0"/>
                <a:cs typeface="Times New Roman" panose="02020603050405020304" pitchFamily="18" charset="0"/>
              </a:rPr>
            </a:br>
            <a:br>
              <a:rPr lang="en-US" sz="2800" dirty="0"/>
            </a:br>
            <a:r>
              <a:rPr lang="en-US" sz="2800" b="1" dirty="0">
                <a:latin typeface="Times New Roman" panose="02020603050405020304" pitchFamily="18" charset="0"/>
                <a:cs typeface="Times New Roman" panose="02020603050405020304" pitchFamily="18" charset="0"/>
              </a:rPr>
              <a:t>Detection of diabetic retinopathy using ALEXNET and LENET CNN models</a:t>
            </a:r>
            <a:endParaRPr lang="en-IN" sz="2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04924" y="3924298"/>
            <a:ext cx="3933825" cy="2247901"/>
          </a:xfrm>
        </p:spPr>
        <p:txBody>
          <a:bodyPr>
            <a:normAutofit/>
          </a:bodyPr>
          <a:lstStyle/>
          <a:p>
            <a:pPr marL="342900" indent="-342900" algn="l">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Mentor:</a:t>
            </a:r>
            <a:endParaRPr lang="en-US" dirty="0">
              <a:latin typeface="Times New Roman" panose="02020603050405020304" pitchFamily="18" charset="0"/>
              <a:cs typeface="Times New Roman" panose="02020603050405020304" pitchFamily="18" charset="0"/>
            </a:endParaRPr>
          </a:p>
          <a:p>
            <a:pPr algn="l"/>
            <a:r>
              <a:rPr lang="en-US" altLang="en-IN" sz="2400" dirty="0" err="1">
                <a:latin typeface="Times New Roman" panose="02020603050405020304" pitchFamily="18" charset="0"/>
                <a:ea typeface="Times New Roman" panose="02020603050405020304" pitchFamily="18" charset="0"/>
                <a:cs typeface="Times New Roman" panose="02020603050405020304" pitchFamily="18" charset="0"/>
              </a:rPr>
              <a:t>Jananee</a:t>
            </a:r>
            <a:r>
              <a:rPr lang="en-US" altLang="en-IN" sz="2400" dirty="0">
                <a:latin typeface="Times New Roman" panose="02020603050405020304" pitchFamily="18" charset="0"/>
                <a:ea typeface="Times New Roman" panose="02020603050405020304" pitchFamily="18" charset="0"/>
                <a:cs typeface="Times New Roman" panose="02020603050405020304" pitchFamily="18" charset="0"/>
              </a:rPr>
              <a:t> V</a:t>
            </a:r>
            <a:endParaRPr lang="en-US" altLang="en-IN" sz="2400" dirty="0">
              <a:latin typeface="Times New Roman" panose="02020603050405020304" pitchFamily="18" charset="0"/>
              <a:ea typeface="Times New Roman" panose="02020603050405020304" pitchFamily="18" charset="0"/>
              <a:cs typeface="Times New Roman" panose="02020603050405020304" pitchFamily="18" charset="0"/>
            </a:endParaRPr>
          </a:p>
          <a:p>
            <a:pPr algn="l"/>
            <a:r>
              <a:rPr lang="en-US" altLang="en-IN" sz="24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en-IN" sz="2400" dirty="0">
              <a:latin typeface="Times New Roman" panose="02020603050405020304" pitchFamily="18" charset="0"/>
              <a:ea typeface="Times New Roman" panose="02020603050405020304" pitchFamily="18" charset="0"/>
              <a:cs typeface="Times New Roman" panose="02020603050405020304" pitchFamily="18" charset="0"/>
            </a:endParaRPr>
          </a:p>
          <a:p>
            <a:pPr algn="l"/>
            <a:r>
              <a:rPr lang="en-US" altLang="en-IN" sz="24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en-IN" sz="2400" dirty="0">
              <a:latin typeface="Times New Roman" panose="02020603050405020304" pitchFamily="18" charset="0"/>
              <a:ea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                                                                        </a:t>
            </a:r>
            <a:r>
              <a:rPr lang="en-US" dirty="0"/>
              <a:t>                                                                                 </a:t>
            </a:r>
            <a:endParaRPr lang="en-IN" dirty="0"/>
          </a:p>
        </p:txBody>
      </p:sp>
      <p:pic>
        <p:nvPicPr>
          <p:cNvPr id="4" name="Google Shape;98;p14"/>
          <p:cNvPicPr preferRelativeResize="0"/>
          <p:nvPr/>
        </p:nvPicPr>
        <p:blipFill>
          <a:blip r:embed="rId1"/>
          <a:stretch>
            <a:fillRect/>
          </a:stretch>
        </p:blipFill>
        <p:spPr>
          <a:xfrm>
            <a:off x="4205163" y="261650"/>
            <a:ext cx="3362575" cy="1086050"/>
          </a:xfrm>
          <a:prstGeom prst="rect">
            <a:avLst/>
          </a:prstGeom>
          <a:noFill/>
          <a:ln>
            <a:noFill/>
          </a:ln>
        </p:spPr>
      </p:pic>
      <p:sp>
        <p:nvSpPr>
          <p:cNvPr id="15" name="TextBox 14"/>
          <p:cNvSpPr txBox="1"/>
          <p:nvPr/>
        </p:nvSpPr>
        <p:spPr>
          <a:xfrm>
            <a:off x="6734175" y="4057649"/>
            <a:ext cx="4295775" cy="1077218"/>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Team members:</a:t>
            </a:r>
            <a:endParaRPr lang="en-US" sz="2400" dirty="0"/>
          </a:p>
          <a:p>
            <a:pPr marL="342900" indent="-34290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Nikghamanth</a:t>
            </a:r>
            <a:r>
              <a:rPr lang="en-US" sz="2000" dirty="0">
                <a:latin typeface="Times New Roman" panose="02020603050405020304" pitchFamily="18" charset="0"/>
                <a:cs typeface="Times New Roman" panose="02020603050405020304" pitchFamily="18" charset="0"/>
              </a:rPr>
              <a:t> S </a:t>
            </a:r>
            <a:r>
              <a:rPr lang="en-US" sz="2000" dirty="0" err="1">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- 180701153</a:t>
            </a: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Neya Babu.T-180701152</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400" b="1" dirty="0">
                <a:latin typeface="Times New Roman" panose="02020603050405020304" pitchFamily="18" charset="0"/>
                <a:cs typeface="Times New Roman" panose="02020603050405020304" pitchFamily="18" charset="0"/>
                <a:sym typeface="+mn-ea"/>
              </a:rPr>
              <a:t>Advantages of our proposed system:</a:t>
            </a:r>
            <a:endParaRPr lang="en-IN" dirty="0"/>
          </a:p>
        </p:txBody>
      </p:sp>
      <p:sp>
        <p:nvSpPr>
          <p:cNvPr id="3" name="Content Placeholder 2"/>
          <p:cNvSpPr>
            <a:spLocks noGrp="1"/>
          </p:cNvSpPr>
          <p:nvPr>
            <p:ph idx="1"/>
          </p:nvPr>
        </p:nvSpPr>
        <p:spPr>
          <a:xfrm>
            <a:off x="838200" y="1825625"/>
            <a:ext cx="10515600" cy="3517900"/>
          </a:xfrm>
        </p:spPr>
        <p:txBody>
          <a:bodyPr/>
          <a:lstStyle/>
          <a:p>
            <a:pPr lvl="0">
              <a:buFont typeface="Wingdings" panose="05000000000000000000" charset="0"/>
              <a:buChar char="Ø"/>
            </a:pPr>
            <a:r>
              <a:rPr lang="en-US" sz="2800" dirty="0">
                <a:latin typeface="Times New Roman" panose="02020603050405020304" pitchFamily="18" charset="0"/>
                <a:cs typeface="Times New Roman" panose="02020603050405020304" pitchFamily="18" charset="0"/>
                <a:sym typeface="+mn-ea"/>
              </a:rPr>
              <a:t>Increasing throughput &amp; reducing subjectiveness arising from human experts in detecting the Diabetic retinopathy decease. </a:t>
            </a:r>
            <a:endParaRPr lang="en-US" sz="2800" dirty="0">
              <a:latin typeface="Times New Roman" panose="02020603050405020304" pitchFamily="18" charset="0"/>
              <a:cs typeface="Times New Roman" panose="02020603050405020304" pitchFamily="18" charset="0"/>
              <a:sym typeface="+mn-ea"/>
            </a:endParaRPr>
          </a:p>
          <a:p>
            <a:pPr marL="0" lvl="0" indent="0">
              <a:buFont typeface="Wingdings" panose="05000000000000000000" charset="0"/>
              <a:buNone/>
            </a:pPr>
            <a:endParaRPr lang="en-US" sz="2800" dirty="0">
              <a:latin typeface="Times New Roman" panose="02020603050405020304" pitchFamily="18" charset="0"/>
              <a:cs typeface="Times New Roman" panose="02020603050405020304" pitchFamily="18" charset="0"/>
              <a:sym typeface="+mn-ea"/>
            </a:endParaRPr>
          </a:p>
          <a:p>
            <a:pPr>
              <a:buFont typeface="Wingdings" panose="05000000000000000000" charset="0"/>
              <a:buChar char="Ø"/>
            </a:pPr>
            <a:r>
              <a:rPr lang="en-US" sz="2800" dirty="0">
                <a:latin typeface="Times New Roman" panose="02020603050405020304" pitchFamily="18" charset="0"/>
                <a:cs typeface="Times New Roman" panose="02020603050405020304" pitchFamily="18" charset="0"/>
                <a:sym typeface="+mn-ea"/>
              </a:rPr>
              <a:t>The output shows whether the disease is detected or not (yes or no). This helps people to understand the results of their tests easily.</a:t>
            </a:r>
            <a:endParaRPr lang="en-US" sz="28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Architecture diagram:</a:t>
            </a:r>
            <a:endParaRPr lang="en-IN" b="1" dirty="0">
              <a:latin typeface="Times New Roman" panose="02020603050405020304" pitchFamily="18" charset="0"/>
              <a:cs typeface="Times New Roman" panose="02020603050405020304" pitchFamily="18" charset="0"/>
            </a:endParaRPr>
          </a:p>
        </p:txBody>
      </p:sp>
      <p:pic>
        <p:nvPicPr>
          <p:cNvPr id="4" name="Picture 272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149160" y="1825625"/>
            <a:ext cx="5893679" cy="435133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latin typeface="Times New Roman" panose="02020603050405020304"/>
                <a:ea typeface="Times New Roman" panose="02020603050405020304"/>
                <a:cs typeface="Times New Roman" panose="02020603050405020304"/>
                <a:sym typeface="Times New Roman" panose="02020603050405020304"/>
              </a:rPr>
              <a:t>System Requirements:</a:t>
            </a:r>
            <a:endParaRPr lang="en-IN" dirty="0"/>
          </a:p>
        </p:txBody>
      </p:sp>
      <p:sp>
        <p:nvSpPr>
          <p:cNvPr id="3" name="Content Placeholder 2"/>
          <p:cNvSpPr>
            <a:spLocks noGrp="1"/>
          </p:cNvSpPr>
          <p:nvPr>
            <p:ph idx="1"/>
          </p:nvPr>
        </p:nvSpPr>
        <p:spPr>
          <a:xfrm>
            <a:off x="838200" y="1825624"/>
            <a:ext cx="4552950" cy="4537075"/>
          </a:xfrm>
        </p:spPr>
        <p:txBody>
          <a:bodyPr>
            <a:normAutofit lnSpcReduction="10000"/>
          </a:bodyPr>
          <a:lstStyle/>
          <a:p>
            <a:pPr marL="0" indent="0">
              <a:buNone/>
            </a:pPr>
            <a:r>
              <a:rPr lang="en-US" sz="2800" b="1" u="sng" dirty="0">
                <a:latin typeface="Times New Roman" panose="02020603050405020304"/>
                <a:ea typeface="Times New Roman" panose="02020603050405020304"/>
                <a:cs typeface="Times New Roman" panose="02020603050405020304"/>
                <a:sym typeface="Times New Roman" panose="02020603050405020304"/>
              </a:rPr>
              <a:t>Hardware:</a:t>
            </a:r>
            <a:endParaRPr lang="en-US" sz="2800" b="1" u="sng" dirty="0">
              <a:latin typeface="Times New Roman" panose="02020603050405020304"/>
              <a:ea typeface="Times New Roman" panose="02020603050405020304"/>
              <a:cs typeface="Times New Roman" panose="02020603050405020304"/>
              <a:sym typeface="Times New Roman" panose="02020603050405020304"/>
            </a:endParaRPr>
          </a:p>
          <a:p>
            <a:r>
              <a:rPr lang="en-US" sz="2400" dirty="0">
                <a:latin typeface="Times New Roman" panose="02020603050405020304"/>
                <a:ea typeface="Times New Roman" panose="02020603050405020304"/>
                <a:cs typeface="Times New Roman" panose="02020603050405020304"/>
                <a:sym typeface="Times New Roman" panose="02020603050405020304"/>
              </a:rPr>
              <a:t>	Hard disk                     	: 1 TB (minimum)</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0" indent="0">
              <a:buNone/>
            </a:pPr>
            <a:r>
              <a:rPr lang="en-US" sz="2400" dirty="0">
                <a:latin typeface="Times New Roman" panose="02020603050405020304"/>
                <a:ea typeface="Times New Roman" panose="02020603050405020304"/>
                <a:cs typeface="Times New Roman" panose="02020603050405020304"/>
                <a:sym typeface="Times New Roman" panose="02020603050405020304"/>
              </a:rPr>
              <a:t>• 	Platform                       	: IA-32(Windows Package Only) </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0" indent="0">
              <a:buNone/>
            </a:pPr>
            <a:r>
              <a:rPr lang="en-US" sz="2400" dirty="0">
                <a:latin typeface="Times New Roman" panose="02020603050405020304"/>
                <a:ea typeface="Times New Roman" panose="02020603050405020304"/>
                <a:cs typeface="Times New Roman" panose="02020603050405020304"/>
                <a:sym typeface="Times New Roman" panose="02020603050405020304"/>
              </a:rPr>
              <a:t>• 	Ram                             	: 8 GB RAM </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0" indent="0">
              <a:buNone/>
            </a:pPr>
            <a:r>
              <a:rPr lang="en-US" sz="2400" dirty="0">
                <a:latin typeface="Times New Roman" panose="02020603050405020304"/>
                <a:ea typeface="Times New Roman" panose="02020603050405020304"/>
                <a:cs typeface="Times New Roman" panose="02020603050405020304"/>
                <a:sym typeface="Times New Roman" panose="02020603050405020304"/>
              </a:rPr>
              <a:t>• 	Processor                     	: Pentium IV/III</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0" indent="0">
              <a:buNone/>
            </a:pPr>
            <a:r>
              <a:rPr lang="en-US" sz="2400" dirty="0">
                <a:latin typeface="Times New Roman" panose="02020603050405020304"/>
                <a:ea typeface="Times New Roman" panose="02020603050405020304"/>
                <a:cs typeface="Times New Roman" panose="02020603050405020304"/>
                <a:sym typeface="Times New Roman" panose="02020603050405020304"/>
              </a:rPr>
              <a:t>• 	Processor speed           	: Minimum 1.99 GHZ </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endParaRPr lang="en-IN" dirty="0"/>
          </a:p>
        </p:txBody>
      </p:sp>
      <p:sp>
        <p:nvSpPr>
          <p:cNvPr id="5" name="TextBox 4"/>
          <p:cNvSpPr txBox="1"/>
          <p:nvPr/>
        </p:nvSpPr>
        <p:spPr>
          <a:xfrm flipH="1">
            <a:off x="5762625" y="1637665"/>
            <a:ext cx="5724526" cy="4555093"/>
          </a:xfrm>
          <a:prstGeom prst="rect">
            <a:avLst/>
          </a:prstGeom>
          <a:noFill/>
        </p:spPr>
        <p:txBody>
          <a:bodyPr wrap="square" rtlCol="0">
            <a:spAutoFit/>
          </a:bodyPr>
          <a:lstStyle/>
          <a:p>
            <a:r>
              <a:rPr lang="en-IN" sz="2800" b="1" u="sng" dirty="0"/>
              <a:t>Software:</a:t>
            </a:r>
            <a:endParaRPr lang="en-IN" sz="2800" b="1" u="sng" dirty="0"/>
          </a:p>
          <a:p>
            <a:r>
              <a:rPr lang="en-US" sz="2000" dirty="0"/>
              <a:t>•Operating system          : Windows 10 </a:t>
            </a:r>
            <a:endParaRPr lang="en-US" sz="2000" dirty="0"/>
          </a:p>
          <a:p>
            <a:endParaRPr lang="en-US" sz="2000" dirty="0"/>
          </a:p>
          <a:p>
            <a:r>
              <a:rPr lang="en-US" sz="2000" dirty="0"/>
              <a:t>•Languages used            : Python             </a:t>
            </a:r>
            <a:endParaRPr lang="en-US" sz="2000" dirty="0"/>
          </a:p>
          <a:p>
            <a:endParaRPr lang="en-US" sz="2000" dirty="0"/>
          </a:p>
          <a:p>
            <a:r>
              <a:rPr lang="en-US" sz="2000" dirty="0"/>
              <a:t> •Software Package         : Anaconda </a:t>
            </a:r>
            <a:r>
              <a:rPr lang="en-US" dirty="0"/>
              <a:t>3</a:t>
            </a: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latin typeface="Times New Roman" panose="02020603050405020304"/>
                <a:ea typeface="Times New Roman" panose="02020603050405020304"/>
                <a:cs typeface="Times New Roman" panose="02020603050405020304"/>
                <a:sym typeface="Times New Roman" panose="02020603050405020304"/>
              </a:rPr>
              <a:t>List of Modules:</a:t>
            </a:r>
            <a:endParaRPr lang="en-IN" dirty="0"/>
          </a:p>
        </p:txBody>
      </p:sp>
      <p:sp>
        <p:nvSpPr>
          <p:cNvPr id="3" name="Content Placeholder 2"/>
          <p:cNvSpPr>
            <a:spLocks noGrp="1"/>
          </p:cNvSpPr>
          <p:nvPr>
            <p:ph idx="1"/>
          </p:nvPr>
        </p:nvSpPr>
        <p:spPr/>
        <p:txBody>
          <a:bodyPr/>
          <a:lstStyle/>
          <a:p>
            <a:pPr marL="457200" lvl="0" indent="-406400" algn="l" rtl="0">
              <a:lnSpc>
                <a:spcPct val="100000"/>
              </a:lnSpc>
              <a:spcBef>
                <a:spcPts val="0"/>
              </a:spcBef>
              <a:spcAft>
                <a:spcPts val="0"/>
              </a:spcAft>
              <a:buSzPts val="2800"/>
              <a:buFont typeface="Times New Roman" panose="02020603050405020304"/>
              <a:buChar char="•"/>
            </a:pPr>
            <a:r>
              <a:rPr lang="en-US" sz="2800" dirty="0">
                <a:latin typeface="Times New Roman" panose="02020603050405020304" pitchFamily="18" charset="0"/>
                <a:cs typeface="Times New Roman" panose="02020603050405020304" pitchFamily="18" charset="0"/>
                <a:sym typeface="+mn-ea"/>
              </a:rPr>
              <a:t>Module 1 - </a:t>
            </a:r>
            <a:r>
              <a:rPr lang="en-US" sz="2800" dirty="0" err="1">
                <a:latin typeface="Times New Roman" panose="02020603050405020304" pitchFamily="18" charset="0"/>
                <a:cs typeface="Times New Roman" panose="02020603050405020304" pitchFamily="18" charset="0"/>
                <a:sym typeface="+mn-ea"/>
              </a:rPr>
              <a:t>ManualNet</a:t>
            </a:r>
            <a:r>
              <a:rPr lang="en-US" sz="2800" dirty="0">
                <a:latin typeface="Times New Roman" panose="02020603050405020304" pitchFamily="18" charset="0"/>
                <a:cs typeface="Times New Roman" panose="02020603050405020304" pitchFamily="18" charset="0"/>
                <a:sym typeface="+mn-ea"/>
              </a:rPr>
              <a:t> architecture ( An architecture we created with </a:t>
            </a:r>
            <a:r>
              <a:rPr lang="en-US" sz="2800" dirty="0" err="1">
                <a:latin typeface="Times New Roman" panose="02020603050405020304" pitchFamily="18" charset="0"/>
                <a:cs typeface="Times New Roman" panose="02020603050405020304" pitchFamily="18" charset="0"/>
                <a:sym typeface="+mn-ea"/>
              </a:rPr>
              <a:t>AlexNet</a:t>
            </a:r>
            <a:r>
              <a:rPr lang="en-US" sz="2800" dirty="0">
                <a:latin typeface="Times New Roman" panose="02020603050405020304" pitchFamily="18" charset="0"/>
                <a:cs typeface="Times New Roman" panose="02020603050405020304" pitchFamily="18" charset="0"/>
                <a:sym typeface="+mn-ea"/>
              </a:rPr>
              <a:t> and </a:t>
            </a:r>
            <a:r>
              <a:rPr lang="en-US" sz="2800" dirty="0" err="1">
                <a:latin typeface="Times New Roman" panose="02020603050405020304" pitchFamily="18" charset="0"/>
                <a:cs typeface="Times New Roman" panose="02020603050405020304" pitchFamily="18" charset="0"/>
                <a:sym typeface="+mn-ea"/>
              </a:rPr>
              <a:t>LeNet</a:t>
            </a:r>
            <a:r>
              <a:rPr lang="en-US" sz="2800" dirty="0">
                <a:latin typeface="Times New Roman" panose="02020603050405020304" pitchFamily="18" charset="0"/>
                <a:cs typeface="Times New Roman" panose="02020603050405020304" pitchFamily="18" charset="0"/>
                <a:sym typeface="+mn-ea"/>
              </a:rPr>
              <a:t> CNN models as base for processing the given images taken from the retinal database). [accuracy of 98.44%]</a:t>
            </a:r>
            <a:endParaRPr lang="en-US" sz="2800" dirty="0">
              <a:latin typeface="Times New Roman" panose="02020603050405020304" pitchFamily="18" charset="0"/>
              <a:cs typeface="Times New Roman" panose="02020603050405020304" pitchFamily="18" charset="0"/>
              <a:sym typeface="+mn-ea"/>
            </a:endParaRPr>
          </a:p>
          <a:p>
            <a:pPr marL="457200" lvl="0" indent="-406400" algn="l" rtl="0">
              <a:lnSpc>
                <a:spcPct val="100000"/>
              </a:lnSpc>
              <a:spcBef>
                <a:spcPts val="0"/>
              </a:spcBef>
              <a:spcAft>
                <a:spcPts val="0"/>
              </a:spcAft>
              <a:buSzPts val="2800"/>
              <a:buFont typeface="Times New Roman" panose="02020603050405020304"/>
              <a:buChar char="•"/>
            </a:pPr>
            <a:r>
              <a:rPr lang="en-US" sz="2800" dirty="0">
                <a:latin typeface="Times New Roman" panose="02020603050405020304" pitchFamily="18" charset="0"/>
                <a:cs typeface="Times New Roman" panose="02020603050405020304" pitchFamily="18" charset="0"/>
                <a:sym typeface="+mn-ea"/>
              </a:rPr>
              <a:t>Module 2 - </a:t>
            </a:r>
            <a:r>
              <a:rPr lang="en-US" sz="2800" dirty="0" err="1">
                <a:latin typeface="Times New Roman" panose="02020603050405020304" pitchFamily="18" charset="0"/>
                <a:cs typeface="Times New Roman" panose="02020603050405020304" pitchFamily="18" charset="0"/>
                <a:sym typeface="+mn-ea"/>
              </a:rPr>
              <a:t>AlexNet</a:t>
            </a:r>
            <a:r>
              <a:rPr lang="en-US" sz="2800" dirty="0">
                <a:latin typeface="Times New Roman" panose="02020603050405020304" pitchFamily="18" charset="0"/>
                <a:cs typeface="Times New Roman" panose="02020603050405020304" pitchFamily="18" charset="0"/>
                <a:sym typeface="+mn-ea"/>
              </a:rPr>
              <a:t> architecture. [accuracy of 89.70%]</a:t>
            </a:r>
            <a:endParaRPr lang="en-US" sz="2800" dirty="0">
              <a:latin typeface="Times New Roman" panose="02020603050405020304" pitchFamily="18" charset="0"/>
              <a:cs typeface="Times New Roman" panose="02020603050405020304" pitchFamily="18" charset="0"/>
              <a:sym typeface="+mn-ea"/>
            </a:endParaRPr>
          </a:p>
          <a:p>
            <a:pPr marL="457200" lvl="0" indent="-406400" algn="l" rtl="0">
              <a:lnSpc>
                <a:spcPct val="100000"/>
              </a:lnSpc>
              <a:spcBef>
                <a:spcPts val="0"/>
              </a:spcBef>
              <a:spcAft>
                <a:spcPts val="0"/>
              </a:spcAft>
              <a:buSzPts val="2800"/>
              <a:buFont typeface="Times New Roman" panose="02020603050405020304"/>
              <a:buChar char="•"/>
            </a:pPr>
            <a:r>
              <a:rPr lang="en-US" sz="2800" dirty="0">
                <a:latin typeface="Times New Roman" panose="02020603050405020304" pitchFamily="18" charset="0"/>
                <a:cs typeface="Times New Roman" panose="02020603050405020304" pitchFamily="18" charset="0"/>
                <a:sym typeface="+mn-ea"/>
              </a:rPr>
              <a:t>Module 3 - </a:t>
            </a:r>
            <a:r>
              <a:rPr lang="en-US" sz="2800" dirty="0" err="1">
                <a:latin typeface="Times New Roman" panose="02020603050405020304" pitchFamily="18" charset="0"/>
                <a:cs typeface="Times New Roman" panose="02020603050405020304" pitchFamily="18" charset="0"/>
                <a:sym typeface="+mn-ea"/>
              </a:rPr>
              <a:t>LeNet</a:t>
            </a:r>
            <a:r>
              <a:rPr lang="en-US" sz="2800" dirty="0">
                <a:latin typeface="Times New Roman" panose="02020603050405020304" pitchFamily="18" charset="0"/>
                <a:cs typeface="Times New Roman" panose="02020603050405020304" pitchFamily="18" charset="0"/>
                <a:sym typeface="+mn-ea"/>
              </a:rPr>
              <a:t> architecture. [accuracy of 98.44%]</a:t>
            </a:r>
            <a:endParaRPr lang="en-US" sz="28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latin typeface="Times New Roman" panose="02020603050405020304"/>
                <a:ea typeface="Times New Roman" panose="02020603050405020304"/>
                <a:cs typeface="Times New Roman" panose="02020603050405020304"/>
                <a:sym typeface="Times New Roman" panose="02020603050405020304"/>
              </a:rPr>
              <a:t>Implementation:</a:t>
            </a:r>
            <a:endParaRPr lang="en-IN" dirty="0"/>
          </a:p>
        </p:txBody>
      </p:sp>
      <p:sp>
        <p:nvSpPr>
          <p:cNvPr id="3" name="Content Placeholder 2"/>
          <p:cNvSpPr>
            <a:spLocks noGrp="1"/>
          </p:cNvSpPr>
          <p:nvPr>
            <p:ph idx="1"/>
          </p:nvPr>
        </p:nvSpPr>
        <p:spPr/>
        <p:txBody>
          <a:bodyPr/>
          <a:lstStyle/>
          <a:p>
            <a:pPr marL="457200" lvl="0" indent="-406400" algn="l" rtl="0">
              <a:spcBef>
                <a:spcPts val="1000"/>
              </a:spcBef>
              <a:spcAft>
                <a:spcPts val="0"/>
              </a:spcAft>
              <a:buSzPts val="2800"/>
              <a:buFont typeface="Times New Roman" panose="02020603050405020304"/>
              <a:buChar char="•"/>
            </a:pPr>
            <a:r>
              <a:rPr lang="en-US" sz="2800" dirty="0">
                <a:sym typeface="+mn-ea"/>
              </a:rPr>
              <a:t>The above mentioned 3 modules are implemented in </a:t>
            </a:r>
            <a:r>
              <a:rPr lang="en-US" sz="2800" dirty="0" err="1">
                <a:sym typeface="+mn-ea"/>
              </a:rPr>
              <a:t>jupyter</a:t>
            </a:r>
            <a:r>
              <a:rPr lang="en-US" sz="2800" dirty="0">
                <a:sym typeface="+mn-ea"/>
              </a:rPr>
              <a:t> notebook and the output is displayed after processing the given input images with epoch.</a:t>
            </a:r>
            <a:endParaRPr lang="en-US" sz="2800" dirty="0">
              <a:sym typeface="+mn-ea"/>
            </a:endParaRPr>
          </a:p>
          <a:p>
            <a:pPr marL="457200" lvl="0" indent="-406400" algn="l" rtl="0">
              <a:spcBef>
                <a:spcPts val="1000"/>
              </a:spcBef>
              <a:spcAft>
                <a:spcPts val="0"/>
              </a:spcAft>
              <a:buSzPts val="2800"/>
              <a:buFont typeface="Times New Roman" panose="02020603050405020304"/>
              <a:buChar char="•"/>
            </a:pPr>
            <a:r>
              <a:rPr lang="en-US" sz="2800" dirty="0">
                <a:latin typeface="Times New Roman" panose="02020603050405020304"/>
                <a:ea typeface="Times New Roman" panose="02020603050405020304"/>
                <a:cs typeface="Times New Roman" panose="02020603050405020304"/>
                <a:sym typeface="Times New Roman" panose="02020603050405020304"/>
              </a:rPr>
              <a:t>The output displays the accuracy, loss, </a:t>
            </a:r>
            <a:r>
              <a:rPr lang="en-US" sz="2800" dirty="0" err="1">
                <a:latin typeface="Times New Roman" panose="02020603050405020304"/>
                <a:ea typeface="Times New Roman" panose="02020603050405020304"/>
                <a:cs typeface="Times New Roman" panose="02020603050405020304"/>
                <a:sym typeface="Times New Roman" panose="02020603050405020304"/>
              </a:rPr>
              <a:t>val_accuracy</a:t>
            </a:r>
            <a:r>
              <a:rPr lang="en-US" sz="2800" dirty="0">
                <a:latin typeface="Times New Roman" panose="02020603050405020304"/>
                <a:ea typeface="Times New Roman" panose="02020603050405020304"/>
                <a:cs typeface="Times New Roman" panose="02020603050405020304"/>
                <a:sym typeface="Times New Roman" panose="02020603050405020304"/>
              </a:rPr>
              <a:t> and </a:t>
            </a:r>
            <a:r>
              <a:rPr lang="en-US" sz="2800" dirty="0" err="1">
                <a:latin typeface="Times New Roman" panose="02020603050405020304"/>
                <a:ea typeface="Times New Roman" panose="02020603050405020304"/>
                <a:cs typeface="Times New Roman" panose="02020603050405020304"/>
                <a:sym typeface="Times New Roman" panose="02020603050405020304"/>
              </a:rPr>
              <a:t>val_loss</a:t>
            </a:r>
            <a:r>
              <a:rPr lang="en-US" sz="2800" dirty="0">
                <a:latin typeface="Times New Roman" panose="02020603050405020304"/>
                <a:ea typeface="Times New Roman" panose="02020603050405020304"/>
                <a:cs typeface="Times New Roman" panose="02020603050405020304"/>
                <a:sym typeface="Times New Roman" panose="02020603050405020304"/>
              </a:rPr>
              <a:t> for each of the processed images taken at random from the testing dataset.</a:t>
            </a:r>
            <a:endParaRPr lang="en-US" sz="2800" dirty="0">
              <a:latin typeface="Times New Roman" panose="02020603050405020304"/>
              <a:ea typeface="Times New Roman" panose="02020603050405020304"/>
              <a:cs typeface="Times New Roman" panose="02020603050405020304"/>
              <a:sym typeface="Times New Roman" panose="02020603050405020304"/>
            </a:endParaRPr>
          </a:p>
          <a:p>
            <a:pPr marL="457200" lvl="0" indent="-406400" algn="l" rtl="0">
              <a:spcBef>
                <a:spcPts val="1000"/>
              </a:spcBef>
              <a:spcAft>
                <a:spcPts val="0"/>
              </a:spcAft>
              <a:buSzPts val="2800"/>
              <a:buFont typeface="Times New Roman" panose="02020603050405020304"/>
              <a:buChar char="•"/>
            </a:pPr>
            <a:r>
              <a:rPr lang="en-US" sz="2800" dirty="0">
                <a:sym typeface="+mn-ea"/>
              </a:rPr>
              <a:t>The output displayed in Django platform shows whether the patient is diagnosed with diabetic retinopathy or not. [if present it shows ‘Severe Diabetic Retinopathy’ and if not present it shows ‘No Diabetic Retinopathy’].</a:t>
            </a:r>
            <a:endParaRPr lang="en-US" sz="2800" dirty="0"/>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63550"/>
          </a:xfrm>
        </p:spPr>
        <p:txBody>
          <a:bodyPr>
            <a:normAutofit fontScale="90000"/>
          </a:bodyPr>
          <a:lstStyle/>
          <a:p>
            <a:r>
              <a:rPr lang="en-IN" dirty="0"/>
              <a:t> </a:t>
            </a:r>
            <a:endParaRPr lang="en-IN" dirty="0"/>
          </a:p>
        </p:txBody>
      </p:sp>
      <p:sp>
        <p:nvSpPr>
          <p:cNvPr id="3" name="Content Placeholder 2"/>
          <p:cNvSpPr>
            <a:spLocks noGrp="1"/>
          </p:cNvSpPr>
          <p:nvPr>
            <p:ph idx="1"/>
          </p:nvPr>
        </p:nvSpPr>
        <p:spPr>
          <a:xfrm>
            <a:off x="838200" y="1143000"/>
            <a:ext cx="10515600" cy="5033963"/>
          </a:xfrm>
        </p:spPr>
        <p:txBody>
          <a:bodyPr/>
          <a:lstStyle/>
          <a:p>
            <a:r>
              <a:rPr lang="en-US" sz="2800" b="1" dirty="0" err="1">
                <a:latin typeface="Times New Roman" panose="02020603050405020304"/>
                <a:ea typeface="Times New Roman" panose="02020603050405020304"/>
                <a:cs typeface="Times New Roman" panose="02020603050405020304"/>
                <a:sym typeface="Times New Roman" panose="02020603050405020304"/>
              </a:rPr>
              <a:t>ManualNet</a:t>
            </a:r>
            <a:r>
              <a:rPr lang="en-US" sz="2800" b="1" dirty="0">
                <a:latin typeface="Times New Roman" panose="02020603050405020304"/>
                <a:ea typeface="Times New Roman" panose="02020603050405020304"/>
                <a:cs typeface="Times New Roman" panose="02020603050405020304"/>
                <a:sym typeface="Times New Roman" panose="02020603050405020304"/>
              </a:rPr>
              <a:t> Image processing :</a:t>
            </a:r>
            <a:r>
              <a:rPr lang="en-US" b="1" dirty="0">
                <a:latin typeface="Times New Roman" panose="02020603050405020304"/>
                <a:ea typeface="Times New Roman" panose="02020603050405020304"/>
                <a:cs typeface="Times New Roman" panose="02020603050405020304"/>
                <a:sym typeface="Times New Roman" panose="02020603050405020304"/>
              </a:rPr>
              <a:t> </a:t>
            </a:r>
            <a:endParaRPr lang="en-US" b="1" dirty="0">
              <a:latin typeface="Times New Roman" panose="02020603050405020304"/>
              <a:ea typeface="Times New Roman" panose="02020603050405020304"/>
              <a:cs typeface="Times New Roman" panose="02020603050405020304"/>
              <a:sym typeface="Times New Roman" panose="02020603050405020304"/>
            </a:endParaRPr>
          </a:p>
          <a:p>
            <a:endParaRPr lang="en-US" dirty="0">
              <a:latin typeface="Times New Roman" panose="02020603050405020304"/>
              <a:ea typeface="Times New Roman" panose="02020603050405020304"/>
              <a:cs typeface="Times New Roman" panose="02020603050405020304"/>
              <a:sym typeface="Times New Roman" panose="02020603050405020304"/>
            </a:endParaRPr>
          </a:p>
          <a:p>
            <a:endParaRPr lang="en-IN" dirty="0"/>
          </a:p>
          <a:p>
            <a:endParaRPr lang="en-IN" dirty="0"/>
          </a:p>
          <a:p>
            <a:endParaRPr lang="en-IN" dirty="0"/>
          </a:p>
          <a:p>
            <a:endParaRPr lang="en-US" sz="2800" dirty="0">
              <a:latin typeface="Times New Roman" panose="02020603050405020304"/>
              <a:ea typeface="Times New Roman" panose="02020603050405020304"/>
              <a:cs typeface="Times New Roman" panose="02020603050405020304"/>
              <a:sym typeface="Times New Roman" panose="02020603050405020304"/>
            </a:endParaRPr>
          </a:p>
          <a:p>
            <a:r>
              <a:rPr lang="en-US" sz="2800" b="1" dirty="0">
                <a:latin typeface="Times New Roman" panose="02020603050405020304"/>
                <a:ea typeface="Times New Roman" panose="02020603050405020304"/>
                <a:cs typeface="Times New Roman" panose="02020603050405020304"/>
                <a:sym typeface="Times New Roman" panose="02020603050405020304"/>
              </a:rPr>
              <a:t>Graphical Output :</a:t>
            </a:r>
            <a:endParaRPr lang="en-US" sz="2800" b="1" dirty="0">
              <a:latin typeface="Times New Roman" panose="02020603050405020304"/>
              <a:ea typeface="Times New Roman" panose="02020603050405020304"/>
              <a:cs typeface="Times New Roman" panose="02020603050405020304"/>
              <a:sym typeface="Times New Roman" panose="02020603050405020304"/>
            </a:endParaRPr>
          </a:p>
          <a:p>
            <a:endParaRPr lang="en-IN" dirty="0"/>
          </a:p>
        </p:txBody>
      </p:sp>
      <p:pic>
        <p:nvPicPr>
          <p:cNvPr id="4" name="Picture Placeholder 5" descr="manualnet1"/>
          <p:cNvPicPr>
            <a:picLocks noChangeAspect="1"/>
          </p:cNvPicPr>
          <p:nvPr/>
        </p:nvPicPr>
        <p:blipFill>
          <a:blip r:embed="rId1"/>
          <a:stretch>
            <a:fillRect/>
          </a:stretch>
        </p:blipFill>
        <p:spPr>
          <a:xfrm>
            <a:off x="994092" y="1838325"/>
            <a:ext cx="6016308" cy="2324100"/>
          </a:xfrm>
          <a:prstGeom prst="rect">
            <a:avLst/>
          </a:prstGeom>
        </p:spPr>
      </p:pic>
      <p:pic>
        <p:nvPicPr>
          <p:cNvPr id="5" name="Picture 4" descr="manualnet2"/>
          <p:cNvPicPr>
            <a:picLocks noChangeAspect="1"/>
          </p:cNvPicPr>
          <p:nvPr/>
        </p:nvPicPr>
        <p:blipFill>
          <a:blip r:embed="rId2"/>
          <a:stretch>
            <a:fillRect/>
          </a:stretch>
        </p:blipFill>
        <p:spPr>
          <a:xfrm>
            <a:off x="7334250" y="1143000"/>
            <a:ext cx="4552950" cy="55054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15912"/>
          </a:xfrm>
        </p:spPr>
        <p:txBody>
          <a:bodyPr>
            <a:normAutofit fontScale="90000"/>
          </a:bodyPr>
          <a:lstStyle/>
          <a:p>
            <a:br>
              <a:rPr lang="en-IN" dirty="0"/>
            </a:br>
            <a:endParaRPr lang="en-IN" dirty="0"/>
          </a:p>
        </p:txBody>
      </p:sp>
      <p:sp>
        <p:nvSpPr>
          <p:cNvPr id="3" name="Content Placeholder 2"/>
          <p:cNvSpPr>
            <a:spLocks noGrp="1"/>
          </p:cNvSpPr>
          <p:nvPr>
            <p:ph idx="1"/>
          </p:nvPr>
        </p:nvSpPr>
        <p:spPr>
          <a:xfrm>
            <a:off x="838200" y="781050"/>
            <a:ext cx="10515600" cy="5443538"/>
          </a:xfrm>
        </p:spPr>
        <p:txBody>
          <a:bodyPr/>
          <a:lstStyle/>
          <a:p>
            <a:r>
              <a:rPr lang="en-US" sz="2800" b="1" dirty="0" err="1">
                <a:latin typeface="Times New Roman" panose="02020603050405020304"/>
                <a:ea typeface="Times New Roman" panose="02020603050405020304"/>
                <a:cs typeface="Times New Roman" panose="02020603050405020304"/>
                <a:sym typeface="Times New Roman" panose="02020603050405020304"/>
              </a:rPr>
              <a:t>AlexNet</a:t>
            </a:r>
            <a:r>
              <a:rPr lang="en-US" sz="2800" b="1" dirty="0">
                <a:latin typeface="Times New Roman" panose="02020603050405020304"/>
                <a:ea typeface="Times New Roman" panose="02020603050405020304"/>
                <a:cs typeface="Times New Roman" panose="02020603050405020304"/>
                <a:sym typeface="Times New Roman" panose="02020603050405020304"/>
              </a:rPr>
              <a:t> Image processing :</a:t>
            </a:r>
            <a:r>
              <a:rPr lang="en-US" b="1" dirty="0">
                <a:latin typeface="Times New Roman" panose="02020603050405020304"/>
                <a:ea typeface="Times New Roman" panose="02020603050405020304"/>
                <a:cs typeface="Times New Roman" panose="02020603050405020304"/>
                <a:sym typeface="Times New Roman" panose="02020603050405020304"/>
              </a:rPr>
              <a:t> </a:t>
            </a:r>
            <a:endParaRPr lang="en-US" b="1" dirty="0">
              <a:latin typeface="Times New Roman" panose="02020603050405020304"/>
              <a:ea typeface="Times New Roman" panose="02020603050405020304"/>
              <a:cs typeface="Times New Roman" panose="02020603050405020304"/>
              <a:sym typeface="Times New Roman" panose="02020603050405020304"/>
            </a:endParaRPr>
          </a:p>
          <a:p>
            <a:endParaRPr lang="en-US" dirty="0">
              <a:latin typeface="Times New Roman" panose="02020603050405020304"/>
              <a:ea typeface="Times New Roman" panose="02020603050405020304"/>
              <a:cs typeface="Times New Roman" panose="02020603050405020304"/>
              <a:sym typeface="Times New Roman" panose="02020603050405020304"/>
            </a:endParaRPr>
          </a:p>
          <a:p>
            <a:endParaRPr lang="en-US" dirty="0">
              <a:latin typeface="Times New Roman" panose="02020603050405020304"/>
              <a:ea typeface="Times New Roman" panose="02020603050405020304"/>
              <a:cs typeface="Times New Roman" panose="02020603050405020304"/>
              <a:sym typeface="Times New Roman" panose="02020603050405020304"/>
            </a:endParaRPr>
          </a:p>
          <a:p>
            <a:endParaRPr lang="en-US" dirty="0">
              <a:latin typeface="Times New Roman" panose="02020603050405020304"/>
              <a:ea typeface="Times New Roman" panose="02020603050405020304"/>
              <a:cs typeface="Times New Roman" panose="02020603050405020304"/>
              <a:sym typeface="Times New Roman" panose="02020603050405020304"/>
            </a:endParaRPr>
          </a:p>
          <a:p>
            <a:endParaRPr lang="en-US" dirty="0">
              <a:latin typeface="Times New Roman" panose="02020603050405020304"/>
              <a:ea typeface="Times New Roman" panose="02020603050405020304"/>
              <a:cs typeface="Times New Roman" panose="02020603050405020304"/>
              <a:sym typeface="Times New Roman" panose="02020603050405020304"/>
            </a:endParaRPr>
          </a:p>
          <a:p>
            <a:endParaRPr lang="en-US" dirty="0">
              <a:latin typeface="Times New Roman" panose="02020603050405020304"/>
              <a:ea typeface="Times New Roman" panose="02020603050405020304"/>
              <a:cs typeface="Times New Roman" panose="02020603050405020304"/>
              <a:sym typeface="Times New Roman" panose="02020603050405020304"/>
            </a:endParaRPr>
          </a:p>
          <a:p>
            <a:r>
              <a:rPr lang="en-US" sz="2800" b="1" dirty="0">
                <a:latin typeface="Times New Roman" panose="02020603050405020304"/>
                <a:ea typeface="Times New Roman" panose="02020603050405020304"/>
                <a:cs typeface="Times New Roman" panose="02020603050405020304"/>
                <a:sym typeface="Times New Roman" panose="02020603050405020304"/>
              </a:rPr>
              <a:t>Graphical Output :</a:t>
            </a:r>
            <a:endParaRPr lang="en-US" sz="2800" b="1" dirty="0">
              <a:latin typeface="Times New Roman" panose="02020603050405020304"/>
              <a:ea typeface="Times New Roman" panose="02020603050405020304"/>
              <a:cs typeface="Times New Roman" panose="02020603050405020304"/>
              <a:sym typeface="Times New Roman" panose="02020603050405020304"/>
            </a:endParaRPr>
          </a:p>
          <a:p>
            <a:endParaRPr lang="en-US" dirty="0">
              <a:latin typeface="Times New Roman" panose="02020603050405020304"/>
              <a:ea typeface="Times New Roman" panose="02020603050405020304"/>
              <a:cs typeface="Times New Roman" panose="02020603050405020304"/>
              <a:sym typeface="Times New Roman" panose="02020603050405020304"/>
            </a:endParaRPr>
          </a:p>
          <a:p>
            <a:endParaRPr lang="en-US" dirty="0">
              <a:latin typeface="Times New Roman" panose="02020603050405020304"/>
              <a:ea typeface="Times New Roman" panose="02020603050405020304"/>
              <a:cs typeface="Times New Roman" panose="02020603050405020304"/>
              <a:sym typeface="Times New Roman" panose="02020603050405020304"/>
            </a:endParaRPr>
          </a:p>
          <a:p>
            <a:endParaRPr lang="en-IN" dirty="0"/>
          </a:p>
        </p:txBody>
      </p:sp>
      <p:pic>
        <p:nvPicPr>
          <p:cNvPr id="4" name="Picture Placeholder 2" descr="alexnet2"/>
          <p:cNvPicPr>
            <a:picLocks noChangeAspect="1"/>
          </p:cNvPicPr>
          <p:nvPr/>
        </p:nvPicPr>
        <p:blipFill>
          <a:blip r:embed="rId1"/>
          <a:stretch>
            <a:fillRect/>
          </a:stretch>
        </p:blipFill>
        <p:spPr>
          <a:xfrm>
            <a:off x="1024254" y="1276985"/>
            <a:ext cx="5776595" cy="2188528"/>
          </a:xfrm>
          <a:prstGeom prst="rect">
            <a:avLst/>
          </a:prstGeom>
        </p:spPr>
      </p:pic>
      <p:pic>
        <p:nvPicPr>
          <p:cNvPr id="5" name="Picture 4" descr="manualnet2"/>
          <p:cNvPicPr>
            <a:picLocks noChangeAspect="1"/>
          </p:cNvPicPr>
          <p:nvPr/>
        </p:nvPicPr>
        <p:blipFill>
          <a:blip r:embed="rId2"/>
          <a:stretch>
            <a:fillRect/>
          </a:stretch>
        </p:blipFill>
        <p:spPr>
          <a:xfrm>
            <a:off x="7410450" y="1028700"/>
            <a:ext cx="4410075" cy="569182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3100"/>
          </a:xfrm>
        </p:spPr>
        <p:txBody>
          <a:bodyPr>
            <a:normAutofit fontScale="90000"/>
          </a:bodyPr>
          <a:lstStyle/>
          <a:p>
            <a:r>
              <a:rPr lang="en-US" sz="2700" b="1" dirty="0" err="1">
                <a:latin typeface="Times New Roman" panose="02020603050405020304"/>
                <a:ea typeface="Times New Roman" panose="02020603050405020304"/>
                <a:cs typeface="Times New Roman" panose="02020603050405020304"/>
                <a:sym typeface="Times New Roman" panose="02020603050405020304"/>
              </a:rPr>
              <a:t>LeNet</a:t>
            </a:r>
            <a:r>
              <a:rPr lang="en-US" sz="2700" b="1" dirty="0">
                <a:latin typeface="Times New Roman" panose="02020603050405020304"/>
                <a:ea typeface="Times New Roman" panose="02020603050405020304"/>
                <a:cs typeface="Times New Roman" panose="02020603050405020304"/>
                <a:sym typeface="Times New Roman" panose="02020603050405020304"/>
              </a:rPr>
              <a:t> Image processing </a:t>
            </a:r>
            <a:r>
              <a:rPr lang="en-US" sz="4400" b="1" dirty="0">
                <a:latin typeface="Times New Roman" panose="02020603050405020304"/>
                <a:ea typeface="Times New Roman" panose="02020603050405020304"/>
                <a:cs typeface="Times New Roman" panose="02020603050405020304"/>
                <a:sym typeface="Times New Roman" panose="02020603050405020304"/>
              </a:rPr>
              <a:t>:</a:t>
            </a:r>
            <a:r>
              <a:rPr lang="en-US" b="1" dirty="0">
                <a:latin typeface="Times New Roman" panose="02020603050405020304"/>
                <a:ea typeface="Times New Roman" panose="02020603050405020304"/>
                <a:cs typeface="Times New Roman" panose="02020603050405020304"/>
                <a:sym typeface="Times New Roman" panose="02020603050405020304"/>
              </a:rPr>
              <a:t> </a:t>
            </a:r>
            <a:br>
              <a:rPr lang="en-US" dirty="0">
                <a:latin typeface="Times New Roman" panose="02020603050405020304"/>
                <a:ea typeface="Times New Roman" panose="02020603050405020304"/>
                <a:cs typeface="Times New Roman" panose="02020603050405020304"/>
                <a:sym typeface="Times New Roman" panose="02020603050405020304"/>
              </a:rPr>
            </a:br>
            <a:endParaRPr lang="en-IN" dirty="0"/>
          </a:p>
        </p:txBody>
      </p:sp>
      <p:pic>
        <p:nvPicPr>
          <p:cNvPr id="4" name="Picture Placeholder 2" descr="lenet1"/>
          <p:cNvPicPr>
            <a:picLocks noGrp="1" noChangeAspect="1"/>
          </p:cNvPicPr>
          <p:nvPr>
            <p:ph idx="1"/>
          </p:nvPr>
        </p:nvPicPr>
        <p:blipFill>
          <a:blip r:embed="rId1"/>
          <a:stretch>
            <a:fillRect/>
          </a:stretch>
        </p:blipFill>
        <p:spPr>
          <a:xfrm>
            <a:off x="371475" y="866775"/>
            <a:ext cx="5553075" cy="5438775"/>
          </a:xfrm>
          <a:prstGeom prst="rect">
            <a:avLst/>
          </a:prstGeom>
        </p:spPr>
      </p:pic>
      <p:pic>
        <p:nvPicPr>
          <p:cNvPr id="5" name="Picture 4" descr="lenet2"/>
          <p:cNvPicPr>
            <a:picLocks noChangeAspect="1"/>
          </p:cNvPicPr>
          <p:nvPr/>
        </p:nvPicPr>
        <p:blipFill>
          <a:blip r:embed="rId2"/>
          <a:stretch>
            <a:fillRect/>
          </a:stretch>
        </p:blipFill>
        <p:spPr>
          <a:xfrm>
            <a:off x="6096000" y="723900"/>
            <a:ext cx="5953125" cy="55816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7500"/>
            <a:ext cx="10515600" cy="1325563"/>
          </a:xfrm>
        </p:spPr>
        <p:txBody>
          <a:bodyPr/>
          <a:lstStyle/>
          <a:p>
            <a:r>
              <a:rPr lang="en-US" sz="4400" b="1" dirty="0">
                <a:latin typeface="Times New Roman" panose="02020603050405020304"/>
                <a:ea typeface="Times New Roman" panose="02020603050405020304"/>
                <a:cs typeface="Times New Roman" panose="02020603050405020304"/>
                <a:sym typeface="Times New Roman" panose="02020603050405020304"/>
              </a:rPr>
              <a:t>Advantages over existing system and applications:</a:t>
            </a:r>
            <a:endParaRPr lang="en-IN" dirty="0"/>
          </a:p>
        </p:txBody>
      </p:sp>
      <p:sp>
        <p:nvSpPr>
          <p:cNvPr id="3" name="Content Placeholder 2"/>
          <p:cNvSpPr>
            <a:spLocks noGrp="1"/>
          </p:cNvSpPr>
          <p:nvPr>
            <p:ph idx="1"/>
          </p:nvPr>
        </p:nvSpPr>
        <p:spPr>
          <a:xfrm>
            <a:off x="838200" y="1825625"/>
            <a:ext cx="10515600" cy="3146425"/>
          </a:xfrm>
        </p:spPr>
        <p:txBody>
          <a:bodyPr/>
          <a:lstStyle/>
          <a:p>
            <a:pPr marL="457200" lvl="0" indent="-419100" algn="l" rtl="0">
              <a:lnSpc>
                <a:spcPct val="100000"/>
              </a:lnSpc>
              <a:spcBef>
                <a:spcPts val="1000"/>
              </a:spcBef>
              <a:spcAft>
                <a:spcPts val="0"/>
              </a:spcAft>
              <a:buSzPts val="3000"/>
              <a:buFont typeface="Times New Roman" panose="02020603050405020304"/>
              <a:buChar char="•"/>
            </a:pPr>
            <a:r>
              <a:rPr lang="en-US" sz="2800" dirty="0">
                <a:latin typeface="Times New Roman" panose="02020603050405020304" pitchFamily="18" charset="0"/>
                <a:cs typeface="Times New Roman" panose="02020603050405020304" pitchFamily="18" charset="0"/>
                <a:sym typeface="+mn-ea"/>
              </a:rPr>
              <a:t>This proposed system increases the throughput &amp; reduces the subjectiveness arising from human experts in detecting the Diabetic retinopathy decease.</a:t>
            </a:r>
            <a:endParaRPr lang="en-US" sz="2800" dirty="0">
              <a:latin typeface="Times New Roman" panose="02020603050405020304" pitchFamily="18" charset="0"/>
              <a:cs typeface="Times New Roman" panose="02020603050405020304" pitchFamily="18" charset="0"/>
              <a:sym typeface="+mn-ea"/>
            </a:endParaRPr>
          </a:p>
          <a:p>
            <a:pPr marL="457200" lvl="0" indent="-419100" algn="l" rtl="0">
              <a:lnSpc>
                <a:spcPct val="100000"/>
              </a:lnSpc>
              <a:spcBef>
                <a:spcPts val="1000"/>
              </a:spcBef>
              <a:spcAft>
                <a:spcPts val="0"/>
              </a:spcAft>
              <a:buSzPts val="3000"/>
              <a:buFont typeface="Times New Roman" panose="02020603050405020304"/>
              <a:buChar char="•"/>
            </a:pPr>
            <a:r>
              <a:rPr lang="en-US" sz="2800" dirty="0">
                <a:latin typeface="Times New Roman" panose="02020603050405020304" pitchFamily="18" charset="0"/>
                <a:cs typeface="Times New Roman" panose="02020603050405020304" pitchFamily="18" charset="0"/>
                <a:sym typeface="+mn-ea"/>
              </a:rPr>
              <a:t>The output shows whether the disease is detected or not (‘yes or no’ type output). This helps people to understand the results of their tests easily.</a:t>
            </a:r>
            <a:endParaRPr lang="en-US" sz="28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latin typeface="Times New Roman" panose="02020603050405020304"/>
                <a:ea typeface="Times New Roman" panose="02020603050405020304"/>
                <a:cs typeface="Times New Roman" panose="02020603050405020304"/>
                <a:sym typeface="Times New Roman" panose="02020603050405020304"/>
              </a:rPr>
              <a:t>Limitations &amp; Future enhancements </a:t>
            </a:r>
            <a:endParaRPr lang="en-IN" dirty="0"/>
          </a:p>
        </p:txBody>
      </p:sp>
      <p:sp>
        <p:nvSpPr>
          <p:cNvPr id="3" name="Content Placeholder 2"/>
          <p:cNvSpPr>
            <a:spLocks noGrp="1"/>
          </p:cNvSpPr>
          <p:nvPr>
            <p:ph idx="1"/>
          </p:nvPr>
        </p:nvSpPr>
        <p:spPr/>
        <p:txBody>
          <a:bodyPr/>
          <a:lstStyle/>
          <a:p>
            <a:pPr marL="457200" lvl="0" indent="-419100" algn="l" rtl="0">
              <a:lnSpc>
                <a:spcPct val="100000"/>
              </a:lnSpc>
              <a:spcBef>
                <a:spcPts val="1000"/>
              </a:spcBef>
              <a:spcAft>
                <a:spcPts val="0"/>
              </a:spcAft>
              <a:buSzPts val="3000"/>
              <a:buFont typeface="Times New Roman" panose="02020603050405020304"/>
              <a:buChar char="•"/>
            </a:pPr>
            <a:r>
              <a:rPr lang="en-US" sz="4000" dirty="0">
                <a:latin typeface="Times New Roman" panose="02020603050405020304"/>
                <a:ea typeface="Times New Roman" panose="02020603050405020304"/>
                <a:cs typeface="Times New Roman" panose="02020603050405020304"/>
                <a:sym typeface="Times New Roman" panose="02020603050405020304"/>
              </a:rPr>
              <a:t>Filtering the image datasets of Diabetic Retinopathy from the STARE database takes </a:t>
            </a:r>
            <a:r>
              <a:rPr lang="en-US" sz="4000" dirty="0" err="1">
                <a:latin typeface="Times New Roman" panose="02020603050405020304"/>
                <a:ea typeface="Times New Roman" panose="02020603050405020304"/>
                <a:cs typeface="Times New Roman" panose="02020603050405020304"/>
                <a:sym typeface="Times New Roman" panose="02020603050405020304"/>
              </a:rPr>
              <a:t>alot</a:t>
            </a:r>
            <a:r>
              <a:rPr lang="en-US" sz="4000" dirty="0">
                <a:latin typeface="Times New Roman" panose="02020603050405020304"/>
                <a:ea typeface="Times New Roman" panose="02020603050405020304"/>
                <a:cs typeface="Times New Roman" panose="02020603050405020304"/>
                <a:sym typeface="Times New Roman" panose="02020603050405020304"/>
              </a:rPr>
              <a:t> of time.</a:t>
            </a:r>
            <a:endParaRPr lang="en-US" sz="4000" dirty="0">
              <a:latin typeface="Times New Roman" panose="02020603050405020304"/>
              <a:ea typeface="Times New Roman" panose="02020603050405020304"/>
              <a:cs typeface="Times New Roman" panose="02020603050405020304"/>
              <a:sym typeface="Times New Roman" panose="02020603050405020304"/>
            </a:endParaRPr>
          </a:p>
          <a:p>
            <a:pPr marL="457200" lvl="0" indent="-419100" algn="l" rtl="0">
              <a:lnSpc>
                <a:spcPct val="100000"/>
              </a:lnSpc>
              <a:spcBef>
                <a:spcPts val="0"/>
              </a:spcBef>
              <a:spcAft>
                <a:spcPts val="0"/>
              </a:spcAft>
              <a:buSzPts val="3000"/>
              <a:buFont typeface="Times New Roman" panose="02020603050405020304"/>
              <a:buChar char="•"/>
            </a:pPr>
            <a:r>
              <a:rPr lang="en-US" sz="4000" dirty="0">
                <a:latin typeface="Times New Roman" panose="02020603050405020304"/>
                <a:ea typeface="Times New Roman" panose="02020603050405020304"/>
                <a:cs typeface="Times New Roman" panose="02020603050405020304"/>
                <a:sym typeface="Times New Roman" panose="02020603050405020304"/>
              </a:rPr>
              <a:t>High Processing System is required.</a:t>
            </a:r>
            <a:endParaRPr lang="en-US" sz="4000" dirty="0">
              <a:latin typeface="Times New Roman" panose="02020603050405020304"/>
              <a:ea typeface="Times New Roman" panose="02020603050405020304"/>
              <a:cs typeface="Times New Roman" panose="02020603050405020304"/>
              <a:sym typeface="Times New Roman" panose="02020603050405020304"/>
            </a:endParaRPr>
          </a:p>
          <a:p>
            <a:pPr marL="38100" lvl="0" indent="0" algn="l" rtl="0">
              <a:lnSpc>
                <a:spcPct val="100000"/>
              </a:lnSpc>
              <a:spcBef>
                <a:spcPts val="0"/>
              </a:spcBef>
              <a:spcAft>
                <a:spcPts val="0"/>
              </a:spcAft>
              <a:buSzPts val="3000"/>
              <a:buFont typeface="Times New Roman" panose="02020603050405020304"/>
              <a:buNone/>
            </a:pPr>
            <a:endParaRPr lang="en-US" sz="2800" b="1" dirty="0">
              <a:latin typeface="Times New Roman" panose="02020603050405020304"/>
              <a:ea typeface="Times New Roman" panose="02020603050405020304"/>
              <a:cs typeface="Times New Roman" panose="02020603050405020304"/>
              <a:sym typeface="Times New Roman" panose="02020603050405020304"/>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marL="457200" lvl="0" indent="-406400" algn="just" rtl="0">
              <a:lnSpc>
                <a:spcPct val="100000"/>
              </a:lnSpc>
              <a:spcBef>
                <a:spcPts val="0"/>
              </a:spcBef>
              <a:spcAft>
                <a:spcPts val="0"/>
              </a:spcAft>
              <a:buClr>
                <a:srgbClr val="000000"/>
              </a:buClr>
              <a:buSzPts val="2800"/>
              <a:buFont typeface="Times New Roman" panose="02020603050405020304"/>
              <a:buChar char="•"/>
            </a:pPr>
            <a:r>
              <a:rPr lang="en-US" sz="2800" dirty="0">
                <a:latin typeface="Times New Roman" panose="02020603050405020304" pitchFamily="18" charset="0"/>
                <a:cs typeface="Times New Roman" panose="02020603050405020304" pitchFamily="18" charset="0"/>
                <a:sym typeface="+mn-ea"/>
              </a:rPr>
              <a:t>This study aims to develop a system to distinguish Diabetic retinopathy disease from fundus images.</a:t>
            </a:r>
            <a:endParaRPr lang="en-US" sz="2800" dirty="0">
              <a:latin typeface="Times New Roman" panose="02020603050405020304" pitchFamily="18" charset="0"/>
              <a:cs typeface="Times New Roman" panose="02020603050405020304" pitchFamily="18" charset="0"/>
              <a:sym typeface="+mn-ea"/>
            </a:endParaRPr>
          </a:p>
          <a:p>
            <a:pPr marL="50800" lvl="0" indent="0" algn="just" rtl="0">
              <a:lnSpc>
                <a:spcPct val="100000"/>
              </a:lnSpc>
              <a:spcBef>
                <a:spcPts val="0"/>
              </a:spcBef>
              <a:spcAft>
                <a:spcPts val="0"/>
              </a:spcAft>
              <a:buClr>
                <a:srgbClr val="000000"/>
              </a:buClr>
              <a:buSzPts val="2800"/>
              <a:buNone/>
            </a:pPr>
            <a:endParaRPr lang="en-US" sz="2800" dirty="0">
              <a:latin typeface="Times New Roman" panose="02020603050405020304" pitchFamily="18" charset="0"/>
              <a:cs typeface="Times New Roman" panose="02020603050405020304" pitchFamily="18" charset="0"/>
              <a:sym typeface="+mn-ea"/>
            </a:endParaRPr>
          </a:p>
          <a:p>
            <a:pPr marL="457200" lvl="0" indent="-406400" algn="just" rtl="0">
              <a:lnSpc>
                <a:spcPct val="100000"/>
              </a:lnSpc>
              <a:spcBef>
                <a:spcPts val="0"/>
              </a:spcBef>
              <a:spcAft>
                <a:spcPts val="0"/>
              </a:spcAft>
              <a:buClr>
                <a:srgbClr val="000000"/>
              </a:buClr>
              <a:buSzPts val="2800"/>
              <a:buFont typeface="Times New Roman" panose="02020603050405020304"/>
              <a:buChar char="•"/>
            </a:pPr>
            <a:r>
              <a:rPr lang="en-US" sz="2800" dirty="0">
                <a:latin typeface="Times New Roman" panose="02020603050405020304" pitchFamily="18" charset="0"/>
                <a:cs typeface="Times New Roman" panose="02020603050405020304" pitchFamily="18" charset="0"/>
                <a:sym typeface="+mn-ea"/>
              </a:rPr>
              <a:t>In this work, we extracted different Diabetic retinopathy features such as Diabetic retinopathy, optic disc and lesions, applied convolutional neural network based models for the detection of multiple Diabetic retinopathy diseases with fundus photographs involved in structured analysis of the retinal (STARE - Structured Analysis of the Retina) database.</a:t>
            </a:r>
            <a:endParaRPr lang="en-US" sz="2800" dirty="0">
              <a:latin typeface="Times New Roman" panose="02020603050405020304" pitchFamily="18" charset="0"/>
              <a:cs typeface="Times New Roman" panose="02020603050405020304" pitchFamily="18" charset="0"/>
              <a:sym typeface="+mn-ea"/>
            </a:endParaRPr>
          </a:p>
          <a:p>
            <a:pPr marL="457200" lvl="0" indent="-406400" algn="just" rtl="0">
              <a:lnSpc>
                <a:spcPct val="100000"/>
              </a:lnSpc>
              <a:spcBef>
                <a:spcPts val="0"/>
              </a:spcBef>
              <a:spcAft>
                <a:spcPts val="0"/>
              </a:spcAft>
              <a:buClr>
                <a:srgbClr val="000000"/>
              </a:buClr>
              <a:buSzPts val="2800"/>
              <a:buFont typeface="Times New Roman" panose="02020603050405020304"/>
              <a:buChar char="•"/>
            </a:pPr>
            <a:r>
              <a:rPr lang="en-US" sz="2800" dirty="0">
                <a:latin typeface="Times New Roman" panose="02020603050405020304" pitchFamily="18" charset="0"/>
                <a:cs typeface="Times New Roman" panose="02020603050405020304" pitchFamily="18" charset="0"/>
                <a:sym typeface="+mn-ea"/>
              </a:rPr>
              <a:t>A variety of neuron-wise and layer-wise visualization methods were applied using CNN and trained with a publicly available Diabetic retinopathy disease image dataset. It is observed that neural networks can capture the colors and textures of lesions specific to respective diseases upon diagnosis, which resembles human decision-making.</a:t>
            </a:r>
            <a:endParaRPr lang="en-US" sz="2800" dirty="0">
              <a:latin typeface="Times New Roman" panose="02020603050405020304" pitchFamily="18" charset="0"/>
              <a:cs typeface="Times New Roman" panose="02020603050405020304" pitchFamily="18" charset="0"/>
            </a:endParaRPr>
          </a:p>
          <a:p>
            <a:r>
              <a:rPr lang="en-IN" dirty="0"/>
              <a:t>This also an easy process which is easily done by CNN models.</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3613150"/>
          </a:xfrm>
        </p:spPr>
        <p:txBody>
          <a:bodyPr/>
          <a:lstStyle/>
          <a:p>
            <a:pPr marL="342900" lvl="0" algn="just" rtl="0">
              <a:lnSpc>
                <a:spcPct val="100000"/>
              </a:lnSpc>
              <a:spcBef>
                <a:spcPts val="1200"/>
              </a:spcBef>
              <a:spcAft>
                <a:spcPts val="1200"/>
              </a:spcAft>
              <a:buClr>
                <a:schemeClr val="dk1"/>
              </a:buClr>
              <a:buSzPts val="1100"/>
            </a:pPr>
            <a:r>
              <a:rPr lang="en-US" sz="2800" dirty="0">
                <a:latin typeface="Times New Roman" panose="02020603050405020304"/>
                <a:ea typeface="Times New Roman" panose="02020603050405020304"/>
                <a:cs typeface="Times New Roman" panose="02020603050405020304"/>
                <a:sym typeface="Times New Roman" panose="02020603050405020304"/>
              </a:rPr>
              <a:t>Diabetic Retinopathy is a deadly disease which can lead to </a:t>
            </a:r>
            <a:r>
              <a:rPr lang="en-US" sz="2800" dirty="0" err="1">
                <a:latin typeface="Times New Roman" panose="02020603050405020304"/>
                <a:ea typeface="Times New Roman" panose="02020603050405020304"/>
                <a:cs typeface="Times New Roman" panose="02020603050405020304"/>
                <a:sym typeface="Times New Roman" panose="02020603050405020304"/>
              </a:rPr>
              <a:t>permanant</a:t>
            </a:r>
            <a:r>
              <a:rPr lang="en-US" sz="2800" dirty="0">
                <a:latin typeface="Times New Roman" panose="02020603050405020304"/>
                <a:ea typeface="Times New Roman" panose="02020603050405020304"/>
                <a:cs typeface="Times New Roman" panose="02020603050405020304"/>
                <a:sym typeface="Times New Roman" panose="02020603050405020304"/>
              </a:rPr>
              <a:t> blindness if not detected in early stages.</a:t>
            </a:r>
            <a:endParaRPr lang="en-US" sz="2800" dirty="0">
              <a:latin typeface="Times New Roman" panose="02020603050405020304"/>
              <a:ea typeface="Times New Roman" panose="02020603050405020304"/>
              <a:cs typeface="Times New Roman" panose="02020603050405020304"/>
              <a:sym typeface="Times New Roman" panose="02020603050405020304"/>
            </a:endParaRPr>
          </a:p>
          <a:p>
            <a:pPr marL="342900" lvl="0" algn="just" rtl="0">
              <a:lnSpc>
                <a:spcPct val="100000"/>
              </a:lnSpc>
              <a:spcBef>
                <a:spcPts val="1200"/>
              </a:spcBef>
              <a:spcAft>
                <a:spcPts val="1200"/>
              </a:spcAft>
              <a:buClr>
                <a:schemeClr val="dk1"/>
              </a:buClr>
              <a:buSzPts val="1100"/>
            </a:pPr>
            <a:r>
              <a:rPr lang="en-US" sz="2800" dirty="0">
                <a:latin typeface="Times New Roman" panose="02020603050405020304"/>
                <a:ea typeface="Times New Roman" panose="02020603050405020304"/>
                <a:cs typeface="Times New Roman" panose="02020603050405020304"/>
                <a:sym typeface="Times New Roman" panose="02020603050405020304"/>
              </a:rPr>
              <a:t> By using our proposed system, the given input images can be easily classified as  DR affected or not within seconds. </a:t>
            </a:r>
            <a:endParaRPr lang="en-US" sz="2800" dirty="0">
              <a:latin typeface="Times New Roman" panose="02020603050405020304"/>
              <a:ea typeface="Times New Roman" panose="02020603050405020304"/>
              <a:cs typeface="Times New Roman" panose="02020603050405020304"/>
              <a:sym typeface="Times New Roman" panose="02020603050405020304"/>
            </a:endParaRPr>
          </a:p>
          <a:p>
            <a:pPr marL="342900" lvl="0" algn="just" rtl="0">
              <a:lnSpc>
                <a:spcPct val="100000"/>
              </a:lnSpc>
              <a:spcBef>
                <a:spcPts val="1200"/>
              </a:spcBef>
              <a:spcAft>
                <a:spcPts val="1200"/>
              </a:spcAft>
              <a:buClr>
                <a:schemeClr val="dk1"/>
              </a:buClr>
              <a:buSzPts val="1100"/>
            </a:pPr>
            <a:r>
              <a:rPr lang="en-US" sz="2800" dirty="0">
                <a:latin typeface="Times New Roman" panose="02020603050405020304"/>
                <a:ea typeface="Times New Roman" panose="02020603050405020304"/>
                <a:cs typeface="Times New Roman" panose="02020603050405020304"/>
                <a:sym typeface="Times New Roman" panose="02020603050405020304"/>
              </a:rPr>
              <a:t>This can not only initiate treatment and medications, but can prevent the total vision loss for a longer period of time.</a:t>
            </a:r>
            <a:endParaRPr lang="en-US" sz="2800" dirty="0">
              <a:latin typeface="Times New Roman" panose="02020603050405020304"/>
              <a:ea typeface="Times New Roman" panose="02020603050405020304"/>
              <a:cs typeface="Times New Roman" panose="02020603050405020304"/>
              <a:sym typeface="Times New Roman" panose="02020603050405020304"/>
            </a:endParaRP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Future enhancement: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3032125"/>
          </a:xfrm>
        </p:spPr>
        <p:txBody>
          <a:bodyPr>
            <a:normAutofit/>
          </a:bodyPr>
          <a:lstStyle/>
          <a:p>
            <a:pPr marL="457200" lvl="0" indent="-419100" algn="l" rtl="0">
              <a:lnSpc>
                <a:spcPct val="100000"/>
              </a:lnSpc>
              <a:spcBef>
                <a:spcPts val="0"/>
              </a:spcBef>
              <a:spcAft>
                <a:spcPts val="0"/>
              </a:spcAft>
              <a:buSzPts val="3000"/>
              <a:buFont typeface="Times New Roman" panose="02020603050405020304"/>
              <a:buChar char="•"/>
            </a:pPr>
            <a:r>
              <a:rPr lang="en-US" sz="2800" dirty="0">
                <a:latin typeface="Times New Roman" panose="02020603050405020304"/>
                <a:ea typeface="Times New Roman" panose="02020603050405020304"/>
                <a:cs typeface="Times New Roman" panose="02020603050405020304"/>
                <a:sym typeface="Times New Roman" panose="02020603050405020304"/>
              </a:rPr>
              <a:t>The developed </a:t>
            </a:r>
            <a:r>
              <a:rPr lang="en-US" sz="2800" dirty="0" err="1">
                <a:latin typeface="Times New Roman" panose="02020603050405020304"/>
                <a:ea typeface="Times New Roman" panose="02020603050405020304"/>
                <a:cs typeface="Times New Roman" panose="02020603050405020304"/>
                <a:sym typeface="Times New Roman" panose="02020603050405020304"/>
              </a:rPr>
              <a:t>ManualNet</a:t>
            </a:r>
            <a:r>
              <a:rPr lang="en-US" sz="2800" dirty="0">
                <a:latin typeface="Times New Roman" panose="02020603050405020304"/>
                <a:ea typeface="Times New Roman" panose="02020603050405020304"/>
                <a:cs typeface="Times New Roman" panose="02020603050405020304"/>
                <a:sym typeface="Times New Roman" panose="02020603050405020304"/>
              </a:rPr>
              <a:t> architecture can be further improved to yield more better results (accuracy-wise).</a:t>
            </a:r>
            <a:endParaRPr lang="en-US" sz="2800" dirty="0">
              <a:latin typeface="Times New Roman" panose="02020603050405020304"/>
              <a:ea typeface="Times New Roman" panose="02020603050405020304"/>
              <a:cs typeface="Times New Roman" panose="02020603050405020304"/>
              <a:sym typeface="Times New Roman" panose="02020603050405020304"/>
            </a:endParaRPr>
          </a:p>
          <a:p>
            <a:pPr marL="38100" lvl="0" indent="0" algn="l" rtl="0">
              <a:lnSpc>
                <a:spcPct val="100000"/>
              </a:lnSpc>
              <a:spcBef>
                <a:spcPts val="0"/>
              </a:spcBef>
              <a:spcAft>
                <a:spcPts val="0"/>
              </a:spcAft>
              <a:buSzPts val="3000"/>
              <a:buNone/>
            </a:pPr>
            <a:endParaRPr lang="en-US" sz="2800" dirty="0">
              <a:latin typeface="Times New Roman" panose="02020603050405020304"/>
              <a:ea typeface="Times New Roman" panose="02020603050405020304"/>
              <a:cs typeface="Times New Roman" panose="02020603050405020304"/>
              <a:sym typeface="Times New Roman" panose="02020603050405020304"/>
            </a:endParaRPr>
          </a:p>
          <a:p>
            <a:pPr marL="457200" lvl="0" indent="-419100" algn="l" rtl="0">
              <a:lnSpc>
                <a:spcPct val="100000"/>
              </a:lnSpc>
              <a:spcBef>
                <a:spcPts val="0"/>
              </a:spcBef>
              <a:spcAft>
                <a:spcPts val="0"/>
              </a:spcAft>
              <a:buSzPts val="3000"/>
              <a:buFont typeface="Times New Roman" panose="02020603050405020304"/>
              <a:buChar char="•"/>
            </a:pPr>
            <a:r>
              <a:rPr lang="en-US" sz="2800" dirty="0">
                <a:latin typeface="Times New Roman" panose="02020603050405020304"/>
                <a:ea typeface="Times New Roman" panose="02020603050405020304"/>
                <a:cs typeface="Times New Roman" panose="02020603050405020304"/>
                <a:sym typeface="Times New Roman" panose="02020603050405020304"/>
              </a:rPr>
              <a:t>Comparing the architectures with recall, sensitivity and specificity along with existing comparison of accuracy and loss might help yielding better result.</a:t>
            </a:r>
            <a:endParaRPr lang="en-US" sz="2800" dirty="0">
              <a:latin typeface="Times New Roman" panose="02020603050405020304"/>
              <a:ea typeface="Times New Roman" panose="02020603050405020304"/>
              <a:cs typeface="Times New Roman" panose="02020603050405020304"/>
              <a:sym typeface="Times New Roman" panose="02020603050405020304"/>
            </a:endParaRP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325437"/>
            <a:ext cx="9886950" cy="739775"/>
          </a:xfrm>
        </p:spPr>
        <p:txBody>
          <a:bodyPr/>
          <a:lstStyle/>
          <a:p>
            <a:r>
              <a:rPr lang="en-IN"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14450"/>
            <a:ext cx="10515600" cy="4848225"/>
          </a:xfrm>
        </p:spPr>
        <p:txBody>
          <a:bodyPr>
            <a:normAutofit fontScale="77500" lnSpcReduction="20000"/>
          </a:bodyPr>
          <a:lstStyle/>
          <a:p>
            <a:pPr>
              <a:buFont typeface="Wingdings" panose="05000000000000000000" charset="0"/>
              <a:buChar char="Ø"/>
            </a:pPr>
            <a:r>
              <a:rPr lang="en-US" sz="2800" dirty="0" err="1">
                <a:latin typeface="Times New Roman" panose="02020603050405020304" pitchFamily="18" charset="0"/>
                <a:cs typeface="Times New Roman" panose="02020603050405020304" pitchFamily="18" charset="0"/>
                <a:sym typeface="+mn-ea"/>
              </a:rPr>
              <a:t>Thippa</a:t>
            </a:r>
            <a:r>
              <a:rPr lang="en-US" sz="2800" dirty="0">
                <a:latin typeface="Times New Roman" panose="02020603050405020304" pitchFamily="18" charset="0"/>
                <a:cs typeface="Times New Roman" panose="02020603050405020304" pitchFamily="18" charset="0"/>
                <a:sym typeface="+mn-ea"/>
              </a:rPr>
              <a:t> Reddy </a:t>
            </a:r>
            <a:r>
              <a:rPr lang="en-US" sz="2800" dirty="0" err="1">
                <a:latin typeface="Times New Roman" panose="02020603050405020304" pitchFamily="18" charset="0"/>
                <a:cs typeface="Times New Roman" panose="02020603050405020304" pitchFamily="18" charset="0"/>
                <a:sym typeface="+mn-ea"/>
              </a:rPr>
              <a:t>Gadekallu</a:t>
            </a:r>
            <a:r>
              <a:rPr lang="en-US" sz="2800" dirty="0">
                <a:latin typeface="Times New Roman" panose="02020603050405020304" pitchFamily="18" charset="0"/>
                <a:cs typeface="Times New Roman" panose="02020603050405020304" pitchFamily="18" charset="0"/>
                <a:sym typeface="+mn-ea"/>
              </a:rPr>
              <a:t>, </a:t>
            </a:r>
            <a:r>
              <a:rPr lang="en-US" sz="2800" dirty="0" err="1">
                <a:latin typeface="Times New Roman" panose="02020603050405020304" pitchFamily="18" charset="0"/>
                <a:cs typeface="Times New Roman" panose="02020603050405020304" pitchFamily="18" charset="0"/>
                <a:sym typeface="+mn-ea"/>
              </a:rPr>
              <a:t>Neelu</a:t>
            </a:r>
            <a:r>
              <a:rPr lang="en-US" sz="2800" dirty="0">
                <a:latin typeface="Times New Roman" panose="02020603050405020304" pitchFamily="18" charset="0"/>
                <a:cs typeface="Times New Roman" panose="02020603050405020304" pitchFamily="18" charset="0"/>
                <a:sym typeface="+mn-ea"/>
              </a:rPr>
              <a:t> </a:t>
            </a:r>
            <a:r>
              <a:rPr lang="en-US" sz="2800" dirty="0" err="1">
                <a:latin typeface="Times New Roman" panose="02020603050405020304" pitchFamily="18" charset="0"/>
                <a:cs typeface="Times New Roman" panose="02020603050405020304" pitchFamily="18" charset="0"/>
                <a:sym typeface="+mn-ea"/>
              </a:rPr>
              <a:t>Khare</a:t>
            </a:r>
            <a:r>
              <a:rPr lang="en-US" sz="2800" dirty="0">
                <a:latin typeface="Times New Roman" panose="02020603050405020304" pitchFamily="18" charset="0"/>
                <a:cs typeface="Times New Roman" panose="02020603050405020304" pitchFamily="18" charset="0"/>
                <a:sym typeface="+mn-ea"/>
              </a:rPr>
              <a:t>, Sweta Bhattacharya, Saurabh Singh, Praveen Kumar Reddy </a:t>
            </a:r>
            <a:r>
              <a:rPr lang="en-US" sz="2800" dirty="0" err="1">
                <a:latin typeface="Times New Roman" panose="02020603050405020304" pitchFamily="18" charset="0"/>
                <a:cs typeface="Times New Roman" panose="02020603050405020304" pitchFamily="18" charset="0"/>
                <a:sym typeface="+mn-ea"/>
              </a:rPr>
              <a:t>Maddikunta</a:t>
            </a:r>
            <a:r>
              <a:rPr lang="en-US" sz="2800" dirty="0">
                <a:latin typeface="Times New Roman" panose="02020603050405020304" pitchFamily="18" charset="0"/>
                <a:cs typeface="Times New Roman" panose="02020603050405020304" pitchFamily="18" charset="0"/>
                <a:sym typeface="+mn-ea"/>
              </a:rPr>
              <a:t> &amp; Gautam Srivastava. </a:t>
            </a:r>
            <a:endParaRPr lang="en-US" sz="2800" dirty="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sz="2800" dirty="0">
                <a:latin typeface="Times New Roman" panose="02020603050405020304" pitchFamily="18" charset="0"/>
                <a:cs typeface="Times New Roman" panose="02020603050405020304" pitchFamily="18" charset="0"/>
                <a:sym typeface="+mn-ea"/>
              </a:rPr>
              <a:t>         “Deep neural networks to predict diabetic retinopathy”. </a:t>
            </a:r>
            <a:endParaRPr lang="en-US" sz="28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800" dirty="0">
                <a:latin typeface="Times New Roman" panose="02020603050405020304" pitchFamily="18" charset="0"/>
                <a:cs typeface="Times New Roman" panose="02020603050405020304" pitchFamily="18" charset="0"/>
                <a:sym typeface="+mn-ea"/>
              </a:rPr>
              <a:t> Vijay Viswanathan.</a:t>
            </a:r>
            <a:endParaRPr lang="en-US" sz="2800" dirty="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sz="2800" dirty="0">
                <a:latin typeface="Times New Roman" panose="02020603050405020304" pitchFamily="18" charset="0"/>
                <a:cs typeface="Times New Roman" panose="02020603050405020304" pitchFamily="18" charset="0"/>
                <a:sym typeface="+mn-ea"/>
              </a:rPr>
              <a:t>           Diabetic kidney disease and diabetic retinopathy: the ominous duo.</a:t>
            </a:r>
            <a:endParaRPr lang="en-US" sz="28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800" dirty="0">
                <a:latin typeface="Times New Roman" panose="02020603050405020304" pitchFamily="18" charset="0"/>
                <a:cs typeface="Times New Roman" panose="02020603050405020304" pitchFamily="18" charset="0"/>
                <a:sym typeface="+mn-ea"/>
              </a:rPr>
              <a:t>Kalpana Dash, Aftab Ahmed, </a:t>
            </a:r>
            <a:r>
              <a:rPr lang="en-US" sz="2800" dirty="0" err="1">
                <a:latin typeface="Times New Roman" panose="02020603050405020304" pitchFamily="18" charset="0"/>
                <a:cs typeface="Times New Roman" panose="02020603050405020304" pitchFamily="18" charset="0"/>
                <a:sym typeface="+mn-ea"/>
              </a:rPr>
              <a:t>Sambit</a:t>
            </a:r>
            <a:r>
              <a:rPr lang="en-US" sz="2800" dirty="0">
                <a:latin typeface="Times New Roman" panose="02020603050405020304" pitchFamily="18" charset="0"/>
                <a:cs typeface="Times New Roman" panose="02020603050405020304" pitchFamily="18" charset="0"/>
                <a:sym typeface="+mn-ea"/>
              </a:rPr>
              <a:t> Das, Balaji </a:t>
            </a:r>
            <a:r>
              <a:rPr lang="en-US" sz="2800" dirty="0" err="1">
                <a:latin typeface="Times New Roman" panose="02020603050405020304" pitchFamily="18" charset="0"/>
                <a:cs typeface="Times New Roman" panose="02020603050405020304" pitchFamily="18" charset="0"/>
                <a:sym typeface="+mn-ea"/>
              </a:rPr>
              <a:t>Jaganmohan</a:t>
            </a:r>
            <a:r>
              <a:rPr lang="en-US" sz="2800" dirty="0">
                <a:latin typeface="Times New Roman" panose="02020603050405020304" pitchFamily="18" charset="0"/>
                <a:cs typeface="Times New Roman" panose="02020603050405020304" pitchFamily="18" charset="0"/>
                <a:sym typeface="+mn-ea"/>
              </a:rPr>
              <a:t>, Surekha </a:t>
            </a:r>
            <a:r>
              <a:rPr lang="en-US" sz="2800" dirty="0" err="1">
                <a:latin typeface="Times New Roman" panose="02020603050405020304" pitchFamily="18" charset="0"/>
                <a:cs typeface="Times New Roman" panose="02020603050405020304" pitchFamily="18" charset="0"/>
                <a:sym typeface="+mn-ea"/>
              </a:rPr>
              <a:t>Tippisetty</a:t>
            </a:r>
            <a:r>
              <a:rPr lang="en-US" sz="2800" dirty="0">
                <a:latin typeface="Times New Roman" panose="02020603050405020304" pitchFamily="18" charset="0"/>
                <a:cs typeface="Times New Roman" panose="02020603050405020304" pitchFamily="18" charset="0"/>
                <a:sym typeface="+mn-ea"/>
              </a:rPr>
              <a:t>,         Vamsi Krishna </a:t>
            </a:r>
            <a:r>
              <a:rPr lang="en-US" sz="2800" dirty="0" err="1">
                <a:latin typeface="Times New Roman" panose="02020603050405020304" pitchFamily="18" charset="0"/>
                <a:cs typeface="Times New Roman" panose="02020603050405020304" pitchFamily="18" charset="0"/>
                <a:sym typeface="+mn-ea"/>
              </a:rPr>
              <a:t>Kolukula</a:t>
            </a:r>
            <a:r>
              <a:rPr lang="en-US" sz="2800" dirty="0">
                <a:latin typeface="Times New Roman" panose="02020603050405020304" pitchFamily="18" charset="0"/>
                <a:cs typeface="Times New Roman" panose="02020603050405020304" pitchFamily="18" charset="0"/>
                <a:sym typeface="+mn-ea"/>
              </a:rPr>
              <a:t> &amp; Krishna G. Seshadri.</a:t>
            </a:r>
            <a:endParaRPr lang="en-US" sz="2800" dirty="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sz="2800" dirty="0">
                <a:latin typeface="Times New Roman" panose="02020603050405020304" pitchFamily="18" charset="0"/>
                <a:cs typeface="Times New Roman" panose="02020603050405020304" pitchFamily="18" charset="0"/>
                <a:sym typeface="+mn-ea"/>
              </a:rPr>
              <a:t>         “Diabetic retinopathy and its association with low glomerular filtration rate:</a:t>
            </a:r>
            <a:endParaRPr lang="en-US" sz="2800" dirty="0">
              <a:latin typeface="Times New Roman" panose="02020603050405020304" pitchFamily="18" charset="0"/>
              <a:cs typeface="Times New Roman" panose="02020603050405020304" pitchFamily="18" charset="0"/>
              <a:sym typeface="+mn-ea"/>
            </a:endParaRPr>
          </a:p>
          <a:p>
            <a:pPr marL="0" indent="0">
              <a:buFont typeface="Wingdings" panose="05000000000000000000" charset="0"/>
              <a:buNone/>
            </a:pPr>
            <a:r>
              <a:rPr lang="en-US" sz="2800" dirty="0">
                <a:latin typeface="Times New Roman" panose="02020603050405020304" pitchFamily="18" charset="0"/>
                <a:cs typeface="Times New Roman" panose="02020603050405020304" pitchFamily="18" charset="0"/>
                <a:sym typeface="+mn-ea"/>
              </a:rPr>
              <a:t>          a cross-sectional analysis of diabetes patients of community clinics across India”.</a:t>
            </a:r>
            <a:endParaRPr lang="en-US" sz="2800" dirty="0">
              <a:latin typeface="Times New Roman" panose="02020603050405020304" pitchFamily="18" charset="0"/>
              <a:cs typeface="Times New Roman" panose="02020603050405020304" pitchFamily="18" charset="0"/>
              <a:sym typeface="+mn-ea"/>
            </a:endParaRPr>
          </a:p>
          <a:p>
            <a:pPr>
              <a:buFont typeface="Wingdings" panose="05000000000000000000" charset="0"/>
              <a:buChar char="Ø"/>
            </a:pPr>
            <a:r>
              <a:rPr lang="en-US" sz="2800" dirty="0">
                <a:latin typeface="Times New Roman" panose="02020603050405020304" pitchFamily="18" charset="0"/>
                <a:cs typeface="Times New Roman" panose="02020603050405020304" pitchFamily="18" charset="0"/>
                <a:sym typeface="+mn-ea"/>
              </a:rPr>
              <a:t> </a:t>
            </a:r>
            <a:r>
              <a:rPr lang="en-US" sz="2800" dirty="0" err="1">
                <a:latin typeface="Times New Roman" panose="02020603050405020304" pitchFamily="18" charset="0"/>
                <a:cs typeface="Times New Roman" panose="02020603050405020304" pitchFamily="18" charset="0"/>
                <a:sym typeface="+mn-ea"/>
              </a:rPr>
              <a:t>Shivang</a:t>
            </a:r>
            <a:r>
              <a:rPr lang="en-US" sz="2800" dirty="0">
                <a:latin typeface="Times New Roman" panose="02020603050405020304" pitchFamily="18" charset="0"/>
                <a:cs typeface="Times New Roman" panose="02020603050405020304" pitchFamily="18" charset="0"/>
                <a:sym typeface="+mn-ea"/>
              </a:rPr>
              <a:t> </a:t>
            </a:r>
            <a:r>
              <a:rPr lang="en-US" sz="2800" dirty="0" err="1">
                <a:latin typeface="Times New Roman" panose="02020603050405020304" pitchFamily="18" charset="0"/>
                <a:cs typeface="Times New Roman" panose="02020603050405020304" pitchFamily="18" charset="0"/>
                <a:sym typeface="+mn-ea"/>
              </a:rPr>
              <a:t>Ganjoo</a:t>
            </a:r>
            <a:r>
              <a:rPr lang="en-US" sz="2800" dirty="0">
                <a:latin typeface="Times New Roman" panose="02020603050405020304" pitchFamily="18" charset="0"/>
                <a:cs typeface="Times New Roman" panose="02020603050405020304" pitchFamily="18" charset="0"/>
                <a:sym typeface="+mn-ea"/>
              </a:rPr>
              <a:t>,</a:t>
            </a:r>
            <a:endParaRPr lang="en-US" sz="2800" dirty="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sz="2800" dirty="0">
                <a:latin typeface="Times New Roman" panose="02020603050405020304" pitchFamily="18" charset="0"/>
                <a:cs typeface="Times New Roman" panose="02020603050405020304" pitchFamily="18" charset="0"/>
                <a:sym typeface="+mn-ea"/>
              </a:rPr>
              <a:t>          “Diabetic Retinopathy Detection with ResNet50”. </a:t>
            </a:r>
            <a:endParaRPr lang="en-US" sz="28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800" dirty="0">
                <a:latin typeface="Times New Roman" panose="02020603050405020304" pitchFamily="18" charset="0"/>
                <a:cs typeface="Times New Roman" panose="02020603050405020304" pitchFamily="18" charset="0"/>
                <a:sym typeface="+mn-ea"/>
              </a:rPr>
              <a:t> </a:t>
            </a:r>
            <a:r>
              <a:rPr lang="en-US" sz="2800" dirty="0" err="1">
                <a:latin typeface="Times New Roman" panose="02020603050405020304" pitchFamily="18" charset="0"/>
                <a:cs typeface="Times New Roman" panose="02020603050405020304" pitchFamily="18" charset="0"/>
                <a:sym typeface="+mn-ea"/>
              </a:rPr>
              <a:t>Mobeen</a:t>
            </a:r>
            <a:r>
              <a:rPr lang="en-US" sz="2800" dirty="0">
                <a:latin typeface="Times New Roman" panose="02020603050405020304" pitchFamily="18" charset="0"/>
                <a:cs typeface="Times New Roman" panose="02020603050405020304" pitchFamily="18" charset="0"/>
                <a:sym typeface="+mn-ea"/>
              </a:rPr>
              <a:t>-</a:t>
            </a:r>
            <a:r>
              <a:rPr lang="en-US" sz="2800" dirty="0" err="1">
                <a:latin typeface="Times New Roman" panose="02020603050405020304" pitchFamily="18" charset="0"/>
                <a:cs typeface="Times New Roman" panose="02020603050405020304" pitchFamily="18" charset="0"/>
                <a:sym typeface="+mn-ea"/>
              </a:rPr>
              <a:t>ur</a:t>
            </a:r>
            <a:r>
              <a:rPr lang="en-US" sz="2800" dirty="0">
                <a:latin typeface="Times New Roman" panose="02020603050405020304" pitchFamily="18" charset="0"/>
                <a:cs typeface="Times New Roman" panose="02020603050405020304" pitchFamily="18" charset="0"/>
                <a:sym typeface="+mn-ea"/>
              </a:rPr>
              <a:t>-Rehman, </a:t>
            </a:r>
            <a:r>
              <a:rPr lang="en-US" sz="2800" dirty="0" err="1">
                <a:latin typeface="Times New Roman" panose="02020603050405020304" pitchFamily="18" charset="0"/>
                <a:cs typeface="Times New Roman" panose="02020603050405020304" pitchFamily="18" charset="0"/>
                <a:sym typeface="+mn-ea"/>
              </a:rPr>
              <a:t>Sharzil</a:t>
            </a:r>
            <a:r>
              <a:rPr lang="en-US" sz="2800" dirty="0">
                <a:latin typeface="Times New Roman" panose="02020603050405020304" pitchFamily="18" charset="0"/>
                <a:cs typeface="Times New Roman" panose="02020603050405020304" pitchFamily="18" charset="0"/>
                <a:sym typeface="+mn-ea"/>
              </a:rPr>
              <a:t> </a:t>
            </a:r>
            <a:r>
              <a:rPr lang="en-US" sz="2800" dirty="0" err="1">
                <a:latin typeface="Times New Roman" panose="02020603050405020304" pitchFamily="18" charset="0"/>
                <a:cs typeface="Times New Roman" panose="02020603050405020304" pitchFamily="18" charset="0"/>
                <a:sym typeface="+mn-ea"/>
              </a:rPr>
              <a:t>Haris</a:t>
            </a:r>
            <a:r>
              <a:rPr lang="en-US" sz="2800" dirty="0">
                <a:latin typeface="Times New Roman" panose="02020603050405020304" pitchFamily="18" charset="0"/>
                <a:cs typeface="Times New Roman" panose="02020603050405020304" pitchFamily="18" charset="0"/>
                <a:sym typeface="+mn-ea"/>
              </a:rPr>
              <a:t> Khan, Zeeshan Abbas &amp; S.M. Danish Rizvi. </a:t>
            </a:r>
            <a:endParaRPr lang="en-US" sz="2800" dirty="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sz="2800" dirty="0">
                <a:latin typeface="Times New Roman" panose="02020603050405020304" pitchFamily="18" charset="0"/>
                <a:cs typeface="Times New Roman" panose="02020603050405020304" pitchFamily="18" charset="0"/>
                <a:sym typeface="+mn-ea"/>
              </a:rPr>
              <a:t>         “Classification of Diabetic Retinopathy Images Based on </a:t>
            </a:r>
            <a:r>
              <a:rPr lang="en-US" sz="2800" dirty="0" err="1">
                <a:latin typeface="Times New Roman" panose="02020603050405020304" pitchFamily="18" charset="0"/>
                <a:cs typeface="Times New Roman" panose="02020603050405020304" pitchFamily="18" charset="0"/>
                <a:sym typeface="+mn-ea"/>
              </a:rPr>
              <a:t>Customised</a:t>
            </a:r>
            <a:r>
              <a:rPr lang="en-US" sz="2800" dirty="0">
                <a:latin typeface="Times New Roman" panose="02020603050405020304" pitchFamily="18" charset="0"/>
                <a:cs typeface="Times New Roman" panose="02020603050405020304" pitchFamily="18" charset="0"/>
                <a:sym typeface="+mn-ea"/>
              </a:rPr>
              <a:t> CNN Architecture</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9325"/>
          </a:xfrm>
        </p:spPr>
        <p:txBody>
          <a:bodyPr/>
          <a:lstStyle/>
          <a:p>
            <a:r>
              <a:rPr lang="en-IN" b="1" dirty="0">
                <a:latin typeface="Times New Roman" panose="02020603050405020304" pitchFamily="18" charset="0"/>
                <a:cs typeface="Times New Roman" panose="02020603050405020304" pitchFamily="18" charset="0"/>
              </a:rPr>
              <a:t>References:</a:t>
            </a:r>
            <a:endParaRPr lang="en-IN" b="1" dirty="0"/>
          </a:p>
        </p:txBody>
      </p:sp>
      <p:sp>
        <p:nvSpPr>
          <p:cNvPr id="3" name="Content Placeholder 2"/>
          <p:cNvSpPr>
            <a:spLocks noGrp="1"/>
          </p:cNvSpPr>
          <p:nvPr>
            <p:ph idx="1"/>
          </p:nvPr>
        </p:nvSpPr>
        <p:spPr>
          <a:xfrm>
            <a:off x="838200" y="1495425"/>
            <a:ext cx="10515600" cy="4681538"/>
          </a:xfrm>
        </p:spPr>
        <p:txBody>
          <a:bodyPr>
            <a:normAutofit fontScale="77500" lnSpcReduction="20000"/>
          </a:bodyPr>
          <a:lstStyle/>
          <a:p>
            <a:pPr>
              <a:buFont typeface="Wingdings" panose="05000000000000000000" charset="0"/>
              <a:buChar char="Ø"/>
            </a:pPr>
            <a:r>
              <a:rPr lang="en-US" sz="2800" dirty="0">
                <a:latin typeface="Times New Roman" panose="02020603050405020304" pitchFamily="18" charset="0"/>
                <a:cs typeface="Times New Roman" panose="02020603050405020304" pitchFamily="18" charset="0"/>
                <a:sym typeface="+mn-ea"/>
              </a:rPr>
              <a:t>Mohit Tripathi.</a:t>
            </a:r>
            <a:endParaRPr lang="en-US" sz="2800" dirty="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sz="2800" dirty="0">
                <a:latin typeface="Times New Roman" panose="02020603050405020304" pitchFamily="18" charset="0"/>
                <a:cs typeface="Times New Roman" panose="02020603050405020304" pitchFamily="18" charset="0"/>
                <a:sym typeface="+mn-ea"/>
              </a:rPr>
              <a:t>         “Image Processing using CNN: A beginners guide”.</a:t>
            </a:r>
            <a:endParaRPr lang="en-US" sz="28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800" dirty="0">
                <a:latin typeface="Times New Roman" panose="02020603050405020304" pitchFamily="18" charset="0"/>
                <a:cs typeface="Times New Roman" panose="02020603050405020304" pitchFamily="18" charset="0"/>
                <a:sym typeface="+mn-ea"/>
              </a:rPr>
              <a:t>Shu-I Pao, Hong-Zin Lin, </a:t>
            </a:r>
            <a:r>
              <a:rPr lang="en-US" sz="2800" dirty="0" err="1">
                <a:latin typeface="Times New Roman" panose="02020603050405020304" pitchFamily="18" charset="0"/>
                <a:cs typeface="Times New Roman" panose="02020603050405020304" pitchFamily="18" charset="0"/>
                <a:sym typeface="+mn-ea"/>
              </a:rPr>
              <a:t>Ke</a:t>
            </a:r>
            <a:r>
              <a:rPr lang="en-US" sz="2800" dirty="0">
                <a:latin typeface="Times New Roman" panose="02020603050405020304" pitchFamily="18" charset="0"/>
                <a:cs typeface="Times New Roman" panose="02020603050405020304" pitchFamily="18" charset="0"/>
                <a:sym typeface="+mn-ea"/>
              </a:rPr>
              <a:t>-Hung </a:t>
            </a:r>
            <a:r>
              <a:rPr lang="en-US" sz="2800" dirty="0" err="1">
                <a:latin typeface="Times New Roman" panose="02020603050405020304" pitchFamily="18" charset="0"/>
                <a:cs typeface="Times New Roman" panose="02020603050405020304" pitchFamily="18" charset="0"/>
                <a:sym typeface="+mn-ea"/>
              </a:rPr>
              <a:t>Chien</a:t>
            </a:r>
            <a:r>
              <a:rPr lang="en-US" sz="2800" dirty="0">
                <a:latin typeface="Times New Roman" panose="02020603050405020304" pitchFamily="18" charset="0"/>
                <a:cs typeface="Times New Roman" panose="02020603050405020304" pitchFamily="18" charset="0"/>
                <a:sym typeface="+mn-ea"/>
              </a:rPr>
              <a:t>, Ming-Cheng Tai, </a:t>
            </a:r>
            <a:r>
              <a:rPr lang="en-US" sz="2800" dirty="0" err="1">
                <a:latin typeface="Times New Roman" panose="02020603050405020304" pitchFamily="18" charset="0"/>
                <a:cs typeface="Times New Roman" panose="02020603050405020304" pitchFamily="18" charset="0"/>
                <a:sym typeface="+mn-ea"/>
              </a:rPr>
              <a:t>Jiann-Torng</a:t>
            </a:r>
            <a:r>
              <a:rPr lang="en-US" sz="2800" dirty="0">
                <a:latin typeface="Times New Roman" panose="02020603050405020304" pitchFamily="18" charset="0"/>
                <a:cs typeface="Times New Roman" panose="02020603050405020304" pitchFamily="18" charset="0"/>
                <a:sym typeface="+mn-ea"/>
              </a:rPr>
              <a:t> Chen </a:t>
            </a:r>
            <a:endParaRPr lang="en-US" sz="2800" dirty="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sz="2800" dirty="0">
                <a:latin typeface="Times New Roman" panose="02020603050405020304" pitchFamily="18" charset="0"/>
                <a:cs typeface="Times New Roman" panose="02020603050405020304" pitchFamily="18" charset="0"/>
                <a:sym typeface="+mn-ea"/>
              </a:rPr>
              <a:t>         &amp; Gen-Min Lin.   </a:t>
            </a:r>
            <a:endParaRPr lang="en-US" sz="2800" dirty="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sz="2800" dirty="0">
                <a:latin typeface="Times New Roman" panose="02020603050405020304" pitchFamily="18" charset="0"/>
                <a:cs typeface="Times New Roman" panose="02020603050405020304" pitchFamily="18" charset="0"/>
                <a:sym typeface="+mn-ea"/>
              </a:rPr>
              <a:t>         “Detection of Diabetic Retinopathy Using </a:t>
            </a:r>
            <a:r>
              <a:rPr lang="en-US" sz="2800" dirty="0" err="1">
                <a:latin typeface="Times New Roman" panose="02020603050405020304" pitchFamily="18" charset="0"/>
                <a:cs typeface="Times New Roman" panose="02020603050405020304" pitchFamily="18" charset="0"/>
                <a:sym typeface="+mn-ea"/>
              </a:rPr>
              <a:t>Bichannel</a:t>
            </a:r>
            <a:r>
              <a:rPr lang="en-US" sz="2800" dirty="0">
                <a:latin typeface="Times New Roman" panose="02020603050405020304" pitchFamily="18" charset="0"/>
                <a:cs typeface="Times New Roman" panose="02020603050405020304" pitchFamily="18" charset="0"/>
                <a:sym typeface="+mn-ea"/>
              </a:rPr>
              <a:t> Convolutional Neural Network”.</a:t>
            </a:r>
            <a:endParaRPr lang="en-US" sz="28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800" dirty="0" err="1">
                <a:latin typeface="Times New Roman" panose="02020603050405020304" pitchFamily="18" charset="0"/>
                <a:cs typeface="Times New Roman" panose="02020603050405020304" pitchFamily="18" charset="0"/>
                <a:sym typeface="+mn-ea"/>
              </a:rPr>
              <a:t>Maziyar</a:t>
            </a:r>
            <a:r>
              <a:rPr lang="en-US" sz="2800" dirty="0">
                <a:latin typeface="Times New Roman" panose="02020603050405020304" pitchFamily="18" charset="0"/>
                <a:cs typeface="Times New Roman" panose="02020603050405020304" pitchFamily="18" charset="0"/>
                <a:sym typeface="+mn-ea"/>
              </a:rPr>
              <a:t> M. </a:t>
            </a:r>
            <a:r>
              <a:rPr lang="en-US" sz="2800" dirty="0" err="1">
                <a:latin typeface="Times New Roman" panose="02020603050405020304" pitchFamily="18" charset="0"/>
                <a:cs typeface="Times New Roman" panose="02020603050405020304" pitchFamily="18" charset="0"/>
                <a:sym typeface="+mn-ea"/>
              </a:rPr>
              <a:t>Khansari</a:t>
            </a:r>
            <a:r>
              <a:rPr lang="en-US" sz="2800" dirty="0">
                <a:latin typeface="Times New Roman" panose="02020603050405020304" pitchFamily="18" charset="0"/>
                <a:cs typeface="Times New Roman" panose="02020603050405020304" pitchFamily="18" charset="0"/>
                <a:sym typeface="+mn-ea"/>
              </a:rPr>
              <a:t>, William D. O’Neill, Richard D. Penn, Norman P. Blair</a:t>
            </a:r>
            <a:endParaRPr lang="en-US" sz="2800" dirty="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sz="2800" dirty="0">
                <a:latin typeface="Times New Roman" panose="02020603050405020304" pitchFamily="18" charset="0"/>
                <a:cs typeface="Times New Roman" panose="02020603050405020304" pitchFamily="18" charset="0"/>
                <a:sym typeface="+mn-ea"/>
              </a:rPr>
              <a:t>         &amp; </a:t>
            </a:r>
            <a:r>
              <a:rPr lang="en-US" sz="2800" dirty="0" err="1">
                <a:latin typeface="Times New Roman" panose="02020603050405020304" pitchFamily="18" charset="0"/>
                <a:cs typeface="Times New Roman" panose="02020603050405020304" pitchFamily="18" charset="0"/>
                <a:sym typeface="+mn-ea"/>
              </a:rPr>
              <a:t>Mahnaz</a:t>
            </a:r>
            <a:r>
              <a:rPr lang="en-US" sz="2800" dirty="0">
                <a:latin typeface="Times New Roman" panose="02020603050405020304" pitchFamily="18" charset="0"/>
                <a:cs typeface="Times New Roman" panose="02020603050405020304" pitchFamily="18" charset="0"/>
                <a:sym typeface="+mn-ea"/>
              </a:rPr>
              <a:t> Shahidi  </a:t>
            </a:r>
            <a:endParaRPr lang="en-US" sz="2800" dirty="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sz="2800" dirty="0">
                <a:latin typeface="Times New Roman" panose="02020603050405020304" pitchFamily="18" charset="0"/>
                <a:cs typeface="Times New Roman" panose="02020603050405020304" pitchFamily="18" charset="0"/>
                <a:sym typeface="+mn-ea"/>
              </a:rPr>
              <a:t>         “Detection of Subclinical Diabetic Retinopathy by Fine Structure Analysis of Retinal</a:t>
            </a:r>
            <a:endParaRPr lang="en-US" sz="2800" dirty="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sz="2800" dirty="0">
                <a:latin typeface="Times New Roman" panose="02020603050405020304" pitchFamily="18" charset="0"/>
                <a:cs typeface="Times New Roman" panose="02020603050405020304" pitchFamily="18" charset="0"/>
                <a:sym typeface="+mn-ea"/>
              </a:rPr>
              <a:t>           Images”.  </a:t>
            </a:r>
            <a:endParaRPr lang="en-US" sz="28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800" dirty="0">
                <a:latin typeface="Times New Roman" panose="02020603050405020304" pitchFamily="18" charset="0"/>
                <a:cs typeface="Times New Roman" panose="02020603050405020304" pitchFamily="18" charset="0"/>
                <a:sym typeface="+mn-ea"/>
              </a:rPr>
              <a:t>Louis </a:t>
            </a:r>
            <a:r>
              <a:rPr lang="en-US" sz="2800" dirty="0" err="1">
                <a:latin typeface="Times New Roman" panose="02020603050405020304" pitchFamily="18" charset="0"/>
                <a:cs typeface="Times New Roman" panose="02020603050405020304" pitchFamily="18" charset="0"/>
                <a:sym typeface="+mn-ea"/>
              </a:rPr>
              <a:t>Zizhao</a:t>
            </a:r>
            <a:r>
              <a:rPr lang="en-US" sz="2800" dirty="0">
                <a:latin typeface="Times New Roman" panose="02020603050405020304" pitchFamily="18" charset="0"/>
                <a:cs typeface="Times New Roman" panose="02020603050405020304" pitchFamily="18" charset="0"/>
                <a:sym typeface="+mn-ea"/>
              </a:rPr>
              <a:t> Wang, Carol Y Cheung, Robyn J </a:t>
            </a:r>
            <a:r>
              <a:rPr lang="en-US" sz="2800" dirty="0" err="1">
                <a:latin typeface="Times New Roman" panose="02020603050405020304" pitchFamily="18" charset="0"/>
                <a:cs typeface="Times New Roman" panose="02020603050405020304" pitchFamily="18" charset="0"/>
                <a:sym typeface="+mn-ea"/>
              </a:rPr>
              <a:t>Tapp</a:t>
            </a:r>
            <a:r>
              <a:rPr lang="en-US" sz="2800" dirty="0">
                <a:latin typeface="Times New Roman" panose="02020603050405020304" pitchFamily="18" charset="0"/>
                <a:cs typeface="Times New Roman" panose="02020603050405020304" pitchFamily="18" charset="0"/>
                <a:sym typeface="+mn-ea"/>
              </a:rPr>
              <a:t>, </a:t>
            </a:r>
            <a:r>
              <a:rPr lang="en-US" sz="2800" dirty="0" err="1">
                <a:latin typeface="Times New Roman" panose="02020603050405020304" pitchFamily="18" charset="0"/>
                <a:cs typeface="Times New Roman" panose="02020603050405020304" pitchFamily="18" charset="0"/>
                <a:sym typeface="+mn-ea"/>
              </a:rPr>
              <a:t>Haslina</a:t>
            </a:r>
            <a:r>
              <a:rPr lang="en-US" sz="2800" dirty="0">
                <a:latin typeface="Times New Roman" panose="02020603050405020304" pitchFamily="18" charset="0"/>
                <a:cs typeface="Times New Roman" panose="02020603050405020304" pitchFamily="18" charset="0"/>
                <a:sym typeface="+mn-ea"/>
              </a:rPr>
              <a:t> Hamzah, Gavin Tan, </a:t>
            </a:r>
            <a:endParaRPr lang="en-US" sz="2800" dirty="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sz="2800" dirty="0">
                <a:latin typeface="Times New Roman" panose="02020603050405020304" pitchFamily="18" charset="0"/>
                <a:cs typeface="Times New Roman" panose="02020603050405020304" pitchFamily="18" charset="0"/>
                <a:sym typeface="+mn-ea"/>
              </a:rPr>
              <a:t>         Daniel Ting, Ecosse Lamoureux &amp; Tien Yin Wong.</a:t>
            </a:r>
            <a:endParaRPr lang="en-US" sz="2800" dirty="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sz="2800" dirty="0">
                <a:latin typeface="Times New Roman" panose="02020603050405020304" pitchFamily="18" charset="0"/>
                <a:cs typeface="Times New Roman" panose="02020603050405020304" pitchFamily="18" charset="0"/>
                <a:sym typeface="+mn-ea"/>
              </a:rPr>
              <a:t>         “Availability and variability in guidelines on diabetic retinopathy screening in Asian </a:t>
            </a:r>
            <a:endParaRPr lang="en-US" sz="2800" dirty="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sz="2800" dirty="0">
                <a:latin typeface="Times New Roman" panose="02020603050405020304" pitchFamily="18" charset="0"/>
                <a:cs typeface="Times New Roman" panose="02020603050405020304" pitchFamily="18" charset="0"/>
                <a:sym typeface="+mn-ea"/>
              </a:rPr>
              <a:t>           countries”.</a:t>
            </a:r>
            <a:endParaRPr lang="en-US" sz="28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9876"/>
            <a:ext cx="10515600" cy="315912"/>
          </a:xfrm>
        </p:spPr>
        <p:txBody>
          <a:bodyPr>
            <a:normAutofit fontScale="90000"/>
          </a:bodyPr>
          <a:lstStyle/>
          <a:p>
            <a:r>
              <a:rPr lang="en-IN" b="1" dirty="0">
                <a:latin typeface="Times New Roman" panose="02020603050405020304" pitchFamily="18" charset="0"/>
                <a:cs typeface="Times New Roman" panose="02020603050405020304" pitchFamily="18" charset="0"/>
              </a:rPr>
              <a:t>References:</a:t>
            </a:r>
            <a:endParaRPr lang="en-IN" b="1" dirty="0"/>
          </a:p>
        </p:txBody>
      </p:sp>
      <p:sp>
        <p:nvSpPr>
          <p:cNvPr id="3" name="Content Placeholder 2"/>
          <p:cNvSpPr>
            <a:spLocks noGrp="1"/>
          </p:cNvSpPr>
          <p:nvPr>
            <p:ph idx="1"/>
          </p:nvPr>
        </p:nvSpPr>
        <p:spPr>
          <a:xfrm>
            <a:off x="838200" y="981075"/>
            <a:ext cx="10515600" cy="5195888"/>
          </a:xfrm>
        </p:spPr>
        <p:txBody>
          <a:bodyPr>
            <a:normAutofit fontScale="85000" lnSpcReduction="20000"/>
          </a:bodyPr>
          <a:lstStyle/>
          <a:p>
            <a:pPr>
              <a:buFont typeface="Wingdings" panose="05000000000000000000" charset="0"/>
              <a:buChar char="Ø"/>
            </a:pPr>
            <a:r>
              <a:rPr lang="en-US" sz="2800" dirty="0" err="1">
                <a:latin typeface="Times New Roman" panose="02020603050405020304" pitchFamily="18" charset="0"/>
                <a:cs typeface="Times New Roman" panose="02020603050405020304" pitchFamily="18" charset="0"/>
                <a:sym typeface="+mn-ea"/>
              </a:rPr>
              <a:t>GauravSaxena</a:t>
            </a:r>
            <a:r>
              <a:rPr lang="en-US" sz="2800" dirty="0">
                <a:latin typeface="Times New Roman" panose="02020603050405020304" pitchFamily="18" charset="0"/>
                <a:cs typeface="Times New Roman" panose="02020603050405020304" pitchFamily="18" charset="0"/>
                <a:sym typeface="+mn-ea"/>
              </a:rPr>
              <a:t>, Dhirendra </a:t>
            </a:r>
            <a:r>
              <a:rPr lang="en-US" sz="2800" dirty="0" err="1">
                <a:latin typeface="Times New Roman" panose="02020603050405020304" pitchFamily="18" charset="0"/>
                <a:cs typeface="Times New Roman" panose="02020603050405020304" pitchFamily="18" charset="0"/>
                <a:sym typeface="+mn-ea"/>
              </a:rPr>
              <a:t>KumarVerma</a:t>
            </a:r>
            <a:r>
              <a:rPr lang="en-US" sz="2800" dirty="0">
                <a:latin typeface="Times New Roman" panose="02020603050405020304" pitchFamily="18" charset="0"/>
                <a:cs typeface="Times New Roman" panose="02020603050405020304" pitchFamily="18" charset="0"/>
                <a:sym typeface="+mn-ea"/>
              </a:rPr>
              <a:t>, Amit </a:t>
            </a:r>
            <a:r>
              <a:rPr lang="en-US" sz="2800" dirty="0" err="1">
                <a:latin typeface="Times New Roman" panose="02020603050405020304" pitchFamily="18" charset="0"/>
                <a:cs typeface="Times New Roman" panose="02020603050405020304" pitchFamily="18" charset="0"/>
                <a:sym typeface="+mn-ea"/>
              </a:rPr>
              <a:t>Paraye</a:t>
            </a:r>
            <a:r>
              <a:rPr lang="en-US" sz="2800" dirty="0">
                <a:latin typeface="Times New Roman" panose="02020603050405020304" pitchFamily="18" charset="0"/>
                <a:cs typeface="Times New Roman" panose="02020603050405020304" pitchFamily="18" charset="0"/>
                <a:sym typeface="+mn-ea"/>
              </a:rPr>
              <a:t>, </a:t>
            </a:r>
            <a:r>
              <a:rPr lang="en-US" sz="2800" dirty="0" err="1">
                <a:latin typeface="Times New Roman" panose="02020603050405020304" pitchFamily="18" charset="0"/>
                <a:cs typeface="Times New Roman" panose="02020603050405020304" pitchFamily="18" charset="0"/>
                <a:sym typeface="+mn-ea"/>
              </a:rPr>
              <a:t>AlpanaRajan</a:t>
            </a:r>
            <a:r>
              <a:rPr lang="en-US" sz="2800" dirty="0">
                <a:latin typeface="Times New Roman" panose="02020603050405020304" pitchFamily="18" charset="0"/>
                <a:cs typeface="Times New Roman" panose="02020603050405020304" pitchFamily="18" charset="0"/>
                <a:sym typeface="+mn-ea"/>
              </a:rPr>
              <a:t> &amp; </a:t>
            </a:r>
            <a:r>
              <a:rPr lang="en-US" sz="2800" dirty="0" err="1">
                <a:latin typeface="Times New Roman" panose="02020603050405020304" pitchFamily="18" charset="0"/>
                <a:cs typeface="Times New Roman" panose="02020603050405020304" pitchFamily="18" charset="0"/>
                <a:sym typeface="+mn-ea"/>
              </a:rPr>
              <a:t>AnilRawat</a:t>
            </a:r>
            <a:r>
              <a:rPr lang="en-US" sz="2800" dirty="0">
                <a:latin typeface="Times New Roman" panose="02020603050405020304" pitchFamily="18" charset="0"/>
                <a:cs typeface="Times New Roman" panose="02020603050405020304" pitchFamily="18" charset="0"/>
                <a:sym typeface="+mn-ea"/>
              </a:rPr>
              <a:t>.</a:t>
            </a:r>
            <a:endParaRPr lang="en-US" sz="2800" dirty="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sz="2800" dirty="0">
                <a:latin typeface="Times New Roman" panose="02020603050405020304" pitchFamily="18" charset="0"/>
                <a:cs typeface="Times New Roman" panose="02020603050405020304" pitchFamily="18" charset="0"/>
                <a:sym typeface="+mn-ea"/>
              </a:rPr>
              <a:t>          “Improved and robust deep learning agent for preliminary detection of Diabetic </a:t>
            </a:r>
            <a:endParaRPr lang="en-US" sz="2800" dirty="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sz="2800" dirty="0">
                <a:latin typeface="Times New Roman" panose="02020603050405020304" pitchFamily="18" charset="0"/>
                <a:cs typeface="Times New Roman" panose="02020603050405020304" pitchFamily="18" charset="0"/>
                <a:sym typeface="+mn-ea"/>
              </a:rPr>
              <a:t>            Retinopathy using public datasets”.</a:t>
            </a:r>
            <a:endParaRPr lang="en-US" sz="28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800" dirty="0">
                <a:latin typeface="Times New Roman" panose="02020603050405020304" pitchFamily="18" charset="0"/>
                <a:cs typeface="Times New Roman" panose="02020603050405020304" pitchFamily="18" charset="0"/>
                <a:sym typeface="+mn-ea"/>
              </a:rPr>
              <a:t>Seema Garg &amp; Richard M. Davis.</a:t>
            </a:r>
            <a:endParaRPr lang="en-US" sz="2800" dirty="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sz="2800" dirty="0">
                <a:latin typeface="Times New Roman" panose="02020603050405020304" pitchFamily="18" charset="0"/>
                <a:cs typeface="Times New Roman" panose="02020603050405020304" pitchFamily="18" charset="0"/>
                <a:sym typeface="+mn-ea"/>
              </a:rPr>
              <a:t>         “Diabetic Retinopathy Screening Update”.</a:t>
            </a:r>
            <a:endParaRPr lang="en-US" sz="28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800" dirty="0">
                <a:latin typeface="Times New Roman" panose="02020603050405020304" pitchFamily="18" charset="0"/>
                <a:cs typeface="Times New Roman" panose="02020603050405020304" pitchFamily="18" charset="0"/>
                <a:sym typeface="+mn-ea"/>
              </a:rPr>
              <a:t>Mike </a:t>
            </a:r>
            <a:r>
              <a:rPr lang="en-US" sz="2800" dirty="0" err="1">
                <a:latin typeface="Times New Roman" panose="02020603050405020304" pitchFamily="18" charset="0"/>
                <a:cs typeface="Times New Roman" panose="02020603050405020304" pitchFamily="18" charset="0"/>
                <a:sym typeface="+mn-ea"/>
              </a:rPr>
              <a:t>Voets</a:t>
            </a:r>
            <a:r>
              <a:rPr lang="en-US" sz="2800" dirty="0">
                <a:latin typeface="Times New Roman" panose="02020603050405020304" pitchFamily="18" charset="0"/>
                <a:cs typeface="Times New Roman" panose="02020603050405020304" pitchFamily="18" charset="0"/>
                <a:sym typeface="+mn-ea"/>
              </a:rPr>
              <a:t>, </a:t>
            </a:r>
            <a:r>
              <a:rPr lang="en-US" sz="2800" dirty="0" err="1">
                <a:latin typeface="Times New Roman" panose="02020603050405020304" pitchFamily="18" charset="0"/>
                <a:cs typeface="Times New Roman" panose="02020603050405020304" pitchFamily="18" charset="0"/>
                <a:sym typeface="+mn-ea"/>
              </a:rPr>
              <a:t>Kajsa</a:t>
            </a:r>
            <a:r>
              <a:rPr lang="en-US" sz="2800" dirty="0">
                <a:latin typeface="Times New Roman" panose="02020603050405020304" pitchFamily="18" charset="0"/>
                <a:cs typeface="Times New Roman" panose="02020603050405020304" pitchFamily="18" charset="0"/>
                <a:sym typeface="+mn-ea"/>
              </a:rPr>
              <a:t> </a:t>
            </a:r>
            <a:r>
              <a:rPr lang="en-US" sz="2800" dirty="0" err="1">
                <a:latin typeface="Times New Roman" panose="02020603050405020304" pitchFamily="18" charset="0"/>
                <a:cs typeface="Times New Roman" panose="02020603050405020304" pitchFamily="18" charset="0"/>
                <a:sym typeface="+mn-ea"/>
              </a:rPr>
              <a:t>Møllersen</a:t>
            </a:r>
            <a:r>
              <a:rPr lang="en-US" sz="2800" dirty="0">
                <a:latin typeface="Times New Roman" panose="02020603050405020304" pitchFamily="18" charset="0"/>
                <a:cs typeface="Times New Roman" panose="02020603050405020304" pitchFamily="18" charset="0"/>
                <a:sym typeface="+mn-ea"/>
              </a:rPr>
              <a:t> &amp; Lars </a:t>
            </a:r>
            <a:r>
              <a:rPr lang="en-US" sz="2800" dirty="0" err="1">
                <a:latin typeface="Times New Roman" panose="02020603050405020304" pitchFamily="18" charset="0"/>
                <a:cs typeface="Times New Roman" panose="02020603050405020304" pitchFamily="18" charset="0"/>
                <a:sym typeface="+mn-ea"/>
              </a:rPr>
              <a:t>Ailo</a:t>
            </a:r>
            <a:r>
              <a:rPr lang="en-US" sz="2800" dirty="0">
                <a:latin typeface="Times New Roman" panose="02020603050405020304" pitchFamily="18" charset="0"/>
                <a:cs typeface="Times New Roman" panose="02020603050405020304" pitchFamily="18" charset="0"/>
                <a:sym typeface="+mn-ea"/>
              </a:rPr>
              <a:t> Bongo.</a:t>
            </a:r>
            <a:endParaRPr lang="en-US" sz="2800" dirty="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sz="2800" dirty="0">
                <a:latin typeface="Times New Roman" panose="02020603050405020304" pitchFamily="18" charset="0"/>
                <a:cs typeface="Times New Roman" panose="02020603050405020304" pitchFamily="18" charset="0"/>
                <a:sym typeface="+mn-ea"/>
              </a:rPr>
              <a:t>         “Development and validation of a deep learning algorithm for detection of Diabetic</a:t>
            </a:r>
            <a:endParaRPr lang="en-US" sz="2800" dirty="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sz="2800" dirty="0">
                <a:latin typeface="Times New Roman" panose="02020603050405020304" pitchFamily="18" charset="0"/>
                <a:cs typeface="Times New Roman" panose="02020603050405020304" pitchFamily="18" charset="0"/>
                <a:sym typeface="+mn-ea"/>
              </a:rPr>
              <a:t>           Retinopathy in retinal fundus photographs”.</a:t>
            </a:r>
            <a:endParaRPr lang="en-US" sz="2800" dirty="0">
              <a:latin typeface="Times New Roman" panose="02020603050405020304" pitchFamily="18" charset="0"/>
              <a:cs typeface="Times New Roman" panose="02020603050405020304" pitchFamily="18" charset="0"/>
              <a:sym typeface="+mn-ea"/>
            </a:endParaRPr>
          </a:p>
          <a:p>
            <a:pPr>
              <a:buFont typeface="Wingdings" panose="05000000000000000000" charset="0"/>
              <a:buChar char="Ø"/>
            </a:pPr>
            <a:r>
              <a:rPr lang="en-US" sz="2800" dirty="0">
                <a:latin typeface="Times New Roman" panose="02020603050405020304" pitchFamily="18" charset="0"/>
                <a:cs typeface="Times New Roman" panose="02020603050405020304" pitchFamily="18" charset="0"/>
                <a:sym typeface="+mn-ea"/>
              </a:rPr>
              <a:t>Soumya Joshi, Dhirendra Kumar Verma, Gaurav Saxena &amp; Amit </a:t>
            </a:r>
            <a:r>
              <a:rPr lang="en-US" sz="2800" dirty="0" err="1">
                <a:latin typeface="Times New Roman" panose="02020603050405020304" pitchFamily="18" charset="0"/>
                <a:cs typeface="Times New Roman" panose="02020603050405020304" pitchFamily="18" charset="0"/>
                <a:sym typeface="+mn-ea"/>
              </a:rPr>
              <a:t>Paraye</a:t>
            </a:r>
            <a:r>
              <a:rPr lang="en-US" sz="2800" dirty="0">
                <a:latin typeface="Times New Roman" panose="02020603050405020304" pitchFamily="18" charset="0"/>
                <a:cs typeface="Times New Roman" panose="02020603050405020304" pitchFamily="18" charset="0"/>
                <a:sym typeface="+mn-ea"/>
              </a:rPr>
              <a:t>.</a:t>
            </a:r>
            <a:endParaRPr lang="en-US" sz="2800" dirty="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sz="2800" dirty="0">
                <a:latin typeface="Times New Roman" panose="02020603050405020304" pitchFamily="18" charset="0"/>
                <a:cs typeface="Times New Roman" panose="02020603050405020304" pitchFamily="18" charset="0"/>
                <a:sym typeface="+mn-ea"/>
              </a:rPr>
              <a:t>         “Issues in Training a Convolutional Neural Network Model for Image Classification”.</a:t>
            </a:r>
            <a:endParaRPr lang="en-US" sz="28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800" dirty="0">
                <a:latin typeface="Times New Roman" panose="02020603050405020304" pitchFamily="18" charset="0"/>
                <a:cs typeface="Times New Roman" panose="02020603050405020304" pitchFamily="18" charset="0"/>
                <a:sym typeface="+mn-ea"/>
              </a:rPr>
              <a:t>"Diabetic Retinopathy Detection." Kaggle.</a:t>
            </a:r>
            <a:endParaRPr lang="en-US" sz="28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endParaRPr lang="en-IN" dirty="0"/>
          </a:p>
        </p:txBody>
      </p:sp>
      <p:sp>
        <p:nvSpPr>
          <p:cNvPr id="3" name="Content Placeholder 2"/>
          <p:cNvSpPr>
            <a:spLocks noGrp="1"/>
          </p:cNvSpPr>
          <p:nvPr>
            <p:ph idx="1"/>
          </p:nvPr>
        </p:nvSpPr>
        <p:spPr/>
        <p:txBody>
          <a:bodyPr/>
          <a:lstStyle/>
          <a:p>
            <a:pPr marL="0" indent="0" algn="ctr">
              <a:buNone/>
            </a:pPr>
            <a:endParaRPr lang="en-US" b="1" dirty="0">
              <a:latin typeface="Times New Roman" panose="02020603050405020304"/>
              <a:ea typeface="Times New Roman" panose="02020603050405020304"/>
              <a:cs typeface="Times New Roman" panose="02020603050405020304"/>
              <a:sym typeface="Times New Roman" panose="02020603050405020304"/>
            </a:endParaRPr>
          </a:p>
          <a:p>
            <a:pPr marL="0" indent="0" algn="ctr">
              <a:buNone/>
            </a:pPr>
            <a:endParaRPr lang="en-US" b="1" dirty="0">
              <a:latin typeface="Times New Roman" panose="02020603050405020304"/>
              <a:ea typeface="Times New Roman" panose="02020603050405020304"/>
              <a:cs typeface="Times New Roman" panose="02020603050405020304"/>
              <a:sym typeface="Times New Roman" panose="02020603050405020304"/>
            </a:endParaRPr>
          </a:p>
          <a:p>
            <a:pPr marL="0" indent="0" algn="ctr">
              <a:buNone/>
            </a:pPr>
            <a:endParaRPr lang="en-US" b="1" dirty="0">
              <a:latin typeface="Times New Roman" panose="02020603050405020304"/>
              <a:ea typeface="Times New Roman" panose="02020603050405020304"/>
              <a:cs typeface="Times New Roman" panose="02020603050405020304"/>
              <a:sym typeface="Times New Roman" panose="02020603050405020304"/>
            </a:endParaRPr>
          </a:p>
          <a:p>
            <a:pPr marL="0" indent="0" algn="ctr">
              <a:buNone/>
            </a:pPr>
            <a:r>
              <a:rPr lang="en-US" b="1" dirty="0">
                <a:latin typeface="Times New Roman" panose="02020603050405020304"/>
                <a:ea typeface="Times New Roman" panose="02020603050405020304"/>
                <a:cs typeface="Times New Roman" panose="02020603050405020304"/>
                <a:sym typeface="Times New Roman" panose="02020603050405020304"/>
              </a:rPr>
              <a:t>THANK YOU</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Key challenges: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400">
                <a:latin typeface="Times New Roman" panose="02020603050405020304"/>
                <a:ea typeface="Times New Roman" panose="02020603050405020304"/>
                <a:cs typeface="Times New Roman" panose="02020603050405020304"/>
                <a:sym typeface="Times New Roman" panose="02020603050405020304"/>
              </a:rPr>
              <a:t>Filtering the image datasets of Diabetic Retinopathy from the STARE database takes alot of time.</a:t>
            </a:r>
            <a:endParaRPr sz="2400">
              <a:latin typeface="Times New Roman" panose="02020603050405020304"/>
              <a:ea typeface="Times New Roman" panose="02020603050405020304"/>
              <a:cs typeface="Times New Roman" panose="02020603050405020304"/>
              <a:sym typeface="Times New Roman" panose="02020603050405020304"/>
            </a:endParaRPr>
          </a:p>
          <a:p>
            <a:r>
              <a:rPr lang="en-US" altLang="en-IN" sz="2400" dirty="0">
                <a:latin typeface="Times New Roman" panose="02020603050405020304" pitchFamily="18" charset="0"/>
                <a:cs typeface="Times New Roman" panose="02020603050405020304" pitchFamily="18" charset="0"/>
              </a:rPr>
              <a:t>Differentiating DR disease from fundus image.</a:t>
            </a:r>
            <a:endParaRPr lang="en-US" altLang="en-IN" sz="2400" dirty="0">
              <a:latin typeface="Times New Roman" panose="02020603050405020304" pitchFamily="18" charset="0"/>
              <a:cs typeface="Times New Roman" panose="02020603050405020304" pitchFamily="18" charset="0"/>
            </a:endParaRPr>
          </a:p>
          <a:p>
            <a:r>
              <a:rPr lang="en-US" sz="2400">
                <a:latin typeface="Times New Roman" panose="02020603050405020304"/>
                <a:ea typeface="Times New Roman" panose="02020603050405020304"/>
                <a:cs typeface="Times New Roman" panose="02020603050405020304"/>
                <a:sym typeface="Times New Roman" panose="02020603050405020304"/>
              </a:rPr>
              <a:t>High Processing System is required.</a:t>
            </a:r>
            <a:endParaRPr sz="2400">
              <a:latin typeface="Times New Roman" panose="02020603050405020304"/>
              <a:ea typeface="Times New Roman" panose="02020603050405020304"/>
              <a:cs typeface="Times New Roman" panose="02020603050405020304"/>
              <a:sym typeface="Times New Roman" panose="02020603050405020304"/>
            </a:endParaRPr>
          </a:p>
          <a:p>
            <a:endParaRPr lang="en-US" alt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Motivation: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Diabetic Retinopathy is a deadly disease with no cure or prevention. Early detection and medications are the only way to stall it from complicating or becoming deadly. When a person is affected by DR, they slowly lose their eye sight leading to permanent blindness. This has lead us to take up this project and search for already existing methods used for early detection. We found certain flaws in those methods and thus decided to improve them with our proposed system for the betterment in treating people affected with this illness.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pPr lvl="0" algn="l">
              <a:lnSpc>
                <a:spcPct val="100000"/>
              </a:lnSpc>
              <a:buClr>
                <a:srgbClr val="CC0000"/>
              </a:buClr>
              <a:buFont typeface="Wingdings" panose="05000000000000000000" charset="0"/>
              <a:buChar char="Ø"/>
            </a:pPr>
            <a:r>
              <a:rPr lang="en-US" sz="2800" dirty="0">
                <a:latin typeface="Times New Roman" panose="02020603050405020304" pitchFamily="18" charset="0"/>
                <a:cs typeface="Times New Roman" panose="02020603050405020304" pitchFamily="18" charset="0"/>
                <a:sym typeface="+mn-ea"/>
              </a:rPr>
              <a:t>We proposed an approach with stage pretreatments that were performed to remove Diabetic retinopathy images from the given data sets and standardize them to a reasonable size and classified by Convolutional Neural Network which is a deep learning algorithm and success is achieved through deep learning technique. It proposed a system for predicting Diabetic retinopathy disease.</a:t>
            </a:r>
            <a:endParaRPr lang="en-US" sz="2800" dirty="0">
              <a:latin typeface="Times New Roman" panose="02020603050405020304" pitchFamily="18" charset="0"/>
              <a:cs typeface="Times New Roman" panose="02020603050405020304" pitchFamily="18" charset="0"/>
            </a:endParaRPr>
          </a:p>
          <a:p>
            <a:pPr lvl="0" algn="l">
              <a:lnSpc>
                <a:spcPct val="100000"/>
              </a:lnSpc>
              <a:buClr>
                <a:srgbClr val="CC0000"/>
              </a:buClr>
              <a:buFont typeface="Wingdings" panose="05000000000000000000" charset="0"/>
              <a:buChar char="Ø"/>
            </a:pPr>
            <a:r>
              <a:rPr lang="en-US" sz="2800" dirty="0">
                <a:latin typeface="Times New Roman" panose="02020603050405020304" pitchFamily="18" charset="0"/>
                <a:cs typeface="Times New Roman" panose="02020603050405020304" pitchFamily="18" charset="0"/>
                <a:sym typeface="+mn-ea"/>
              </a:rPr>
              <a:t>It explains about the experimental analysis of samples of images collected that are comprised of different stages Diabetic retinopathy disease. The primary attributes of the image are relied upon the shape and texture oriented features. An efficient disease detection and deep learning with convolutional neural networks (CNNs) achieved great success in the classification of various Diabetic retinopathy diseases.</a:t>
            </a:r>
            <a:endParaRPr lang="en-US" sz="2800" dirty="0">
              <a:latin typeface="Times New Roman" panose="02020603050405020304" pitchFamily="18" charset="0"/>
              <a:cs typeface="Times New Roman" panose="02020603050405020304" pitchFamily="18" charset="0"/>
            </a:endParaRPr>
          </a:p>
          <a:p>
            <a:pPr lvl="0" algn="l">
              <a:lnSpc>
                <a:spcPct val="100000"/>
              </a:lnSpc>
              <a:buClr>
                <a:srgbClr val="CC0000"/>
              </a:buClr>
              <a:buFont typeface="Wingdings" panose="05000000000000000000" charset="0"/>
              <a:buChar char="Ø"/>
            </a:pPr>
            <a:r>
              <a:rPr lang="en-US" sz="2800" dirty="0">
                <a:latin typeface="Times New Roman" panose="02020603050405020304" pitchFamily="18" charset="0"/>
                <a:cs typeface="Times New Roman" panose="02020603050405020304" pitchFamily="18" charset="0"/>
                <a:sym typeface="+mn-ea"/>
              </a:rPr>
              <a:t>A variety of neuron-wise and layer-wise visualization methods were applied using CNN, trained with a publicly available Diabetic retinopathy disease image dataset. The sample screenshots displays the Diabetic retinopathy disease detection using color based classification model and this model is deployed to a web application for Django (python) framework. </a:t>
            </a:r>
            <a:endParaRPr lang="en-US" sz="28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6"/>
            <a:ext cx="10515600" cy="638970"/>
          </a:xfrm>
        </p:spPr>
        <p:txBody>
          <a:bodyPr>
            <a:normAutofit/>
          </a:bodyPr>
          <a:lstStyle/>
          <a:p>
            <a:r>
              <a:rPr lang="en-US" sz="1600" b="1" dirty="0">
                <a:latin typeface="Times New Roman" panose="02020603050405020304" pitchFamily="18" charset="0"/>
                <a:cs typeface="Times New Roman" panose="02020603050405020304" pitchFamily="18" charset="0"/>
              </a:rPr>
              <a:t>LITERATURE SURVEY:</a:t>
            </a:r>
            <a:endParaRPr lang="en-IN" sz="1600" b="1" dirty="0">
              <a:latin typeface="Times New Roman" panose="02020603050405020304" pitchFamily="18" charset="0"/>
              <a:cs typeface="Times New Roman" panose="02020603050405020304" pitchFamily="18" charset="0"/>
            </a:endParaRPr>
          </a:p>
        </p:txBody>
      </p:sp>
      <p:graphicFrame>
        <p:nvGraphicFramePr>
          <p:cNvPr id="4" name="Table 4"/>
          <p:cNvGraphicFramePr>
            <a:graphicFrameLocks noGrp="1"/>
          </p:cNvGraphicFramePr>
          <p:nvPr>
            <p:ph idx="1"/>
          </p:nvPr>
        </p:nvGraphicFramePr>
        <p:xfrm>
          <a:off x="323850" y="657226"/>
          <a:ext cx="11553824" cy="5053692"/>
        </p:xfrm>
        <a:graphic>
          <a:graphicData uri="http://schemas.openxmlformats.org/drawingml/2006/table">
            <a:tbl>
              <a:tblPr firstRow="1" bandRow="1">
                <a:tableStyleId>{5C22544A-7EE6-4342-B048-85BDC9FD1C3A}</a:tableStyleId>
              </a:tblPr>
              <a:tblGrid>
                <a:gridCol w="2888456"/>
                <a:gridCol w="2888456"/>
                <a:gridCol w="2888456"/>
                <a:gridCol w="2888456"/>
              </a:tblGrid>
              <a:tr h="842282">
                <a:tc>
                  <a:txBody>
                    <a:bodyPr/>
                    <a:lstStyle/>
                    <a:p>
                      <a:r>
                        <a:rPr lang="en-US" dirty="0"/>
                        <a:t>Paper(year)</a:t>
                      </a:r>
                      <a:endParaRPr lang="en-IN" dirty="0"/>
                    </a:p>
                  </a:txBody>
                  <a:tcPr/>
                </a:tc>
                <a:tc>
                  <a:txBody>
                    <a:bodyPr/>
                    <a:lstStyle/>
                    <a:p>
                      <a:r>
                        <a:rPr lang="en-US" dirty="0"/>
                        <a:t>Technique used</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tr>
              <a:tr h="842282">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dirty="0">
                          <a:solidFill>
                            <a:schemeClr val="dk1"/>
                          </a:solidFill>
                          <a:effectLst/>
                          <a:latin typeface="+mn-lt"/>
                          <a:ea typeface="+mn-ea"/>
                          <a:cs typeface="+mn-cs"/>
                        </a:rPr>
                        <a:t>A Deep Learning Ensemble Approach for Diabetic Retinopathy Detection</a:t>
                      </a:r>
                      <a:endParaRPr lang="en-US" sz="1200" b="0" i="0" kern="1200" dirty="0">
                        <a:solidFill>
                          <a:schemeClr val="dk1"/>
                        </a:solidFill>
                        <a:effectLst/>
                        <a:latin typeface="+mn-lt"/>
                        <a:ea typeface="+mn-ea"/>
                        <a:cs typeface="+mn-cs"/>
                      </a:endParaRPr>
                    </a:p>
                  </a:txBody>
                  <a:tcPr/>
                </a:tc>
                <a:tc>
                  <a:txBody>
                    <a:bodyPr/>
                    <a:lstStyle/>
                    <a:p>
                      <a:r>
                        <a:rPr lang="en-US" sz="1200" b="0" dirty="0">
                          <a:latin typeface="+mn-lt"/>
                        </a:rPr>
                        <a:t>CNN model</a:t>
                      </a:r>
                      <a:endParaRPr lang="en-IN" sz="1200" b="0" dirty="0">
                        <a:latin typeface="+mn-lt"/>
                      </a:endParaRPr>
                    </a:p>
                  </a:txBody>
                  <a:tcPr/>
                </a:tc>
                <a:tc>
                  <a:txBody>
                    <a:bodyPr/>
                    <a:lstStyle/>
                    <a:p>
                      <a:r>
                        <a:rPr lang="en-US" sz="1200" b="0" dirty="0">
                          <a:latin typeface="+mn-lt"/>
                        </a:rPr>
                        <a:t>Very high accuracy</a:t>
                      </a:r>
                      <a:endParaRPr lang="en-IN" sz="1200" b="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b="0" dirty="0">
                          <a:latin typeface="+mn-lt"/>
                          <a:cs typeface="Times New Roman" panose="02020603050405020304" pitchFamily="18" charset="0"/>
                        </a:rPr>
                        <a:t>Can’t be used to predict any other disease except TB. Data used to relatively shorter.</a:t>
                      </a:r>
                      <a:endParaRPr lang="en-US" sz="1200" b="0" dirty="0">
                        <a:latin typeface="+mn-lt"/>
                        <a:cs typeface="Times New Roman" panose="02020603050405020304" pitchFamily="18" charset="0"/>
                      </a:endParaRPr>
                    </a:p>
                  </a:txBody>
                  <a:tcPr/>
                </a:tc>
              </a:tr>
              <a:tr h="842282">
                <a:tc>
                  <a:txBody>
                    <a:bodyPr/>
                    <a:lstStyle/>
                    <a:p>
                      <a:r>
                        <a:rPr lang="en-US" sz="1200" b="0" dirty="0">
                          <a:latin typeface="+mn-lt"/>
                        </a:rPr>
                        <a:t>Improved and robust deep learning agent for preliminary detection of Diabetic Retinopathy using public datasets.</a:t>
                      </a:r>
                      <a:endParaRPr lang="en-IN" sz="1200" b="0" dirty="0">
                        <a:latin typeface="+mn-lt"/>
                      </a:endParaRPr>
                    </a:p>
                  </a:txBody>
                  <a:tcPr/>
                </a:tc>
                <a:tc>
                  <a:txBody>
                    <a:bodyPr/>
                    <a:lstStyle/>
                    <a:p>
                      <a:r>
                        <a:rPr lang="en-US" sz="1200" b="0" dirty="0">
                          <a:latin typeface="+mn-lt"/>
                        </a:rPr>
                        <a:t>CNN model</a:t>
                      </a:r>
                      <a:endParaRPr lang="en-IN" sz="1200" b="0" dirty="0">
                        <a:latin typeface="+mn-lt"/>
                      </a:endParaRPr>
                    </a:p>
                  </a:txBody>
                  <a:tcPr/>
                </a:tc>
                <a:tc>
                  <a:txBody>
                    <a:bodyPr/>
                    <a:lstStyle/>
                    <a:p>
                      <a:r>
                        <a:rPr lang="en-US" sz="1200" b="0" dirty="0">
                          <a:latin typeface="+mn-lt"/>
                        </a:rPr>
                        <a:t>Fast coverage of data sets having image with similar feature size</a:t>
                      </a:r>
                      <a:endParaRPr lang="en-IN" sz="1200" b="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b="0" dirty="0">
                          <a:latin typeface="+mn-lt"/>
                          <a:cs typeface="Times New Roman" panose="02020603050405020304" pitchFamily="18" charset="0"/>
                        </a:rPr>
                        <a:t>Processing time is large because of the huge dataset that is used here.</a:t>
                      </a:r>
                      <a:endParaRPr lang="en-US" sz="1200" b="0" dirty="0">
                        <a:latin typeface="+mn-lt"/>
                        <a:cs typeface="Times New Roman" panose="02020603050405020304" pitchFamily="18" charset="0"/>
                      </a:endParaRPr>
                    </a:p>
                  </a:txBody>
                  <a:tcPr/>
                </a:tc>
              </a:tr>
              <a:tr h="842282">
                <a:tc>
                  <a:txBody>
                    <a:bodyPr/>
                    <a:lstStyle/>
                    <a:p>
                      <a:r>
                        <a:rPr lang="en-US" sz="1200" b="0" dirty="0">
                          <a:latin typeface="+mn-lt"/>
                        </a:rPr>
                        <a:t>Detection of Diabetic Retinopathy Using </a:t>
                      </a:r>
                      <a:r>
                        <a:rPr lang="en-US" sz="1200" b="0" dirty="0" err="1">
                          <a:latin typeface="+mn-lt"/>
                        </a:rPr>
                        <a:t>Bichannel</a:t>
                      </a:r>
                      <a:r>
                        <a:rPr lang="en-US" sz="1200" b="0" dirty="0">
                          <a:latin typeface="+mn-lt"/>
                        </a:rPr>
                        <a:t> Convolutional Neural Network.</a:t>
                      </a:r>
                      <a:endParaRPr lang="en-US" sz="1200" b="0" dirty="0">
                        <a:latin typeface="+mn-lt"/>
                      </a:endParaRPr>
                    </a:p>
                  </a:txBody>
                  <a:tcPr/>
                </a:tc>
                <a:tc>
                  <a:txBody>
                    <a:bodyPr/>
                    <a:lstStyle/>
                    <a:p>
                      <a:r>
                        <a:rPr lang="en-US" sz="1200" b="0" dirty="0">
                          <a:latin typeface="+mn-lt"/>
                        </a:rPr>
                        <a:t>CNN model</a:t>
                      </a:r>
                      <a:endParaRPr lang="en-IN" sz="1200" b="0" dirty="0">
                        <a:latin typeface="+mn-lt"/>
                      </a:endParaRPr>
                    </a:p>
                  </a:txBody>
                  <a:tcPr/>
                </a:tc>
                <a:tc>
                  <a:txBody>
                    <a:bodyPr/>
                    <a:lstStyle/>
                    <a:p>
                      <a:r>
                        <a:rPr lang="en-US" sz="1200" b="0" dirty="0">
                          <a:latin typeface="+mn-lt"/>
                        </a:rPr>
                        <a:t>Improves the detection performance by deep learning</a:t>
                      </a:r>
                      <a:endParaRPr lang="en-IN" sz="1200" b="0" dirty="0">
                        <a:latin typeface="+mn-lt"/>
                      </a:endParaRPr>
                    </a:p>
                  </a:txBody>
                  <a:tcPr/>
                </a:tc>
                <a:tc>
                  <a:txBody>
                    <a:bodyPr/>
                    <a:lstStyle/>
                    <a:p>
                      <a:r>
                        <a:rPr lang="en-US" sz="1200" b="0" dirty="0">
                          <a:latin typeface="+mn-lt"/>
                        </a:rPr>
                        <a:t>Given dataset is relatively smaller.</a:t>
                      </a:r>
                      <a:endParaRPr lang="en-IN" sz="1200" b="0" dirty="0">
                        <a:latin typeface="+mn-lt"/>
                      </a:endParaRPr>
                    </a:p>
                  </a:txBody>
                  <a:tcPr/>
                </a:tc>
              </a:tr>
              <a:tr h="842282">
                <a:tc>
                  <a:txBody>
                    <a:bodyPr/>
                    <a:lstStyle/>
                    <a:p>
                      <a:r>
                        <a:rPr lang="en-US" sz="1200" b="0" dirty="0">
                          <a:latin typeface="+mn-lt"/>
                        </a:rPr>
                        <a:t>Diabetic Retinopathy Classification Using ResNet50 and VGG-16 Pretrained Networks.</a:t>
                      </a:r>
                      <a:endParaRPr lang="en-US" sz="1200" b="0" dirty="0">
                        <a:latin typeface="+mn-lt"/>
                      </a:endParaRPr>
                    </a:p>
                  </a:txBody>
                  <a:tcPr/>
                </a:tc>
                <a:tc>
                  <a:txBody>
                    <a:bodyPr/>
                    <a:lstStyle/>
                    <a:p>
                      <a:r>
                        <a:rPr lang="en-US" sz="1200" b="0" dirty="0">
                          <a:latin typeface="+mn-lt"/>
                        </a:rPr>
                        <a:t>CNN model</a:t>
                      </a:r>
                      <a:endParaRPr lang="en-IN" sz="1200" b="0" dirty="0">
                        <a:latin typeface="+mn-lt"/>
                      </a:endParaRPr>
                    </a:p>
                  </a:txBody>
                  <a:tcPr/>
                </a:tc>
                <a:tc>
                  <a:txBody>
                    <a:bodyPr/>
                    <a:lstStyle/>
                    <a:p>
                      <a:r>
                        <a:rPr lang="en-US" sz="1200" b="0" dirty="0">
                          <a:latin typeface="+mn-lt"/>
                        </a:rPr>
                        <a:t>High accuracy</a:t>
                      </a:r>
                      <a:endParaRPr lang="en-IN" sz="1200" b="0" dirty="0">
                        <a:latin typeface="+mn-lt"/>
                      </a:endParaRPr>
                    </a:p>
                  </a:txBody>
                  <a:tcPr/>
                </a:tc>
                <a:tc>
                  <a:txBody>
                    <a:bodyPr/>
                    <a:lstStyle/>
                    <a:p>
                      <a:r>
                        <a:rPr lang="en-US" sz="1200" b="0" dirty="0">
                          <a:latin typeface="+mn-lt"/>
                          <a:cs typeface="Times New Roman" panose="02020603050405020304" pitchFamily="18" charset="0"/>
                        </a:rPr>
                        <a:t>Can’t be used to predict any other disease except TB. Data used to relatively shorter</a:t>
                      </a:r>
                      <a:endParaRPr lang="en-IN" sz="1200" b="0" dirty="0">
                        <a:latin typeface="+mn-lt"/>
                      </a:endParaRPr>
                    </a:p>
                  </a:txBody>
                  <a:tcPr/>
                </a:tc>
              </a:tr>
              <a:tr h="842282">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b="0" dirty="0">
                          <a:latin typeface="+mn-lt"/>
                          <a:cs typeface="Times New Roman" panose="02020603050405020304" pitchFamily="18" charset="0"/>
                        </a:rPr>
                        <a:t>Using Big Transfer to predict malaria (2021)</a:t>
                      </a:r>
                      <a:endParaRPr lang="en-US" sz="1200" b="0" dirty="0">
                        <a:latin typeface="+mn-lt"/>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b="0" dirty="0" err="1">
                          <a:latin typeface="+mn-lt"/>
                          <a:cs typeface="Times New Roman" panose="02020603050405020304" pitchFamily="18" charset="0"/>
                        </a:rPr>
                        <a:t>BigTransfer</a:t>
                      </a:r>
                      <a:endParaRPr lang="en-US" sz="1200" b="0" dirty="0">
                        <a:latin typeface="+mn-lt"/>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b="0" dirty="0">
                          <a:latin typeface="+mn-lt"/>
                          <a:cs typeface="Times New Roman" panose="02020603050405020304" pitchFamily="18" charset="0"/>
                        </a:rPr>
                        <a:t>Well classified and high accuracy</a:t>
                      </a:r>
                      <a:endParaRPr lang="en-US" sz="1200" b="0" dirty="0">
                        <a:latin typeface="+mn-lt"/>
                        <a:cs typeface="Times New Roman" panose="02020603050405020304" pitchFamily="18" charset="0"/>
                      </a:endParaRPr>
                    </a:p>
                  </a:txBody>
                  <a:tcPr/>
                </a:tc>
                <a:tc>
                  <a:txBody>
                    <a:bodyPr/>
                    <a:lstStyle/>
                    <a:p>
                      <a:r>
                        <a:rPr lang="en-US" sz="1200" b="0" dirty="0">
                          <a:latin typeface="+mn-lt"/>
                        </a:rPr>
                        <a:t>Not using </a:t>
                      </a:r>
                      <a:r>
                        <a:rPr lang="en-US" sz="1200" b="0" dirty="0" err="1">
                          <a:latin typeface="+mn-lt"/>
                        </a:rPr>
                        <a:t>Alexnet</a:t>
                      </a:r>
                      <a:r>
                        <a:rPr lang="en-US" sz="1200" b="0" dirty="0">
                          <a:latin typeface="+mn-lt"/>
                        </a:rPr>
                        <a:t> and </a:t>
                      </a:r>
                      <a:r>
                        <a:rPr lang="en-US" sz="1200" b="0" dirty="0" err="1">
                          <a:latin typeface="+mn-lt"/>
                        </a:rPr>
                        <a:t>Lenet</a:t>
                      </a:r>
                      <a:r>
                        <a:rPr lang="en-US" sz="1200" b="0" dirty="0">
                          <a:latin typeface="+mn-lt"/>
                        </a:rPr>
                        <a:t> for image classification</a:t>
                      </a:r>
                      <a:endParaRPr lang="en-IN" sz="1200" b="0" dirty="0">
                        <a:latin typeface="+mn-lt"/>
                      </a:endParaRP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142875"/>
            <a:ext cx="10515600" cy="538162"/>
          </a:xfrm>
        </p:spPr>
        <p:txBody>
          <a:bodyPr>
            <a:normAutofit/>
          </a:bodyPr>
          <a:lstStyle/>
          <a:p>
            <a:r>
              <a:rPr lang="en-IN" sz="2000" b="1" dirty="0">
                <a:latin typeface="Times New Roman" panose="02020603050405020304" pitchFamily="18" charset="0"/>
                <a:cs typeface="Times New Roman" panose="02020603050405020304" pitchFamily="18" charset="0"/>
              </a:rPr>
              <a:t>Literature survey:</a:t>
            </a:r>
            <a:endParaRPr lang="en-IN" sz="2000" b="1" dirty="0">
              <a:latin typeface="Times New Roman" panose="02020603050405020304" pitchFamily="18" charset="0"/>
              <a:cs typeface="Times New Roman" panose="02020603050405020304" pitchFamily="18" charset="0"/>
            </a:endParaRPr>
          </a:p>
        </p:txBody>
      </p:sp>
      <p:graphicFrame>
        <p:nvGraphicFramePr>
          <p:cNvPr id="4" name="Table 4"/>
          <p:cNvGraphicFramePr>
            <a:graphicFrameLocks noGrp="1"/>
          </p:cNvGraphicFramePr>
          <p:nvPr>
            <p:ph idx="1"/>
          </p:nvPr>
        </p:nvGraphicFramePr>
        <p:xfrm>
          <a:off x="1047750" y="681037"/>
          <a:ext cx="10306052" cy="5738814"/>
        </p:xfrm>
        <a:graphic>
          <a:graphicData uri="http://schemas.openxmlformats.org/drawingml/2006/table">
            <a:tbl>
              <a:tblPr firstRow="1" bandRow="1">
                <a:tableStyleId>{5C22544A-7EE6-4342-B048-85BDC9FD1C3A}</a:tableStyleId>
              </a:tblPr>
              <a:tblGrid>
                <a:gridCol w="2576513"/>
                <a:gridCol w="2576513"/>
                <a:gridCol w="2576513"/>
                <a:gridCol w="2576513"/>
              </a:tblGrid>
              <a:tr h="956469">
                <a:tc>
                  <a:txBody>
                    <a:bodyPr/>
                    <a:lstStyle/>
                    <a:p>
                      <a:r>
                        <a:rPr lang="en-US" dirty="0"/>
                        <a:t>Paper(year)</a:t>
                      </a:r>
                      <a:endParaRPr lang="en-IN" dirty="0"/>
                    </a:p>
                  </a:txBody>
                  <a:tcPr/>
                </a:tc>
                <a:tc>
                  <a:txBody>
                    <a:bodyPr/>
                    <a:lstStyle/>
                    <a:p>
                      <a:r>
                        <a:rPr lang="en-US" dirty="0"/>
                        <a:t>Technique used</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tr>
              <a:tr h="956469">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latin typeface="+mn-lt"/>
                          <a:cs typeface="Times New Roman" panose="02020603050405020304" pitchFamily="18" charset="0"/>
                        </a:rPr>
                        <a:t>Reliable Tuberculosis Detection using Chest X-ray with Deep Learning, Segmentation and Visualization (2020)</a:t>
                      </a:r>
                      <a:endParaRPr lang="en-US" sz="1100" dirty="0">
                        <a:latin typeface="+mn-lt"/>
                        <a:cs typeface="Times New Roman" panose="02020603050405020304" pitchFamily="18" charset="0"/>
                      </a:endParaRPr>
                    </a:p>
                  </a:txBody>
                  <a:tcPr/>
                </a:tc>
                <a:tc>
                  <a:txBody>
                    <a:bodyPr/>
                    <a:lstStyle/>
                    <a:p>
                      <a:r>
                        <a:rPr lang="en-US" sz="1100" dirty="0">
                          <a:latin typeface="+mn-lt"/>
                        </a:rPr>
                        <a:t>CNN model</a:t>
                      </a:r>
                      <a:endParaRPr lang="en-IN" sz="11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latin typeface="+mn-lt"/>
                          <a:cs typeface="Times New Roman" panose="02020603050405020304" pitchFamily="18" charset="0"/>
                        </a:rPr>
                        <a:t>Very high f1 scores were obtained</a:t>
                      </a:r>
                      <a:endParaRPr lang="en-US" sz="1100" dirty="0">
                        <a:latin typeface="+mn-lt"/>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latin typeface="+mn-lt"/>
                          <a:cs typeface="Times New Roman" panose="02020603050405020304" pitchFamily="18" charset="0"/>
                        </a:rPr>
                        <a:t>Dataset is relatively smaller.</a:t>
                      </a:r>
                      <a:endParaRPr lang="en-US" sz="1100" dirty="0">
                        <a:latin typeface="+mn-lt"/>
                        <a:cs typeface="Times New Roman" panose="02020603050405020304" pitchFamily="18" charset="0"/>
                      </a:endParaRPr>
                    </a:p>
                  </a:txBody>
                  <a:tcPr/>
                </a:tc>
              </a:tr>
              <a:tr h="956469">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latin typeface="+mn-lt"/>
                          <a:cs typeface="Times New Roman" panose="02020603050405020304" pitchFamily="18" charset="0"/>
                        </a:rPr>
                        <a:t>Comparative Study on Generative Adversarial Networks (2018)</a:t>
                      </a:r>
                      <a:endParaRPr lang="en-IN" sz="1100" dirty="0">
                        <a:latin typeface="+mn-lt"/>
                        <a:cs typeface="Times New Roman" panose="02020603050405020304" pitchFamily="18" charset="0"/>
                      </a:endParaRPr>
                    </a:p>
                  </a:txBody>
                  <a:tcPr/>
                </a:tc>
                <a:tc>
                  <a:txBody>
                    <a:bodyPr/>
                    <a:lstStyle/>
                    <a:p>
                      <a:r>
                        <a:rPr lang="en-US" sz="1100" dirty="0">
                          <a:latin typeface="+mn-lt"/>
                        </a:rPr>
                        <a:t>GAN types</a:t>
                      </a:r>
                      <a:endParaRPr lang="en-IN" sz="1100" dirty="0">
                        <a:latin typeface="+mn-lt"/>
                      </a:endParaRPr>
                    </a:p>
                  </a:txBody>
                  <a:tcPr/>
                </a:tc>
                <a:tc>
                  <a:txBody>
                    <a:bodyPr/>
                    <a:lstStyle/>
                    <a:p>
                      <a:r>
                        <a:rPr lang="en-US" sz="1100" b="1" dirty="0">
                          <a:latin typeface="+mn-lt"/>
                        </a:rPr>
                        <a:t>-</a:t>
                      </a:r>
                      <a:endParaRPr lang="en-IN" sz="1100" b="1" dirty="0">
                        <a:latin typeface="+mn-lt"/>
                      </a:endParaRPr>
                    </a:p>
                  </a:txBody>
                  <a:tcPr/>
                </a:tc>
                <a:tc>
                  <a:txBody>
                    <a:bodyPr/>
                    <a:lstStyle/>
                    <a:p>
                      <a:r>
                        <a:rPr lang="en-US" sz="1100" b="1" dirty="0">
                          <a:latin typeface="+mn-lt"/>
                        </a:rPr>
                        <a:t>-</a:t>
                      </a:r>
                      <a:endParaRPr lang="en-IN" sz="1100" b="1" dirty="0">
                        <a:latin typeface="+mn-lt"/>
                      </a:endParaRPr>
                    </a:p>
                  </a:txBody>
                  <a:tcPr/>
                </a:tc>
              </a:tr>
              <a:tr h="956469">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100" b="0" i="0" kern="1200" dirty="0">
                          <a:solidFill>
                            <a:schemeClr val="dk1"/>
                          </a:solidFill>
                          <a:effectLst/>
                          <a:latin typeface="+mn-lt"/>
                          <a:ea typeface="+mn-ea"/>
                          <a:cs typeface="Times New Roman" panose="02020603050405020304" pitchFamily="18" charset="0"/>
                        </a:rPr>
                        <a:t>Must-Read Papers on GANs (2019) </a:t>
                      </a:r>
                      <a:endParaRPr lang="en-IN" sz="1100" b="0" i="0" kern="1200" dirty="0">
                        <a:solidFill>
                          <a:schemeClr val="dk1"/>
                        </a:solidFill>
                        <a:effectLst/>
                        <a:latin typeface="+mn-lt"/>
                        <a:ea typeface="+mn-ea"/>
                        <a:cs typeface="Times New Roman" panose="02020603050405020304" pitchFamily="18" charset="0"/>
                      </a:endParaRPr>
                    </a:p>
                  </a:txBody>
                  <a:tcPr/>
                </a:tc>
                <a:tc>
                  <a:txBody>
                    <a:bodyPr/>
                    <a:lstStyle/>
                    <a:p>
                      <a:r>
                        <a:rPr lang="en-US" sz="1100" dirty="0">
                          <a:latin typeface="+mn-lt"/>
                        </a:rPr>
                        <a:t>GAN types</a:t>
                      </a:r>
                      <a:endParaRPr lang="en-IN" sz="1100" dirty="0">
                        <a:latin typeface="+mn-lt"/>
                      </a:endParaRPr>
                    </a:p>
                  </a:txBody>
                  <a:tcPr/>
                </a:tc>
                <a:tc>
                  <a:txBody>
                    <a:bodyPr/>
                    <a:lstStyle/>
                    <a:p>
                      <a:r>
                        <a:rPr lang="en-US" sz="1100" b="1" dirty="0">
                          <a:latin typeface="+mn-lt"/>
                        </a:rPr>
                        <a:t>-</a:t>
                      </a:r>
                      <a:endParaRPr lang="en-IN" sz="1100" b="1" dirty="0">
                        <a:latin typeface="+mn-lt"/>
                      </a:endParaRPr>
                    </a:p>
                  </a:txBody>
                  <a:tcPr/>
                </a:tc>
                <a:tc>
                  <a:txBody>
                    <a:bodyPr/>
                    <a:lstStyle/>
                    <a:p>
                      <a:r>
                        <a:rPr lang="en-US" sz="1100" b="1" dirty="0">
                          <a:latin typeface="+mn-lt"/>
                        </a:rPr>
                        <a:t>-</a:t>
                      </a:r>
                      <a:endParaRPr lang="en-IN" sz="1100" b="1" dirty="0">
                        <a:latin typeface="+mn-lt"/>
                      </a:endParaRPr>
                    </a:p>
                  </a:txBody>
                  <a:tcPr/>
                </a:tc>
              </a:tr>
              <a:tr h="956469">
                <a:tc>
                  <a:txBody>
                    <a:bodyPr/>
                    <a:lstStyle/>
                    <a:p>
                      <a:r>
                        <a:rPr lang="en-IN" sz="1100" dirty="0">
                          <a:latin typeface="+mn-lt"/>
                          <a:cs typeface="Times New Roman" panose="02020603050405020304" pitchFamily="18" charset="0"/>
                        </a:rPr>
                        <a:t>Capsule Network GAN vs. DCGAN vs. Vanilla GAN for Apparel Image Generation (2021) </a:t>
                      </a:r>
                      <a:endParaRPr lang="en-IN" sz="1100" dirty="0">
                        <a:latin typeface="+mn-lt"/>
                        <a:cs typeface="Times New Roman" panose="02020603050405020304" pitchFamily="18" charset="0"/>
                      </a:endParaRPr>
                    </a:p>
                  </a:txBody>
                  <a:tcPr/>
                </a:tc>
                <a:tc>
                  <a:txBody>
                    <a:bodyPr/>
                    <a:lstStyle/>
                    <a:p>
                      <a:r>
                        <a:rPr lang="en-IN" sz="1100" dirty="0">
                          <a:latin typeface="+mn-lt"/>
                          <a:cs typeface="Times New Roman" panose="02020603050405020304" pitchFamily="18" charset="0"/>
                        </a:rPr>
                        <a:t>CNGAN, DCGAN, Apparel Image GAN</a:t>
                      </a:r>
                      <a:endParaRPr lang="en-IN" sz="1100" dirty="0">
                        <a:latin typeface="+mn-lt"/>
                        <a:cs typeface="Times New Roman" panose="02020603050405020304" pitchFamily="18" charset="0"/>
                      </a:endParaRPr>
                    </a:p>
                  </a:txBody>
                  <a:tcPr/>
                </a:tc>
                <a:tc>
                  <a:txBody>
                    <a:bodyPr/>
                    <a:lstStyle/>
                    <a:p>
                      <a:r>
                        <a:rPr lang="en-IN" sz="1100" dirty="0">
                          <a:latin typeface="+mn-lt"/>
                          <a:cs typeface="Times New Roman" panose="02020603050405020304" pitchFamily="18" charset="0"/>
                        </a:rPr>
                        <a:t>Crystal clear comparison of the three GAN models employed here</a:t>
                      </a:r>
                      <a:endParaRPr lang="en-IN" sz="1100" dirty="0">
                        <a:latin typeface="+mn-lt"/>
                        <a:cs typeface="Times New Roman" panose="02020603050405020304" pitchFamily="18" charset="0"/>
                      </a:endParaRPr>
                    </a:p>
                  </a:txBody>
                  <a:tcPr/>
                </a:tc>
                <a:tc>
                  <a:txBody>
                    <a:bodyPr/>
                    <a:lstStyle/>
                    <a:p>
                      <a:r>
                        <a:rPr lang="en-IN" sz="1100" dirty="0">
                          <a:latin typeface="+mn-lt"/>
                          <a:cs typeface="Times New Roman" panose="02020603050405020304" pitchFamily="18" charset="0"/>
                        </a:rPr>
                        <a:t>Very high processing time</a:t>
                      </a:r>
                      <a:endParaRPr lang="en-IN" sz="1100" dirty="0">
                        <a:latin typeface="+mn-lt"/>
                        <a:cs typeface="Times New Roman" panose="02020603050405020304" pitchFamily="18" charset="0"/>
                      </a:endParaRPr>
                    </a:p>
                  </a:txBody>
                  <a:tcPr/>
                </a:tc>
              </a:tr>
              <a:tr h="956469">
                <a:tc>
                  <a:txBody>
                    <a:bodyPr/>
                    <a:lstStyle/>
                    <a:p>
                      <a:r>
                        <a:rPr lang="en-US" sz="1100" dirty="0">
                          <a:latin typeface="+mn-lt"/>
                          <a:cs typeface="Times New Roman" panose="02020603050405020304" pitchFamily="18" charset="0"/>
                        </a:rPr>
                        <a:t>Big Transfer (</a:t>
                      </a:r>
                      <a:r>
                        <a:rPr lang="en-US" sz="1100" dirty="0" err="1">
                          <a:latin typeface="+mn-lt"/>
                          <a:cs typeface="Times New Roman" panose="02020603050405020304" pitchFamily="18" charset="0"/>
                        </a:rPr>
                        <a:t>BiT</a:t>
                      </a:r>
                      <a:r>
                        <a:rPr lang="en-US" sz="1100" dirty="0">
                          <a:latin typeface="+mn-lt"/>
                          <a:cs typeface="Times New Roman" panose="02020603050405020304" pitchFamily="18" charset="0"/>
                        </a:rPr>
                        <a:t>): General Visual Representation Learning (2019)</a:t>
                      </a:r>
                      <a:endParaRPr lang="en-US" sz="1100" dirty="0">
                        <a:latin typeface="+mn-lt"/>
                        <a:cs typeface="Times New Roman" panose="02020603050405020304" pitchFamily="18" charset="0"/>
                      </a:endParaRPr>
                    </a:p>
                  </a:txBody>
                  <a:tcPr/>
                </a:tc>
                <a:tc>
                  <a:txBody>
                    <a:bodyPr/>
                    <a:lstStyle/>
                    <a:p>
                      <a:r>
                        <a:rPr lang="en-US" sz="1100" dirty="0">
                          <a:latin typeface="+mn-lt"/>
                          <a:cs typeface="Times New Roman" panose="02020603050405020304" pitchFamily="18" charset="0"/>
                        </a:rPr>
                        <a:t>Big Transfer</a:t>
                      </a:r>
                      <a:endParaRPr lang="en-US" sz="1100" dirty="0">
                        <a:latin typeface="+mn-lt"/>
                        <a:cs typeface="Times New Roman" panose="02020603050405020304" pitchFamily="18" charset="0"/>
                      </a:endParaRPr>
                    </a:p>
                  </a:txBody>
                  <a:tcPr/>
                </a:tc>
                <a:tc>
                  <a:txBody>
                    <a:bodyPr/>
                    <a:lstStyle/>
                    <a:p>
                      <a:r>
                        <a:rPr lang="en-US" sz="1100" dirty="0">
                          <a:latin typeface="+mn-lt"/>
                        </a:rPr>
                        <a:t>-</a:t>
                      </a:r>
                      <a:endParaRPr lang="en-IN" sz="1100" dirty="0">
                        <a:latin typeface="+mn-lt"/>
                      </a:endParaRPr>
                    </a:p>
                  </a:txBody>
                  <a:tcPr/>
                </a:tc>
                <a:tc>
                  <a:txBody>
                    <a:bodyPr/>
                    <a:lstStyle/>
                    <a:p>
                      <a:r>
                        <a:rPr lang="en-US" sz="1100" dirty="0">
                          <a:latin typeface="+mn-lt"/>
                        </a:rPr>
                        <a:t>-</a:t>
                      </a:r>
                      <a:endParaRPr lang="en-IN" sz="1100" dirty="0">
                        <a:latin typeface="+mn-lt"/>
                      </a:endParaRP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85900"/>
            <a:ext cx="10515600" cy="4691063"/>
          </a:xfrm>
        </p:spPr>
        <p:txBody>
          <a:bodyPr>
            <a:normAutofit fontScale="85000" lnSpcReduction="10000"/>
          </a:bodyPr>
          <a:lstStyle/>
          <a:p>
            <a:pPr marL="457200" lvl="0" indent="-406400" algn="just" rtl="0">
              <a:lnSpc>
                <a:spcPct val="100000"/>
              </a:lnSpc>
              <a:spcBef>
                <a:spcPts val="1000"/>
              </a:spcBef>
              <a:spcAft>
                <a:spcPts val="0"/>
              </a:spcAft>
              <a:buSzPts val="2800"/>
              <a:buFont typeface="Times New Roman" panose="02020603050405020304"/>
              <a:buChar char="•"/>
            </a:pPr>
            <a:r>
              <a:rPr lang="en-US" sz="2800" dirty="0">
                <a:latin typeface="Times New Roman" panose="02020603050405020304" pitchFamily="18" charset="0"/>
                <a:cs typeface="Times New Roman" panose="02020603050405020304" pitchFamily="18" charset="0"/>
                <a:sym typeface="+mn-ea"/>
              </a:rPr>
              <a:t>An approach with which stage pretreatments that were performed to remove Diabetic retinopathy images from the given data sets and standardize them to a reasonable size are classified by Convolutional Neural Network, a deep learning algorithm and success is achieved. This proposes a system.</a:t>
            </a:r>
            <a:endParaRPr lang="en-US" sz="2800" dirty="0">
              <a:latin typeface="Times New Roman" panose="02020603050405020304" pitchFamily="18" charset="0"/>
              <a:cs typeface="Times New Roman" panose="02020603050405020304" pitchFamily="18" charset="0"/>
              <a:sym typeface="+mn-ea"/>
            </a:endParaRPr>
          </a:p>
          <a:p>
            <a:pPr marL="457200" lvl="0" indent="-406400" algn="just" rtl="0">
              <a:lnSpc>
                <a:spcPct val="100000"/>
              </a:lnSpc>
              <a:spcBef>
                <a:spcPts val="1000"/>
              </a:spcBef>
              <a:spcAft>
                <a:spcPts val="0"/>
              </a:spcAft>
              <a:buSzPts val="2800"/>
              <a:buFont typeface="Times New Roman" panose="02020603050405020304"/>
              <a:buChar char="•"/>
            </a:pPr>
            <a:r>
              <a:rPr lang="en-US" sz="2800" dirty="0">
                <a:latin typeface="Times New Roman" panose="02020603050405020304" pitchFamily="18" charset="0"/>
                <a:cs typeface="Times New Roman" panose="02020603050405020304" pitchFamily="18" charset="0"/>
                <a:sym typeface="+mn-ea"/>
              </a:rPr>
              <a:t>This system then explains about the experimental analysis of samples of images collected that are comprised of different stages Diabetic retinopathy disease. The primary attributes of the image are relied upon the shape and texture oriented features. An efficient disease detection and deep learning with convolutional neural networks (CNNs) achieved great success in the classification of various Diabetic retinopathy diseases.</a:t>
            </a:r>
            <a:endParaRPr lang="en-US" sz="2800" dirty="0">
              <a:latin typeface="Times New Roman" panose="02020603050405020304" pitchFamily="18" charset="0"/>
              <a:cs typeface="Times New Roman" panose="02020603050405020304" pitchFamily="18" charset="0"/>
              <a:sym typeface="+mn-ea"/>
            </a:endParaRPr>
          </a:p>
          <a:p>
            <a:pPr marL="457200" lvl="0" indent="-406400" algn="just" rtl="0">
              <a:lnSpc>
                <a:spcPct val="100000"/>
              </a:lnSpc>
              <a:spcBef>
                <a:spcPts val="1000"/>
              </a:spcBef>
              <a:spcAft>
                <a:spcPts val="0"/>
              </a:spcAft>
              <a:buSzPts val="2800"/>
              <a:buFont typeface="Times New Roman" panose="02020603050405020304"/>
              <a:buChar char="•"/>
            </a:pPr>
            <a:r>
              <a:rPr lang="en-US" sz="2800" dirty="0">
                <a:latin typeface="Times New Roman" panose="02020603050405020304" pitchFamily="18" charset="0"/>
                <a:cs typeface="Times New Roman" panose="02020603050405020304" pitchFamily="18" charset="0"/>
                <a:sym typeface="+mn-ea"/>
              </a:rPr>
              <a:t>A variety of neuron-wise and layer-wise visualization methods were applied using CNN, trained with a publicly available Diabetic retinopathy disease image dataset. </a:t>
            </a:r>
            <a:endParaRPr lang="en-US" sz="2800" dirty="0">
              <a:latin typeface="Times New Roman" panose="02020603050405020304"/>
              <a:ea typeface="Times New Roman" panose="02020603050405020304"/>
              <a:cs typeface="Times New Roman" panose="02020603050405020304"/>
              <a:sym typeface="Times New Roman" panose="02020603050405020304"/>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7"/>
            <a:ext cx="10515600" cy="45719"/>
          </a:xfrm>
        </p:spPr>
        <p:txBody>
          <a:bodyPr>
            <a:normAutofit fontScale="90000"/>
          </a:bodyPr>
          <a:lstStyle/>
          <a:p>
            <a:br>
              <a:rPr lang="en-IN" dirty="0"/>
            </a:br>
            <a:endParaRPr lang="en-IN" dirty="0"/>
          </a:p>
        </p:txBody>
      </p:sp>
      <p:sp>
        <p:nvSpPr>
          <p:cNvPr id="3" name="Content Placeholder 2"/>
          <p:cNvSpPr>
            <a:spLocks noGrp="1"/>
          </p:cNvSpPr>
          <p:nvPr>
            <p:ph idx="1"/>
          </p:nvPr>
        </p:nvSpPr>
        <p:spPr>
          <a:xfrm>
            <a:off x="838200" y="569596"/>
            <a:ext cx="10515600" cy="5607368"/>
          </a:xfrm>
        </p:spPr>
        <p:txBody>
          <a:bodyPr/>
          <a:lstStyle/>
          <a:p>
            <a:r>
              <a:rPr lang="en-US" sz="2800" dirty="0">
                <a:latin typeface="Times New Roman" panose="02020603050405020304" pitchFamily="18" charset="0"/>
                <a:cs typeface="Times New Roman" panose="02020603050405020304" pitchFamily="18" charset="0"/>
                <a:sym typeface="+mn-ea"/>
              </a:rPr>
              <a:t>The sample screenshots displays the Diabetic retinopathy disease detection using color based classification model and this model is deployed to a web application for Django (python) framework. </a:t>
            </a:r>
            <a:endParaRPr lang="en-US" sz="2800" dirty="0">
              <a:latin typeface="Times New Roman" panose="02020603050405020304" pitchFamily="18" charset="0"/>
              <a:cs typeface="Times New Roman" panose="02020603050405020304" pitchFamily="18" charset="0"/>
              <a:sym typeface="+mn-ea"/>
            </a:endParaRPr>
          </a:p>
          <a:p>
            <a:endParaRPr lang="en-US" sz="2800" dirty="0">
              <a:latin typeface="Times New Roman" panose="02020603050405020304" pitchFamily="18" charset="0"/>
              <a:cs typeface="Times New Roman" panose="02020603050405020304" pitchFamily="18" charset="0"/>
            </a:endParaRPr>
          </a:p>
          <a:p>
            <a:endParaRPr lang="en-IN" dirty="0"/>
          </a:p>
        </p:txBody>
      </p:sp>
      <p:pic>
        <p:nvPicPr>
          <p:cNvPr id="4" name="Picture 3" descr="output sample 2"/>
          <p:cNvPicPr>
            <a:picLocks noChangeAspect="1"/>
          </p:cNvPicPr>
          <p:nvPr/>
        </p:nvPicPr>
        <p:blipFill>
          <a:blip r:embed="rId1"/>
          <a:stretch>
            <a:fillRect/>
          </a:stretch>
        </p:blipFill>
        <p:spPr>
          <a:xfrm>
            <a:off x="3089910" y="1871345"/>
            <a:ext cx="5935345" cy="2221865"/>
          </a:xfrm>
          <a:prstGeom prst="rect">
            <a:avLst/>
          </a:prstGeom>
        </p:spPr>
      </p:pic>
      <p:pic>
        <p:nvPicPr>
          <p:cNvPr id="5" name="Picture Placeholder 6" descr="output sample 1"/>
          <p:cNvPicPr>
            <a:picLocks noChangeAspect="1"/>
          </p:cNvPicPr>
          <p:nvPr/>
        </p:nvPicPr>
        <p:blipFill>
          <a:blip r:embed="rId2"/>
          <a:stretch>
            <a:fillRect/>
          </a:stretch>
        </p:blipFill>
        <p:spPr>
          <a:xfrm>
            <a:off x="3156585" y="4297680"/>
            <a:ext cx="5878195" cy="22047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11070</Words>
  <Application>WPS Presentation</Application>
  <PresentationFormat>Widescreen</PresentationFormat>
  <Paragraphs>306</Paragraphs>
  <Slides>25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Arial</vt:lpstr>
      <vt:lpstr>SimSun</vt:lpstr>
      <vt:lpstr>Wingdings</vt:lpstr>
      <vt:lpstr>Times New Roman</vt:lpstr>
      <vt:lpstr>Times New Roman</vt:lpstr>
      <vt:lpstr>Calibri</vt:lpstr>
      <vt:lpstr>Wingdings</vt:lpstr>
      <vt:lpstr>Calibri Light</vt:lpstr>
      <vt:lpstr>Microsoft YaHei</vt:lpstr>
      <vt:lpstr>Arial Unicode MS</vt:lpstr>
      <vt:lpstr>Office Theme</vt:lpstr>
      <vt:lpstr>Department of computer science  Detection of diabetic retinopathy using ALEXNET and LENET CNN models</vt:lpstr>
      <vt:lpstr>Abstract:</vt:lpstr>
      <vt:lpstr>Key challenges:</vt:lpstr>
      <vt:lpstr>Motivation:</vt:lpstr>
      <vt:lpstr>OBJECTIVE:</vt:lpstr>
      <vt:lpstr>LITERATURE SURVEY:</vt:lpstr>
      <vt:lpstr>Literature survey:</vt:lpstr>
      <vt:lpstr>Proposed system:</vt:lpstr>
      <vt:lpstr> </vt:lpstr>
      <vt:lpstr>Advantages of our proposed system:</vt:lpstr>
      <vt:lpstr>Architecture diagram:</vt:lpstr>
      <vt:lpstr>System Requirements:</vt:lpstr>
      <vt:lpstr>List of Modules:</vt:lpstr>
      <vt:lpstr>Implementation:</vt:lpstr>
      <vt:lpstr> </vt:lpstr>
      <vt:lpstr> </vt:lpstr>
      <vt:lpstr>LeNet Image processing :  </vt:lpstr>
      <vt:lpstr>Advantages over existing system and applications:</vt:lpstr>
      <vt:lpstr>Limitations &amp; Future enhancements </vt:lpstr>
      <vt:lpstr>Conclusion:</vt:lpstr>
      <vt:lpstr>Future enhancement:</vt:lpstr>
      <vt:lpstr>References:</vt:lpstr>
      <vt:lpstr>References:</vt:lpstr>
      <vt:lpstr>References:</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Detection of diabetic retinopathy using ALEXNET and LENET CNN models</dc:title>
  <dc:creator>neya babu</dc:creator>
  <cp:lastModifiedBy>nytma</cp:lastModifiedBy>
  <cp:revision>5</cp:revision>
  <dcterms:created xsi:type="dcterms:W3CDTF">2022-04-13T16:20:00Z</dcterms:created>
  <dcterms:modified xsi:type="dcterms:W3CDTF">2022-04-17T04:45:59Z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88C092A9796D46EDA1E3AC566AA126D0</vt:lpwstr>
  </property>
  <property fmtid="{D5CDD505-2E9C-101B-9397-08002B2CF9AE}" pid="3" name="KSOProductBuildVer">
    <vt:lpwstr>1033-11.2.0.11074</vt:lpwstr>
  </property>
</Properties>
</file>