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4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y Lesko" userId="69b373e02175f19a" providerId="LiveId" clId="{1E22CCDD-1A6D-43C7-88F7-06D2019825F9}"/>
    <pc:docChg chg="custSel modSld">
      <pc:chgData name="Sergey Lesko" userId="69b373e02175f19a" providerId="LiveId" clId="{1E22CCDD-1A6D-43C7-88F7-06D2019825F9}" dt="2019-05-12T22:02:09.759" v="0" actId="478"/>
      <pc:docMkLst>
        <pc:docMk/>
      </pc:docMkLst>
      <pc:sldChg chg="addSp delSp modSp">
        <pc:chgData name="Sergey Lesko" userId="69b373e02175f19a" providerId="LiveId" clId="{1E22CCDD-1A6D-43C7-88F7-06D2019825F9}" dt="2019-05-12T22:02:09.759" v="0" actId="478"/>
        <pc:sldMkLst>
          <pc:docMk/>
          <pc:sldMk cId="0" sldId="257"/>
        </pc:sldMkLst>
        <pc:spChg chg="del">
          <ac:chgData name="Sergey Lesko" userId="69b373e02175f19a" providerId="LiveId" clId="{1E22CCDD-1A6D-43C7-88F7-06D2019825F9}" dt="2019-05-12T22:02:09.759" v="0" actId="478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ergey Lesko" userId="69b373e02175f19a" providerId="LiveId" clId="{1E22CCDD-1A6D-43C7-88F7-06D2019825F9}" dt="2019-05-12T22:02:09.759" v="0" actId="478"/>
          <ac:spMkLst>
            <pc:docMk/>
            <pc:sldMk cId="0" sldId="257"/>
            <ac:spMk id="5" creationId="{E90C9926-1A89-44D7-B891-34AFE1F89E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F917-FBB4-4733-BFBE-877BB9BC01EC}" type="datetimeFigureOut">
              <a:rPr lang="ru-RU" smtClean="0"/>
              <a:pPr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41BF-02E3-49AC-811E-1F91CC2EC13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Что такое UML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0C9926-1A89-44D7-B891-34AFE1F8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ООП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(начало 80-х) стартовала "объектно-ориентированная эра“</a:t>
            </a:r>
            <a:endParaRPr lang="en-US" dirty="0"/>
          </a:p>
          <a:p>
            <a:r>
              <a:rPr lang="ru-RU" dirty="0" err="1"/>
              <a:t>SmallTalk</a:t>
            </a:r>
            <a:endParaRPr lang="en-US" dirty="0"/>
          </a:p>
          <a:p>
            <a:r>
              <a:rPr lang="ru-RU" dirty="0"/>
              <a:t>Появление объектно-ориентированного подхода в первую очередь было обусловлено увеличением сложности задач.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Объектно-ориентированный подход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позволил существенно повысить производительность труда</a:t>
            </a:r>
            <a:endParaRPr lang="en-US" dirty="0"/>
          </a:p>
          <a:p>
            <a:r>
              <a:rPr lang="ru-RU" dirty="0"/>
              <a:t>по-иному взглянуть на проблемы и методы их решения</a:t>
            </a:r>
            <a:endParaRPr lang="en-US" dirty="0"/>
          </a:p>
          <a:p>
            <a:r>
              <a:rPr lang="ru-RU" dirty="0"/>
              <a:t>сделать программы легко расширяемыми</a:t>
            </a:r>
            <a:endParaRPr lang="en-US" dirty="0"/>
          </a:p>
          <a:p>
            <a:r>
              <a:rPr lang="ru-RU" dirty="0"/>
              <a:t>вершинами программных технологий сегодня стали платформы, такие как </a:t>
            </a:r>
            <a:r>
              <a:rPr lang="ru-RU" dirty="0" err="1"/>
              <a:t>Microsoft</a:t>
            </a:r>
            <a:r>
              <a:rPr lang="ru-RU" dirty="0"/>
              <a:t> .NET </a:t>
            </a:r>
            <a:r>
              <a:rPr lang="ru-RU" dirty="0" err="1"/>
              <a:t>Framework</a:t>
            </a:r>
            <a:r>
              <a:rPr lang="ru-RU" dirty="0"/>
              <a:t> и 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Java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появление ООП требовало удобного инструмента для моделирования</a:t>
            </a:r>
          </a:p>
          <a:p>
            <a:r>
              <a:rPr lang="ru-RU" dirty="0"/>
              <a:t>В 1991-м каждый из "трех </a:t>
            </a:r>
            <a:r>
              <a:rPr lang="ru-RU" dirty="0" err="1"/>
              <a:t>амиго</a:t>
            </a:r>
            <a:r>
              <a:rPr lang="ru-RU" dirty="0"/>
              <a:t>"начал с написания книги</a:t>
            </a:r>
            <a:endParaRPr lang="en-US" dirty="0"/>
          </a:p>
          <a:p>
            <a:r>
              <a:rPr lang="ru-RU" dirty="0"/>
              <a:t>Один хорош в проектировании, другой в анализе, третий в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experience</a:t>
            </a:r>
            <a:endParaRPr lang="ru-RU" dirty="0"/>
          </a:p>
          <a:p>
            <a:r>
              <a:rPr lang="ru-RU" dirty="0"/>
              <a:t>в 1995 UML был </a:t>
            </a:r>
            <a:r>
              <a:rPr lang="ru-RU" dirty="0" err="1"/>
              <a:t>впервый</a:t>
            </a:r>
            <a:r>
              <a:rPr lang="ru-RU" dirty="0"/>
              <a:t> продемонстрирован</a:t>
            </a:r>
          </a:p>
          <a:p>
            <a:r>
              <a:rPr lang="ru-RU" dirty="0"/>
              <a:t>В 1997 году UML был отправлен в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(OMG) для стандартизации </a:t>
            </a:r>
          </a:p>
          <a:p>
            <a:r>
              <a:rPr lang="ru-RU" dirty="0"/>
              <a:t>Текущая версия UML 2.0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Типичный процесс создания продукта</a:t>
            </a:r>
          </a:p>
        </p:txBody>
      </p:sp>
      <p:pic>
        <p:nvPicPr>
          <p:cNvPr id="22530" name="Picture 2" descr="http://img0.liveinternet.ru/images/attach/c/0/33/355/33355301_1223394063_sdl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7143800" cy="53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проблемы программной инженерии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проблемы с коммуникацией и пониманием, вызванные отсутствием четкой спецификации</a:t>
            </a:r>
          </a:p>
          <a:p>
            <a:r>
              <a:rPr lang="ru-RU" dirty="0"/>
              <a:t>UML определяют как графический язык моделирования общего назначения(для проектирования чего угодно)</a:t>
            </a:r>
          </a:p>
          <a:p>
            <a:r>
              <a:rPr lang="en-US" dirty="0"/>
              <a:t>UML </a:t>
            </a:r>
            <a:r>
              <a:rPr lang="ru-RU" dirty="0"/>
              <a:t>предназначен для</a:t>
            </a:r>
            <a:r>
              <a:rPr lang="en-US" dirty="0"/>
              <a:t> </a:t>
            </a:r>
            <a:r>
              <a:rPr lang="ru-RU" dirty="0"/>
              <a:t>спецификации, визуализации, проектирования и документирования всех артефактов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UML - это спецификации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Спецификация</a:t>
            </a:r>
            <a:r>
              <a:rPr lang="ru-RU" dirty="0"/>
              <a:t> - подробное описание системы, которое полностью определяет ее цель и функциональные возможности. </a:t>
            </a:r>
            <a:endParaRPr lang="en-US" dirty="0"/>
          </a:p>
          <a:p>
            <a:pPr>
              <a:buNone/>
            </a:pPr>
            <a:r>
              <a:rPr lang="ru-RU" dirty="0"/>
              <a:t>Различают: </a:t>
            </a:r>
          </a:p>
          <a:p>
            <a:pPr lvl="0"/>
            <a:r>
              <a:rPr lang="ru-RU" i="1" dirty="0"/>
              <a:t>словесные спецификации на естественном языке; </a:t>
            </a:r>
            <a:endParaRPr lang="ru-RU" dirty="0"/>
          </a:p>
          <a:p>
            <a:pPr lvl="0"/>
            <a:r>
              <a:rPr lang="ru-RU" i="1" dirty="0"/>
              <a:t>модельные спецификации; </a:t>
            </a:r>
            <a:endParaRPr lang="ru-RU" dirty="0"/>
          </a:p>
          <a:p>
            <a:pPr lvl="0"/>
            <a:r>
              <a:rPr lang="ru-RU" i="1" dirty="0"/>
              <a:t>формальные спецификации.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Каждый специалист называет спецификации по-своему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постановка задачи,</a:t>
            </a:r>
          </a:p>
          <a:p>
            <a:r>
              <a:rPr lang="ru-RU" dirty="0"/>
              <a:t>требования пользователя,</a:t>
            </a:r>
          </a:p>
          <a:p>
            <a:r>
              <a:rPr lang="ru-RU" dirty="0"/>
              <a:t>техническое задание,</a:t>
            </a:r>
          </a:p>
          <a:p>
            <a:r>
              <a:rPr lang="ru-RU" dirty="0"/>
              <a:t>функциональная спецификация,</a:t>
            </a:r>
          </a:p>
          <a:p>
            <a:r>
              <a:rPr lang="ru-RU" dirty="0"/>
              <a:t>архитектура системы... </a:t>
            </a:r>
          </a:p>
          <a:p>
            <a:pPr>
              <a:buNone/>
            </a:pPr>
            <a:r>
              <a:rPr lang="ru-RU" dirty="0"/>
              <a:t>Каждый говорят  на своем языке и зачастую просто не понимают друг друга.</a:t>
            </a:r>
          </a:p>
          <a:p>
            <a:pPr>
              <a:buNone/>
            </a:pPr>
            <a:r>
              <a:rPr lang="ru-RU" dirty="0"/>
              <a:t>В итоге </a:t>
            </a:r>
            <a:r>
              <a:rPr lang="ru-RU" dirty="0">
                <a:sym typeface="Wingdings" pitchFamily="2" charset="2"/>
              </a:rPr>
              <a:t>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Проблему может решить только наличие единого, унифицированного средства создания спецификаций, достаточно простого и понятного для всех заинтересованных лиц.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Визуализация. </a:t>
            </a:r>
            <a:r>
              <a:rPr lang="ru-RU" dirty="0"/>
              <a:t>Всё понятно!</a:t>
            </a:r>
          </a:p>
        </p:txBody>
      </p:sp>
      <p:pic>
        <p:nvPicPr>
          <p:cNvPr id="26626" name="Picture 2" descr="http://www.intuit.ru/department/se/intuml/1/01_0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57298"/>
            <a:ext cx="7419970" cy="4926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UML позволяет строить модели программных систем </a:t>
            </a:r>
          </a:p>
          <a:p>
            <a:r>
              <a:rPr lang="ru-RU" dirty="0"/>
              <a:t>может производиться генерация каркасного кода </a:t>
            </a:r>
          </a:p>
          <a:p>
            <a:r>
              <a:rPr lang="ru-RU" dirty="0"/>
              <a:t>«реверс-инжиниринг»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языка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UML - унифицированный </a:t>
            </a:r>
            <a:r>
              <a:rPr lang="ru-RU" b="1" dirty="0"/>
              <a:t>язык</a:t>
            </a:r>
            <a:r>
              <a:rPr lang="ru-RU" dirty="0"/>
              <a:t> моделирования.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r>
              <a:rPr lang="ru-RU" b="1" dirty="0"/>
              <a:t>Язык</a:t>
            </a:r>
            <a:r>
              <a:rPr lang="ru-RU" dirty="0"/>
              <a:t> - система знаков, служащая: </a:t>
            </a:r>
          </a:p>
          <a:p>
            <a:r>
              <a:rPr lang="ru-RU" i="1" dirty="0"/>
              <a:t>средством человеческого общения и мыслительной деятельности; </a:t>
            </a:r>
            <a:endParaRPr lang="ru-RU" dirty="0"/>
          </a:p>
          <a:p>
            <a:r>
              <a:rPr lang="ru-RU" i="1" dirty="0"/>
              <a:t>способом выражения самосознания личности; </a:t>
            </a:r>
            <a:endParaRPr lang="ru-RU" dirty="0"/>
          </a:p>
          <a:p>
            <a:r>
              <a:rPr lang="ru-RU" i="1" dirty="0"/>
              <a:t>средством хранения и передачи информации.</a:t>
            </a:r>
            <a:endParaRPr lang="ru-RU" dirty="0"/>
          </a:p>
          <a:p>
            <a:r>
              <a:rPr lang="ru-RU" dirty="0"/>
              <a:t>Язык включает в себя набор знаков (словарь) и правила их употребления и интерпретации (грамматику).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UML-модели сами по себе уже являются документами </a:t>
            </a:r>
          </a:p>
          <a:p>
            <a:r>
              <a:rPr lang="ru-RU" dirty="0"/>
              <a:t>любой элемент на любой диаграмме может быть снабжен </a:t>
            </a:r>
            <a:r>
              <a:rPr lang="ru-RU" dirty="0" err="1"/>
              <a:t>ноутсом</a:t>
            </a:r>
            <a:endParaRPr lang="ru-RU" dirty="0"/>
          </a:p>
          <a:p>
            <a:r>
              <a:rPr lang="ru-RU" dirty="0"/>
              <a:t>построение набора диаграмм уже является процессом документирования будущей системы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UML </a:t>
            </a:r>
            <a:r>
              <a:rPr lang="ru-RU" i="1" dirty="0"/>
              <a:t>можно</a:t>
            </a:r>
            <a:r>
              <a:rPr lang="ru-RU" dirty="0"/>
              <a:t> использовать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рисования картинок(для коммуникаций внутри команды и с заказчиком)</a:t>
            </a:r>
          </a:p>
          <a:p>
            <a:r>
              <a:rPr lang="ru-RU" dirty="0"/>
              <a:t>средство обмена информацией</a:t>
            </a:r>
          </a:p>
          <a:p>
            <a:r>
              <a:rPr lang="ru-RU" dirty="0"/>
              <a:t>средство спецификации систем</a:t>
            </a:r>
          </a:p>
          <a:p>
            <a:r>
              <a:rPr lang="ru-RU" dirty="0"/>
              <a:t>генерация кода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используется </a:t>
            </a:r>
            <a:r>
              <a:rPr lang="en-GB" dirty="0"/>
              <a:t>UML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Язык UML предназначен прежде всего для разработки программных систем. Его использование особенно эффективно в следующих областях:</a:t>
            </a:r>
          </a:p>
          <a:p>
            <a:r>
              <a:rPr lang="ru-RU" dirty="0"/>
              <a:t>информационные системы масштаба предприятия; </a:t>
            </a:r>
          </a:p>
          <a:p>
            <a:r>
              <a:rPr lang="ru-RU" dirty="0"/>
              <a:t>банковские и финансовые услуги; </a:t>
            </a:r>
          </a:p>
          <a:p>
            <a:r>
              <a:rPr lang="ru-RU" dirty="0"/>
              <a:t>телекоммуникации; </a:t>
            </a:r>
          </a:p>
          <a:p>
            <a:r>
              <a:rPr lang="ru-RU" dirty="0"/>
              <a:t>транспорт; </a:t>
            </a:r>
          </a:p>
          <a:p>
            <a:r>
              <a:rPr lang="ru-RU" dirty="0"/>
              <a:t>оборонная промышленность, авиация и космонавтика; </a:t>
            </a:r>
          </a:p>
          <a:p>
            <a:r>
              <a:rPr lang="ru-RU" dirty="0"/>
              <a:t>розничная торговля; </a:t>
            </a:r>
          </a:p>
          <a:p>
            <a:r>
              <a:rPr lang="ru-RU" dirty="0"/>
              <a:t>медицинская электроника; </a:t>
            </a:r>
          </a:p>
          <a:p>
            <a:r>
              <a:rPr lang="ru-RU" dirty="0"/>
              <a:t>наука; </a:t>
            </a:r>
          </a:p>
          <a:p>
            <a:r>
              <a:rPr lang="ru-RU" dirty="0"/>
              <a:t>распределенные Web-системы. 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UML использовать нельзя как: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  <a:p>
            <a:r>
              <a:rPr lang="ru-RU" dirty="0"/>
              <a:t>UML не является и спецификацией какого бы то ни было инструмента моделирования</a:t>
            </a:r>
          </a:p>
          <a:p>
            <a:r>
              <a:rPr lang="ru-RU" dirty="0"/>
              <a:t>UML не является и моделью какого-либо процесса разработки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Терминология и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"Нотация" - это то, что в других языках называют «синтаксисом»</a:t>
            </a:r>
          </a:p>
          <a:p>
            <a:r>
              <a:rPr lang="ru-RU" dirty="0"/>
              <a:t>Само слово "нотация" подчеркивает, что UML - язык графический</a:t>
            </a:r>
          </a:p>
          <a:p>
            <a:r>
              <a:rPr lang="ru-RU" dirty="0"/>
              <a:t>одна из задач UML -служить средством коммуникации внутри команды и при общении с заказчиком. </a:t>
            </a:r>
          </a:p>
          <a:p>
            <a:r>
              <a:rPr lang="ru-RU" dirty="0"/>
              <a:t>будь диаграммы нарисованы карандашом на салфетке или созданы на компьютере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UML используется четыре вида элементов нотации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Фигуры(прямоугольники, эллипсы, ромбы ) </a:t>
            </a:r>
          </a:p>
          <a:p>
            <a:r>
              <a:rPr lang="ru-RU" dirty="0"/>
              <a:t>Линии(соединяются с фигурами)</a:t>
            </a:r>
          </a:p>
          <a:p>
            <a:pPr lvl="1"/>
            <a:r>
              <a:rPr lang="ru-RU" dirty="0"/>
              <a:t>сплошная и пунктирная</a:t>
            </a:r>
          </a:p>
          <a:p>
            <a:r>
              <a:rPr lang="ru-RU" dirty="0"/>
              <a:t>значки, </a:t>
            </a:r>
          </a:p>
          <a:p>
            <a:r>
              <a:rPr lang="ru-RU" dirty="0"/>
              <a:t>надписи.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ru-RU" dirty="0"/>
              <a:t>средства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IBM </a:t>
            </a:r>
            <a:r>
              <a:rPr lang="ru-RU" dirty="0" err="1"/>
              <a:t>Rational</a:t>
            </a:r>
            <a:r>
              <a:rPr lang="ru-RU" dirty="0"/>
              <a:t> </a:t>
            </a:r>
            <a:r>
              <a:rPr lang="ru-RU" dirty="0" err="1"/>
              <a:t>Rose</a:t>
            </a:r>
            <a:r>
              <a:rPr lang="ru-RU" dirty="0"/>
              <a:t>; </a:t>
            </a:r>
          </a:p>
          <a:p>
            <a:r>
              <a:rPr lang="ru-RU" dirty="0" err="1"/>
              <a:t>Borland</a:t>
            </a:r>
            <a:r>
              <a:rPr lang="ru-RU" dirty="0"/>
              <a:t> </a:t>
            </a:r>
            <a:r>
              <a:rPr lang="ru-RU" dirty="0" err="1"/>
              <a:t>Together</a:t>
            </a:r>
            <a:r>
              <a:rPr lang="ru-RU" dirty="0"/>
              <a:t>; </a:t>
            </a:r>
          </a:p>
          <a:p>
            <a:r>
              <a:rPr lang="ru-RU" dirty="0" err="1"/>
              <a:t>Gentleware</a:t>
            </a:r>
            <a:r>
              <a:rPr lang="ru-RU" dirty="0"/>
              <a:t> </a:t>
            </a:r>
            <a:r>
              <a:rPr lang="ru-RU" dirty="0" err="1"/>
              <a:t>Poseidon</a:t>
            </a:r>
            <a:r>
              <a:rPr lang="ru-RU" dirty="0"/>
              <a:t>; </a:t>
            </a:r>
          </a:p>
          <a:p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Visio</a:t>
            </a:r>
            <a:r>
              <a:rPr lang="ru-RU" dirty="0"/>
              <a:t>; </a:t>
            </a:r>
          </a:p>
          <a:p>
            <a:r>
              <a:rPr lang="ru-RU" dirty="0" err="1"/>
              <a:t>Telelogic</a:t>
            </a:r>
            <a:r>
              <a:rPr lang="ru-RU" dirty="0"/>
              <a:t> TAU G2.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UML - еще один формальный язык, который необходимо освоить каждому, кто собирается заниматься программной инженерией. </a:t>
            </a:r>
          </a:p>
          <a:p>
            <a:r>
              <a:rPr lang="ru-RU" dirty="0"/>
              <a:t>Само собой разумеется, что знание UML не гарантирует построения разумных и понятных моделей, хотя и является для этого необходимым. </a:t>
            </a:r>
          </a:p>
          <a:p>
            <a:r>
              <a:rPr lang="ru-RU" dirty="0"/>
              <a:t>UML предоставляет огромную свободу при рисовании диаграмм и выборе инструмента рисования. Производители инструментов также воспользовались этой свободой, чтобы по своему разумению "украсить" имеющуюся нотацию.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расшифровывается аббревиатура UML? </a:t>
            </a:r>
          </a:p>
          <a:p>
            <a:r>
              <a:rPr lang="ru-RU" dirty="0"/>
              <a:t>Какая версия UML является текущей? </a:t>
            </a:r>
          </a:p>
          <a:p>
            <a:r>
              <a:rPr lang="ru-RU" dirty="0"/>
              <a:t>Кто были авторами UML? </a:t>
            </a:r>
          </a:p>
          <a:p>
            <a:r>
              <a:rPr lang="ru-RU" dirty="0"/>
              <a:t>Чем НЕ является UML? </a:t>
            </a:r>
          </a:p>
          <a:p>
            <a:r>
              <a:rPr lang="ru-RU" dirty="0"/>
              <a:t>Какие программные средства, поддерживающие UML, вы знаете? </a:t>
            </a:r>
          </a:p>
          <a:p>
            <a:r>
              <a:rPr lang="ru-RU" dirty="0"/>
              <a:t>Используются ли в UML "трехмерные" фигуры?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UML – </a:t>
            </a:r>
            <a:r>
              <a:rPr lang="en-US" dirty="0"/>
              <a:t>“</a:t>
            </a:r>
            <a:r>
              <a:rPr lang="ru-RU" dirty="0"/>
              <a:t>язык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Языки бывают естественные и искусственные, формальные и неформальные. </a:t>
            </a:r>
          </a:p>
          <a:p>
            <a:r>
              <a:rPr lang="ru-RU" dirty="0"/>
              <a:t>UML - язык формальный и искусственный</a:t>
            </a:r>
          </a:p>
          <a:p>
            <a:r>
              <a:rPr lang="ru-RU" dirty="0"/>
              <a:t>UML - язык графический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Элементы формального искусственного языка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i="1" dirty="0"/>
              <a:t>Синтаксис</a:t>
            </a:r>
            <a:r>
              <a:rPr lang="ru-RU" dirty="0"/>
              <a:t>-определение правил построения конструкций языка; </a:t>
            </a:r>
          </a:p>
          <a:p>
            <a:pPr lvl="0"/>
            <a:r>
              <a:rPr lang="ru-RU" i="1" dirty="0"/>
              <a:t>Семантика</a:t>
            </a:r>
            <a:r>
              <a:rPr lang="ru-RU" dirty="0"/>
              <a:t>-определение правил, в соответствии с которыми конструкции языка приобретают смысловое значение; </a:t>
            </a:r>
          </a:p>
          <a:p>
            <a:pPr lvl="0"/>
            <a:r>
              <a:rPr lang="ru-RU" i="1" dirty="0"/>
              <a:t>Прагматика</a:t>
            </a:r>
            <a:r>
              <a:rPr lang="ru-RU" dirty="0"/>
              <a:t>-определение правил использования конструкций языка для достижения нужных нам целей.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UML - "моделирование"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UML - это язык моделирования</a:t>
            </a:r>
            <a:endParaRPr lang="en-US" dirty="0"/>
          </a:p>
          <a:p>
            <a:r>
              <a:rPr lang="ru-RU" dirty="0"/>
              <a:t>язык объектно-ориентированного моделирования</a:t>
            </a:r>
          </a:p>
          <a:p>
            <a:r>
              <a:rPr lang="ru-RU" b="1" dirty="0" err="1"/>
              <a:t>Modeling</a:t>
            </a:r>
            <a:r>
              <a:rPr lang="ru-RU" dirty="0"/>
              <a:t> подразумевает создание модели, лишь описывающей объект.</a:t>
            </a:r>
          </a:p>
          <a:p>
            <a:r>
              <a:rPr lang="en-US" dirty="0"/>
              <a:t>S</a:t>
            </a:r>
            <a:r>
              <a:rPr lang="ru-RU" dirty="0" err="1"/>
              <a:t>imulation</a:t>
            </a:r>
            <a:r>
              <a:rPr lang="ru-RU" dirty="0"/>
              <a:t> предполагает получение с помощью созданной модели некоторой дополнительной информации об объекте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UML – </a:t>
            </a:r>
            <a:r>
              <a:rPr lang="en-US" dirty="0"/>
              <a:t>“</a:t>
            </a:r>
            <a:r>
              <a:rPr lang="ru-RU" dirty="0"/>
              <a:t>унифицированный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эра "до UML«</a:t>
            </a:r>
          </a:p>
          <a:p>
            <a:r>
              <a:rPr lang="ru-RU" dirty="0"/>
              <a:t>"войны методов«</a:t>
            </a:r>
          </a:p>
          <a:p>
            <a:r>
              <a:rPr lang="ru-RU" dirty="0"/>
              <a:t>UML стал единым универсальным стандартом для объектно-ориентированного моделирования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справка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UML вобрал в себя черты нотаций:</a:t>
            </a:r>
          </a:p>
          <a:p>
            <a:r>
              <a:rPr lang="ru-RU" dirty="0" err="1"/>
              <a:t>Грейди</a:t>
            </a:r>
            <a:r>
              <a:rPr lang="ru-RU" dirty="0"/>
              <a:t> Буча (</a:t>
            </a:r>
            <a:r>
              <a:rPr lang="ru-RU" dirty="0" err="1"/>
              <a:t>Grady</a:t>
            </a:r>
            <a:r>
              <a:rPr lang="ru-RU" dirty="0"/>
              <a:t> </a:t>
            </a:r>
            <a:r>
              <a:rPr lang="ru-RU" dirty="0" err="1"/>
              <a:t>Booch</a:t>
            </a:r>
            <a:r>
              <a:rPr lang="ru-RU" dirty="0"/>
              <a:t>)</a:t>
            </a:r>
          </a:p>
          <a:p>
            <a:r>
              <a:rPr lang="ru-RU" dirty="0"/>
              <a:t>Джима </a:t>
            </a:r>
            <a:r>
              <a:rPr lang="ru-RU" dirty="0" err="1"/>
              <a:t>Румбаха</a:t>
            </a:r>
            <a:r>
              <a:rPr lang="ru-RU" dirty="0"/>
              <a:t> (</a:t>
            </a:r>
            <a:r>
              <a:rPr lang="ru-RU" dirty="0" err="1"/>
              <a:t>Jim</a:t>
            </a:r>
            <a:r>
              <a:rPr lang="ru-RU" dirty="0"/>
              <a:t> </a:t>
            </a:r>
            <a:r>
              <a:rPr lang="ru-RU" dirty="0" err="1"/>
              <a:t>Rumbaugh</a:t>
            </a:r>
            <a:r>
              <a:rPr lang="ru-RU" dirty="0"/>
              <a:t>)</a:t>
            </a:r>
          </a:p>
          <a:p>
            <a:r>
              <a:rPr lang="ru-RU" dirty="0" err="1"/>
              <a:t>Айвара</a:t>
            </a:r>
            <a:r>
              <a:rPr lang="ru-RU" dirty="0"/>
              <a:t> Якобсона (</a:t>
            </a:r>
            <a:r>
              <a:rPr lang="ru-RU" dirty="0" err="1"/>
              <a:t>Ivar</a:t>
            </a:r>
            <a:r>
              <a:rPr lang="ru-RU" dirty="0"/>
              <a:t> </a:t>
            </a:r>
            <a:r>
              <a:rPr lang="ru-RU" dirty="0" err="1"/>
              <a:t>Jacobson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"войны методов".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Период- далекие 80-е годы</a:t>
            </a:r>
          </a:p>
          <a:p>
            <a:r>
              <a:rPr lang="ru-RU" dirty="0"/>
              <a:t>разные люди использовали разные нотации</a:t>
            </a:r>
          </a:p>
          <a:p>
            <a:r>
              <a:rPr lang="ru-RU" dirty="0"/>
              <a:t>зачастую требовался "переводчик«</a:t>
            </a:r>
          </a:p>
          <a:p>
            <a:r>
              <a:rPr lang="ru-RU" dirty="0"/>
              <a:t>Один и тот же символ мог означать в разных нотациях абсолютно разные вещи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tuit.ru/department/se/intuml/1/01_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6572296" cy="4868367"/>
          </a:xfrm>
          <a:prstGeom prst="rect">
            <a:avLst/>
          </a:prstGeom>
          <a:noFill/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Многообразия методов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847</Words>
  <Application>Microsoft Office PowerPoint</Application>
  <PresentationFormat>On-screen Show 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Что такое UML</vt:lpstr>
      <vt:lpstr>Назначение языка</vt:lpstr>
      <vt:lpstr>UML – “язык”</vt:lpstr>
      <vt:lpstr>Элементы формального искусственного языка</vt:lpstr>
      <vt:lpstr>UML - "моделирование"</vt:lpstr>
      <vt:lpstr>UML – “унифицированный”</vt:lpstr>
      <vt:lpstr>Историческая справка</vt:lpstr>
      <vt:lpstr>"войны методов".</vt:lpstr>
      <vt:lpstr>Многообразия методов</vt:lpstr>
      <vt:lpstr>Появление ООП</vt:lpstr>
      <vt:lpstr>Объектно-ориентированный подход:</vt:lpstr>
      <vt:lpstr>Появление UML</vt:lpstr>
      <vt:lpstr>Типичный процесс создания продукта</vt:lpstr>
      <vt:lpstr>проблемы программной инженерии</vt:lpstr>
      <vt:lpstr>UML - это спецификации</vt:lpstr>
      <vt:lpstr>Каждый специалист называет спецификации по-своему</vt:lpstr>
      <vt:lpstr>Решение</vt:lpstr>
      <vt:lpstr>Визуализация. Всё понятно!</vt:lpstr>
      <vt:lpstr>Проектирование</vt:lpstr>
      <vt:lpstr>Документирование</vt:lpstr>
      <vt:lpstr>UML можно использовать</vt:lpstr>
      <vt:lpstr>Где используется UML</vt:lpstr>
      <vt:lpstr>UML использовать нельзя как:</vt:lpstr>
      <vt:lpstr>Терминология и нотация</vt:lpstr>
      <vt:lpstr>UML используется четыре вида элементов нотации</vt:lpstr>
      <vt:lpstr>CASE средства</vt:lpstr>
      <vt:lpstr>Выводы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UML</dc:title>
  <dc:creator>Sergey</dc:creator>
  <cp:lastModifiedBy>Sergey Lesko</cp:lastModifiedBy>
  <cp:revision>12</cp:revision>
  <dcterms:created xsi:type="dcterms:W3CDTF">2010-01-31T20:25:23Z</dcterms:created>
  <dcterms:modified xsi:type="dcterms:W3CDTF">2019-05-12T22:02:11Z</dcterms:modified>
</cp:coreProperties>
</file>