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swald" charset="1" panose="00000500000000000000"/>
      <p:regular r:id="rId20"/>
    </p:embeddedFont>
    <p:embeddedFont>
      <p:font typeface="Oswald Bold" charset="1" panose="00000800000000000000"/>
      <p:regular r:id="rId21"/>
    </p:embeddedFont>
    <p:embeddedFont>
      <p:font typeface="DM Sans" charset="1" panose="00000000000000000000"/>
      <p:regular r:id="rId22"/>
    </p:embeddedFont>
    <p:embeddedFont>
      <p:font typeface="DM Sans Bold" charset="1" panose="00000000000000000000"/>
      <p:regular r:id="rId23"/>
    </p:embeddedFont>
    <p:embeddedFont>
      <p:font typeface="DM Sans Bold Italic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323275"/>
            <a:ext cx="9815307" cy="4087839"/>
            <a:chOff x="0" y="0"/>
            <a:chExt cx="1895495" cy="7894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789428"/>
            </a:xfrm>
            <a:custGeom>
              <a:avLst/>
              <a:gdLst/>
              <a:ahLst/>
              <a:cxnLst/>
              <a:rect r="r" b="b" t="t" l="l"/>
              <a:pathLst>
                <a:path h="789428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789428"/>
                  </a:lnTo>
                  <a:lnTo>
                    <a:pt x="0" y="7894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895495" cy="856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69"/>
                </a:lnSpc>
              </a:pPr>
              <a:r>
                <a:rPr lang="en-US" sz="6899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rPr>
                <a:t>Where Is My Money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WIMM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0830" y="8356550"/>
            <a:ext cx="6300097" cy="73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5"/>
              </a:lnSpc>
              <a:spcBef>
                <a:spcPct val="0"/>
              </a:spcBef>
            </a:pPr>
            <a:r>
              <a:rPr lang="en-US" b="true" sz="4365" spc="42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PROJECT BY EMIR AVCI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95227" y="9166622"/>
            <a:ext cx="1443514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  <a:spcBef>
                <a:spcPct val="0"/>
              </a:spcBef>
            </a:pPr>
            <a:r>
              <a:rPr lang="en-US" b="true" sz="4271" i="true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30866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60093" y="6895603"/>
            <a:ext cx="2932415" cy="847111"/>
            <a:chOff x="0" y="0"/>
            <a:chExt cx="1075555" cy="310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448009" y="7065345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PROJECT 1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-8970905">
            <a:off x="7337391" y="7248542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87923">
            <a:off x="-5959915" y="498262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35754" y="1246544"/>
            <a:ext cx="17816491" cy="8745856"/>
          </a:xfrm>
          <a:custGeom>
            <a:avLst/>
            <a:gdLst/>
            <a:ahLst/>
            <a:cxnLst/>
            <a:rect r="r" b="b" t="t" l="l"/>
            <a:pathLst>
              <a:path h="8745856" w="17816491">
                <a:moveTo>
                  <a:pt x="0" y="0"/>
                </a:moveTo>
                <a:lnTo>
                  <a:pt x="17816492" y="0"/>
                </a:lnTo>
                <a:lnTo>
                  <a:pt x="17816492" y="8745856"/>
                </a:lnTo>
                <a:lnTo>
                  <a:pt x="0" y="87458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5754" y="146956"/>
            <a:ext cx="7416941" cy="109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45"/>
              </a:lnSpc>
            </a:pPr>
            <a:r>
              <a:rPr lang="en-US" b="true" sz="6482" spc="63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DECEMBER: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28159" y="3288975"/>
            <a:ext cx="1400485" cy="2978066"/>
            <a:chOff x="0" y="0"/>
            <a:chExt cx="368852" cy="78434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852" cy="784347"/>
            </a:xfrm>
            <a:custGeom>
              <a:avLst/>
              <a:gdLst/>
              <a:ahLst/>
              <a:cxnLst/>
              <a:rect r="r" b="b" t="t" l="l"/>
              <a:pathLst>
                <a:path h="78434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784347"/>
                  </a:lnTo>
                  <a:lnTo>
                    <a:pt x="0" y="78434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68852" cy="803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914400"/>
            <a:ext cx="7416941" cy="109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45"/>
              </a:lnSpc>
            </a:pPr>
            <a:r>
              <a:rPr lang="en-US" b="true" sz="6482" spc="63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DECEMBER: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40191" y="3612463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40191" y="4409582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40191" y="5290739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16269" y="3670162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SELF GIDA (12.4%)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16269" y="451463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YEMEKSEPETI (12.3%)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16269" y="543472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İSTANBUL SABANCI UNI (11.1%)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28159" y="2572594"/>
            <a:ext cx="2782877" cy="716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8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Top Expenses: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17681" y="6267041"/>
            <a:ext cx="309383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6"/>
              </a:lnSpc>
              <a:spcBef>
                <a:spcPct val="0"/>
              </a:spcBef>
            </a:pPr>
            <a:r>
              <a:rPr lang="en-US" b="true" sz="4071" i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OBSERVATION: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16269" y="7009991"/>
            <a:ext cx="12801950" cy="1645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2"/>
              </a:lnSpc>
            </a:pPr>
            <a:r>
              <a:rPr lang="en-US" sz="361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 significant portion of my expenses is food-related (Self Gıda,Yemeksepeti). </a:t>
            </a:r>
          </a:p>
          <a:p>
            <a:pPr algn="ctr">
              <a:lnSpc>
                <a:spcPts val="4332"/>
              </a:lnSpc>
            </a:pPr>
            <a:r>
              <a:rPr lang="en-US" sz="361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This is related to the sports I do and the amount of food my body requires.</a:t>
            </a:r>
          </a:p>
          <a:p>
            <a:pPr algn="ctr">
              <a:lnSpc>
                <a:spcPts val="433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5437" y="3160752"/>
            <a:ext cx="13188954" cy="131889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639105" y="-597912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50132" y="195188"/>
            <a:ext cx="9781739" cy="139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49"/>
              </a:lnSpc>
            </a:pPr>
            <a:r>
              <a:rPr lang="en-US" b="true" sz="8224" spc="80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MONTHLY TRENDS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75102" y="3005998"/>
            <a:ext cx="7273528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97076" indent="-298538" lvl="1">
              <a:lnSpc>
                <a:spcPts val="3318"/>
              </a:lnSpc>
              <a:buFont typeface="Arial"/>
              <a:buChar char="•"/>
            </a:pPr>
            <a:r>
              <a:rPr lang="en-US" b="true" sz="2765" i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SELF GIDA AND YEMEKSEPETI ARE CONSISTENT </a:t>
            </a:r>
          </a:p>
          <a:p>
            <a:pPr algn="ctr">
              <a:lnSpc>
                <a:spcPts val="3318"/>
              </a:lnSpc>
            </a:pPr>
            <a:r>
              <a:rPr lang="en-US" b="true" sz="2765" i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TOP CATEGORIES ACROSS ALL MONTHS.</a:t>
            </a:r>
          </a:p>
          <a:p>
            <a:pPr algn="ctr">
              <a:lnSpc>
                <a:spcPts val="3318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35214" y="4314825"/>
            <a:ext cx="9584650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98042" indent="-299021" lvl="1">
              <a:lnSpc>
                <a:spcPts val="3323"/>
              </a:lnSpc>
              <a:buFont typeface="Arial"/>
              <a:buChar char="•"/>
            </a:pPr>
            <a:r>
              <a:rPr lang="en-US" b="true" sz="2769" i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SEPTEMBER SHOWS UNIQUE EXPENSES ON KÜÇÜK EV, </a:t>
            </a:r>
          </a:p>
          <a:p>
            <a:pPr algn="ctr">
              <a:lnSpc>
                <a:spcPts val="3323"/>
              </a:lnSpc>
            </a:pPr>
            <a:r>
              <a:rPr lang="en-US" b="true" sz="2769" i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WHILE NOVEMBER HIGHLIGHTS AMAZON.COM.TR AS A SIGNIFICANT </a:t>
            </a:r>
          </a:p>
          <a:p>
            <a:pPr algn="ctr">
              <a:lnSpc>
                <a:spcPts val="3323"/>
              </a:lnSpc>
            </a:pPr>
            <a:r>
              <a:rPr lang="en-US" b="true" sz="2769" i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CONTRIBUTOR, </a:t>
            </a:r>
          </a:p>
          <a:p>
            <a:pPr algn="ctr">
              <a:lnSpc>
                <a:spcPts val="3323"/>
              </a:lnSpc>
              <a:spcBef>
                <a:spcPct val="0"/>
              </a:spcBef>
            </a:pPr>
            <a:r>
              <a:rPr lang="en-US" b="true" sz="2769" i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INDICATING POSSIBLY ONE-OFF PURCHASES.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270672" y="2708041"/>
            <a:ext cx="7728888" cy="6494705"/>
            <a:chOff x="0" y="0"/>
            <a:chExt cx="2077988" cy="17461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7988" cy="1746166"/>
            </a:xfrm>
            <a:custGeom>
              <a:avLst/>
              <a:gdLst/>
              <a:ahLst/>
              <a:cxnLst/>
              <a:rect r="r" b="b" t="t" l="l"/>
              <a:pathLst>
                <a:path h="1746166" w="2077988">
                  <a:moveTo>
                    <a:pt x="0" y="0"/>
                  </a:moveTo>
                  <a:lnTo>
                    <a:pt x="2077988" y="0"/>
                  </a:lnTo>
                  <a:lnTo>
                    <a:pt x="2077988" y="1746166"/>
                  </a:lnTo>
                  <a:lnTo>
                    <a:pt x="0" y="1746166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077988" cy="1803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28324" y="2700039"/>
            <a:ext cx="7749163" cy="6502707"/>
            <a:chOff x="0" y="0"/>
            <a:chExt cx="2080876" cy="174616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80876" cy="1746166"/>
            </a:xfrm>
            <a:custGeom>
              <a:avLst/>
              <a:gdLst/>
              <a:ahLst/>
              <a:cxnLst/>
              <a:rect r="r" b="b" t="t" l="l"/>
              <a:pathLst>
                <a:path h="1746166" w="2080876">
                  <a:moveTo>
                    <a:pt x="0" y="0"/>
                  </a:moveTo>
                  <a:lnTo>
                    <a:pt x="2080876" y="0"/>
                  </a:lnTo>
                  <a:lnTo>
                    <a:pt x="2080876" y="1746166"/>
                  </a:lnTo>
                  <a:lnTo>
                    <a:pt x="0" y="1746166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080876" cy="1803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395592" y="668740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SAVING STRATEGIES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8324" y="2709564"/>
            <a:ext cx="7749163" cy="74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9"/>
              </a:lnSpc>
              <a:spcBef>
                <a:spcPct val="0"/>
              </a:spcBef>
            </a:pPr>
            <a:r>
              <a:rPr lang="en-US" b="true" sz="4949" i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FOOD SPENDING: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09149" y="2708041"/>
            <a:ext cx="4851935" cy="74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2"/>
              </a:lnSpc>
              <a:spcBef>
                <a:spcPct val="0"/>
              </a:spcBef>
            </a:pPr>
            <a:r>
              <a:rPr lang="en-US" b="true" sz="4943" i="true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ONLINE SHOPPING: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1866" y="3932840"/>
            <a:ext cx="7382080" cy="3162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4"/>
              </a:lnSpc>
            </a:pPr>
            <a:r>
              <a:rPr lang="en-US" b="true" sz="2620" i="true">
                <a:solidFill>
                  <a:srgbClr val="FFFFF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Food Spending:</a:t>
            </a:r>
          </a:p>
          <a:p>
            <a:pPr algn="ctr" marL="565837" indent="-282919" lvl="1">
              <a:lnSpc>
                <a:spcPts val="314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20" i="true">
                <a:solidFill>
                  <a:srgbClr val="FFFFF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Insight: Food expenses are consistently high. Limiting online food orders and shifting to home-cooked meals c</a:t>
            </a:r>
            <a:r>
              <a:rPr lang="en-US" b="true" sz="2620" i="true">
                <a:solidFill>
                  <a:srgbClr val="FFFFF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ould significantly reduce costs.</a:t>
            </a:r>
          </a:p>
          <a:p>
            <a:pPr algn="ctr" marL="565837" indent="-282919" lvl="1">
              <a:lnSpc>
                <a:spcPts val="314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20" i="true">
                <a:solidFill>
                  <a:srgbClr val="FFFFF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Tip: Set a weekly budget for groceries and dining out to control expens</a:t>
            </a:r>
          </a:p>
          <a:p>
            <a:pPr algn="ctr">
              <a:lnSpc>
                <a:spcPts val="3144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270672" y="3932840"/>
            <a:ext cx="7728888" cy="31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3"/>
              </a:lnSpc>
              <a:spcBef>
                <a:spcPct val="0"/>
              </a:spcBef>
            </a:pPr>
            <a:r>
              <a:rPr lang="en-US" b="true" sz="2619" i="true">
                <a:solidFill>
                  <a:srgbClr val="FFFFF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Online Sh</a:t>
            </a:r>
            <a:r>
              <a:rPr lang="en-US" b="true" sz="2619" i="true">
                <a:solidFill>
                  <a:srgbClr val="FFFFF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opping:</a:t>
            </a:r>
          </a:p>
          <a:p>
            <a:pPr algn="ctr" marL="565657" indent="-282829" lvl="1">
              <a:lnSpc>
                <a:spcPts val="314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19" i="true">
                <a:solidFill>
                  <a:srgbClr val="FFFFF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Insight: Amazon and Trendyol-related expenses in November and October may indicate impulse buying during sales or promotional periods.</a:t>
            </a:r>
          </a:p>
          <a:p>
            <a:pPr algn="ctr" marL="565657" indent="-282829" lvl="1">
              <a:lnSpc>
                <a:spcPts val="314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19" i="true">
                <a:solidFill>
                  <a:srgbClr val="FFFFF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Tip: Adopt a 24-hour rule before making non-essential purchases online.</a:t>
            </a:r>
          </a:p>
          <a:p>
            <a:pPr algn="ctr">
              <a:lnSpc>
                <a:spcPts val="31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286116" y="-83175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2" y="0"/>
                </a:lnTo>
                <a:lnTo>
                  <a:pt x="24036382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THANK'S FOR YOUR TIME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HYPOTHESIS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0232" y="4357562"/>
            <a:ext cx="16467536" cy="3927252"/>
            <a:chOff x="0" y="0"/>
            <a:chExt cx="1744696" cy="4160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44696" cy="416083"/>
            </a:xfrm>
            <a:custGeom>
              <a:avLst/>
              <a:gdLst/>
              <a:ahLst/>
              <a:cxnLst/>
              <a:rect r="r" b="b" t="t" l="l"/>
              <a:pathLst>
                <a:path h="416083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416083"/>
                  </a:lnTo>
                  <a:lnTo>
                    <a:pt x="0" y="4160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744696" cy="435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12072" y="4923060"/>
            <a:ext cx="15863857" cy="241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2450" indent="-381225" lvl="1">
              <a:lnSpc>
                <a:spcPts val="4873"/>
              </a:lnSpc>
              <a:buFont typeface="Arial"/>
              <a:buChar char="•"/>
            </a:pPr>
            <a:r>
              <a:rPr lang="en-US" sz="3531" spc="34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By analyzing my bank account transaction data, I can identify significant spending patterns and develop personalized saving tips to reduce unnecessary expenses and improve financial management.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74426" y="3206190"/>
            <a:ext cx="3474003" cy="1151098"/>
            <a:chOff x="0" y="0"/>
            <a:chExt cx="914964" cy="3031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964" cy="303170"/>
            </a:xfrm>
            <a:custGeom>
              <a:avLst/>
              <a:gdLst/>
              <a:ahLst/>
              <a:cxnLst/>
              <a:rect r="r" b="b" t="t" l="l"/>
              <a:pathLst>
                <a:path h="303170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303170"/>
                  </a:lnTo>
                  <a:lnTo>
                    <a:pt x="0" y="30317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914964" cy="360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Collecting Past Datas from Bank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218805" y="3206190"/>
            <a:ext cx="3474003" cy="647719"/>
            <a:chOff x="0" y="0"/>
            <a:chExt cx="914964" cy="170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Visualizing Datas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284209" y="3206190"/>
            <a:ext cx="3474003" cy="647719"/>
            <a:chOff x="0" y="0"/>
            <a:chExt cx="914964" cy="1705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Analizing Data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459686" y="6069703"/>
            <a:ext cx="1368628" cy="1101159"/>
          </a:xfrm>
          <a:custGeom>
            <a:avLst/>
            <a:gdLst/>
            <a:ahLst/>
            <a:cxnLst/>
            <a:rect r="r" b="b" t="t" l="l"/>
            <a:pathLst>
              <a:path h="1101159" w="1368628">
                <a:moveTo>
                  <a:pt x="0" y="0"/>
                </a:moveTo>
                <a:lnTo>
                  <a:pt x="1368628" y="0"/>
                </a:lnTo>
                <a:lnTo>
                  <a:pt x="1368628" y="1101159"/>
                </a:lnTo>
                <a:lnTo>
                  <a:pt x="0" y="11011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004198" y="7822380"/>
            <a:ext cx="1280011" cy="1348670"/>
          </a:xfrm>
          <a:custGeom>
            <a:avLst/>
            <a:gdLst/>
            <a:ahLst/>
            <a:cxnLst/>
            <a:rect r="r" b="b" t="t" l="l"/>
            <a:pathLst>
              <a:path h="1348670" w="1280011">
                <a:moveTo>
                  <a:pt x="0" y="0"/>
                </a:moveTo>
                <a:lnTo>
                  <a:pt x="1280011" y="0"/>
                </a:lnTo>
                <a:lnTo>
                  <a:pt x="1280011" y="1348670"/>
                </a:lnTo>
                <a:lnTo>
                  <a:pt x="0" y="13486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882212" y="7908566"/>
            <a:ext cx="1494142" cy="1176297"/>
          </a:xfrm>
          <a:custGeom>
            <a:avLst/>
            <a:gdLst/>
            <a:ahLst/>
            <a:cxnLst/>
            <a:rect r="r" b="b" t="t" l="l"/>
            <a:pathLst>
              <a:path h="1176297" w="1494142">
                <a:moveTo>
                  <a:pt x="0" y="0"/>
                </a:moveTo>
                <a:lnTo>
                  <a:pt x="1494141" y="0"/>
                </a:lnTo>
                <a:lnTo>
                  <a:pt x="1494141" y="1176297"/>
                </a:lnTo>
                <a:lnTo>
                  <a:pt x="0" y="11762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991657"/>
            <a:ext cx="13150500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DATAS AND OVERALL PROCESS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30975" y="4045241"/>
            <a:ext cx="3360904" cy="335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00453" y="4351707"/>
            <a:ext cx="3807143" cy="3391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3"/>
              </a:lnSpc>
            </a:pPr>
            <a:r>
              <a:rPr lang="en-US" sz="2949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 used my Akbank bank</a:t>
            </a:r>
          </a:p>
          <a:p>
            <a:pPr algn="ctr">
              <a:lnSpc>
                <a:spcPts val="3833"/>
              </a:lnSpc>
            </a:pPr>
            <a:r>
              <a:rPr lang="en-US" sz="2949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statement for past 4 month:</a:t>
            </a:r>
          </a:p>
          <a:p>
            <a:pPr algn="ctr" marL="636709" indent="-318354" lvl="1">
              <a:lnSpc>
                <a:spcPts val="3833"/>
              </a:lnSpc>
              <a:buFont typeface="Arial"/>
              <a:buChar char="•"/>
            </a:pPr>
            <a:r>
              <a:rPr lang="en-US" sz="2949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September</a:t>
            </a:r>
          </a:p>
          <a:p>
            <a:pPr algn="ctr" marL="636709" indent="-318354" lvl="1">
              <a:lnSpc>
                <a:spcPts val="3833"/>
              </a:lnSpc>
              <a:buFont typeface="Arial"/>
              <a:buChar char="•"/>
            </a:pPr>
            <a:r>
              <a:rPr lang="en-US" sz="2949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October</a:t>
            </a:r>
          </a:p>
          <a:p>
            <a:pPr algn="ctr" marL="636709" indent="-318354" lvl="1">
              <a:lnSpc>
                <a:spcPts val="3833"/>
              </a:lnSpc>
              <a:buFont typeface="Arial"/>
              <a:buChar char="•"/>
            </a:pPr>
            <a:r>
              <a:rPr lang="en-US" sz="2949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November</a:t>
            </a:r>
          </a:p>
          <a:p>
            <a:pPr algn="ctr" marL="636709" indent="-318354" lvl="1">
              <a:lnSpc>
                <a:spcPts val="3833"/>
              </a:lnSpc>
              <a:buFont typeface="Arial"/>
              <a:buChar char="•"/>
            </a:pPr>
            <a:r>
              <a:rPr lang="en-US" sz="2949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December</a:t>
            </a:r>
          </a:p>
          <a:p>
            <a:pPr algn="ctr">
              <a:lnSpc>
                <a:spcPts val="3833"/>
              </a:lnSpc>
              <a:spcBef>
                <a:spcPct val="0"/>
              </a:spcBef>
            </a:pPr>
            <a:r>
              <a:rPr lang="en-US" sz="2949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218805" y="4054766"/>
            <a:ext cx="3483531" cy="962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3"/>
              </a:lnSpc>
            </a:pPr>
            <a:r>
              <a:rPr lang="en-US" sz="2949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 turn them into Pie Chart</a:t>
            </a:r>
          </a:p>
          <a:p>
            <a:pPr algn="ctr">
              <a:lnSpc>
                <a:spcPts val="3833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3652748" y="4053934"/>
            <a:ext cx="2736925" cy="962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3"/>
              </a:lnSpc>
            </a:pPr>
            <a:r>
              <a:rPr lang="en-US" sz="2949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 analized pie charts</a:t>
            </a:r>
          </a:p>
          <a:p>
            <a:pPr algn="ctr">
              <a:lnSpc>
                <a:spcPts val="383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64855" y="-7481"/>
            <a:ext cx="5332798" cy="2475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4"/>
              </a:lnSpc>
            </a:pPr>
            <a:r>
              <a:rPr lang="en-US" b="true" sz="7176" spc="70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SEPTEMBER</a:t>
            </a:r>
          </a:p>
          <a:p>
            <a:pPr algn="l">
              <a:lnSpc>
                <a:spcPts val="9904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6327" y="1297112"/>
            <a:ext cx="17735346" cy="8706023"/>
          </a:xfrm>
          <a:custGeom>
            <a:avLst/>
            <a:gdLst/>
            <a:ahLst/>
            <a:cxnLst/>
            <a:rect r="r" b="b" t="t" l="l"/>
            <a:pathLst>
              <a:path h="8706023" w="17735346">
                <a:moveTo>
                  <a:pt x="0" y="0"/>
                </a:moveTo>
                <a:lnTo>
                  <a:pt x="17735346" y="0"/>
                </a:lnTo>
                <a:lnTo>
                  <a:pt x="17735346" y="8706023"/>
                </a:lnTo>
                <a:lnTo>
                  <a:pt x="0" y="87060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228159" y="3288975"/>
            <a:ext cx="1400485" cy="2978066"/>
            <a:chOff x="0" y="0"/>
            <a:chExt cx="368852" cy="7843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784347"/>
            </a:xfrm>
            <a:custGeom>
              <a:avLst/>
              <a:gdLst/>
              <a:ahLst/>
              <a:cxnLst/>
              <a:rect r="r" b="b" t="t" l="l"/>
              <a:pathLst>
                <a:path h="78434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784347"/>
                  </a:lnTo>
                  <a:lnTo>
                    <a:pt x="0" y="78434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803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14400"/>
            <a:ext cx="7416941" cy="109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45"/>
              </a:lnSpc>
            </a:pPr>
            <a:r>
              <a:rPr lang="en-US" b="true" sz="6482" spc="63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SEPTEMBER: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40191" y="3612463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40191" y="4409582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40191" y="5290739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16269" y="371751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KÜÇÜK EV (21.5%)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16269" y="451463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SABANCI ÜNIVERSITES (13.7%)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16269" y="543472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OTHERS (11.6%)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28159" y="2572594"/>
            <a:ext cx="2782877" cy="716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8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Top Expenses: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61222" y="6267041"/>
            <a:ext cx="3393361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6"/>
              </a:lnSpc>
              <a:spcBef>
                <a:spcPct val="0"/>
              </a:spcBef>
            </a:pPr>
            <a:r>
              <a:rPr lang="en-US" b="true" sz="4071" i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OBSERVATION: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16269" y="7046499"/>
            <a:ext cx="556807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1"/>
              </a:lnSpc>
              <a:spcBef>
                <a:spcPct val="0"/>
              </a:spcBef>
            </a:pPr>
            <a:r>
              <a:rPr lang="en-US" sz="360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Significant spending on Küçük Ev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9590" y="1198134"/>
            <a:ext cx="17688821" cy="8683184"/>
          </a:xfrm>
          <a:custGeom>
            <a:avLst/>
            <a:gdLst/>
            <a:ahLst/>
            <a:cxnLst/>
            <a:rect r="r" b="b" t="t" l="l"/>
            <a:pathLst>
              <a:path h="8683184" w="17688821">
                <a:moveTo>
                  <a:pt x="0" y="0"/>
                </a:moveTo>
                <a:lnTo>
                  <a:pt x="17688820" y="0"/>
                </a:lnTo>
                <a:lnTo>
                  <a:pt x="17688820" y="8683184"/>
                </a:lnTo>
                <a:lnTo>
                  <a:pt x="0" y="86831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9590" y="98546"/>
            <a:ext cx="7416941" cy="109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45"/>
              </a:lnSpc>
            </a:pPr>
            <a:r>
              <a:rPr lang="en-US" b="true" sz="6482" spc="63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OCTOBER: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28159" y="3288975"/>
            <a:ext cx="1400485" cy="2978066"/>
            <a:chOff x="0" y="0"/>
            <a:chExt cx="368852" cy="78434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852" cy="784347"/>
            </a:xfrm>
            <a:custGeom>
              <a:avLst/>
              <a:gdLst/>
              <a:ahLst/>
              <a:cxnLst/>
              <a:rect r="r" b="b" t="t" l="l"/>
              <a:pathLst>
                <a:path h="78434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784347"/>
                  </a:lnTo>
                  <a:lnTo>
                    <a:pt x="0" y="78434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68852" cy="803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914400"/>
            <a:ext cx="7416941" cy="109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45"/>
              </a:lnSpc>
            </a:pPr>
            <a:r>
              <a:rPr lang="en-US" b="true" sz="6482" spc="63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OCTOBER: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40191" y="3612463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40191" y="4409582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40191" y="5290739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16269" y="3670162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SELF GIDA (15.5%)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16269" y="451463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AMAZON.COM.TR (10.8%)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16269" y="543472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TRENDYOL.COM (10.2%)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28159" y="2572594"/>
            <a:ext cx="2782877" cy="716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8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Top Expenses: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17681" y="6267041"/>
            <a:ext cx="309383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6"/>
              </a:lnSpc>
              <a:spcBef>
                <a:spcPct val="0"/>
              </a:spcBef>
            </a:pPr>
            <a:r>
              <a:rPr lang="en-US" b="true" sz="4071" i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OBSERVATION: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14995" y="7048091"/>
            <a:ext cx="14783555" cy="82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6"/>
              </a:lnSpc>
              <a:spcBef>
                <a:spcPct val="0"/>
              </a:spcBef>
            </a:pPr>
            <a:r>
              <a:rPr lang="en-US" sz="278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ONLINE SHOPPING PLATFORMS LIKE AMAZON AND TRENDYOL BEGIN TO DOMINATE SPENDING. FOOD SPENDING IS STILL PROMINENT.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2174" y="1224954"/>
            <a:ext cx="17663653" cy="8670829"/>
          </a:xfrm>
          <a:custGeom>
            <a:avLst/>
            <a:gdLst/>
            <a:ahLst/>
            <a:cxnLst/>
            <a:rect r="r" b="b" t="t" l="l"/>
            <a:pathLst>
              <a:path h="8670829" w="17663653">
                <a:moveTo>
                  <a:pt x="0" y="0"/>
                </a:moveTo>
                <a:lnTo>
                  <a:pt x="17663652" y="0"/>
                </a:lnTo>
                <a:lnTo>
                  <a:pt x="17663652" y="8670830"/>
                </a:lnTo>
                <a:lnTo>
                  <a:pt x="0" y="86708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2174" y="125366"/>
            <a:ext cx="7416941" cy="109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45"/>
              </a:lnSpc>
            </a:pPr>
            <a:r>
              <a:rPr lang="en-US" b="true" sz="6482" spc="63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NOVEMBER: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28159" y="3288975"/>
            <a:ext cx="1400485" cy="2978066"/>
            <a:chOff x="0" y="0"/>
            <a:chExt cx="368852" cy="78434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852" cy="784347"/>
            </a:xfrm>
            <a:custGeom>
              <a:avLst/>
              <a:gdLst/>
              <a:ahLst/>
              <a:cxnLst/>
              <a:rect r="r" b="b" t="t" l="l"/>
              <a:pathLst>
                <a:path h="78434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784347"/>
                  </a:lnTo>
                  <a:lnTo>
                    <a:pt x="0" y="78434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68852" cy="803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914400"/>
            <a:ext cx="7416941" cy="109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45"/>
              </a:lnSpc>
            </a:pPr>
            <a:r>
              <a:rPr lang="en-US" b="true" sz="6482" spc="63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NOVEMBER: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40191" y="3612463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40191" y="4409582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40191" y="5290739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16269" y="3670162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AMAZON.COM.TR (18.8%)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16269" y="451463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SELF GIDA (15.6%)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16269" y="543472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YEMEKSEPETI (10.7%)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28159" y="2572594"/>
            <a:ext cx="2782877" cy="716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8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Top Expenses: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17681" y="6267041"/>
            <a:ext cx="309383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6"/>
              </a:lnSpc>
              <a:spcBef>
                <a:spcPct val="0"/>
              </a:spcBef>
            </a:pPr>
            <a:r>
              <a:rPr lang="en-US" b="true" sz="4071" i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OBSERVATION: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303895" y="7019516"/>
            <a:ext cx="13984105" cy="908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1"/>
              </a:lnSpc>
              <a:spcBef>
                <a:spcPct val="0"/>
              </a:spcBef>
            </a:pPr>
            <a:r>
              <a:rPr lang="en-US" sz="3034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Amazon purchases represent a noticeable peak this month, indicating possible clothing or shoes. Food expenses (Self Gıda, Yemeksepeti) remain high.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DAGbz3nlpok</dc:identifier>
  <dcterms:modified xsi:type="dcterms:W3CDTF">2011-08-01T06:04:30Z</dcterms:modified>
  <cp:revision>1</cp:revision>
  <dc:title>WIMM</dc:title>
</cp:coreProperties>
</file>