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7" r:id="rId6"/>
    <p:sldId id="266" r:id="rId7"/>
    <p:sldId id="270" r:id="rId8"/>
    <p:sldId id="260" r:id="rId9"/>
    <p:sldId id="261" r:id="rId10"/>
    <p:sldId id="271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19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75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36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46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6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Les Plus Beaux Logis de Paris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Partie 1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Titre du projet : </a:t>
            </a:r>
            <a:r>
              <a:rPr lang="fr-FR" sz="2800" b="1" i="1" dirty="0">
                <a:solidFill>
                  <a:schemeClr val="tx1"/>
                </a:solidFill>
                <a:effectLst/>
                <a:latin typeface="+mj-lt"/>
              </a:rPr>
              <a:t>Analysez l’évolution des prix de l’immobilier avec Python</a:t>
            </a:r>
            <a:endParaRPr sz="2200" i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Prénom : Neyna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Nom : MOHAMED YEHDIH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Date : 07/10/2024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84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950" y="554562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49AD94-7FF5-43DF-A8B4-A0E230F1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498303"/>
            <a:ext cx="7688700" cy="29647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C91BD5-59A5-4051-9DB0-83C1B597EA3B}"/>
              </a:ext>
            </a:extLst>
          </p:cNvPr>
          <p:cNvSpPr txBox="1"/>
          <p:nvPr/>
        </p:nvSpPr>
        <p:spPr>
          <a:xfrm>
            <a:off x="927280" y="2980693"/>
            <a:ext cx="13973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Préparation des données.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Sélection des variables pertinentes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Nettoyage des données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8533FB-1517-40BA-8AED-C6E1CA20762B}"/>
              </a:ext>
            </a:extLst>
          </p:cNvPr>
          <p:cNvSpPr txBox="1"/>
          <p:nvPr/>
        </p:nvSpPr>
        <p:spPr>
          <a:xfrm>
            <a:off x="2775387" y="2840299"/>
            <a:ext cx="166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Définition du Modèle </a:t>
            </a:r>
            <a:r>
              <a:rPr lang="fr-FR" sz="900" dirty="0" err="1">
                <a:solidFill>
                  <a:schemeClr val="bg1"/>
                </a:solidFill>
                <a:latin typeface="+mj-lt"/>
              </a:rPr>
              <a:t>Kmeans</a:t>
            </a:r>
            <a:endParaRPr lang="fr-FR" sz="900" dirty="0">
              <a:solidFill>
                <a:schemeClr val="bg1"/>
              </a:solidFill>
              <a:latin typeface="+mj-lt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Fixer le Nb de clusters à 2.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Application de l'algorithme KMeans sur les données,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Regrouper les biens immobiliers en deux groupes (clusters)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62746D-CA42-43C2-99AA-DA8644EE8BEB}"/>
              </a:ext>
            </a:extLst>
          </p:cNvPr>
          <p:cNvSpPr txBox="1"/>
          <p:nvPr/>
        </p:nvSpPr>
        <p:spPr>
          <a:xfrm>
            <a:off x="4790940" y="2949003"/>
            <a:ext cx="157122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Application de KMeans et Labellisation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L'étiquetage</a:t>
            </a:r>
            <a:r>
              <a:rPr lang="fr-FR" sz="1050" dirty="0"/>
              <a:t> </a:t>
            </a:r>
            <a:r>
              <a:rPr lang="fr-FR" sz="900" dirty="0">
                <a:solidFill>
                  <a:schemeClr val="bg1"/>
                </a:solidFill>
                <a:latin typeface="+mj-lt"/>
              </a:rPr>
              <a:t>de biens immobiliers selon son appartenance .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Déterminer quel cluster correspond à quel type de bien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6DD25E-7023-452A-A675-8D5FEB7BED89}"/>
              </a:ext>
            </a:extLst>
          </p:cNvPr>
          <p:cNvSpPr txBox="1"/>
          <p:nvPr/>
        </p:nvSpPr>
        <p:spPr>
          <a:xfrm>
            <a:off x="6787172" y="2993313"/>
            <a:ext cx="15712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Validation des résultats.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Analyse des labels pour voir si la classification est cohérente.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Visualisation des clusters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0646D1-F064-469A-9ABC-225142BA2AA7}"/>
              </a:ext>
            </a:extLst>
          </p:cNvPr>
          <p:cNvSpPr txBox="1"/>
          <p:nvPr/>
        </p:nvSpPr>
        <p:spPr>
          <a:xfrm rot="5400000">
            <a:off x="324535" y="2210844"/>
            <a:ext cx="139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069BE2-2141-433D-BAFD-FE006583EDCA}"/>
              </a:ext>
            </a:extLst>
          </p:cNvPr>
          <p:cNvSpPr txBox="1"/>
          <p:nvPr/>
        </p:nvSpPr>
        <p:spPr>
          <a:xfrm rot="5400000">
            <a:off x="2314328" y="2140746"/>
            <a:ext cx="139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6FA10-328D-4C70-AF8C-1186A12B7B53}"/>
              </a:ext>
            </a:extLst>
          </p:cNvPr>
          <p:cNvSpPr txBox="1"/>
          <p:nvPr/>
        </p:nvSpPr>
        <p:spPr>
          <a:xfrm rot="5400000">
            <a:off x="4288876" y="2159105"/>
            <a:ext cx="139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852EA5-E53B-400D-B2FA-69006C97EF9B}"/>
              </a:ext>
            </a:extLst>
          </p:cNvPr>
          <p:cNvSpPr txBox="1"/>
          <p:nvPr/>
        </p:nvSpPr>
        <p:spPr>
          <a:xfrm rot="5400000">
            <a:off x="6289914" y="2159105"/>
            <a:ext cx="139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47615" y="1565497"/>
            <a:ext cx="7688700" cy="2937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fr-FR" sz="1000" b="1" i="1" dirty="0">
                <a:latin typeface="+mj-lt"/>
              </a:rPr>
              <a:t>Différenciation Réussie : </a:t>
            </a:r>
            <a:r>
              <a:rPr lang="fr-FR" sz="1000" i="1" dirty="0">
                <a:latin typeface="+mj-lt"/>
              </a:rPr>
              <a:t>L'algorithme KMeans a réussi à distinguer efficacement les types de biens sur la base de leurs prix au m².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fr-FR" sz="1000" b="1" i="1" dirty="0">
                <a:latin typeface="+mj-lt"/>
              </a:rPr>
              <a:t>Confirmation par les Centres des Clusters :</a:t>
            </a:r>
          </a:p>
          <a:p>
            <a:pPr marL="14605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 sz="1000" i="1" dirty="0">
                <a:latin typeface="+mj-lt"/>
              </a:rPr>
              <a:t>Prix moyen des locaux commerciaux : 9 806 €/m².</a:t>
            </a:r>
          </a:p>
          <a:p>
            <a:pPr marL="14605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 sz="1000" i="1" dirty="0">
                <a:latin typeface="+mj-lt"/>
              </a:rPr>
              <a:t>Prix moyen des appartements : 7 408 €/m².</a:t>
            </a: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 sz="1000" b="1" i="1" dirty="0">
                <a:latin typeface="+mj-lt"/>
                <a:ea typeface="Montserrat"/>
                <a:cs typeface="Montserrat"/>
                <a:sym typeface="Montserrat"/>
              </a:rPr>
              <a:t>Les limites et précautions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Enrichissement de l'Analyse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Exploration de Nouvelles Méthodes :Tester d'autres techniques de classification.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Augmenter le nombre de clusters pour affiner les résultats et obtenir des distinctions plus précises.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Suivi Temporel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Titre du projet : </a:t>
            </a:r>
            <a:r>
              <a:rPr lang="fr-FR" sz="2800" b="1" i="1" dirty="0">
                <a:solidFill>
                  <a:schemeClr val="tx1"/>
                </a:solidFill>
                <a:effectLst/>
                <a:latin typeface="+mj-lt"/>
              </a:rPr>
              <a:t>Analysez l’évolution des prix de l’immobilier avec Python</a:t>
            </a:r>
            <a:endParaRPr sz="2200" i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Prénom : Neyna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Nom : MOHAMED YEHDIH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Date : 07/10/2024</a:t>
            </a:r>
            <a:endParaRPr sz="22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6214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0936" y="1290182"/>
            <a:ext cx="7967213" cy="361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Evolution du prix au mètre carré des appartements dans Paris </a:t>
            </a:r>
            <a:r>
              <a:rPr lang="fr" sz="1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entre 2017 et 2021 </a:t>
            </a:r>
            <a:endParaRPr sz="1400" i="1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8B9873-D3D7-4A64-9799-BD7C519A650A}"/>
              </a:ext>
            </a:extLst>
          </p:cNvPr>
          <p:cNvSpPr txBox="1"/>
          <p:nvPr/>
        </p:nvSpPr>
        <p:spPr>
          <a:xfrm>
            <a:off x="4409657" y="3161040"/>
            <a:ext cx="3870540" cy="970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Tendance de la Valeur Foncière 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Évolution de la Surface des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Corrélation avec le Prix au Mètre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83FFE3-7A38-4530-AAAA-6E6381D9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534" y="2013491"/>
            <a:ext cx="4052663" cy="9547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F8AA36-21E6-4B1F-BA39-81D0C9CF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0" y="1931370"/>
            <a:ext cx="3556753" cy="2699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49" y="4841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49" y="1019356"/>
            <a:ext cx="7688700" cy="4059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   Les Différences de prix au mètre carré entre les arrondissements</a:t>
            </a:r>
            <a:endParaRPr sz="1400" i="1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C9581A-D0D5-42BA-9412-F0B5B3876D22}"/>
              </a:ext>
            </a:extLst>
          </p:cNvPr>
          <p:cNvSpPr txBox="1"/>
          <p:nvPr/>
        </p:nvSpPr>
        <p:spPr>
          <a:xfrm>
            <a:off x="1265129" y="4147399"/>
            <a:ext cx="2955899" cy="7848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Augmentation Générale des Prix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Stabilité et Légère Baisse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</a:rPr>
              <a:t>Variabilité par Arrondissement</a:t>
            </a:r>
          </a:p>
          <a:p>
            <a:endParaRPr lang="fr-FR" sz="900" dirty="0">
              <a:solidFill>
                <a:schemeClr val="accent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endParaRPr lang="fr-FR" sz="900" dirty="0">
              <a:solidFill>
                <a:schemeClr val="accent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2EDB28-8845-406B-9C20-63AEA74D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29" y="1447178"/>
            <a:ext cx="2955899" cy="25587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76D721-807A-48A5-A21B-AF476539C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62" y="1404353"/>
            <a:ext cx="3514309" cy="26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1516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69519" y="1283917"/>
            <a:ext cx="8235862" cy="3740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3250" lvl="1" indent="0">
              <a:buNone/>
            </a:pPr>
            <a:r>
              <a:rPr lang="fr-FR" sz="12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Vérification de la relation entre le prix au m² et la date dans le 6ème arrondissement par le calcul du coefficient de corrélation de Pearson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04CF7E-E1F2-43FB-892B-C6979006364C}"/>
              </a:ext>
            </a:extLst>
          </p:cNvPr>
          <p:cNvSpPr txBox="1"/>
          <p:nvPr/>
        </p:nvSpPr>
        <p:spPr>
          <a:xfrm>
            <a:off x="4947781" y="2081272"/>
            <a:ext cx="2899775" cy="1730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Corrélation Positive dans le 6ème Arrondissement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Corrélation Très Forte entre Valeur Foncière et Surface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Implications des Corrélations </a:t>
            </a:r>
            <a:r>
              <a:rPr lang="fr-FR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 les facteurs temporels et dimensionnels jouent un rôle crucial dans la détermination des prix immobiliers dans la région parisienne.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D89CD2-6AB9-4DD9-99E1-9CC188FF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7" y="1959478"/>
            <a:ext cx="4111670" cy="25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7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49" y="50076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67425" y="1200754"/>
            <a:ext cx="8686800" cy="380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 algn="l">
              <a:buNone/>
            </a:pPr>
            <a:r>
              <a:rPr lang="fr-FR" sz="14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Analyse des locaux industriels, commerciaux et assimilés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1DACEC-9D58-49F1-8E50-6AB78A07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4" y="2848070"/>
            <a:ext cx="2357652" cy="13128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28EAB-DD50-4626-86CA-C8BBA8BBF299}"/>
              </a:ext>
            </a:extLst>
          </p:cNvPr>
          <p:cNvSpPr txBox="1"/>
          <p:nvPr/>
        </p:nvSpPr>
        <p:spPr>
          <a:xfrm>
            <a:off x="5243857" y="1940996"/>
            <a:ext cx="2830882" cy="5279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Tendances des Prix Immobiliers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Comparaison des Prix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834D6E-8996-44A7-8071-F149BEA4A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61" y="1583126"/>
            <a:ext cx="3778274" cy="32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5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800" y="446872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lang="fr-FR"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2B79A5-5FD0-4B55-87CD-462047BF74C0}"/>
              </a:ext>
            </a:extLst>
          </p:cNvPr>
          <p:cNvSpPr txBox="1"/>
          <p:nvPr/>
        </p:nvSpPr>
        <p:spPr>
          <a:xfrm>
            <a:off x="325677" y="2236916"/>
            <a:ext cx="18475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900" dirty="0">
              <a:solidFill>
                <a:schemeClr val="bg1"/>
              </a:solidFill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Df_historique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Analyse de données historique du marché de l’immobilier dans Paris.</a:t>
            </a:r>
            <a:endParaRPr lang="fr-FR" sz="9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L’é</a:t>
            </a:r>
            <a:r>
              <a:rPr lang="fr-FR" sz="9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volution du prix au mètre carré par type de biens et par arrondissements.</a:t>
            </a:r>
            <a:endParaRPr lang="fr-FR" sz="900" dirty="0">
              <a:solidFill>
                <a:schemeClr val="bg1"/>
              </a:solidFill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Le coefficient de corrélation entre </a:t>
            </a:r>
            <a:r>
              <a:rPr lang="fr-FR" sz="900" dirty="0">
                <a:solidFill>
                  <a:schemeClr val="bg1"/>
                </a:solidFill>
                <a:latin typeface="+mj-lt"/>
              </a:rPr>
              <a:t>la valeur foncière et la surface des biens.</a:t>
            </a:r>
            <a:endParaRPr lang="fr-FR" sz="900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D7D3FE-08BF-4319-A524-EAC8E63805B5}"/>
              </a:ext>
            </a:extLst>
          </p:cNvPr>
          <p:cNvSpPr txBox="1"/>
          <p:nvPr/>
        </p:nvSpPr>
        <p:spPr>
          <a:xfrm>
            <a:off x="2552178" y="2759791"/>
            <a:ext cx="1700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Préparation des données.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L’utilisation de la fonction train_test_split 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Entraînement du modèle de régression linéaire Prédire la valeur foncière des biens immobiliers 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L’évaluation du modèle avec MAE.</a:t>
            </a:r>
          </a:p>
          <a:p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54F928-7B4C-41FE-8931-5B1DDFC874F9}"/>
              </a:ext>
            </a:extLst>
          </p:cNvPr>
          <p:cNvSpPr txBox="1"/>
          <p:nvPr/>
        </p:nvSpPr>
        <p:spPr>
          <a:xfrm>
            <a:off x="4744233" y="2708962"/>
            <a:ext cx="170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Préparation des données (portefeuille_actifs).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Entraîner le modèle de régression linéaire.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Prédiction des valeurs foncières.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</a:t>
            </a:r>
            <a:r>
              <a:rPr lang="fr-FR" sz="900" b="0" i="0" dirty="0">
                <a:solidFill>
                  <a:schemeClr val="bg1"/>
                </a:solidFill>
                <a:effectLst/>
                <a:latin typeface="+mj-lt"/>
              </a:rPr>
              <a:t>rédire la valorisation future du portefeuille actif du client.</a:t>
            </a:r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01554C-44D6-4F62-9D19-90F102FCCE98}"/>
              </a:ext>
            </a:extLst>
          </p:cNvPr>
          <p:cNvSpPr txBox="1"/>
          <p:nvPr/>
        </p:nvSpPr>
        <p:spPr>
          <a:xfrm>
            <a:off x="721812" y="546629"/>
            <a:ext cx="57431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" sz="30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036B199-1895-454D-8813-7CCF181C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71" y="1365337"/>
            <a:ext cx="6816339" cy="34145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15147F1-E086-4F00-B71F-AC909D055547}"/>
              </a:ext>
            </a:extLst>
          </p:cNvPr>
          <p:cNvSpPr txBox="1"/>
          <p:nvPr/>
        </p:nvSpPr>
        <p:spPr>
          <a:xfrm>
            <a:off x="1258559" y="2501626"/>
            <a:ext cx="18294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900" dirty="0">
              <a:solidFill>
                <a:schemeClr val="bg1"/>
              </a:solidFill>
              <a:latin typeface="+mj-lt"/>
            </a:endParaRPr>
          </a:p>
          <a:p>
            <a:endParaRPr lang="fr-FR" dirty="0">
              <a:solidFill>
                <a:schemeClr val="bg1"/>
              </a:solidFill>
              <a:latin typeface="+mj-lt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Analyse de données historique du marché de l’immobilier dans Paris (Df_historique)</a:t>
            </a:r>
            <a:endParaRPr lang="fr-FR" sz="9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L’é</a:t>
            </a:r>
            <a:r>
              <a:rPr lang="fr-FR" sz="9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volution du prix au mètre carré par type de biens et par arrondissements.</a:t>
            </a:r>
            <a:endParaRPr lang="fr-FR" sz="900" dirty="0">
              <a:solidFill>
                <a:schemeClr val="bg1"/>
              </a:solidFill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Le coefficient de corrélation entre plusieurs variable.</a:t>
            </a:r>
            <a:endParaRPr lang="fr-FR" sz="900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905E3A-46C3-486B-BC04-93A4B0883CBB}"/>
              </a:ext>
            </a:extLst>
          </p:cNvPr>
          <p:cNvSpPr txBox="1"/>
          <p:nvPr/>
        </p:nvSpPr>
        <p:spPr>
          <a:xfrm>
            <a:off x="3721796" y="2892677"/>
            <a:ext cx="1700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Préparation des données.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L’utilisation de la fonction train_test_split 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Entraînement du modèle de régression linéaire prédire la valeur foncière des biens immobiliers 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L’évaluation du modèle avec MAE.</a:t>
            </a:r>
          </a:p>
          <a:p>
            <a:endParaRPr lang="fr-FR" sz="9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5FA4793-411F-4572-98F2-06A0A55E893B}"/>
              </a:ext>
            </a:extLst>
          </p:cNvPr>
          <p:cNvSpPr txBox="1"/>
          <p:nvPr/>
        </p:nvSpPr>
        <p:spPr>
          <a:xfrm>
            <a:off x="6086085" y="2939319"/>
            <a:ext cx="170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Préparation des données (portefeuille_actifs).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Entraîner le modèle de régression linéaire.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Prédiction des valeurs foncières.</a:t>
            </a:r>
          </a:p>
          <a:p>
            <a:pPr marL="171450" indent="-1714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900" dirty="0">
                <a:solidFill>
                  <a:schemeClr val="bg1"/>
                </a:solidFill>
                <a:latin typeface="+mj-lt"/>
              </a:rPr>
              <a:t>P</a:t>
            </a:r>
            <a:r>
              <a:rPr lang="fr-FR" sz="900" b="0" i="0" dirty="0">
                <a:solidFill>
                  <a:schemeClr val="bg1"/>
                </a:solidFill>
                <a:effectLst/>
                <a:latin typeface="+mj-lt"/>
              </a:rPr>
              <a:t>rédire la valorisation future du portefeuille actif du client.</a:t>
            </a:r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45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3151" y="1437849"/>
            <a:ext cx="8467594" cy="3209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Mes conclusions sur le segment avec la plus grande valorisation et sur les limites de cette estimation</a:t>
            </a:r>
          </a:p>
          <a:p>
            <a:pPr marL="146050" indent="0">
              <a:buNone/>
            </a:pPr>
            <a:endParaRPr lang="fr-FR" sz="1000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Évaluation des Segments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Potentiel Économique Supérieur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Implications Stratégiques </a:t>
            </a:r>
            <a:r>
              <a:rPr lang="fr-FR" sz="10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</a:t>
            </a:r>
          </a:p>
          <a:p>
            <a:pPr marL="146050" indent="0">
              <a:lnSpc>
                <a:spcPct val="150000"/>
              </a:lnSpc>
              <a:buNone/>
            </a:pPr>
            <a:endParaRPr lang="fr-FR" sz="1000" i="1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146050" indent="0">
              <a:buNone/>
            </a:pPr>
            <a:r>
              <a:rPr lang="fr-FR" sz="10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Cette conclusion pourrait influencer les priorités de l'entreprise, notamment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Concentrer les efforts sur le segment corporate pour maximiser les retours financiers.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0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Explorer des opportunités d'investissement supplémentaires dans ce segment.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1000" i="1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146050" indent="0" algn="l">
              <a:buNone/>
            </a:pPr>
            <a:endParaRPr lang="fr-FR" sz="1000" b="0" i="1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20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Limites de l'estimation</a:t>
            </a:r>
          </a:p>
          <a:p>
            <a:pPr marL="146050" indent="0" algn="l">
              <a:buNone/>
            </a:pPr>
            <a:endParaRPr lang="fr-FR" sz="1000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Dépendance à la Qualité des Données </a:t>
            </a:r>
          </a:p>
          <a:p>
            <a:pPr marL="628650" lvl="1" indent="-171450">
              <a:buFont typeface="Wingdings" panose="05000000000000000000" pitchFamily="2" charset="2"/>
              <a:buChar char="F"/>
            </a:pPr>
            <a:r>
              <a:rPr lang="fr-FR" sz="1000" i="1" dirty="0">
                <a:latin typeface="+mj-lt"/>
                <a:ea typeface="Montserrat"/>
                <a:cs typeface="Montserrat"/>
                <a:sym typeface="Montserrat"/>
              </a:rPr>
              <a:t>Évolution des Conditions du Marché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Les Plus Beaux Logis de Paris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Partie 2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Personnalisé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683</Words>
  <Application>Microsoft Office PowerPoint</Application>
  <PresentationFormat>Affichage à l'écran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Raleway</vt:lpstr>
      <vt:lpstr>Wingdings</vt:lpstr>
      <vt:lpstr>Arial</vt:lpstr>
      <vt:lpstr>Lato</vt:lpstr>
      <vt:lpstr>Courier New</vt:lpstr>
      <vt:lpstr>Montserrat</vt:lpstr>
      <vt:lpstr>Streamline</vt:lpstr>
      <vt:lpstr>Les Plus Beaux Logis de Paris Partie 1</vt:lpstr>
      <vt:lpstr>Présentation PowerPoint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  </vt:lpstr>
      <vt:lpstr>III. Résultat des prédictions   </vt:lpstr>
      <vt:lpstr>Les Plus Beaux Logis de Paris Partie 2</vt:lpstr>
      <vt:lpstr>Présentation PowerPoint</vt:lpstr>
      <vt:lpstr>I. Méthodologie suivie    </vt:lpstr>
      <vt:lpstr>II. Résultat de la classification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dc:creator>Neyna Mohamed Yehdih</dc:creator>
  <cp:lastModifiedBy>Neyna Mohamed Yehdih</cp:lastModifiedBy>
  <cp:revision>108</cp:revision>
  <dcterms:modified xsi:type="dcterms:W3CDTF">2024-10-25T10:28:34Z</dcterms:modified>
</cp:coreProperties>
</file>