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8200" y="2000192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KPI à suivre pour vérifier le bon déroulé du projet :</a:t>
            </a:r>
          </a:p>
          <a:p>
            <a:pPr marL="114300" indent="0">
              <a:buNone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>
                <a:latin typeface="Montserrat" panose="00000500000000000000" pitchFamily="2" charset="0"/>
              </a:rPr>
              <a:t>Délais respectés</a:t>
            </a:r>
            <a:r>
              <a:rPr lang="fr-FR" sz="1800" dirty="0">
                <a:latin typeface="Montserrat" panose="00000500000000000000" pitchFamily="2" charset="0"/>
              </a:rPr>
              <a:t> : Suivi du rétroplanning.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>
                <a:latin typeface="Montserrat" panose="00000500000000000000" pitchFamily="2" charset="0"/>
              </a:rPr>
              <a:t>Qualité des livrables</a:t>
            </a:r>
            <a:r>
              <a:rPr lang="fr-FR" sz="1800" dirty="0">
                <a:latin typeface="Montserrat" panose="00000500000000000000" pitchFamily="2" charset="0"/>
              </a:rPr>
              <a:t> : Validation des documents par le mentor.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>
                <a:latin typeface="Montserrat" panose="00000500000000000000" pitchFamily="2" charset="0"/>
              </a:rPr>
              <a:t>Impact du portfolio</a:t>
            </a:r>
            <a:r>
              <a:rPr lang="fr-FR" sz="1800" dirty="0">
                <a:latin typeface="Montserrat" panose="00000500000000000000" pitchFamily="2" charset="0"/>
              </a:rPr>
              <a:t> : Retour de l’évaluateur en simulation d’entretien.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>
                <a:latin typeface="Montserrat"/>
                <a:ea typeface="Montserrat"/>
                <a:cs typeface="Montserrat"/>
                <a:sym typeface="Montserrat"/>
              </a:rPr>
              <a:t>Liste synthétique des dates clés du projet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9DFE563B-57F3-4E98-8869-E80ADC8A7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5545"/>
              </p:ext>
            </p:extLst>
          </p:nvPr>
        </p:nvGraphicFramePr>
        <p:xfrm>
          <a:off x="1022464" y="2735964"/>
          <a:ext cx="9160221" cy="223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711">
                  <a:extLst>
                    <a:ext uri="{9D8B030D-6E8A-4147-A177-3AD203B41FA5}">
                      <a16:colId xmlns:a16="http://schemas.microsoft.com/office/drawing/2014/main" val="1303587812"/>
                    </a:ext>
                  </a:extLst>
                </a:gridCol>
                <a:gridCol w="6140768">
                  <a:extLst>
                    <a:ext uri="{9D8B030D-6E8A-4147-A177-3AD203B41FA5}">
                      <a16:colId xmlns:a16="http://schemas.microsoft.com/office/drawing/2014/main" val="3953590045"/>
                    </a:ext>
                  </a:extLst>
                </a:gridCol>
                <a:gridCol w="1578742">
                  <a:extLst>
                    <a:ext uri="{9D8B030D-6E8A-4147-A177-3AD203B41FA5}">
                      <a16:colId xmlns:a16="http://schemas.microsoft.com/office/drawing/2014/main" val="3657016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Étape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Tâches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anose="00000500000000000000" pitchFamily="2" charset="0"/>
                        </a:rPr>
                        <a:t>Date limite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05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Montserrat" panose="00000500000000000000" pitchFamily="2" charset="0"/>
                        </a:rPr>
                        <a:t>Semaine 1</a:t>
                      </a:r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Analyse des besoins, rédaction du cahier des charges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04/04/2025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94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Montserrat" panose="00000500000000000000" pitchFamily="2" charset="0"/>
                        </a:rPr>
                        <a:t>Semaine 1</a:t>
                      </a:r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Création des premiers livrables (tableaux de bord, documentation)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08/04/2025</a:t>
                      </a: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98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Montserrat" panose="00000500000000000000" pitchFamily="2" charset="0"/>
                        </a:rPr>
                        <a:t>Semaine 2</a:t>
                      </a:r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Finalisation des livrables, enregistrement de la vidéo de 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12/04/2025</a:t>
                      </a: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90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Montserrat" panose="00000500000000000000" pitchFamily="2" charset="0"/>
                        </a:rPr>
                        <a:t>Semaine 2</a:t>
                      </a:r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latin typeface="Montserrat" panose="00000500000000000000" pitchFamily="2" charset="0"/>
                        </a:rPr>
                        <a:t>Intégration des éléments dans le portfolio et relecture finale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latin typeface="Montserrat" panose="00000500000000000000" pitchFamily="2" charset="0"/>
                        </a:rPr>
                        <a:t>15/04/2025</a:t>
                      </a:r>
                    </a:p>
                    <a:p>
                      <a:endParaRPr lang="fr-FR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6727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synthétique et coût des différentes catégories du devis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>
                <a:latin typeface="Montserrat" panose="00000500000000000000" pitchFamily="2" charset="0"/>
              </a:rPr>
              <a:t>Outils logiciels</a:t>
            </a:r>
            <a:r>
              <a:rPr lang="fr-FR" sz="2400" dirty="0">
                <a:latin typeface="Montserrat" panose="00000500000000000000" pitchFamily="2" charset="0"/>
              </a:rPr>
              <a:t> : Power BI (licence gratuite ou payante selon besoin), Tableau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>
                <a:latin typeface="Montserrat" panose="00000500000000000000" pitchFamily="2" charset="0"/>
              </a:rPr>
              <a:t>Hébergement et nom de domaine</a:t>
            </a:r>
            <a:r>
              <a:rPr lang="fr-FR" sz="2400" dirty="0">
                <a:latin typeface="Montserrat" panose="00000500000000000000" pitchFamily="2" charset="0"/>
              </a:rPr>
              <a:t> : Option GitHub Pages ou CMS.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>
                <a:latin typeface="Montserrat" panose="00000500000000000000" pitchFamily="2" charset="0"/>
              </a:rPr>
              <a:t>Temps investi</a:t>
            </a:r>
            <a:r>
              <a:rPr lang="fr-FR" sz="2400" dirty="0">
                <a:latin typeface="Montserrat" panose="00000500000000000000" pitchFamily="2" charset="0"/>
              </a:rPr>
              <a:t> : Environ 70 heures de travail.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3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48275" y="1512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39339" y="423315"/>
            <a:ext cx="789016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939339" y="1833938"/>
            <a:ext cx="107234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SzPts val="2800"/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fr-FR" sz="2400" dirty="0">
                <a:latin typeface="Montserrat" panose="00000500000000000000" pitchFamily="2" charset="0"/>
              </a:rPr>
              <a:t>Ce projet a pour objectif de créer un portfolio interactif permettant de présenter les compétences et réalisations du candidat dans le domaine de l’analyse de données. 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fr-FR" sz="2400" dirty="0">
                <a:latin typeface="Montserrat" panose="00000500000000000000" pitchFamily="2" charset="0"/>
              </a:rPr>
              <a:t>Il vise à répondre aux attentes d' Aéroworld, entreprise du secteur aéronautique, qui souhaite évaluer les candidats avant leur entretien grâce à un portfolio structuré et démonstratif.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48146" y="1767436"/>
            <a:ext cx="1088967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>
              <a:buNone/>
            </a:pPr>
            <a:r>
              <a:rPr lang="fr-FR" sz="1600" b="1" dirty="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Besoins de l’entreprise/ du client </a:t>
            </a:r>
          </a:p>
          <a:p>
            <a:pPr marL="114300" indent="0">
              <a:buNone/>
            </a:pPr>
            <a:r>
              <a:rPr lang="fr-FR" sz="1600" dirty="0">
                <a:latin typeface="Montserrat" panose="00000500000000000000" pitchFamily="2" charset="0"/>
              </a:rPr>
              <a:t>Aéroworld cherche à recruter un Data Analyst expérimenté pouvant évoluer vers un poste de chef de projet. </a:t>
            </a:r>
          </a:p>
          <a:p>
            <a:pPr marL="114300" indent="0">
              <a:buNone/>
            </a:pPr>
            <a:r>
              <a:rPr lang="fr-FR" sz="1600" dirty="0">
                <a:latin typeface="Montserrat" panose="00000500000000000000" pitchFamily="2" charset="0"/>
              </a:rPr>
              <a:t>Le portfolio servira d'outil de sélection en démontrant les compétences du candidat.</a:t>
            </a:r>
          </a:p>
          <a:p>
            <a:pPr marL="114300" indent="0">
              <a:buNone/>
            </a:pPr>
            <a:r>
              <a:rPr lang="fr-FR" sz="1600" b="1" dirty="0"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Raisons du besoin</a:t>
            </a:r>
          </a:p>
          <a:p>
            <a:pPr marL="114300" indent="0">
              <a:buNone/>
            </a:pPr>
            <a:r>
              <a:rPr lang="fr-FR" sz="1600" dirty="0">
                <a:latin typeface="Montserrat" panose="00000500000000000000" pitchFamily="2" charset="0"/>
              </a:rPr>
              <a:t>Problème de </a:t>
            </a:r>
            <a:r>
              <a:rPr lang="fr-FR" sz="1600" b="0" i="0" u="none" strike="noStrike" baseline="0" dirty="0">
                <a:latin typeface="Montserrat" panose="00000500000000000000" pitchFamily="2" charset="0"/>
              </a:rPr>
              <a:t>gestion de la data à grande échelle</a:t>
            </a:r>
            <a:endParaRPr lang="fr-FR" sz="1600" b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fr-FR" sz="1600" b="1" dirty="0">
                <a:latin typeface="Montserrat" panose="00000500000000000000" pitchFamily="2" charset="0"/>
              </a:rPr>
              <a:t>Objectifs SMART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>
                <a:latin typeface="Montserrat" panose="00000500000000000000" pitchFamily="2" charset="0"/>
              </a:rPr>
              <a:t>Spécifique :</a:t>
            </a:r>
            <a:r>
              <a:rPr lang="fr-FR" sz="1600" dirty="0">
                <a:latin typeface="Montserrat" panose="00000500000000000000" pitchFamily="2" charset="0"/>
              </a:rPr>
              <a:t> Concevoir un portfolio interactif structuré, clair et démonstratif.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>
                <a:latin typeface="Montserrat" panose="00000500000000000000" pitchFamily="2" charset="0"/>
              </a:rPr>
              <a:t>Mesurable :</a:t>
            </a:r>
            <a:r>
              <a:rPr lang="fr-FR" sz="1600" dirty="0">
                <a:latin typeface="Montserrat" panose="00000500000000000000" pitchFamily="2" charset="0"/>
              </a:rPr>
              <a:t> Contenir des livrables concrets (tableaux de bord, documentation, vidéo de formation).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>
                <a:latin typeface="Montserrat" panose="00000500000000000000" pitchFamily="2" charset="0"/>
              </a:rPr>
              <a:t>Atteignable :</a:t>
            </a:r>
            <a:r>
              <a:rPr lang="fr-FR" sz="1600" dirty="0">
                <a:latin typeface="Montserrat" panose="00000500000000000000" pitchFamily="2" charset="0"/>
              </a:rPr>
              <a:t> S’appuyer sur des outils existants (Power BI, Tableau Software, GitHub, CMS).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>
                <a:latin typeface="Montserrat" panose="00000500000000000000" pitchFamily="2" charset="0"/>
              </a:rPr>
              <a:t>Réalisable :</a:t>
            </a:r>
            <a:r>
              <a:rPr lang="fr-FR" sz="1600" dirty="0">
                <a:latin typeface="Montserrat" panose="00000500000000000000" pitchFamily="2" charset="0"/>
              </a:rPr>
              <a:t> Répondre aux attentes d’ Aéroworld et illustrer la posture de consultant du candidat.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1" dirty="0">
                <a:latin typeface="Montserrat" panose="00000500000000000000" pitchFamily="2" charset="0"/>
              </a:rPr>
              <a:t>Temporel :</a:t>
            </a:r>
            <a:r>
              <a:rPr lang="fr-FR" sz="1600" dirty="0">
                <a:latin typeface="Montserrat" panose="00000500000000000000" pitchFamily="2" charset="0"/>
              </a:rPr>
              <a:t> Finaliser et livrer le portfolio sous deux semaines.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Composition de l’équipe projet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Candidat (Chef de projet &amp; Data Analyst)</a:t>
            </a:r>
            <a:r>
              <a:rPr lang="fr-FR" dirty="0">
                <a:latin typeface="Montserrat" panose="00000500000000000000" pitchFamily="2" charset="0"/>
              </a:rPr>
              <a:t> : Responsable de la création et de la structuration du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Mentor OpenClassrooms</a:t>
            </a:r>
            <a:r>
              <a:rPr lang="fr-FR" dirty="0">
                <a:latin typeface="Montserrat" panose="00000500000000000000" pitchFamily="2" charset="0"/>
              </a:rPr>
              <a:t> : Guide et valide les étapes du projet.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Responsable recrutement Aéroworld (Suzanne)</a:t>
            </a:r>
            <a:r>
              <a:rPr lang="fr-FR" dirty="0">
                <a:latin typeface="Montserrat" panose="00000500000000000000" pitchFamily="2" charset="0"/>
              </a:rPr>
              <a:t> : Evaluatrice finale du portfolio.</a:t>
            </a:r>
          </a:p>
          <a:p>
            <a:pPr marL="5080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Interface utilisateur fluide et intuitive.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Navigation claire entre les différentes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Accessibilité sur ordinateur et mobile.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Expérience utilisateur optimisée avec une présentation professionnelle.</a:t>
            </a:r>
          </a:p>
          <a:p>
            <a:pPr marL="635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r>
              <a:rPr lang="fr-FR" sz="2100" dirty="0">
                <a:latin typeface="Montserrat" panose="00000500000000000000" pitchFamily="2" charset="0"/>
              </a:rPr>
              <a:t>Le portfolio devra inclure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100" b="1" dirty="0">
                <a:latin typeface="Montserrat" panose="00000500000000000000" pitchFamily="2" charset="0"/>
              </a:rPr>
              <a:t>Présentation du candidat</a:t>
            </a:r>
            <a:r>
              <a:rPr lang="fr-FR" sz="2100" dirty="0">
                <a:latin typeface="Montserrat" panose="00000500000000000000" pitchFamily="2" charset="0"/>
              </a:rPr>
              <a:t> : Profil, parcours, compétences, outils maîtrisés.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100" b="1" dirty="0">
                <a:latin typeface="Montserrat" panose="00000500000000000000" pitchFamily="2" charset="0"/>
              </a:rPr>
              <a:t>Analyse des besoins métiers</a:t>
            </a:r>
            <a:r>
              <a:rPr lang="fr-FR" sz="2100" dirty="0">
                <a:latin typeface="Montserrat" panose="00000500000000000000" pitchFamily="2" charset="0"/>
              </a:rPr>
              <a:t> : Synthèse des problématiques d'Aéroworld.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100" b="1" dirty="0">
                <a:latin typeface="Montserrat" panose="00000500000000000000" pitchFamily="2" charset="0"/>
              </a:rPr>
              <a:t>Livrables démonstratifs</a:t>
            </a:r>
            <a:r>
              <a:rPr lang="fr-FR" sz="2100" dirty="0">
                <a:latin typeface="Montserrat" panose="00000500000000000000" pitchFamily="2" charset="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100" dirty="0">
                <a:latin typeface="Montserrat" panose="00000500000000000000" pitchFamily="2" charset="0"/>
              </a:rPr>
              <a:t>Tableaux de bord Power BI / Tableau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100" dirty="0">
                <a:latin typeface="Montserrat" panose="00000500000000000000" pitchFamily="2" charset="0"/>
              </a:rPr>
              <a:t>Documentation détaillant la démarche analytique.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100" dirty="0">
                <a:latin typeface="Montserrat" panose="00000500000000000000" pitchFamily="2" charset="0"/>
              </a:rPr>
              <a:t>Vidéo explicative sur un outil de visualisation.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100" b="1" dirty="0">
                <a:latin typeface="Montserrat" panose="00000500000000000000" pitchFamily="2" charset="0"/>
              </a:rPr>
              <a:t>Posture de consultant</a:t>
            </a:r>
            <a:r>
              <a:rPr lang="fr-FR" sz="2100" dirty="0">
                <a:latin typeface="Montserrat" panose="00000500000000000000" pitchFamily="2" charset="0"/>
              </a:rPr>
              <a:t> : Explication de la méthodologie, vulgarisation des analyses.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100" b="1" dirty="0">
                <a:latin typeface="Montserrat" panose="00000500000000000000" pitchFamily="2" charset="0"/>
              </a:rPr>
              <a:t>Section contact</a:t>
            </a:r>
            <a:r>
              <a:rPr lang="fr-FR" sz="2100" dirty="0">
                <a:latin typeface="Montserrat" panose="00000500000000000000" pitchFamily="2" charset="0"/>
              </a:rPr>
              <a:t> : Liens vers LinkedIn, GitHub et coordonnées professionnelles.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Contraintes et spécificités techniques et réglementaires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Utilisation d’un dépôt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Compatibilité avec Chrome, Firefox et Safari.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dirty="0">
                <a:latin typeface="Montserrat" panose="00000500000000000000" pitchFamily="2" charset="0"/>
              </a:rPr>
              <a:t>Hébergement sécurisé respectant les normes de protection des données (RGPD).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(1)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lang="fr-FR" b="1" dirty="0">
              <a:latin typeface="Montserrat" panose="00000500000000000000" pitchFamily="2" charset="0"/>
            </a:endParaRPr>
          </a:p>
          <a:p>
            <a:r>
              <a:rPr lang="fr-FR" b="1" dirty="0">
                <a:latin typeface="Montserrat" panose="00000500000000000000" pitchFamily="2" charset="0"/>
              </a:rPr>
              <a:t>Contraintes à prendre en compte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Respect du cahier des charges fourni par Aéroworld.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Mise en forme soignée et alignée avec les attentes du marché.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ontserrat" panose="00000500000000000000" pitchFamily="2" charset="0"/>
              </a:rPr>
              <a:t>Contenu structuré et facile à comprendre.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607</Words>
  <Application>Microsoft Office PowerPoint</Application>
  <PresentationFormat>Grand écran</PresentationFormat>
  <Paragraphs>94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Calibri</vt:lpstr>
      <vt:lpstr>Thème Office</vt:lpstr>
      <vt:lpstr>Cahier des charges</vt:lpstr>
      <vt:lpstr>Sommaire</vt:lpstr>
      <vt:lpstr>Présentation du projet</vt:lpstr>
      <vt:lpstr>Enjeux et objectifs</vt:lpstr>
      <vt:lpstr>Équipe projet</vt:lpstr>
      <vt:lpstr>Spécifications ergonomiques</vt:lpstr>
      <vt:lpstr>Spécifications fonctionnelles</vt:lpstr>
      <vt:lpstr>Contraintes et spécificités techniques et réglementaires</vt:lpstr>
      <vt:lpstr>Qualité et performance (1)</vt:lpstr>
      <vt:lpstr>Qualité et performance (2)</vt:lpstr>
      <vt:lpstr>Rétroplanning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Cahier des charges</dc:title>
  <dc:creator>Neyna Mohamed Yehdih</dc:creator>
  <cp:lastModifiedBy>Neyna Mohamed Yehdih</cp:lastModifiedBy>
  <cp:revision>15</cp:revision>
  <dcterms:modified xsi:type="dcterms:W3CDTF">2025-04-17T23:43:22Z</dcterms:modified>
</cp:coreProperties>
</file>