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6" r:id="rId4"/>
    <p:sldId id="263" r:id="rId5"/>
    <p:sldId id="268" r:id="rId6"/>
    <p:sldId id="271" r:id="rId7"/>
    <p:sldId id="259" r:id="rId8"/>
    <p:sldId id="260" r:id="rId9"/>
    <p:sldId id="272" r:id="rId10"/>
    <p:sldId id="273" r:id="rId11"/>
    <p:sldId id="274" r:id="rId12"/>
    <p:sldId id="275" r:id="rId13"/>
    <p:sldId id="279" r:id="rId14"/>
    <p:sldId id="261" r:id="rId15"/>
    <p:sldId id="262" r:id="rId16"/>
  </p:sldIdLst>
  <p:sldSz cx="9144000" cy="5143500" type="screen16x9"/>
  <p:notesSz cx="6858000" cy="9144000"/>
  <p:embeddedFontLst>
    <p:embeddedFont>
      <p:font typeface="Cambria" panose="02040503050406030204" pitchFamily="18"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ohyEog1akfKJRRdWquyApPmpAp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yna Mohamed Yehdih" initials="NMY" lastIdx="1" clrIdx="0">
    <p:extLst>
      <p:ext uri="{19B8F6BF-5375-455C-9EA6-DF929625EA0E}">
        <p15:presenceInfo xmlns:p15="http://schemas.microsoft.com/office/powerpoint/2012/main" userId="5e00c26effbf4c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101"/>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0611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55641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799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3099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1223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849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01806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1082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541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40000" lnSpcReduction="20000"/>
          </a:bodyPr>
          <a:lstStyle/>
          <a:p>
            <a:pPr marL="0" marR="0" lvl="0" indent="0" algn="ctr" rtl="0">
              <a:lnSpc>
                <a:spcPct val="100000"/>
              </a:lnSpc>
              <a:spcBef>
                <a:spcPts val="0"/>
              </a:spcBef>
              <a:spcAft>
                <a:spcPts val="0"/>
              </a:spcAft>
              <a:buClr>
                <a:srgbClr val="000000"/>
              </a:buClr>
              <a:buSzPct val="100000"/>
              <a:buFont typeface="Arial"/>
              <a:buNone/>
            </a:pPr>
            <a:r>
              <a:rPr lang="fr-FR" sz="6600" dirty="0">
                <a:solidFill>
                  <a:schemeClr val="bg1"/>
                </a:solidFill>
                <a:latin typeface="Montserrat" panose="00000500000000000000" pitchFamily="2" charset="0"/>
              </a:rPr>
              <a:t>ANALYSE DU STOCK ET DES VENTES DU SITE BOTTLENECK</a:t>
            </a:r>
            <a:endParaRPr sz="5200" b="0" i="0" u="none" strike="noStrike" cap="none" dirty="0">
              <a:solidFill>
                <a:schemeClr val="bg1"/>
              </a:solidFill>
              <a:latin typeface="Montserrat" panose="00000500000000000000" pitchFamily="2" charset="0"/>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MOHAMED YEHDIH Neyna</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92500"/>
          </a:bodyPr>
          <a:lstStyle/>
          <a:p>
            <a:pPr marL="0" marR="0" lvl="0" indent="0" algn="ctr" rtl="0">
              <a:lnSpc>
                <a:spcPct val="100000"/>
              </a:lnSpc>
              <a:spcBef>
                <a:spcPts val="0"/>
              </a:spcBef>
              <a:spcAft>
                <a:spcPts val="0"/>
              </a:spcAft>
              <a:buClr>
                <a:srgbClr val="000000"/>
              </a:buClr>
              <a:buSzPct val="100000"/>
              <a:buFont typeface="Arial"/>
              <a:buNone/>
            </a:pPr>
            <a:r>
              <a:rPr lang="fr" sz="2000" dirty="0">
                <a:solidFill>
                  <a:schemeClr val="lt1"/>
                </a:solidFill>
                <a:latin typeface="Montserrat"/>
                <a:ea typeface="Montserrat"/>
                <a:cs typeface="Montserrat"/>
                <a:sym typeface="Montserrat"/>
              </a:rPr>
              <a:t>Business Inteligence Analyst </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25 Septembre 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15336" y="0"/>
            <a:ext cx="9144000" cy="1125706"/>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1159942" y="227109"/>
            <a:ext cx="7226819"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400" b="0" i="0" u="none" strike="noStrike" cap="none" dirty="0">
                <a:solidFill>
                  <a:srgbClr val="F3F3F3"/>
                </a:solidFill>
                <a:latin typeface="Montserrat"/>
                <a:ea typeface="Montserrat"/>
                <a:cs typeface="Montserrat"/>
                <a:sym typeface="Montserrat"/>
              </a:rPr>
              <a:t>Analyses complémentaires: anlyse des </a:t>
            </a:r>
            <a:r>
              <a:rPr lang="fr" sz="2400" dirty="0">
                <a:solidFill>
                  <a:srgbClr val="F3F3F3"/>
                </a:solidFill>
                <a:latin typeface="Montserrat"/>
                <a:sym typeface="Montserrat"/>
              </a:rPr>
              <a:t>stocks</a:t>
            </a:r>
            <a:endParaRPr sz="2400" dirty="0"/>
          </a:p>
        </p:txBody>
      </p:sp>
      <p:sp>
        <p:nvSpPr>
          <p:cNvPr id="89" name="Google Shape;89;p7"/>
          <p:cNvSpPr/>
          <p:nvPr/>
        </p:nvSpPr>
        <p:spPr>
          <a:xfrm>
            <a:off x="1273836" y="822847"/>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76105" y="1145744"/>
            <a:ext cx="9052559" cy="4010281"/>
          </a:xfrm>
          <a:prstGeom prst="rect">
            <a:avLst/>
          </a:prstGeom>
          <a:noFill/>
          <a:ln>
            <a:noFill/>
          </a:ln>
        </p:spPr>
        <p:txBody>
          <a:bodyPr spcFirstLastPara="1" wrap="square" lIns="91425" tIns="91425" rIns="91425" bIns="91425" anchor="t" anchorCtr="0">
            <a:normAutofit/>
          </a:bodyPr>
          <a:lstStyle/>
          <a:p>
            <a:pPr marL="114300" indent="0" algn="l">
              <a:buNone/>
            </a:pPr>
            <a:r>
              <a:rPr lang="fr" sz="1200" i="1" dirty="0">
                <a:solidFill>
                  <a:srgbClr val="999999"/>
                </a:solidFill>
                <a:latin typeface="Montserrat"/>
                <a:ea typeface="Montserrat"/>
                <a:cs typeface="Montserrat"/>
                <a:sym typeface="Montserrat"/>
              </a:rPr>
              <a:t>Méthodes statistiques employés : </a:t>
            </a:r>
            <a:r>
              <a:rPr lang="fr-FR" sz="1200" b="0" i="1" u="none" strike="noStrike" baseline="0" dirty="0">
                <a:solidFill>
                  <a:schemeClr val="tx2">
                    <a:lumMod val="75000"/>
                  </a:schemeClr>
                </a:solidFill>
                <a:latin typeface="Montserrat" panose="00000500000000000000" pitchFamily="2" charset="0"/>
              </a:rPr>
              <a:t>visualisation( histogramme)</a:t>
            </a:r>
          </a:p>
          <a:p>
            <a:pPr marL="114300" marR="0" lvl="0" indent="0" algn="l" rtl="0">
              <a:lnSpc>
                <a:spcPct val="115000"/>
              </a:lnSpc>
              <a:spcBef>
                <a:spcPts val="0"/>
              </a:spcBef>
              <a:spcAft>
                <a:spcPts val="0"/>
              </a:spcAft>
              <a:buClr>
                <a:srgbClr val="999999"/>
              </a:buClr>
              <a:buSzPts val="1800"/>
              <a:buNone/>
            </a:pPr>
            <a:endParaRPr sz="1200" i="1" dirty="0">
              <a:solidFill>
                <a:schemeClr val="tx2">
                  <a:lumMod val="75000"/>
                </a:schemeClr>
              </a:solidFill>
              <a:latin typeface="Montserrat" panose="00000500000000000000" pitchFamily="2" charset="0"/>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Graphique avec commentaire des résultats</a:t>
            </a:r>
            <a:endParaRPr sz="1200" i="1" dirty="0">
              <a:solidFill>
                <a:srgbClr val="999999"/>
              </a:solidFill>
              <a:latin typeface="Montserrat"/>
              <a:ea typeface="Montserrat"/>
              <a:cs typeface="Montserrat"/>
              <a:sym typeface="Montserrat"/>
            </a:endParaRPr>
          </a:p>
        </p:txBody>
      </p:sp>
      <p:sp>
        <p:nvSpPr>
          <p:cNvPr id="10" name="ZoneTexte 9">
            <a:extLst>
              <a:ext uri="{FF2B5EF4-FFF2-40B4-BE49-F238E27FC236}">
                <a16:creationId xmlns:a16="http://schemas.microsoft.com/office/drawing/2014/main" id="{A44D71D7-D4FC-488C-A378-D0E2CA9C7B4F}"/>
              </a:ext>
            </a:extLst>
          </p:cNvPr>
          <p:cNvSpPr txBox="1"/>
          <p:nvPr/>
        </p:nvSpPr>
        <p:spPr>
          <a:xfrm>
            <a:off x="414765" y="2253947"/>
            <a:ext cx="2000249" cy="1323439"/>
          </a:xfrm>
          <a:prstGeom prst="rect">
            <a:avLst/>
          </a:prstGeom>
          <a:solidFill>
            <a:schemeClr val="accent3">
              <a:lumMod val="20000"/>
              <a:lumOff val="80000"/>
            </a:schemeClr>
          </a:solidFill>
        </p:spPr>
        <p:txBody>
          <a:bodyPr wrap="square">
            <a:spAutoFit/>
          </a:bodyPr>
          <a:lstStyle/>
          <a:p>
            <a:r>
              <a:rPr lang="fr-FR" sz="1000" dirty="0">
                <a:solidFill>
                  <a:schemeClr val="tx1"/>
                </a:solidFill>
                <a:latin typeface="Montserrat" panose="00000500000000000000" pitchFamily="2" charset="0"/>
              </a:rPr>
              <a:t>Parmi les 20 produits avec le plus grand nombre de mois de stock, on trouve </a:t>
            </a:r>
            <a:r>
              <a:rPr lang="fr-FR" sz="1000" b="1" dirty="0">
                <a:solidFill>
                  <a:schemeClr val="tx1"/>
                </a:solidFill>
                <a:latin typeface="Montserrat" panose="00000500000000000000" pitchFamily="2" charset="0"/>
              </a:rPr>
              <a:t>18 champagnes </a:t>
            </a:r>
            <a:r>
              <a:rPr lang="fr-FR" sz="1000" dirty="0">
                <a:solidFill>
                  <a:schemeClr val="tx1"/>
                </a:solidFill>
                <a:latin typeface="Montserrat" panose="00000500000000000000" pitchFamily="2" charset="0"/>
              </a:rPr>
              <a:t>et </a:t>
            </a:r>
            <a:r>
              <a:rPr lang="fr-FR" sz="1000" b="1" dirty="0">
                <a:solidFill>
                  <a:schemeClr val="tx1"/>
                </a:solidFill>
                <a:latin typeface="Montserrat" panose="00000500000000000000" pitchFamily="2" charset="0"/>
              </a:rPr>
              <a:t>2</a:t>
            </a:r>
            <a:r>
              <a:rPr lang="fr-FR" sz="1000" dirty="0">
                <a:solidFill>
                  <a:schemeClr val="tx1"/>
                </a:solidFill>
                <a:latin typeface="Montserrat" panose="00000500000000000000" pitchFamily="2" charset="0"/>
              </a:rPr>
              <a:t> </a:t>
            </a:r>
            <a:r>
              <a:rPr lang="fr-FR" sz="1000" b="1" dirty="0">
                <a:solidFill>
                  <a:schemeClr val="tx1"/>
                </a:solidFill>
                <a:latin typeface="Montserrat" panose="00000500000000000000" pitchFamily="2" charset="0"/>
              </a:rPr>
              <a:t>vins</a:t>
            </a:r>
            <a:r>
              <a:rPr lang="fr-FR" sz="1000" dirty="0">
                <a:solidFill>
                  <a:schemeClr val="tx1"/>
                </a:solidFill>
                <a:latin typeface="Montserrat" panose="00000500000000000000" pitchFamily="2" charset="0"/>
              </a:rPr>
              <a:t> , indiquant que les articles avec les stocks les plus élevés sont majoritairement des champagnes.</a:t>
            </a:r>
            <a:endParaRPr lang="fr-FR" sz="1000" i="1" dirty="0">
              <a:solidFill>
                <a:schemeClr val="tx1"/>
              </a:solidFill>
              <a:latin typeface="Montserrat"/>
              <a:ea typeface="Montserrat"/>
              <a:cs typeface="Montserrat"/>
              <a:sym typeface="Montserrat"/>
            </a:endParaRPr>
          </a:p>
        </p:txBody>
      </p:sp>
      <p:sp>
        <p:nvSpPr>
          <p:cNvPr id="19" name="ZoneTexte 18">
            <a:extLst>
              <a:ext uri="{FF2B5EF4-FFF2-40B4-BE49-F238E27FC236}">
                <a16:creationId xmlns:a16="http://schemas.microsoft.com/office/drawing/2014/main" id="{B5217A6D-38C9-440A-A6B1-F7BEAEA6CF78}"/>
              </a:ext>
            </a:extLst>
          </p:cNvPr>
          <p:cNvSpPr txBox="1"/>
          <p:nvPr/>
        </p:nvSpPr>
        <p:spPr>
          <a:xfrm>
            <a:off x="76104" y="4061016"/>
            <a:ext cx="9052559" cy="858440"/>
          </a:xfrm>
          <a:prstGeom prst="rect">
            <a:avLst/>
          </a:prstGeom>
          <a:noFill/>
        </p:spPr>
        <p:txBody>
          <a:bodyPr wrap="square">
            <a:spAutoFit/>
          </a:bodyPr>
          <a:lstStyle/>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Limites éventuelles de l’analyse:</a:t>
            </a: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000" dirty="0">
                <a:latin typeface="Montserrat" panose="00000500000000000000" pitchFamily="2" charset="0"/>
              </a:rPr>
              <a:t>Ces limites suggèrent qu'une analyse complémentaire pourrait être nécessaire, incluant des informations supplémentaires sur la saisonnalité pour mieux comprendre la situation réelle des stocks.</a:t>
            </a:r>
            <a:endParaRPr lang="fr" sz="1000" i="1" dirty="0">
              <a:solidFill>
                <a:srgbClr val="999999"/>
              </a:solidFill>
              <a:latin typeface="Montserrat" panose="00000500000000000000" pitchFamily="2" charset="0"/>
              <a:ea typeface="Montserrat"/>
              <a:cs typeface="Montserrat"/>
              <a:sym typeface="Montserrat"/>
            </a:endParaRPr>
          </a:p>
        </p:txBody>
      </p:sp>
      <p:pic>
        <p:nvPicPr>
          <p:cNvPr id="3" name="Image 2">
            <a:extLst>
              <a:ext uri="{FF2B5EF4-FFF2-40B4-BE49-F238E27FC236}">
                <a16:creationId xmlns:a16="http://schemas.microsoft.com/office/drawing/2014/main" id="{E185A653-6862-4067-9703-322637C4EA46}"/>
              </a:ext>
            </a:extLst>
          </p:cNvPr>
          <p:cNvPicPr>
            <a:picLocks noChangeAspect="1"/>
          </p:cNvPicPr>
          <p:nvPr/>
        </p:nvPicPr>
        <p:blipFill>
          <a:blip r:embed="rId3"/>
          <a:stretch>
            <a:fillRect/>
          </a:stretch>
        </p:blipFill>
        <p:spPr>
          <a:xfrm>
            <a:off x="2592557" y="1819921"/>
            <a:ext cx="6358564" cy="2290400"/>
          </a:xfrm>
          <a:prstGeom prst="rect">
            <a:avLst/>
          </a:prstGeom>
        </p:spPr>
      </p:pic>
    </p:spTree>
    <p:extLst>
      <p:ext uri="{BB962C8B-B14F-4D97-AF65-F5344CB8AC3E}">
        <p14:creationId xmlns:p14="http://schemas.microsoft.com/office/powerpoint/2010/main" val="19874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2749"/>
            <a:ext cx="9144001" cy="1228726"/>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 name="Google Shape;88;p7"/>
          <p:cNvSpPr txBox="1"/>
          <p:nvPr/>
        </p:nvSpPr>
        <p:spPr>
          <a:xfrm>
            <a:off x="895525" y="316673"/>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 du </a:t>
            </a:r>
            <a:r>
              <a:rPr lang="fr" sz="2500" dirty="0">
                <a:solidFill>
                  <a:srgbClr val="F3F3F3"/>
                </a:solidFill>
                <a:latin typeface="Montserrat"/>
                <a:sym typeface="Montserrat"/>
              </a:rPr>
              <a:t>taux de marge</a:t>
            </a:r>
            <a:endParaRPr dirty="0"/>
          </a:p>
        </p:txBody>
      </p:sp>
      <p:sp>
        <p:nvSpPr>
          <p:cNvPr id="89" name="Google Shape;89;p7"/>
          <p:cNvSpPr/>
          <p:nvPr/>
        </p:nvSpPr>
        <p:spPr>
          <a:xfrm>
            <a:off x="997888" y="911215"/>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94487" y="1366690"/>
            <a:ext cx="8955023" cy="3776810"/>
          </a:xfrm>
          <a:prstGeom prst="rect">
            <a:avLst/>
          </a:prstGeom>
          <a:noFill/>
          <a:ln>
            <a:noFill/>
          </a:ln>
        </p:spPr>
        <p:txBody>
          <a:bodyPr spcFirstLastPara="1" wrap="square" lIns="91425" tIns="91425" rIns="91425" bIns="91425" anchor="t" anchorCtr="0">
            <a:normAutofit/>
          </a:bodyPr>
          <a:lstStyle/>
          <a:p>
            <a:pPr marL="114300" indent="0" algn="l">
              <a:buNone/>
            </a:pPr>
            <a:r>
              <a:rPr lang="fr" sz="1200" i="1" dirty="0">
                <a:solidFill>
                  <a:srgbClr val="999999"/>
                </a:solidFill>
                <a:latin typeface="Montserrat"/>
                <a:ea typeface="Montserrat"/>
                <a:cs typeface="Montserrat"/>
                <a:sym typeface="Montserrat"/>
              </a:rPr>
              <a:t>Méthodes statistiques employés : </a:t>
            </a:r>
            <a:r>
              <a:rPr lang="fr-FR" sz="1200" b="0" i="1" u="none" strike="noStrike" baseline="0" dirty="0">
                <a:solidFill>
                  <a:schemeClr val="tx2">
                    <a:lumMod val="75000"/>
                  </a:schemeClr>
                </a:solidFill>
                <a:latin typeface="Montserrat" panose="00000500000000000000" pitchFamily="2" charset="0"/>
              </a:rPr>
              <a:t>visualisation( histogramme)</a:t>
            </a:r>
          </a:p>
          <a:p>
            <a:pPr marL="114300" marR="0" lvl="0" indent="0" algn="l" rtl="0">
              <a:lnSpc>
                <a:spcPct val="115000"/>
              </a:lnSpc>
              <a:spcBef>
                <a:spcPts val="0"/>
              </a:spcBef>
              <a:spcAft>
                <a:spcPts val="0"/>
              </a:spcAft>
              <a:buClr>
                <a:srgbClr val="999999"/>
              </a:buClr>
              <a:buSzPts val="1800"/>
              <a:buNone/>
            </a:pPr>
            <a:endParaRPr sz="1200" i="1" dirty="0">
              <a:solidFill>
                <a:schemeClr val="tx2">
                  <a:lumMod val="75000"/>
                </a:schemeClr>
              </a:solidFill>
              <a:latin typeface="Montserrat" panose="00000500000000000000" pitchFamily="2" charset="0"/>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Graphique avec commentaire des résultats</a:t>
            </a:r>
            <a:endParaRPr sz="1200" i="1" dirty="0">
              <a:solidFill>
                <a:srgbClr val="999999"/>
              </a:solidFill>
              <a:latin typeface="Montserrat"/>
              <a:ea typeface="Montserrat"/>
              <a:cs typeface="Montserrat"/>
              <a:sym typeface="Montserrat"/>
            </a:endParaRPr>
          </a:p>
        </p:txBody>
      </p:sp>
      <p:sp>
        <p:nvSpPr>
          <p:cNvPr id="10" name="ZoneTexte 9">
            <a:extLst>
              <a:ext uri="{FF2B5EF4-FFF2-40B4-BE49-F238E27FC236}">
                <a16:creationId xmlns:a16="http://schemas.microsoft.com/office/drawing/2014/main" id="{A44D71D7-D4FC-488C-A378-D0E2CA9C7B4F}"/>
              </a:ext>
            </a:extLst>
          </p:cNvPr>
          <p:cNvSpPr txBox="1"/>
          <p:nvPr/>
        </p:nvSpPr>
        <p:spPr>
          <a:xfrm>
            <a:off x="456388" y="2210355"/>
            <a:ext cx="2738516" cy="163121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sz="1000" i="1" dirty="0">
                <a:solidFill>
                  <a:schemeClr val="tx1"/>
                </a:solidFill>
                <a:latin typeface="Montserrat"/>
                <a:ea typeface="Montserrat"/>
                <a:cs typeface="Montserrat"/>
                <a:sym typeface="Montserrat"/>
              </a:rPr>
              <a:t>Les spiritueux (Cognac, Whisky, Gin) représentent les produits les plus rentables. Le vin reste un produit clé avec une bonne marge et un fort volume de ventes. </a:t>
            </a:r>
          </a:p>
          <a:p>
            <a:r>
              <a:rPr lang="fr-FR" sz="1000" i="1" dirty="0">
                <a:solidFill>
                  <a:schemeClr val="tx1"/>
                </a:solidFill>
                <a:latin typeface="Montserrat"/>
                <a:ea typeface="Montserrat"/>
                <a:cs typeface="Montserrat"/>
                <a:sym typeface="Montserrat"/>
              </a:rPr>
              <a:t>En revanche, l'huile d'olive et surtout le champagne nécessitent une réévaluation stratégique pour améliorer leur contribution à la rentabilité globale</a:t>
            </a:r>
            <a:r>
              <a:rPr lang="fr-FR" sz="1000" dirty="0">
                <a:solidFill>
                  <a:schemeClr val="tx1"/>
                </a:solidFill>
                <a:latin typeface="Montserrat" panose="00000500000000000000" pitchFamily="2" charset="0"/>
              </a:rPr>
              <a:t>.</a:t>
            </a:r>
          </a:p>
        </p:txBody>
      </p:sp>
      <p:sp>
        <p:nvSpPr>
          <p:cNvPr id="19" name="ZoneTexte 18">
            <a:extLst>
              <a:ext uri="{FF2B5EF4-FFF2-40B4-BE49-F238E27FC236}">
                <a16:creationId xmlns:a16="http://schemas.microsoft.com/office/drawing/2014/main" id="{B5217A6D-38C9-440A-A6B1-F7BEAEA6CF78}"/>
              </a:ext>
            </a:extLst>
          </p:cNvPr>
          <p:cNvSpPr txBox="1"/>
          <p:nvPr/>
        </p:nvSpPr>
        <p:spPr>
          <a:xfrm>
            <a:off x="103059" y="3941625"/>
            <a:ext cx="8946451" cy="891334"/>
          </a:xfrm>
          <a:prstGeom prst="rect">
            <a:avLst/>
          </a:prstGeom>
          <a:noFill/>
        </p:spPr>
        <p:txBody>
          <a:bodyPr wrap="square">
            <a:spAutoFit/>
          </a:bodyPr>
          <a:lstStyle/>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Limites éventuelles de l’analyse :</a:t>
            </a: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000" dirty="0">
                <a:latin typeface="Montserrat" panose="00000500000000000000" pitchFamily="2" charset="0"/>
              </a:rPr>
              <a:t>Il est essentiel de compléter ces observations par une évaluation plus large des tendances du marché, des coûts associés, des préférences des consommateurs et d'autres variables qualitatives pour prendre des décisions stratégiques éclairées.</a:t>
            </a:r>
            <a:r>
              <a:rPr lang="fr" sz="1200" i="1" dirty="0">
                <a:solidFill>
                  <a:srgbClr val="999999"/>
                </a:solidFill>
                <a:latin typeface="Montserrat" panose="00000500000000000000" pitchFamily="2" charset="0"/>
                <a:ea typeface="Montserrat"/>
                <a:cs typeface="Montserrat"/>
                <a:sym typeface="Montserrat"/>
              </a:rPr>
              <a:t>:</a:t>
            </a:r>
          </a:p>
        </p:txBody>
      </p:sp>
      <p:pic>
        <p:nvPicPr>
          <p:cNvPr id="4" name="Image 3">
            <a:extLst>
              <a:ext uri="{FF2B5EF4-FFF2-40B4-BE49-F238E27FC236}">
                <a16:creationId xmlns:a16="http://schemas.microsoft.com/office/drawing/2014/main" id="{1C7F1E5B-85FB-4E5F-B190-CB1679CDF1BC}"/>
              </a:ext>
            </a:extLst>
          </p:cNvPr>
          <p:cNvPicPr>
            <a:picLocks noChangeAspect="1"/>
          </p:cNvPicPr>
          <p:nvPr/>
        </p:nvPicPr>
        <p:blipFill>
          <a:blip r:embed="rId3"/>
          <a:stretch>
            <a:fillRect/>
          </a:stretch>
        </p:blipFill>
        <p:spPr>
          <a:xfrm>
            <a:off x="3377664" y="2110301"/>
            <a:ext cx="5567668" cy="2289587"/>
          </a:xfrm>
          <a:prstGeom prst="rect">
            <a:avLst/>
          </a:prstGeom>
        </p:spPr>
      </p:pic>
    </p:spTree>
    <p:extLst>
      <p:ext uri="{BB962C8B-B14F-4D97-AF65-F5344CB8AC3E}">
        <p14:creationId xmlns:p14="http://schemas.microsoft.com/office/powerpoint/2010/main" val="85604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247285"/>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1005031" y="278626"/>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 des </a:t>
            </a:r>
            <a:r>
              <a:rPr lang="fr" sz="2500" dirty="0">
                <a:solidFill>
                  <a:srgbClr val="F3F3F3"/>
                </a:solidFill>
                <a:latin typeface="Montserrat"/>
                <a:sym typeface="Montserrat"/>
              </a:rPr>
              <a:t>correlations</a:t>
            </a:r>
            <a:endParaRPr dirty="0"/>
          </a:p>
        </p:txBody>
      </p:sp>
      <p:sp>
        <p:nvSpPr>
          <p:cNvPr id="89" name="Google Shape;89;p7"/>
          <p:cNvSpPr/>
          <p:nvPr/>
        </p:nvSpPr>
        <p:spPr>
          <a:xfrm>
            <a:off x="1090756" y="843232"/>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97536" y="1140406"/>
            <a:ext cx="8955023" cy="4003093"/>
          </a:xfrm>
          <a:prstGeom prst="rect">
            <a:avLst/>
          </a:prstGeom>
          <a:noFill/>
          <a:ln>
            <a:noFill/>
          </a:ln>
        </p:spPr>
        <p:txBody>
          <a:bodyPr spcFirstLastPara="1" wrap="square" lIns="91425" tIns="91425" rIns="91425" bIns="91425" anchor="t" anchorCtr="0">
            <a:normAutofit/>
          </a:bodyPr>
          <a:lstStyle/>
          <a:p>
            <a:pPr marL="114300" indent="0" algn="l">
              <a:buNone/>
            </a:pPr>
            <a:r>
              <a:rPr lang="fr" sz="1200" i="1" dirty="0">
                <a:solidFill>
                  <a:srgbClr val="999999"/>
                </a:solidFill>
                <a:latin typeface="Montserrat"/>
                <a:ea typeface="Montserrat"/>
                <a:cs typeface="Montserrat"/>
                <a:sym typeface="Montserrat"/>
              </a:rPr>
              <a:t>Méthodes statistiques employés : </a:t>
            </a:r>
            <a:r>
              <a:rPr lang="fr-FR" sz="1200" b="0" i="1" u="none" strike="noStrike" baseline="0" dirty="0">
                <a:solidFill>
                  <a:schemeClr val="tx2">
                    <a:lumMod val="75000"/>
                  </a:schemeClr>
                </a:solidFill>
                <a:latin typeface="Montserrat" panose="00000500000000000000" pitchFamily="2" charset="0"/>
              </a:rPr>
              <a:t>visualisation( histogramme)</a:t>
            </a:r>
          </a:p>
          <a:p>
            <a:pPr marL="114300" marR="0" lvl="0" indent="0" algn="l" rtl="0">
              <a:lnSpc>
                <a:spcPct val="115000"/>
              </a:lnSpc>
              <a:spcBef>
                <a:spcPts val="0"/>
              </a:spcBef>
              <a:spcAft>
                <a:spcPts val="0"/>
              </a:spcAft>
              <a:buClr>
                <a:srgbClr val="999999"/>
              </a:buClr>
              <a:buSzPts val="1800"/>
              <a:buNone/>
            </a:pPr>
            <a:endParaRPr sz="1200" i="1" dirty="0">
              <a:solidFill>
                <a:schemeClr val="tx2">
                  <a:lumMod val="75000"/>
                </a:schemeClr>
              </a:solidFill>
              <a:latin typeface="Montserrat" panose="00000500000000000000" pitchFamily="2" charset="0"/>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    Graphique avec commentaire des résultats</a:t>
            </a:r>
            <a:endParaRPr sz="1200" i="1" dirty="0">
              <a:solidFill>
                <a:srgbClr val="999999"/>
              </a:solidFill>
              <a:latin typeface="Montserrat"/>
              <a:ea typeface="Montserrat"/>
              <a:cs typeface="Montserrat"/>
              <a:sym typeface="Montserrat"/>
            </a:endParaRPr>
          </a:p>
        </p:txBody>
      </p:sp>
      <p:sp>
        <p:nvSpPr>
          <p:cNvPr id="10" name="ZoneTexte 9">
            <a:extLst>
              <a:ext uri="{FF2B5EF4-FFF2-40B4-BE49-F238E27FC236}">
                <a16:creationId xmlns:a16="http://schemas.microsoft.com/office/drawing/2014/main" id="{A44D71D7-D4FC-488C-A378-D0E2CA9C7B4F}"/>
              </a:ext>
            </a:extLst>
          </p:cNvPr>
          <p:cNvSpPr txBox="1"/>
          <p:nvPr/>
        </p:nvSpPr>
        <p:spPr>
          <a:xfrm>
            <a:off x="737950" y="1910061"/>
            <a:ext cx="2896075" cy="2192908"/>
          </a:xfrm>
          <a:prstGeom prst="rect">
            <a:avLst/>
          </a:prstGeom>
          <a:solidFill>
            <a:schemeClr val="accent1">
              <a:lumMod val="20000"/>
              <a:lumOff val="80000"/>
            </a:schemeClr>
          </a:solidFill>
        </p:spPr>
        <p:txBody>
          <a:bodyPr wrap="square">
            <a:spAutoFit/>
          </a:bodyPr>
          <a:lstStyle/>
          <a:p>
            <a:r>
              <a:rPr lang="fr-FR" sz="1050" dirty="0">
                <a:solidFill>
                  <a:schemeClr val="tx1"/>
                </a:solidFill>
                <a:latin typeface="Montserrat" panose="00000500000000000000" pitchFamily="2" charset="0"/>
                <a:ea typeface="Montserrat"/>
                <a:cs typeface="Montserrat"/>
                <a:sym typeface="Montserrat"/>
              </a:rPr>
              <a:t>D'après l'analyse multivariée des variables stock, ventes et prix, on observe une légère corrélation positive (0,29) entre les colonnes 'total_sales' et 'stock_quantity', ainsi qu'une faible corrélation négative (-0,27) entre 'total_sales' et 'Price'. De plus, la corrélation entre 'Price' et 'stock_quantity' est quasiment inexistante (-0,09).</a:t>
            </a:r>
          </a:p>
          <a:p>
            <a:r>
              <a:rPr lang="fr-FR" sz="1050" b="1" dirty="0">
                <a:solidFill>
                  <a:schemeClr val="tx1"/>
                </a:solidFill>
                <a:latin typeface="Montserrat" panose="00000500000000000000" pitchFamily="2" charset="0"/>
                <a:ea typeface="Montserrat"/>
                <a:cs typeface="Montserrat"/>
                <a:sym typeface="Montserrat"/>
              </a:rPr>
              <a:t>En conclusion, les variables stock, ventes et prix ne présentent pas de corrélation significative entre elles</a:t>
            </a:r>
            <a:r>
              <a:rPr lang="fr-FR" sz="1050" b="1" i="1" dirty="0">
                <a:solidFill>
                  <a:schemeClr val="tx1"/>
                </a:solidFill>
                <a:latin typeface="Montserrat" panose="00000500000000000000" pitchFamily="2" charset="0"/>
                <a:ea typeface="Montserrat"/>
                <a:cs typeface="Montserrat"/>
                <a:sym typeface="Montserrat"/>
              </a:rPr>
              <a:t>.</a:t>
            </a:r>
          </a:p>
        </p:txBody>
      </p:sp>
      <p:sp>
        <p:nvSpPr>
          <p:cNvPr id="19" name="ZoneTexte 18">
            <a:extLst>
              <a:ext uri="{FF2B5EF4-FFF2-40B4-BE49-F238E27FC236}">
                <a16:creationId xmlns:a16="http://schemas.microsoft.com/office/drawing/2014/main" id="{B5217A6D-38C9-440A-A6B1-F7BEAEA6CF78}"/>
              </a:ext>
            </a:extLst>
          </p:cNvPr>
          <p:cNvSpPr txBox="1"/>
          <p:nvPr/>
        </p:nvSpPr>
        <p:spPr>
          <a:xfrm>
            <a:off x="197072" y="4125551"/>
            <a:ext cx="3403378" cy="289631"/>
          </a:xfrm>
          <a:prstGeom prst="rect">
            <a:avLst/>
          </a:prstGeom>
          <a:noFill/>
        </p:spPr>
        <p:txBody>
          <a:bodyPr wrap="square">
            <a:spAutoFit/>
          </a:bodyPr>
          <a:lstStyle/>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Limites éventuelles de l’analyse </a:t>
            </a:r>
          </a:p>
        </p:txBody>
      </p:sp>
      <p:pic>
        <p:nvPicPr>
          <p:cNvPr id="4" name="Image 3">
            <a:extLst>
              <a:ext uri="{FF2B5EF4-FFF2-40B4-BE49-F238E27FC236}">
                <a16:creationId xmlns:a16="http://schemas.microsoft.com/office/drawing/2014/main" id="{EBD19DD1-34C1-4167-995B-F228348157E1}"/>
              </a:ext>
            </a:extLst>
          </p:cNvPr>
          <p:cNvPicPr>
            <a:picLocks noChangeAspect="1"/>
          </p:cNvPicPr>
          <p:nvPr/>
        </p:nvPicPr>
        <p:blipFill>
          <a:blip r:embed="rId3"/>
          <a:stretch>
            <a:fillRect/>
          </a:stretch>
        </p:blipFill>
        <p:spPr>
          <a:xfrm>
            <a:off x="4404646" y="1400381"/>
            <a:ext cx="3810141" cy="3071926"/>
          </a:xfrm>
          <a:prstGeom prst="rect">
            <a:avLst/>
          </a:prstGeom>
        </p:spPr>
      </p:pic>
      <p:sp>
        <p:nvSpPr>
          <p:cNvPr id="11" name="ZoneTexte 10">
            <a:extLst>
              <a:ext uri="{FF2B5EF4-FFF2-40B4-BE49-F238E27FC236}">
                <a16:creationId xmlns:a16="http://schemas.microsoft.com/office/drawing/2014/main" id="{7AF1308B-5B79-4B11-B5C7-508C758581E2}"/>
              </a:ext>
            </a:extLst>
          </p:cNvPr>
          <p:cNvSpPr txBox="1"/>
          <p:nvPr/>
        </p:nvSpPr>
        <p:spPr>
          <a:xfrm>
            <a:off x="279655" y="4485375"/>
            <a:ext cx="8766809" cy="400110"/>
          </a:xfrm>
          <a:prstGeom prst="rect">
            <a:avLst/>
          </a:prstGeom>
          <a:noFill/>
        </p:spPr>
        <p:txBody>
          <a:bodyPr wrap="square">
            <a:spAutoFit/>
          </a:bodyPr>
          <a:lstStyle/>
          <a:p>
            <a:r>
              <a:rPr lang="fr-FR" sz="1000" dirty="0">
                <a:latin typeface="Montserrat" panose="00000500000000000000" pitchFamily="2" charset="0"/>
              </a:rPr>
              <a:t>Ces limites suggèrent que des analyses complémentaires, comme des études de causalité ou la prise en compte d'autres facteurs explicatifs, seraient nécessaires pour mieux comprendre les relations entre ces variables.</a:t>
            </a:r>
          </a:p>
        </p:txBody>
      </p:sp>
    </p:spTree>
    <p:extLst>
      <p:ext uri="{BB962C8B-B14F-4D97-AF65-F5344CB8AC3E}">
        <p14:creationId xmlns:p14="http://schemas.microsoft.com/office/powerpoint/2010/main" val="52736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14145" y="0"/>
            <a:ext cx="9144000" cy="1076394"/>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 name="Google Shape;88;p7"/>
          <p:cNvSpPr txBox="1"/>
          <p:nvPr/>
        </p:nvSpPr>
        <p:spPr>
          <a:xfrm>
            <a:off x="630887" y="235651"/>
            <a:ext cx="76581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400" b="0" i="0" u="none" strike="noStrike" cap="none" dirty="0">
                <a:solidFill>
                  <a:srgbClr val="F3F3F3"/>
                </a:solidFill>
                <a:latin typeface="Montserrat"/>
                <a:ea typeface="Montserrat"/>
                <a:cs typeface="Montserrat"/>
                <a:sym typeface="Montserrat"/>
              </a:rPr>
              <a:t>Analyses complémentaires </a:t>
            </a:r>
            <a:r>
              <a:rPr lang="fr" sz="2400" dirty="0">
                <a:solidFill>
                  <a:srgbClr val="F3F3F3"/>
                </a:solidFill>
                <a:latin typeface="Montserrat"/>
                <a:sym typeface="Montserrat"/>
              </a:rPr>
              <a:t>CA, quantités, stocks</a:t>
            </a:r>
            <a:endParaRPr sz="2400" dirty="0"/>
          </a:p>
        </p:txBody>
      </p:sp>
      <p:sp>
        <p:nvSpPr>
          <p:cNvPr id="89" name="Google Shape;89;p7"/>
          <p:cNvSpPr/>
          <p:nvPr/>
        </p:nvSpPr>
        <p:spPr>
          <a:xfrm>
            <a:off x="740713" y="794564"/>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80345" y="1325780"/>
            <a:ext cx="8955023" cy="3760569"/>
          </a:xfrm>
          <a:prstGeom prst="rect">
            <a:avLst/>
          </a:prstGeom>
          <a:noFill/>
          <a:ln>
            <a:noFill/>
          </a:ln>
        </p:spPr>
        <p:txBody>
          <a:bodyPr spcFirstLastPara="1" wrap="square" lIns="91425" tIns="91425" rIns="91425" bIns="91425" anchor="t" anchorCtr="0">
            <a:normAutofit/>
          </a:bodyPr>
          <a:lstStyle/>
          <a:p>
            <a:pPr marL="114300" indent="0" algn="l">
              <a:buNone/>
            </a:pPr>
            <a:endParaRPr lang="fr-FR" sz="1200" b="1" i="1" dirty="0">
              <a:solidFill>
                <a:srgbClr val="999999"/>
              </a:solidFill>
              <a:latin typeface="Montserrat"/>
              <a:ea typeface="Montserrat"/>
              <a:cs typeface="Montserrat"/>
              <a:sym typeface="Montserrat"/>
            </a:endParaRPr>
          </a:p>
          <a:p>
            <a:pPr marL="114300" indent="0" algn="l">
              <a:buNone/>
            </a:pPr>
            <a:endParaRPr sz="1200" i="1" dirty="0">
              <a:solidFill>
                <a:srgbClr val="999999"/>
              </a:solidFill>
              <a:latin typeface="Montserrat"/>
              <a:ea typeface="Montserrat"/>
              <a:cs typeface="Montserrat"/>
              <a:sym typeface="Montserrat"/>
            </a:endParaRPr>
          </a:p>
        </p:txBody>
      </p:sp>
      <p:pic>
        <p:nvPicPr>
          <p:cNvPr id="5" name="Image 4">
            <a:extLst>
              <a:ext uri="{FF2B5EF4-FFF2-40B4-BE49-F238E27FC236}">
                <a16:creationId xmlns:a16="http://schemas.microsoft.com/office/drawing/2014/main" id="{B6AA2C9E-5EDB-4CEB-950A-210F472E8844}"/>
              </a:ext>
            </a:extLst>
          </p:cNvPr>
          <p:cNvPicPr>
            <a:picLocks noChangeAspect="1"/>
          </p:cNvPicPr>
          <p:nvPr/>
        </p:nvPicPr>
        <p:blipFill>
          <a:blip r:embed="rId3"/>
          <a:stretch>
            <a:fillRect/>
          </a:stretch>
        </p:blipFill>
        <p:spPr>
          <a:xfrm>
            <a:off x="740713" y="1204635"/>
            <a:ext cx="7302922" cy="3639413"/>
          </a:xfrm>
          <a:prstGeom prst="rect">
            <a:avLst/>
          </a:prstGeom>
        </p:spPr>
      </p:pic>
    </p:spTree>
    <p:extLst>
      <p:ext uri="{BB962C8B-B14F-4D97-AF65-F5344CB8AC3E}">
        <p14:creationId xmlns:p14="http://schemas.microsoft.com/office/powerpoint/2010/main" val="8737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135856"/>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900519" y="194178"/>
            <a:ext cx="6600419"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Actions pour la suite</a:t>
            </a:r>
            <a:endParaRPr dirty="0"/>
          </a:p>
        </p:txBody>
      </p:sp>
      <p:sp>
        <p:nvSpPr>
          <p:cNvPr id="97" name="Google Shape;97;g13f9e8f1567_0_0"/>
          <p:cNvSpPr/>
          <p:nvPr/>
        </p:nvSpPr>
        <p:spPr>
          <a:xfrm>
            <a:off x="976457" y="8847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231242" y="1616644"/>
            <a:ext cx="8443032" cy="2724600"/>
          </a:xfrm>
          <a:prstGeom prst="rect">
            <a:avLst/>
          </a:prstGeom>
          <a:noFill/>
          <a:ln>
            <a:noFill/>
          </a:ln>
        </p:spPr>
        <p:txBody>
          <a:bodyPr spcFirstLastPara="1" wrap="square" lIns="91425" tIns="91425" rIns="91425" bIns="91425" anchor="t" anchorCtr="0">
            <a:normAutofit/>
          </a:bodyPr>
          <a:lstStyle/>
          <a:p>
            <a:pPr marL="171450" lvl="0" indent="-171450" algn="l" rtl="0">
              <a:lnSpc>
                <a:spcPct val="150000"/>
              </a:lnSpc>
              <a:spcBef>
                <a:spcPts val="0"/>
              </a:spcBef>
              <a:spcAft>
                <a:spcPts val="0"/>
              </a:spcAft>
              <a:buFont typeface="Arial" panose="020B0604020202020204" pitchFamily="34" charset="0"/>
              <a:buChar char="•"/>
            </a:pPr>
            <a:endParaRPr lang="fr-FR" sz="1000" dirty="0">
              <a:solidFill>
                <a:schemeClr val="bg2">
                  <a:lumMod val="75000"/>
                </a:schemeClr>
              </a:solidFill>
              <a:latin typeface="Montserrat"/>
              <a:ea typeface="Montserrat"/>
              <a:cs typeface="Montserrat"/>
              <a:sym typeface="Montserrat"/>
            </a:endParaRPr>
          </a:p>
          <a:p>
            <a:pPr marL="171450" lvl="0" indent="-171450" algn="l" rtl="0">
              <a:lnSpc>
                <a:spcPct val="200000"/>
              </a:lnSpc>
              <a:spcBef>
                <a:spcPts val="0"/>
              </a:spcBef>
              <a:spcAft>
                <a:spcPts val="0"/>
              </a:spcAft>
              <a:buFont typeface="Arial" panose="020B0604020202020204" pitchFamily="34" charset="0"/>
              <a:buChar char="•"/>
            </a:pPr>
            <a:r>
              <a:rPr lang="fr-FR" sz="1100" dirty="0">
                <a:solidFill>
                  <a:schemeClr val="bg2">
                    <a:lumMod val="75000"/>
                  </a:schemeClr>
                </a:solidFill>
                <a:latin typeface="Montserrat" panose="00000500000000000000" pitchFamily="2" charset="0"/>
                <a:ea typeface="Montserrat"/>
                <a:cs typeface="Montserrat"/>
                <a:sym typeface="Montserrat"/>
              </a:rPr>
              <a:t>Surveiller de près les </a:t>
            </a:r>
            <a:r>
              <a:rPr lang="fr-FR" sz="1100" b="1" dirty="0">
                <a:solidFill>
                  <a:schemeClr val="bg2">
                    <a:lumMod val="75000"/>
                  </a:schemeClr>
                </a:solidFill>
                <a:latin typeface="Montserrat" panose="00000500000000000000" pitchFamily="2" charset="0"/>
                <a:ea typeface="Montserrat"/>
                <a:cs typeface="Montserrat"/>
                <a:sym typeface="Montserrat"/>
              </a:rPr>
              <a:t>stocks des Vin</a:t>
            </a:r>
            <a:r>
              <a:rPr lang="fr-FR" sz="1100" dirty="0">
                <a:solidFill>
                  <a:schemeClr val="bg2">
                    <a:lumMod val="75000"/>
                  </a:schemeClr>
                </a:solidFill>
                <a:latin typeface="Montserrat" panose="00000500000000000000" pitchFamily="2" charset="0"/>
                <a:ea typeface="Montserrat"/>
                <a:cs typeface="Montserrat"/>
                <a:sym typeface="Montserrat"/>
              </a:rPr>
              <a:t>.</a:t>
            </a:r>
          </a:p>
          <a:p>
            <a:pPr marL="171450" lvl="0" indent="-171450" algn="l" rtl="0">
              <a:lnSpc>
                <a:spcPct val="200000"/>
              </a:lnSpc>
              <a:spcBef>
                <a:spcPts val="0"/>
              </a:spcBef>
              <a:spcAft>
                <a:spcPts val="0"/>
              </a:spcAft>
              <a:buFont typeface="Arial" panose="020B0604020202020204" pitchFamily="34" charset="0"/>
              <a:buChar char="•"/>
            </a:pPr>
            <a:r>
              <a:rPr lang="fr-FR" sz="1100" dirty="0">
                <a:solidFill>
                  <a:schemeClr val="bg2">
                    <a:lumMod val="75000"/>
                  </a:schemeClr>
                </a:solidFill>
                <a:latin typeface="Montserrat" panose="00000500000000000000" pitchFamily="2" charset="0"/>
                <a:ea typeface="Montserrat"/>
                <a:cs typeface="Montserrat"/>
                <a:sym typeface="Montserrat"/>
              </a:rPr>
              <a:t> Mettre en place des actions pour augmenter les ventes de </a:t>
            </a:r>
            <a:r>
              <a:rPr lang="fr-FR" sz="1100" b="1" dirty="0">
                <a:solidFill>
                  <a:schemeClr val="bg2">
                    <a:lumMod val="75000"/>
                  </a:schemeClr>
                </a:solidFill>
                <a:latin typeface="Montserrat" panose="00000500000000000000" pitchFamily="2" charset="0"/>
                <a:ea typeface="Montserrat"/>
                <a:cs typeface="Montserrat"/>
                <a:sym typeface="Montserrat"/>
              </a:rPr>
              <a:t>champagne </a:t>
            </a:r>
            <a:r>
              <a:rPr lang="fr-FR" sz="1100" dirty="0">
                <a:solidFill>
                  <a:schemeClr val="bg2">
                    <a:lumMod val="75000"/>
                  </a:schemeClr>
                </a:solidFill>
                <a:latin typeface="Montserrat" panose="00000500000000000000" pitchFamily="2" charset="0"/>
                <a:ea typeface="Montserrat"/>
                <a:cs typeface="Montserrat"/>
                <a:sym typeface="Montserrat"/>
              </a:rPr>
              <a:t>( promotions ou une stratégie marketing).</a:t>
            </a:r>
          </a:p>
          <a:p>
            <a:pPr marL="171450" lvl="0" indent="-171450" algn="l" rtl="0">
              <a:lnSpc>
                <a:spcPct val="200000"/>
              </a:lnSpc>
              <a:spcBef>
                <a:spcPts val="0"/>
              </a:spcBef>
              <a:spcAft>
                <a:spcPts val="0"/>
              </a:spcAft>
              <a:buFont typeface="Arial" panose="020B0604020202020204" pitchFamily="34" charset="0"/>
              <a:buChar char="•"/>
            </a:pPr>
            <a:r>
              <a:rPr lang="fr-FR" sz="1100" dirty="0">
                <a:solidFill>
                  <a:schemeClr val="bg2">
                    <a:lumMod val="75000"/>
                  </a:schemeClr>
                </a:solidFill>
                <a:latin typeface="Montserrat" panose="00000500000000000000" pitchFamily="2" charset="0"/>
                <a:ea typeface="Montserrat"/>
                <a:cs typeface="Montserrat"/>
                <a:sym typeface="Montserrat"/>
              </a:rPr>
              <a:t>stimuler les ventes  des </a:t>
            </a:r>
            <a:r>
              <a:rPr lang="fr-FR" sz="1100" b="1" dirty="0">
                <a:solidFill>
                  <a:schemeClr val="bg2">
                    <a:lumMod val="75000"/>
                  </a:schemeClr>
                </a:solidFill>
                <a:latin typeface="Montserrat" panose="00000500000000000000" pitchFamily="2" charset="0"/>
                <a:ea typeface="Montserrat"/>
                <a:cs typeface="Montserrat"/>
                <a:sym typeface="Montserrat"/>
              </a:rPr>
              <a:t>Cognac, Whisky </a:t>
            </a:r>
            <a:r>
              <a:rPr lang="fr-FR" sz="1100" dirty="0">
                <a:solidFill>
                  <a:schemeClr val="bg2">
                    <a:lumMod val="75000"/>
                  </a:schemeClr>
                </a:solidFill>
                <a:latin typeface="Montserrat" panose="00000500000000000000" pitchFamily="2" charset="0"/>
                <a:ea typeface="Montserrat"/>
                <a:cs typeface="Montserrat"/>
                <a:sym typeface="Montserrat"/>
              </a:rPr>
              <a:t>et </a:t>
            </a:r>
            <a:r>
              <a:rPr lang="fr-FR" sz="1100" b="1" dirty="0">
                <a:solidFill>
                  <a:schemeClr val="bg2">
                    <a:lumMod val="75000"/>
                  </a:schemeClr>
                </a:solidFill>
                <a:latin typeface="Montserrat" panose="00000500000000000000" pitchFamily="2" charset="0"/>
                <a:ea typeface="Montserrat"/>
                <a:cs typeface="Montserrat"/>
                <a:sym typeface="Montserrat"/>
              </a:rPr>
              <a:t>Gin</a:t>
            </a:r>
            <a:r>
              <a:rPr lang="fr-FR" sz="1100" dirty="0">
                <a:solidFill>
                  <a:schemeClr val="bg2">
                    <a:lumMod val="75000"/>
                  </a:schemeClr>
                </a:solidFill>
                <a:latin typeface="Montserrat" panose="00000500000000000000" pitchFamily="2" charset="0"/>
                <a:ea typeface="Montserrat"/>
                <a:cs typeface="Montserrat"/>
                <a:sym typeface="Montserrat"/>
              </a:rPr>
              <a:t> (une meilleure visibilité ou une offre spécifique ).</a:t>
            </a:r>
          </a:p>
          <a:p>
            <a:pPr marL="171450" lvl="0" indent="-171450" algn="l" rtl="0">
              <a:lnSpc>
                <a:spcPct val="200000"/>
              </a:lnSpc>
              <a:spcBef>
                <a:spcPts val="0"/>
              </a:spcBef>
              <a:spcAft>
                <a:spcPts val="0"/>
              </a:spcAft>
              <a:buFont typeface="Arial" panose="020B0604020202020204" pitchFamily="34" charset="0"/>
              <a:buChar char="•"/>
            </a:pPr>
            <a:r>
              <a:rPr lang="fr-FR" sz="1100" i="1" dirty="0">
                <a:solidFill>
                  <a:schemeClr val="bg2">
                    <a:lumMod val="75000"/>
                  </a:schemeClr>
                </a:solidFill>
                <a:latin typeface="Montserrat" panose="00000500000000000000" pitchFamily="2" charset="0"/>
                <a:ea typeface="Montserrat"/>
                <a:cs typeface="Montserrat"/>
                <a:sym typeface="Montserrat"/>
              </a:rPr>
              <a:t>Les produits en stock et qui ne sont pas en vente en ligne : faudrait les mettre en ligne.</a:t>
            </a:r>
          </a:p>
          <a:p>
            <a:pPr marL="171450" lvl="0" indent="-171450" algn="l" rtl="0">
              <a:lnSpc>
                <a:spcPct val="200000"/>
              </a:lnSpc>
              <a:spcBef>
                <a:spcPts val="0"/>
              </a:spcBef>
              <a:spcAft>
                <a:spcPts val="0"/>
              </a:spcAft>
              <a:buFont typeface="Arial" panose="020B0604020202020204" pitchFamily="34" charset="0"/>
              <a:buChar char="•"/>
            </a:pPr>
            <a:r>
              <a:rPr lang="fr-FR" sz="1100" dirty="0">
                <a:latin typeface="Montserrat" panose="00000500000000000000" pitchFamily="2" charset="0"/>
              </a:rPr>
              <a:t>Optimiser la gestion de la base de données et automatiser les mises à jour après chaque vente.</a:t>
            </a:r>
            <a:endParaRPr lang="fr-FR" sz="1100" i="1" dirty="0">
              <a:solidFill>
                <a:schemeClr val="bg2">
                  <a:lumMod val="75000"/>
                </a:schemeClr>
              </a:solidFill>
              <a:latin typeface="Montserrat" panose="00000500000000000000" pitchFamily="2" charset="0"/>
              <a:ea typeface="Montserrat"/>
              <a:cs typeface="Montserrat"/>
              <a:sym typeface="Montserrat"/>
            </a:endParaRPr>
          </a:p>
          <a:p>
            <a:pPr marL="0" lvl="0" indent="0" algn="l" rtl="0">
              <a:lnSpc>
                <a:spcPct val="150000"/>
              </a:lnSpc>
              <a:spcBef>
                <a:spcPts val="0"/>
              </a:spcBef>
              <a:spcAft>
                <a:spcPts val="0"/>
              </a:spcAft>
              <a:buNone/>
            </a:pPr>
            <a:endParaRPr sz="1000" i="1" dirty="0">
              <a:solidFill>
                <a:srgbClr val="99999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3f9e8f1567_0_7"/>
          <p:cNvSpPr/>
          <p:nvPr/>
        </p:nvSpPr>
        <p:spPr>
          <a:xfrm>
            <a:off x="0" y="-71500"/>
            <a:ext cx="9144000" cy="1264506"/>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p:cNvSpPr txBox="1"/>
          <p:nvPr/>
        </p:nvSpPr>
        <p:spPr>
          <a:xfrm>
            <a:off x="924100" y="259328"/>
            <a:ext cx="6934025"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Point sur les compétences apprises</a:t>
            </a:r>
            <a:endParaRPr dirty="0"/>
          </a:p>
        </p:txBody>
      </p:sp>
      <p:sp>
        <p:nvSpPr>
          <p:cNvPr id="105" name="Google Shape;105;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lnSpcReduction="10000"/>
          </a:bodyPr>
          <a:lstStyle/>
          <a:p>
            <a:pPr marL="114300" lvl="0" indent="0" algn="l" rtl="0">
              <a:lnSpc>
                <a:spcPct val="115000"/>
              </a:lnSpc>
              <a:spcBef>
                <a:spcPts val="0"/>
              </a:spcBef>
              <a:spcAft>
                <a:spcPts val="0"/>
              </a:spcAft>
              <a:buClr>
                <a:srgbClr val="999999"/>
              </a:buClr>
              <a:buSzPts val="1800"/>
              <a:buNone/>
            </a:pPr>
            <a:r>
              <a:rPr lang="fr" sz="1200" i="1" dirty="0">
                <a:solidFill>
                  <a:srgbClr val="999999"/>
                </a:solidFill>
                <a:latin typeface="Montserrat" panose="00000500000000000000" pitchFamily="2" charset="0"/>
                <a:ea typeface="Montserrat"/>
                <a:cs typeface="Montserrat"/>
                <a:sym typeface="Montserrat"/>
              </a:rPr>
              <a:t>Qu’est-ce qui s’est bien passé pour vous dans ce travail de nettoyage ?</a:t>
            </a:r>
          </a:p>
          <a:p>
            <a:pPr marL="11430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panose="00000500000000000000" pitchFamily="2" charset="0"/>
              <a:ea typeface="Montserrat"/>
              <a:cs typeface="Montserrat"/>
              <a:sym typeface="Montserrat"/>
            </a:endParaRPr>
          </a:p>
          <a:p>
            <a:pPr lvl="0" algn="l" rtl="0">
              <a:lnSpc>
                <a:spcPct val="115000"/>
              </a:lnSpc>
              <a:spcBef>
                <a:spcPts val="0"/>
              </a:spcBef>
              <a:spcAft>
                <a:spcPts val="0"/>
              </a:spcAft>
              <a:buClr>
                <a:srgbClr val="999999"/>
              </a:buClr>
              <a:buSzPts val="1800"/>
              <a:buFont typeface="Wingdings" panose="05000000000000000000" pitchFamily="2" charset="2"/>
              <a:buChar char="F"/>
            </a:pPr>
            <a:r>
              <a:rPr lang="fr-FR" sz="1000" b="0" i="0" u="none" strike="noStrike" baseline="0" dirty="0">
                <a:solidFill>
                  <a:schemeClr val="tx1"/>
                </a:solidFill>
                <a:latin typeface="Montserrat" panose="00000500000000000000" pitchFamily="2" charset="0"/>
              </a:rPr>
              <a:t>Le notebook pré rempli était un bon coup de pousse.</a:t>
            </a:r>
          </a:p>
          <a:p>
            <a:pPr lvl="0" algn="l" rtl="0">
              <a:lnSpc>
                <a:spcPct val="115000"/>
              </a:lnSpc>
              <a:spcBef>
                <a:spcPts val="0"/>
              </a:spcBef>
              <a:spcAft>
                <a:spcPts val="0"/>
              </a:spcAft>
              <a:buClr>
                <a:srgbClr val="999999"/>
              </a:buClr>
              <a:buSzPts val="1800"/>
              <a:buFont typeface="Wingdings" panose="05000000000000000000" pitchFamily="2" charset="2"/>
              <a:buChar char="F"/>
            </a:pPr>
            <a:r>
              <a:rPr lang="fr-FR" sz="1000" dirty="0">
                <a:solidFill>
                  <a:schemeClr val="tx1"/>
                </a:solidFill>
                <a:latin typeface="Montserrat" panose="00000500000000000000" pitchFamily="2" charset="0"/>
              </a:rPr>
              <a:t>Importation des librairies et chargement des fichiers.</a:t>
            </a:r>
            <a:endParaRPr lang="fr-FR" sz="1000" b="0" i="0" u="none" strike="noStrike" baseline="0" dirty="0">
              <a:solidFill>
                <a:schemeClr val="tx1"/>
              </a:solidFill>
              <a:latin typeface="Montserrat" panose="00000500000000000000" pitchFamily="2" charset="0"/>
            </a:endParaRPr>
          </a:p>
          <a:p>
            <a:pPr>
              <a:buClr>
                <a:srgbClr val="999999"/>
              </a:buClr>
              <a:buFont typeface="Wingdings" panose="05000000000000000000" pitchFamily="2" charset="2"/>
              <a:buChar char="F"/>
            </a:pPr>
            <a:r>
              <a:rPr lang="fr-FR" sz="1000" dirty="0">
                <a:solidFill>
                  <a:schemeClr val="tx1"/>
                </a:solidFill>
                <a:latin typeface="Montserrat" panose="00000500000000000000" pitchFamily="2" charset="0"/>
                <a:ea typeface="Montserrat"/>
                <a:cs typeface="Montserrat"/>
                <a:sym typeface="Montserrat"/>
              </a:rPr>
              <a:t>Afficher les dimensions du dataset.</a:t>
            </a:r>
          </a:p>
          <a:p>
            <a:pPr>
              <a:buClr>
                <a:srgbClr val="999999"/>
              </a:buClr>
              <a:buFont typeface="Wingdings" panose="05000000000000000000" pitchFamily="2" charset="2"/>
              <a:buChar char="F"/>
            </a:pPr>
            <a:r>
              <a:rPr lang="fr-FR" sz="1000" dirty="0">
                <a:solidFill>
                  <a:schemeClr val="tx1"/>
                </a:solidFill>
                <a:latin typeface="Montserrat" panose="00000500000000000000" pitchFamily="2" charset="0"/>
                <a:ea typeface="Montserrat"/>
                <a:cs typeface="Montserrat"/>
                <a:sym typeface="Montserrat"/>
              </a:rPr>
              <a:t>La nature des données dans chacune des colonnes.</a:t>
            </a:r>
          </a:p>
          <a:p>
            <a:pPr>
              <a:buClr>
                <a:srgbClr val="999999"/>
              </a:buClr>
              <a:buFont typeface="Wingdings" panose="05000000000000000000" pitchFamily="2" charset="2"/>
              <a:buChar char="F"/>
            </a:pPr>
            <a:r>
              <a:rPr lang="fr-FR" sz="1000" dirty="0">
                <a:solidFill>
                  <a:schemeClr val="tx1"/>
                </a:solidFill>
                <a:latin typeface="Montserrat" panose="00000500000000000000" pitchFamily="2" charset="0"/>
                <a:ea typeface="Montserrat"/>
                <a:cs typeface="Montserrat"/>
                <a:sym typeface="Montserrat"/>
              </a:rPr>
              <a:t>Le nombre de valeurs présentes dans chacune des colonnes.</a:t>
            </a:r>
          </a:p>
          <a:p>
            <a:pPr marL="11430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Qu’est-ce que vous avez trouvé le plus difficile ?</a:t>
            </a:r>
          </a:p>
          <a:p>
            <a:pPr marL="11430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lvl="0" algn="l" rtl="0">
              <a:lnSpc>
                <a:spcPct val="115000"/>
              </a:lnSpc>
              <a:spcBef>
                <a:spcPts val="0"/>
              </a:spcBef>
              <a:spcAft>
                <a:spcPts val="0"/>
              </a:spcAft>
              <a:buClr>
                <a:srgbClr val="999999"/>
              </a:buClr>
              <a:buSzPts val="1800"/>
              <a:buFont typeface="Wingdings" panose="05000000000000000000" pitchFamily="2" charset="2"/>
              <a:buChar char="F"/>
            </a:pPr>
            <a:r>
              <a:rPr lang="fr-FR" sz="1000" i="1" dirty="0">
                <a:solidFill>
                  <a:srgbClr val="999999"/>
                </a:solidFill>
                <a:latin typeface="Montserrat"/>
                <a:ea typeface="Montserrat"/>
                <a:cs typeface="Montserrat"/>
                <a:sym typeface="Montserrat"/>
              </a:rPr>
              <a:t> </a:t>
            </a:r>
            <a:r>
              <a:rPr lang="fr-FR" sz="1000" dirty="0">
                <a:solidFill>
                  <a:schemeClr val="tx1"/>
                </a:solidFill>
                <a:latin typeface="Montserrat"/>
                <a:ea typeface="Montserrat"/>
                <a:cs typeface="Montserrat"/>
                <a:sym typeface="Montserrat"/>
              </a:rPr>
              <a:t>D</a:t>
            </a:r>
            <a:r>
              <a:rPr lang="fr" sz="1000" dirty="0">
                <a:solidFill>
                  <a:schemeClr val="tx1"/>
                </a:solidFill>
                <a:latin typeface="Montserrat"/>
                <a:ea typeface="Montserrat"/>
                <a:cs typeface="Montserrat"/>
                <a:sym typeface="Montserrat"/>
              </a:rPr>
              <a:t>etection et correction des certaines incohérences dans les données.</a:t>
            </a:r>
          </a:p>
          <a:p>
            <a:pPr lvl="0" algn="l" rtl="0">
              <a:lnSpc>
                <a:spcPct val="115000"/>
              </a:lnSpc>
              <a:spcBef>
                <a:spcPts val="0"/>
              </a:spcBef>
              <a:spcAft>
                <a:spcPts val="0"/>
              </a:spcAft>
              <a:buClr>
                <a:srgbClr val="999999"/>
              </a:buClr>
              <a:buSzPts val="1800"/>
              <a:buFont typeface="Wingdings" panose="05000000000000000000" pitchFamily="2" charset="2"/>
              <a:buChar char="F"/>
            </a:pPr>
            <a:r>
              <a:rPr lang="fr" sz="1000" dirty="0">
                <a:solidFill>
                  <a:schemeClr val="tx1"/>
                </a:solidFill>
                <a:latin typeface="Montserrat"/>
                <a:ea typeface="Montserrat"/>
                <a:cs typeface="Montserrat"/>
                <a:sym typeface="Montserrat"/>
              </a:rPr>
              <a:t> </a:t>
            </a:r>
            <a:r>
              <a:rPr lang="fr-FR" sz="1000" dirty="0">
                <a:solidFill>
                  <a:schemeClr val="tx1"/>
                </a:solidFill>
                <a:latin typeface="Montserrat"/>
                <a:ea typeface="Montserrat"/>
                <a:cs typeface="Montserrat"/>
                <a:sym typeface="Montserrat"/>
              </a:rPr>
              <a:t>La densité des analyses et la facilité se perdre dans les dataframes.</a:t>
            </a:r>
          </a:p>
          <a:p>
            <a:pPr lvl="0" algn="l" rtl="0">
              <a:lnSpc>
                <a:spcPct val="115000"/>
              </a:lnSpc>
              <a:spcBef>
                <a:spcPts val="0"/>
              </a:spcBef>
              <a:spcAft>
                <a:spcPts val="0"/>
              </a:spcAft>
              <a:buClr>
                <a:srgbClr val="999999"/>
              </a:buClr>
              <a:buSzPts val="1800"/>
              <a:buFont typeface="Wingdings" panose="05000000000000000000" pitchFamily="2" charset="2"/>
              <a:buChar char="F"/>
            </a:pPr>
            <a:r>
              <a:rPr lang="fr-FR" sz="1000" dirty="0">
                <a:solidFill>
                  <a:schemeClr val="tx1"/>
                </a:solidFill>
                <a:latin typeface="Montserrat"/>
                <a:ea typeface="Montserrat"/>
                <a:cs typeface="Montserrat"/>
                <a:sym typeface="Montserrat"/>
              </a:rPr>
              <a:t> Comprendre la boite à moustaches et la heatmap de corrélation.</a:t>
            </a:r>
          </a:p>
          <a:p>
            <a:pPr marL="114300" lvl="0" indent="0" algn="l" rtl="0">
              <a:lnSpc>
                <a:spcPct val="115000"/>
              </a:lnSpc>
              <a:spcBef>
                <a:spcPts val="0"/>
              </a:spcBef>
              <a:spcAft>
                <a:spcPts val="0"/>
              </a:spcAft>
              <a:buClr>
                <a:srgbClr val="999999"/>
              </a:buClr>
              <a:buSzPts val="1800"/>
              <a:buNone/>
            </a:pPr>
            <a:endParaRPr lang="fr-FR" sz="1000" i="1" dirty="0">
              <a:solidFill>
                <a:srgbClr val="999999"/>
              </a:solidFill>
              <a:latin typeface="Montserrat"/>
              <a:ea typeface="Montserrat"/>
              <a:cs typeface="Montserrat"/>
              <a:sym typeface="Montserrat"/>
            </a:endParaRPr>
          </a:p>
          <a:p>
            <a:pPr marL="11430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Sur quelles tâches est-ce que vous pensez avoir besoin de plus d'entraînement ?</a:t>
            </a:r>
          </a:p>
          <a:p>
            <a:pPr marL="11430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lvl="0" algn="l" rtl="0">
              <a:lnSpc>
                <a:spcPct val="115000"/>
              </a:lnSpc>
              <a:spcBef>
                <a:spcPts val="0"/>
              </a:spcBef>
              <a:spcAft>
                <a:spcPts val="0"/>
              </a:spcAft>
              <a:buClr>
                <a:srgbClr val="999999"/>
              </a:buClr>
              <a:buSzPts val="1800"/>
              <a:buFont typeface="Wingdings" panose="05000000000000000000" pitchFamily="2" charset="2"/>
              <a:buChar char="F"/>
            </a:pPr>
            <a:r>
              <a:rPr lang="fr-FR" sz="1000" dirty="0">
                <a:solidFill>
                  <a:schemeClr val="tx1"/>
                </a:solidFill>
                <a:latin typeface="Montserrat"/>
                <a:ea typeface="Montserrat"/>
                <a:cs typeface="Montserrat"/>
                <a:sym typeface="Montserrat"/>
              </a:rPr>
              <a:t>Les méthodes statistiques.</a:t>
            </a:r>
          </a:p>
          <a:p>
            <a:pPr lvl="0" algn="l" rtl="0">
              <a:lnSpc>
                <a:spcPct val="115000"/>
              </a:lnSpc>
              <a:spcBef>
                <a:spcPts val="0"/>
              </a:spcBef>
              <a:spcAft>
                <a:spcPts val="0"/>
              </a:spcAft>
              <a:buClr>
                <a:srgbClr val="999999"/>
              </a:buClr>
              <a:buSzPts val="1800"/>
              <a:buFont typeface="Wingdings" panose="05000000000000000000" pitchFamily="2" charset="2"/>
              <a:buChar char="F"/>
            </a:pPr>
            <a:r>
              <a:rPr lang="fr-FR" sz="1000" dirty="0">
                <a:solidFill>
                  <a:schemeClr val="tx1"/>
                </a:solidFill>
                <a:latin typeface="Montserrat"/>
                <a:ea typeface="Montserrat"/>
                <a:cs typeface="Montserrat"/>
                <a:sym typeface="Montserrat"/>
              </a:rPr>
              <a:t>Analyse exploratoire des fichiers.</a:t>
            </a:r>
            <a:endParaRPr sz="1000" dirty="0">
              <a:solidFill>
                <a:schemeClr val="tx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2"/>
          </p:nvPr>
        </p:nvSpPr>
        <p:spPr>
          <a:xfrm>
            <a:off x="-1" y="1065169"/>
            <a:ext cx="6229350" cy="4078330"/>
          </a:xfrm>
          <a:prstGeom prst="rect">
            <a:avLst/>
          </a:prstGeom>
          <a:solidFill>
            <a:schemeClr val="tx2"/>
          </a:solidFill>
          <a:ln>
            <a:noFill/>
          </a:ln>
        </p:spPr>
        <p:txBody>
          <a:bodyPr spcFirstLastPara="1" wrap="square" lIns="91425" tIns="91425" rIns="91425" bIns="91425" anchor="t" anchorCtr="0">
            <a:normAutofit fontScale="32500" lnSpcReduction="20000"/>
          </a:bodyPr>
          <a:lstStyle/>
          <a:p>
            <a:pPr marL="114300" indent="0">
              <a:buNone/>
            </a:pPr>
            <a:r>
              <a:rPr lang="fr-FR" sz="3100" b="1" i="1" dirty="0">
                <a:latin typeface="Montserrat" panose="00000500000000000000" pitchFamily="2" charset="0"/>
              </a:rPr>
              <a:t>Nettoyage des données :</a:t>
            </a:r>
          </a:p>
          <a:p>
            <a:pPr marL="114300" indent="0">
              <a:buNone/>
            </a:pPr>
            <a:endParaRPr lang="fr-FR" sz="3100" b="1" i="1" dirty="0">
              <a:latin typeface="Montserrat" panose="00000500000000000000" pitchFamily="2" charset="0"/>
            </a:endParaRPr>
          </a:p>
          <a:p>
            <a:pPr marL="342900">
              <a:buFont typeface="Arial" panose="020B0604020202020204" pitchFamily="34" charset="0"/>
              <a:buChar char="•"/>
            </a:pPr>
            <a:r>
              <a:rPr lang="fr-FR" sz="3100" dirty="0">
                <a:latin typeface="Montserrat" panose="00000500000000000000" pitchFamily="2" charset="0"/>
              </a:rPr>
              <a:t>Vérification des types de données : les variables ont été importées avec le bon format.</a:t>
            </a:r>
          </a:p>
          <a:p>
            <a:pPr marL="342900">
              <a:buFont typeface="Arial" panose="020B0604020202020204" pitchFamily="34" charset="0"/>
              <a:buChar char="•"/>
            </a:pPr>
            <a:r>
              <a:rPr lang="fr-FR" sz="3100" dirty="0">
                <a:latin typeface="Montserrat" panose="00000500000000000000" pitchFamily="2" charset="0"/>
              </a:rPr>
              <a:t>Vérification des doublons sur la colonne </a:t>
            </a:r>
            <a:r>
              <a:rPr lang="fr-FR" sz="3100" b="1" dirty="0">
                <a:latin typeface="Montserrat" panose="00000500000000000000" pitchFamily="2" charset="0"/>
              </a:rPr>
              <a:t>product_id</a:t>
            </a:r>
            <a:r>
              <a:rPr lang="fr-FR" sz="3100" dirty="0">
                <a:latin typeface="Montserrat" panose="00000500000000000000" pitchFamily="2" charset="0"/>
              </a:rPr>
              <a:t> : aucun doublon détecté.</a:t>
            </a:r>
          </a:p>
          <a:p>
            <a:pPr marL="342900">
              <a:buFont typeface="Arial" panose="020B0604020202020204" pitchFamily="34" charset="0"/>
              <a:buChar char="•"/>
            </a:pPr>
            <a:r>
              <a:rPr lang="fr-FR" sz="3100" dirty="0">
                <a:latin typeface="Montserrat" panose="00000500000000000000" pitchFamily="2" charset="0"/>
              </a:rPr>
              <a:t>Valeurs manquantes : aucune valeur manquante.</a:t>
            </a:r>
          </a:p>
          <a:p>
            <a:pPr marL="114300" indent="0">
              <a:buNone/>
            </a:pPr>
            <a:endParaRPr lang="fr-FR" sz="3100" i="1" u="none" strike="noStrike" baseline="0" dirty="0">
              <a:solidFill>
                <a:schemeClr val="bg1">
                  <a:lumMod val="95000"/>
                </a:schemeClr>
              </a:solidFill>
              <a:latin typeface="Montserrat" panose="00000500000000000000" pitchFamily="2" charset="0"/>
            </a:endParaRPr>
          </a:p>
          <a:p>
            <a:pPr marL="114300" indent="0">
              <a:buNone/>
            </a:pPr>
            <a:r>
              <a:rPr lang="fr-FR" sz="3100" b="1" i="1" u="none" strike="noStrike" baseline="0" dirty="0">
                <a:solidFill>
                  <a:schemeClr val="tx1"/>
                </a:solidFill>
                <a:latin typeface="Montserrat" panose="00000500000000000000" pitchFamily="2" charset="0"/>
              </a:rPr>
              <a:t>Features engineering: </a:t>
            </a:r>
          </a:p>
          <a:p>
            <a:pPr marL="114300" indent="0">
              <a:buNone/>
            </a:pPr>
            <a:endParaRPr lang="fr-FR" sz="3100" i="1" u="none" strike="noStrike" baseline="0" dirty="0">
              <a:solidFill>
                <a:schemeClr val="tx1"/>
              </a:solidFill>
              <a:latin typeface="Montserrat" panose="00000500000000000000" pitchFamily="2" charset="0"/>
            </a:endParaRPr>
          </a:p>
          <a:p>
            <a:pPr>
              <a:buFont typeface="Arial" panose="020B0604020202020204" pitchFamily="34" charset="0"/>
              <a:buChar char="•"/>
            </a:pPr>
            <a:r>
              <a:rPr lang="fr-FR" sz="3100" b="1" dirty="0">
                <a:solidFill>
                  <a:schemeClr val="tx1"/>
                </a:solidFill>
                <a:latin typeface="Montserrat" panose="00000500000000000000" pitchFamily="2" charset="0"/>
              </a:rPr>
              <a:t>Création</a:t>
            </a:r>
            <a:r>
              <a:rPr lang="fr-FR" sz="3100" dirty="0">
                <a:solidFill>
                  <a:schemeClr val="tx1"/>
                </a:solidFill>
                <a:latin typeface="Montserrat" panose="00000500000000000000" pitchFamily="2" charset="0"/>
              </a:rPr>
              <a:t> de la colonne </a:t>
            </a:r>
            <a:r>
              <a:rPr lang="fr-FR" sz="3100" b="1" dirty="0">
                <a:solidFill>
                  <a:schemeClr val="tx1"/>
                </a:solidFill>
                <a:latin typeface="Montserrat" panose="00000500000000000000" pitchFamily="2" charset="0"/>
              </a:rPr>
              <a:t>stock_statut_2</a:t>
            </a:r>
            <a:r>
              <a:rPr lang="fr-FR" sz="3100" dirty="0">
                <a:solidFill>
                  <a:schemeClr val="tx1"/>
                </a:solidFill>
                <a:latin typeface="Montserrat" panose="00000500000000000000" pitchFamily="2" charset="0"/>
              </a:rPr>
              <a:t> en fonction de la </a:t>
            </a:r>
            <a:r>
              <a:rPr lang="fr-FR" sz="3100" b="1" dirty="0">
                <a:solidFill>
                  <a:schemeClr val="tx1"/>
                </a:solidFill>
                <a:latin typeface="Montserrat" panose="00000500000000000000" pitchFamily="2" charset="0"/>
              </a:rPr>
              <a:t>stock_quantity</a:t>
            </a:r>
            <a:r>
              <a:rPr lang="fr-FR" sz="3100" dirty="0">
                <a:solidFill>
                  <a:schemeClr val="tx1"/>
                </a:solidFill>
                <a:latin typeface="Montserrat" panose="00000500000000000000" pitchFamily="2" charset="0"/>
              </a:rPr>
              <a:t>.</a:t>
            </a:r>
          </a:p>
          <a:p>
            <a:pPr>
              <a:buFont typeface="Arial" panose="020B0604020202020204" pitchFamily="34" charset="0"/>
              <a:buChar char="•"/>
            </a:pPr>
            <a:r>
              <a:rPr lang="fr-FR" sz="3100" b="1" i="0" u="none" strike="noStrike" baseline="0" dirty="0">
                <a:solidFill>
                  <a:schemeClr val="tx1"/>
                </a:solidFill>
                <a:latin typeface="Montserrat" panose="00000500000000000000" pitchFamily="2" charset="0"/>
              </a:rPr>
              <a:t>Suppression </a:t>
            </a:r>
            <a:r>
              <a:rPr lang="fr-FR" sz="3100" b="0" i="0" u="none" strike="noStrike" baseline="0" dirty="0">
                <a:solidFill>
                  <a:schemeClr val="tx1"/>
                </a:solidFill>
                <a:latin typeface="Montserrat" panose="00000500000000000000" pitchFamily="2" charset="0"/>
              </a:rPr>
              <a:t>de colonne  </a:t>
            </a:r>
            <a:r>
              <a:rPr lang="fr-FR" sz="3100" b="1" dirty="0">
                <a:solidFill>
                  <a:schemeClr val="tx1"/>
                </a:solidFill>
                <a:latin typeface="Montserrat" panose="00000500000000000000" pitchFamily="2" charset="0"/>
              </a:rPr>
              <a:t>stock_status_2</a:t>
            </a:r>
            <a:r>
              <a:rPr lang="fr-FR" sz="3100" dirty="0">
                <a:solidFill>
                  <a:schemeClr val="tx1"/>
                </a:solidFill>
                <a:latin typeface="Montserrat" panose="00000500000000000000" pitchFamily="2" charset="0"/>
              </a:rPr>
              <a:t>, l’</a:t>
            </a:r>
            <a:r>
              <a:rPr lang="fr-FR" sz="3100" i="0" u="none" strike="noStrike" baseline="0" dirty="0">
                <a:solidFill>
                  <a:schemeClr val="tx1"/>
                </a:solidFill>
                <a:latin typeface="Montserrat" panose="00000500000000000000" pitchFamily="2" charset="0"/>
              </a:rPr>
              <a:t>utilisation </a:t>
            </a:r>
            <a:r>
              <a:rPr lang="fr-FR" sz="3100" b="0" i="0" u="none" strike="noStrike" baseline="0" dirty="0">
                <a:solidFill>
                  <a:schemeClr val="tx1"/>
                </a:solidFill>
                <a:latin typeface="Montserrat" panose="00000500000000000000" pitchFamily="2" charset="0"/>
              </a:rPr>
              <a:t>de la méthode DROP de la Panda</a:t>
            </a:r>
          </a:p>
          <a:p>
            <a:pPr>
              <a:buFont typeface="Arial" panose="020B0604020202020204" pitchFamily="34" charset="0"/>
              <a:buChar char="•"/>
            </a:pPr>
            <a:r>
              <a:rPr lang="fr-FR" sz="3100" b="1" dirty="0">
                <a:solidFill>
                  <a:schemeClr val="tx1"/>
                </a:solidFill>
                <a:latin typeface="Montserrat" panose="00000500000000000000" pitchFamily="2" charset="0"/>
              </a:rPr>
              <a:t>Gestion des valeurs aberrantes  </a:t>
            </a:r>
            <a:r>
              <a:rPr lang="fr-FR" sz="3100" dirty="0">
                <a:solidFill>
                  <a:schemeClr val="tx1"/>
                </a:solidFill>
                <a:latin typeface="Montserrat" panose="00000500000000000000" pitchFamily="2" charset="0"/>
              </a:rPr>
              <a:t>: une incohérence a été identifiée entre les variables </a:t>
            </a:r>
            <a:r>
              <a:rPr lang="fr-FR" sz="3100" b="1" dirty="0">
                <a:solidFill>
                  <a:schemeClr val="tx1"/>
                </a:solidFill>
                <a:latin typeface="Montserrat" panose="00000500000000000000" pitchFamily="2" charset="0"/>
              </a:rPr>
              <a:t>stock_quantity</a:t>
            </a:r>
            <a:r>
              <a:rPr lang="fr-FR" sz="3100" dirty="0">
                <a:solidFill>
                  <a:schemeClr val="tx1"/>
                </a:solidFill>
                <a:latin typeface="Montserrat" panose="00000500000000000000" pitchFamily="2" charset="0"/>
              </a:rPr>
              <a:t> et </a:t>
            </a:r>
            <a:r>
              <a:rPr lang="fr-FR" sz="3100" b="1" dirty="0">
                <a:solidFill>
                  <a:schemeClr val="tx1"/>
                </a:solidFill>
                <a:latin typeface="Montserrat" panose="00000500000000000000" pitchFamily="2" charset="0"/>
              </a:rPr>
              <a:t>stock_status</a:t>
            </a:r>
            <a:r>
              <a:rPr lang="fr-FR" sz="3100" dirty="0">
                <a:solidFill>
                  <a:schemeClr val="tx1"/>
                </a:solidFill>
                <a:latin typeface="Montserrat" panose="00000500000000000000" pitchFamily="2" charset="0"/>
              </a:rPr>
              <a:t> </a:t>
            </a:r>
            <a:r>
              <a:rPr lang="fr-FR" sz="3100" dirty="0">
                <a:latin typeface="Montserrat" panose="00000500000000000000" pitchFamily="2" charset="0"/>
              </a:rPr>
              <a:t>lors de la comparaison.</a:t>
            </a:r>
          </a:p>
          <a:p>
            <a:pPr>
              <a:buFont typeface="Arial" panose="020B0604020202020204" pitchFamily="34" charset="0"/>
              <a:buChar char="•"/>
            </a:pPr>
            <a:r>
              <a:rPr lang="fr-FR" sz="3100" b="1" dirty="0">
                <a:solidFill>
                  <a:schemeClr val="tx1"/>
                </a:solidFill>
                <a:latin typeface="Montserrat" panose="00000500000000000000" pitchFamily="2" charset="0"/>
              </a:rPr>
              <a:t>La visualisation </a:t>
            </a:r>
            <a:r>
              <a:rPr lang="fr-FR" sz="3100" dirty="0">
                <a:solidFill>
                  <a:schemeClr val="tx1"/>
                </a:solidFill>
                <a:latin typeface="Montserrat" panose="00000500000000000000" pitchFamily="2" charset="0"/>
              </a:rPr>
              <a:t>de la distribution de la colonne stock_quantity selon les différentes valeurs distinctes de la colonne stock_status.</a:t>
            </a:r>
          </a:p>
          <a:p>
            <a:pPr marL="114300" indent="0">
              <a:buNone/>
            </a:pPr>
            <a:endParaRPr lang="fr-FR" sz="3100" i="1" u="none" strike="noStrike" baseline="0" dirty="0">
              <a:solidFill>
                <a:schemeClr val="tx1"/>
              </a:solidFill>
              <a:latin typeface="Montserrat" panose="00000500000000000000" pitchFamily="2" charset="0"/>
            </a:endParaRPr>
          </a:p>
          <a:p>
            <a:pPr marL="114300" indent="0">
              <a:buNone/>
            </a:pPr>
            <a:r>
              <a:rPr lang="fr-FR" sz="3100" b="1" i="1" dirty="0">
                <a:solidFill>
                  <a:schemeClr val="tx1"/>
                </a:solidFill>
                <a:latin typeface="Montserrat" panose="00000500000000000000" pitchFamily="2" charset="0"/>
              </a:rPr>
              <a:t> </a:t>
            </a:r>
            <a:r>
              <a:rPr lang="fr-FR" sz="3100" b="1" i="1" u="none" strike="noStrike" baseline="0" dirty="0">
                <a:solidFill>
                  <a:schemeClr val="tx1"/>
                </a:solidFill>
                <a:latin typeface="Montserrat" panose="00000500000000000000" pitchFamily="2" charset="0"/>
              </a:rPr>
              <a:t>Analyse exploratoire de chaque variable du erp.xlsx</a:t>
            </a:r>
          </a:p>
          <a:p>
            <a:pPr marL="114300" indent="0">
              <a:buNone/>
            </a:pPr>
            <a:endParaRPr lang="fr-FR" sz="3100" b="1" i="1" u="none" strike="noStrike" baseline="0" dirty="0">
              <a:solidFill>
                <a:schemeClr val="tx1"/>
              </a:solidFill>
              <a:latin typeface="Montserrat" panose="00000500000000000000" pitchFamily="2" charset="0"/>
            </a:endParaRPr>
          </a:p>
          <a:p>
            <a:pPr>
              <a:buFont typeface="Arial" panose="020B0604020202020204" pitchFamily="34" charset="0"/>
              <a:buChar char="•"/>
            </a:pPr>
            <a:r>
              <a:rPr lang="fr-FR" sz="3100" b="1" i="0" u="none" strike="noStrike" baseline="0" dirty="0">
                <a:solidFill>
                  <a:schemeClr val="tx1"/>
                </a:solidFill>
                <a:latin typeface="Montserrat" panose="00000500000000000000" pitchFamily="2" charset="0"/>
              </a:rPr>
              <a:t>Analyse de la variable PRIX : </a:t>
            </a:r>
            <a:r>
              <a:rPr lang="fr-FR" sz="3100" b="0" i="0" u="none" strike="noStrike" baseline="0" dirty="0">
                <a:solidFill>
                  <a:schemeClr val="tx1"/>
                </a:solidFill>
                <a:latin typeface="Montserrat" panose="00000500000000000000" pitchFamily="2" charset="0"/>
              </a:rPr>
              <a:t>les prix varient entre 5.2 </a:t>
            </a:r>
          </a:p>
          <a:p>
            <a:pPr>
              <a:buFont typeface="Arial" panose="020B0604020202020204" pitchFamily="34" charset="0"/>
              <a:buChar char="•"/>
            </a:pPr>
            <a:r>
              <a:rPr lang="fr-FR" sz="3100" b="0" i="0" u="none" strike="noStrike" baseline="0" dirty="0">
                <a:solidFill>
                  <a:schemeClr val="tx1"/>
                </a:solidFill>
                <a:latin typeface="Montserrat" panose="00000500000000000000" pitchFamily="2" charset="0"/>
              </a:rPr>
              <a:t>et 225€ ; tous les articles ont des prix renseignés</a:t>
            </a:r>
          </a:p>
          <a:p>
            <a:pPr>
              <a:buFont typeface="Arial" panose="020B0604020202020204" pitchFamily="34" charset="0"/>
              <a:buChar char="•"/>
            </a:pPr>
            <a:endParaRPr lang="fr-FR" sz="3100" b="0" i="0" u="none" strike="noStrike" baseline="0" dirty="0">
              <a:solidFill>
                <a:schemeClr val="tx1"/>
              </a:solidFill>
              <a:latin typeface="Montserrat" panose="00000500000000000000" pitchFamily="2" charset="0"/>
            </a:endParaRPr>
          </a:p>
          <a:p>
            <a:pPr>
              <a:buFont typeface="Arial" panose="020B0604020202020204" pitchFamily="34" charset="0"/>
              <a:buChar char="•"/>
            </a:pPr>
            <a:r>
              <a:rPr lang="fr-FR" sz="3100" b="1" i="0" u="none" strike="noStrike" baseline="0" dirty="0">
                <a:solidFill>
                  <a:schemeClr val="tx1"/>
                </a:solidFill>
                <a:latin typeface="Montserrat" panose="00000500000000000000" pitchFamily="2" charset="0"/>
              </a:rPr>
              <a:t>Analyse de la variable STOCK : </a:t>
            </a:r>
            <a:r>
              <a:rPr lang="fr-FR" sz="3100" b="0" i="0" u="none" strike="noStrike" baseline="0" dirty="0">
                <a:solidFill>
                  <a:schemeClr val="tx1"/>
                </a:solidFill>
                <a:latin typeface="Montserrat" panose="00000500000000000000" pitchFamily="2" charset="0"/>
              </a:rPr>
              <a:t>stocks min 0 et stocks max 145 bouteilles</a:t>
            </a:r>
          </a:p>
          <a:p>
            <a:pPr>
              <a:buFont typeface="Arial" panose="020B0604020202020204" pitchFamily="34" charset="0"/>
              <a:buChar char="•"/>
            </a:pPr>
            <a:endParaRPr lang="fr-FR" sz="3100" b="0" i="0" u="none" strike="noStrike" baseline="0" dirty="0">
              <a:solidFill>
                <a:schemeClr val="tx1"/>
              </a:solidFill>
              <a:latin typeface="Montserrat" panose="00000500000000000000" pitchFamily="2" charset="0"/>
            </a:endParaRPr>
          </a:p>
          <a:p>
            <a:pPr>
              <a:buFont typeface="Arial" panose="020B0604020202020204" pitchFamily="34" charset="0"/>
              <a:buChar char="•"/>
            </a:pPr>
            <a:r>
              <a:rPr lang="fr-FR" sz="3100" b="1" i="0" u="none" strike="noStrike" baseline="0" dirty="0">
                <a:solidFill>
                  <a:schemeClr val="tx1"/>
                </a:solidFill>
                <a:latin typeface="Montserrat" panose="00000500000000000000" pitchFamily="2" charset="0"/>
              </a:rPr>
              <a:t>Analyse de la variable ONSALE_WEB : </a:t>
            </a:r>
            <a:r>
              <a:rPr lang="fr-FR" sz="3100" b="0" i="0" u="none" strike="noStrike" baseline="0" dirty="0">
                <a:solidFill>
                  <a:schemeClr val="tx1"/>
                </a:solidFill>
                <a:latin typeface="Montserrat" panose="00000500000000000000" pitchFamily="2" charset="0"/>
              </a:rPr>
              <a:t>716 articles/825 (87,10%), sont en vente en ligne.</a:t>
            </a:r>
          </a:p>
          <a:p>
            <a:pPr>
              <a:buFont typeface="Arial" panose="020B0604020202020204" pitchFamily="34" charset="0"/>
              <a:buChar char="•"/>
            </a:pPr>
            <a:endParaRPr lang="fr-FR" sz="3100" b="0" i="0" u="none" strike="noStrike" baseline="0" dirty="0">
              <a:solidFill>
                <a:schemeClr val="tx1"/>
              </a:solidFill>
              <a:latin typeface="Montserrat" panose="00000500000000000000" pitchFamily="2" charset="0"/>
            </a:endParaRPr>
          </a:p>
          <a:p>
            <a:pPr>
              <a:buFont typeface="Arial" panose="020B0604020202020204" pitchFamily="34" charset="0"/>
              <a:buChar char="•"/>
            </a:pPr>
            <a:r>
              <a:rPr lang="fr-FR" sz="3100" b="1" i="0" dirty="0">
                <a:solidFill>
                  <a:schemeClr val="tx1"/>
                </a:solidFill>
                <a:effectLst/>
                <a:latin typeface="Montserrat" panose="00000500000000000000" pitchFamily="2" charset="0"/>
              </a:rPr>
              <a:t>Analyse de la variable prix d'achat : </a:t>
            </a:r>
            <a:r>
              <a:rPr lang="fr-FR" sz="3100" b="0" i="0" u="none" strike="noStrike" baseline="0" dirty="0">
                <a:solidFill>
                  <a:schemeClr val="tx1"/>
                </a:solidFill>
                <a:latin typeface="Montserrat" panose="00000500000000000000" pitchFamily="2" charset="0"/>
              </a:rPr>
              <a:t>les prix d’achat varient entre 2,74 et 137,81€ ; tous les articles ont des prix d’achat renseignés</a:t>
            </a:r>
            <a:endParaRPr lang="fr-FR" sz="3100" b="1" i="0" dirty="0">
              <a:solidFill>
                <a:schemeClr val="tx1"/>
              </a:solidFill>
              <a:effectLst/>
              <a:latin typeface="Montserrat" panose="00000500000000000000" pitchFamily="2" charset="0"/>
            </a:endParaRPr>
          </a:p>
          <a:p>
            <a:pPr marL="114300" indent="0">
              <a:buNone/>
            </a:pPr>
            <a:endParaRPr lang="fr-FR" sz="3100" b="0" i="0" u="none" strike="noStrike" baseline="0" dirty="0">
              <a:solidFill>
                <a:schemeClr val="tx1"/>
              </a:solidFill>
              <a:latin typeface="Montserrat" panose="00000500000000000000" pitchFamily="2" charset="0"/>
            </a:endParaRPr>
          </a:p>
          <a:p>
            <a:pPr marL="171450" indent="-171450">
              <a:buFont typeface="Courier New" panose="02070309020205020404" pitchFamily="49" charset="0"/>
              <a:buChar char="o"/>
            </a:pPr>
            <a:endParaRPr lang="fr-FR" sz="3100" dirty="0">
              <a:latin typeface="Montserrat" panose="00000500000000000000" pitchFamily="2" charset="0"/>
            </a:endParaRPr>
          </a:p>
          <a:p>
            <a:pPr marL="171450" indent="-171450">
              <a:buFont typeface="Courier New" panose="02070309020205020404" pitchFamily="49" charset="0"/>
              <a:buChar char="o"/>
            </a:pPr>
            <a:endParaRPr lang="fr-FR" sz="2500" dirty="0">
              <a:latin typeface="Montserrat" panose="00000500000000000000" pitchFamily="2" charset="0"/>
            </a:endParaRPr>
          </a:p>
          <a:p>
            <a:pPr marL="171450" indent="-171450">
              <a:buFont typeface="Courier New" panose="02070309020205020404" pitchFamily="49" charset="0"/>
              <a:buChar char="o"/>
            </a:pPr>
            <a:endParaRPr lang="fr-FR" sz="1900" dirty="0">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p:cNvSpPr/>
          <p:nvPr/>
        </p:nvSpPr>
        <p:spPr>
          <a:xfrm>
            <a:off x="-14288" y="-35731"/>
            <a:ext cx="9158288"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901788" y="199794"/>
            <a:ext cx="8242212"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r>
              <a:rPr lang="fr-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erp.xlsx)</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946326" y="729816"/>
            <a:ext cx="452700" cy="85356"/>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ZoneTexte 20">
            <a:extLst>
              <a:ext uri="{FF2B5EF4-FFF2-40B4-BE49-F238E27FC236}">
                <a16:creationId xmlns:a16="http://schemas.microsoft.com/office/drawing/2014/main" id="{99CABC70-161D-49EA-A04C-936408B54E29}"/>
              </a:ext>
            </a:extLst>
          </p:cNvPr>
          <p:cNvSpPr txBox="1"/>
          <p:nvPr/>
        </p:nvSpPr>
        <p:spPr>
          <a:xfrm>
            <a:off x="6122192" y="1438701"/>
            <a:ext cx="2729403" cy="2769989"/>
          </a:xfrm>
          <a:prstGeom prst="rect">
            <a:avLst/>
          </a:prstGeom>
          <a:solidFill>
            <a:schemeClr val="tx2">
              <a:lumMod val="90000"/>
            </a:schemeClr>
          </a:solidFill>
        </p:spPr>
        <p:txBody>
          <a:bodyPr wrap="square">
            <a:spAutoFit/>
          </a:bodyPr>
          <a:lstStyle/>
          <a:p>
            <a:r>
              <a:rPr lang="fr-FR" sz="1000" b="1" i="1" dirty="0">
                <a:solidFill>
                  <a:schemeClr val="tx1"/>
                </a:solidFill>
                <a:latin typeface="Montserrat" panose="00000500000000000000" pitchFamily="2" charset="0"/>
                <a:ea typeface="Montserrat"/>
                <a:cs typeface="Montserrat"/>
                <a:sym typeface="Montserrat"/>
              </a:rPr>
              <a:t>Caractéristiques :</a:t>
            </a:r>
          </a:p>
          <a:p>
            <a:pPr algn="l"/>
            <a:endParaRPr lang="fr-FR" sz="1000" b="0" i="0" u="none" strike="noStrike" baseline="0" dirty="0">
              <a:solidFill>
                <a:srgbClr val="000000"/>
              </a:solidFill>
              <a:latin typeface="Montserrat" panose="00000500000000000000" pitchFamily="2" charset="0"/>
            </a:endParaRPr>
          </a:p>
          <a:p>
            <a:r>
              <a:rPr lang="fr-FR" sz="1000" b="1" i="0" u="none" strike="noStrike" baseline="0" dirty="0">
                <a:solidFill>
                  <a:srgbClr val="000000"/>
                </a:solidFill>
                <a:latin typeface="Montserrat" panose="00000500000000000000" pitchFamily="2" charset="0"/>
              </a:rPr>
              <a:t>825</a:t>
            </a:r>
            <a:r>
              <a:rPr lang="fr-FR" sz="1000" b="0" i="0" u="none" strike="noStrike" baseline="0" dirty="0">
                <a:solidFill>
                  <a:srgbClr val="000000"/>
                </a:solidFill>
                <a:latin typeface="Montserrat" panose="00000500000000000000" pitchFamily="2" charset="0"/>
              </a:rPr>
              <a:t> observations et </a:t>
            </a:r>
            <a:r>
              <a:rPr lang="fr-FR" sz="1000" b="1" i="0" u="none" strike="noStrike" baseline="0" dirty="0">
                <a:solidFill>
                  <a:srgbClr val="000000"/>
                </a:solidFill>
                <a:latin typeface="Montserrat" panose="00000500000000000000" pitchFamily="2" charset="0"/>
              </a:rPr>
              <a:t>6</a:t>
            </a:r>
            <a:r>
              <a:rPr lang="fr-FR" sz="1000" b="0" i="0" u="none" strike="noStrike" baseline="0" dirty="0">
                <a:solidFill>
                  <a:srgbClr val="000000"/>
                </a:solidFill>
                <a:latin typeface="Montserrat" panose="00000500000000000000" pitchFamily="2" charset="0"/>
              </a:rPr>
              <a:t> colonnes.</a:t>
            </a:r>
          </a:p>
          <a:p>
            <a:endParaRPr lang="fr-FR" sz="1000" b="0" i="0" u="none" strike="noStrike" baseline="0" dirty="0">
              <a:solidFill>
                <a:srgbClr val="000000"/>
              </a:solidFill>
              <a:latin typeface="Montserrat" panose="00000500000000000000" pitchFamily="2" charset="0"/>
            </a:endParaRPr>
          </a:p>
          <a:p>
            <a:r>
              <a:rPr lang="fr-FR" sz="1000" b="1" dirty="0">
                <a:latin typeface="Montserrat" panose="00000500000000000000" pitchFamily="2" charset="0"/>
              </a:rPr>
              <a:t>Type de données </a:t>
            </a:r>
            <a:r>
              <a:rPr lang="fr-FR" sz="1000" dirty="0">
                <a:latin typeface="Montserrat" panose="00000500000000000000" pitchFamily="2" charset="0"/>
              </a:rPr>
              <a:t>:</a:t>
            </a:r>
            <a:endParaRPr lang="fr-FR" sz="1000" b="0" i="0" u="none" strike="noStrike" baseline="0" dirty="0">
              <a:solidFill>
                <a:srgbClr val="000000"/>
              </a:solidFill>
              <a:latin typeface="Montserrat" panose="00000500000000000000" pitchFamily="2" charset="0"/>
            </a:endParaRPr>
          </a:p>
          <a:p>
            <a:r>
              <a:rPr lang="en-US" sz="1000" b="0" i="0" u="none" strike="noStrike" baseline="0" dirty="0">
                <a:solidFill>
                  <a:srgbClr val="000000"/>
                </a:solidFill>
                <a:latin typeface="Montserrat" panose="00000500000000000000" pitchFamily="2" charset="0"/>
              </a:rPr>
              <a:t>product_id</a:t>
            </a:r>
            <a:r>
              <a:rPr lang="en-US" sz="1000" dirty="0">
                <a:latin typeface="Montserrat" panose="00000500000000000000" pitchFamily="2" charset="0"/>
              </a:rPr>
              <a:t> :                 </a:t>
            </a:r>
            <a:r>
              <a:rPr lang="en-US" sz="1000" b="0" i="0" u="none" strike="noStrike" baseline="0" dirty="0">
                <a:solidFill>
                  <a:srgbClr val="000000"/>
                </a:solidFill>
                <a:latin typeface="Montserrat" panose="00000500000000000000" pitchFamily="2" charset="0"/>
              </a:rPr>
              <a:t>int64</a:t>
            </a:r>
          </a:p>
          <a:p>
            <a:r>
              <a:rPr lang="en-US" sz="1000" b="0" i="0" u="none" strike="noStrike" baseline="0" dirty="0">
                <a:solidFill>
                  <a:srgbClr val="000000"/>
                </a:solidFill>
                <a:latin typeface="Montserrat" panose="00000500000000000000" pitchFamily="2" charset="0"/>
              </a:rPr>
              <a:t>onsale_web</a:t>
            </a:r>
            <a:r>
              <a:rPr lang="en-US" sz="1000" dirty="0">
                <a:latin typeface="Montserrat" panose="00000500000000000000" pitchFamily="2" charset="0"/>
              </a:rPr>
              <a:t> :              </a:t>
            </a:r>
            <a:r>
              <a:rPr lang="en-US" sz="1000" b="0" i="0" u="none" strike="noStrike" baseline="0" dirty="0">
                <a:solidFill>
                  <a:srgbClr val="000000"/>
                </a:solidFill>
                <a:latin typeface="Montserrat" panose="00000500000000000000" pitchFamily="2" charset="0"/>
              </a:rPr>
              <a:t> int64</a:t>
            </a:r>
          </a:p>
          <a:p>
            <a:r>
              <a:rPr lang="en-US" sz="1000" b="0" i="0" u="none" strike="noStrike" baseline="0" dirty="0">
                <a:solidFill>
                  <a:srgbClr val="000000"/>
                </a:solidFill>
                <a:latin typeface="Montserrat" panose="00000500000000000000" pitchFamily="2" charset="0"/>
              </a:rPr>
              <a:t>price :                           float64</a:t>
            </a:r>
          </a:p>
          <a:p>
            <a:r>
              <a:rPr lang="en-US" sz="1000" b="0" i="0" u="none" strike="noStrike" baseline="0" dirty="0">
                <a:solidFill>
                  <a:srgbClr val="000000"/>
                </a:solidFill>
                <a:latin typeface="Montserrat" panose="00000500000000000000" pitchFamily="2" charset="0"/>
              </a:rPr>
              <a:t>stock_quantity</a:t>
            </a:r>
            <a:r>
              <a:rPr lang="en-US" sz="1000" dirty="0">
                <a:latin typeface="Montserrat" panose="00000500000000000000" pitchFamily="2" charset="0"/>
              </a:rPr>
              <a:t> :</a:t>
            </a:r>
            <a:r>
              <a:rPr lang="en-US" sz="1000" b="0" i="0" u="none" strike="noStrike" baseline="0" dirty="0">
                <a:solidFill>
                  <a:srgbClr val="000000"/>
                </a:solidFill>
                <a:latin typeface="Montserrat" panose="00000500000000000000" pitchFamily="2" charset="0"/>
              </a:rPr>
              <a:t>         int64</a:t>
            </a:r>
          </a:p>
          <a:p>
            <a:r>
              <a:rPr lang="en-US" sz="1000" b="0" i="0" u="none" strike="noStrike" baseline="0" dirty="0">
                <a:solidFill>
                  <a:srgbClr val="000000"/>
                </a:solidFill>
                <a:latin typeface="Montserrat" panose="00000500000000000000" pitchFamily="2" charset="0"/>
              </a:rPr>
              <a:t>stock_status :             object</a:t>
            </a:r>
          </a:p>
          <a:p>
            <a:r>
              <a:rPr lang="en-US" sz="1000" b="0" i="0" u="none" strike="noStrike" baseline="0" dirty="0">
                <a:solidFill>
                  <a:srgbClr val="000000"/>
                </a:solidFill>
                <a:latin typeface="Montserrat" panose="00000500000000000000" pitchFamily="2" charset="0"/>
              </a:rPr>
              <a:t>purchase_price :       float64</a:t>
            </a:r>
            <a:endParaRPr lang="fr-FR" sz="1000" b="0" i="0" u="none" strike="noStrike" baseline="0" dirty="0">
              <a:solidFill>
                <a:srgbClr val="000000"/>
              </a:solidFill>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1000" b="1" i="0" u="none" strike="noStrike" kern="0" cap="none" spc="0" normalizeH="0" baseline="0" noProof="0" dirty="0">
              <a:ln>
                <a:noFill/>
              </a:ln>
              <a:solidFill>
                <a:srgbClr val="000000"/>
              </a:solidFill>
              <a:effectLst/>
              <a:uLnTx/>
              <a:uFillTx/>
              <a:latin typeface="Montserrat" panose="00000500000000000000" pitchFamily="2"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000" b="1" i="0" u="none" strike="noStrike" kern="0" cap="none" spc="0" normalizeH="0" baseline="0" noProof="0" dirty="0">
                <a:ln>
                  <a:noFill/>
                </a:ln>
                <a:solidFill>
                  <a:srgbClr val="000000"/>
                </a:solidFill>
                <a:effectLst/>
                <a:uLnTx/>
                <a:uFillTx/>
                <a:latin typeface="Montserrat" panose="00000500000000000000" pitchFamily="2" charset="0"/>
                <a:cs typeface="Arial"/>
                <a:sym typeface="Arial"/>
              </a:rPr>
              <a:t>Remarques et difficultés rencontrées </a:t>
            </a:r>
            <a:r>
              <a:rPr kumimoji="0" lang="fr-FR" sz="1000" b="0" i="0" u="none" strike="noStrike" kern="0" cap="none" spc="0" normalizeH="0" baseline="0" noProof="0" dirty="0">
                <a:ln>
                  <a:noFill/>
                </a:ln>
                <a:solidFill>
                  <a:srgbClr val="000000"/>
                </a:solidFill>
                <a:effectLst/>
                <a:uLnTx/>
                <a:uFillTx/>
                <a:latin typeface="Montserrat" panose="00000500000000000000" pitchFamily="2" charset="0"/>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1000" b="0" i="0" u="none" strike="noStrike" kern="0" cap="none" spc="0" normalizeH="0" baseline="0" noProof="0" dirty="0">
              <a:ln>
                <a:noFill/>
              </a:ln>
              <a:solidFill>
                <a:srgbClr val="000000"/>
              </a:solidFill>
              <a:effectLst/>
              <a:uLnTx/>
              <a:uFillTx/>
              <a:latin typeface="Montserrat" panose="00000500000000000000" pitchFamily="2" charset="0"/>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fr-FR" sz="1000" b="0" i="0" u="none" strike="noStrike" kern="0" cap="none" spc="0" normalizeH="0" baseline="0" noProof="0" dirty="0">
                <a:ln>
                  <a:noFill/>
                </a:ln>
                <a:solidFill>
                  <a:srgbClr val="000000"/>
                </a:solidFill>
                <a:effectLst/>
                <a:uLnTx/>
                <a:uFillTx/>
                <a:latin typeface="Montserrat" panose="00000500000000000000" pitchFamily="2" charset="0"/>
                <a:cs typeface="Arial"/>
                <a:sym typeface="Arial"/>
              </a:rPr>
              <a:t>Identifier  </a:t>
            </a:r>
            <a:r>
              <a:rPr lang="fr-FR" sz="1000" dirty="0">
                <a:latin typeface="Montserrat" panose="00000500000000000000" pitchFamily="2" charset="0"/>
              </a:rPr>
              <a:t>l</a:t>
            </a:r>
            <a:r>
              <a:rPr kumimoji="0" lang="fr-FR" sz="1000" b="0" i="0" u="none" strike="noStrike" kern="0" cap="none" spc="0" normalizeH="0" baseline="0" noProof="0" dirty="0">
                <a:ln>
                  <a:noFill/>
                </a:ln>
                <a:solidFill>
                  <a:srgbClr val="000000"/>
                </a:solidFill>
                <a:effectLst/>
                <a:uLnTx/>
                <a:uFillTx/>
                <a:latin typeface="Montserrat" panose="00000500000000000000" pitchFamily="2" charset="0"/>
                <a:cs typeface="Arial"/>
                <a:sym typeface="Arial"/>
              </a:rPr>
              <a:t>es colonnes à conserver</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fr-FR" sz="1000" b="0" i="0" u="none" strike="noStrike" kern="0" cap="none" spc="0" normalizeH="0" baseline="0" noProof="0" dirty="0">
                <a:ln>
                  <a:noFill/>
                </a:ln>
                <a:solidFill>
                  <a:srgbClr val="000000"/>
                </a:solidFill>
                <a:effectLst/>
                <a:uLnTx/>
                <a:uFillTx/>
                <a:latin typeface="Montserrat" panose="00000500000000000000" pitchFamily="2" charset="0"/>
                <a:cs typeface="Arial"/>
                <a:sym typeface="Arial"/>
              </a:rPr>
              <a:t>Identifier les valeurs aberrantes </a:t>
            </a:r>
          </a:p>
          <a:p>
            <a:endParaRPr lang="fr-FR" sz="1400" b="0" i="0" u="none" strike="noStrike" baseline="0" dirty="0">
              <a:solidFill>
                <a:srgbClr val="000000"/>
              </a:solidFill>
              <a:latin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2"/>
          </p:nvPr>
        </p:nvSpPr>
        <p:spPr>
          <a:xfrm>
            <a:off x="0" y="934810"/>
            <a:ext cx="4572000" cy="4208690"/>
          </a:xfrm>
          <a:prstGeom prst="rect">
            <a:avLst/>
          </a:prstGeom>
          <a:noFill/>
          <a:ln>
            <a:noFill/>
          </a:ln>
        </p:spPr>
        <p:txBody>
          <a:bodyPr spcFirstLastPara="1" wrap="square" lIns="91425" tIns="91425" rIns="91425" bIns="91425" anchor="t" anchorCtr="0">
            <a:normAutofit fontScale="25000" lnSpcReduction="20000"/>
          </a:bodyPr>
          <a:lstStyle/>
          <a:p>
            <a:pPr marL="114300" indent="0">
              <a:buNone/>
            </a:pPr>
            <a:endParaRPr lang="fr-FR" sz="4200" b="1" i="1" dirty="0">
              <a:solidFill>
                <a:schemeClr val="tx1"/>
              </a:solidFill>
              <a:latin typeface="Montserrat" panose="00000500000000000000" pitchFamily="2" charset="0"/>
            </a:endParaRPr>
          </a:p>
          <a:p>
            <a:pPr marL="114300" indent="0">
              <a:buNone/>
            </a:pPr>
            <a:r>
              <a:rPr lang="fr-FR" sz="4200" b="1" i="1" dirty="0">
                <a:solidFill>
                  <a:schemeClr val="tx1"/>
                </a:solidFill>
                <a:latin typeface="Montserrat" panose="00000500000000000000" pitchFamily="2" charset="0"/>
              </a:rPr>
              <a:t>Nettoyage des données :</a:t>
            </a:r>
          </a:p>
          <a:p>
            <a:pPr marL="114300" indent="0">
              <a:buNone/>
            </a:pPr>
            <a:endParaRPr lang="fr-FR" sz="4000" i="1" dirty="0">
              <a:solidFill>
                <a:schemeClr val="tx1"/>
              </a:solidFill>
              <a:latin typeface="Montserrat" panose="00000500000000000000" pitchFamily="2" charset="0"/>
            </a:endParaRPr>
          </a:p>
          <a:p>
            <a:pPr>
              <a:buFont typeface="Arial" panose="020B0604020202020204" pitchFamily="34" charset="0"/>
              <a:buChar char="•"/>
            </a:pPr>
            <a:r>
              <a:rPr lang="fr-FR" sz="4000" b="1" dirty="0">
                <a:solidFill>
                  <a:schemeClr val="tx1"/>
                </a:solidFill>
                <a:latin typeface="Montserrat" panose="00000500000000000000" pitchFamily="2" charset="0"/>
              </a:rPr>
              <a:t>Vérification des types de données : </a:t>
            </a:r>
            <a:r>
              <a:rPr lang="fr-FR" sz="4000" dirty="0">
                <a:solidFill>
                  <a:schemeClr val="tx1"/>
                </a:solidFill>
                <a:latin typeface="Montserrat" panose="00000500000000000000" pitchFamily="2" charset="0"/>
              </a:rPr>
              <a:t>(‘sku’, ‘total_sales’)</a:t>
            </a:r>
          </a:p>
          <a:p>
            <a:pPr>
              <a:buFont typeface="Arial" panose="020B0604020202020204" pitchFamily="34" charset="0"/>
              <a:buChar char="•"/>
            </a:pPr>
            <a:endParaRPr lang="fr-FR" sz="4000" b="1" dirty="0">
              <a:solidFill>
                <a:schemeClr val="tx1"/>
              </a:solidFill>
              <a:latin typeface="Montserrat" panose="00000500000000000000" pitchFamily="2" charset="0"/>
            </a:endParaRPr>
          </a:p>
          <a:p>
            <a:pPr>
              <a:buFont typeface="Arial" panose="020B0604020202020204" pitchFamily="34" charset="0"/>
              <a:buChar char="•"/>
            </a:pPr>
            <a:r>
              <a:rPr lang="fr-FR" sz="4000" b="1" dirty="0">
                <a:solidFill>
                  <a:schemeClr val="tx1"/>
                </a:solidFill>
                <a:latin typeface="Montserrat" panose="00000500000000000000" pitchFamily="2" charset="0"/>
              </a:rPr>
              <a:t>Valeurs manquantes :</a:t>
            </a:r>
            <a:r>
              <a:rPr lang="fr-FR" sz="4000" dirty="0">
                <a:solidFill>
                  <a:schemeClr val="tx1"/>
                </a:solidFill>
                <a:latin typeface="Montserrat" panose="00000500000000000000" pitchFamily="2" charset="0"/>
              </a:rPr>
              <a:t> Plusieurs variables présentent des valeurs manquantes, notamment 'tax_class', 'post_content', 'post_password' et 'post_content_filtered', qui n'ont aucune donnée renseignée.</a:t>
            </a:r>
          </a:p>
          <a:p>
            <a:pPr>
              <a:buFont typeface="Arial" panose="020B0604020202020204" pitchFamily="34" charset="0"/>
              <a:buChar char="•"/>
            </a:pPr>
            <a:endParaRPr lang="fr-FR" sz="4000" dirty="0">
              <a:solidFill>
                <a:schemeClr val="tx1"/>
              </a:solidFill>
              <a:latin typeface="Montserrat" panose="00000500000000000000" pitchFamily="2" charset="0"/>
            </a:endParaRPr>
          </a:p>
          <a:p>
            <a:pPr>
              <a:buFont typeface="Arial" panose="020B0604020202020204" pitchFamily="34" charset="0"/>
              <a:buChar char="•"/>
            </a:pPr>
            <a:r>
              <a:rPr lang="fr-FR" sz="4000" b="1" dirty="0">
                <a:solidFill>
                  <a:schemeClr val="tx1"/>
                </a:solidFill>
                <a:latin typeface="Montserrat" panose="00000500000000000000" pitchFamily="2" charset="0"/>
              </a:rPr>
              <a:t>Vérification des doublons :</a:t>
            </a:r>
            <a:r>
              <a:rPr lang="fr-FR" sz="4000" dirty="0">
                <a:solidFill>
                  <a:schemeClr val="tx1"/>
                </a:solidFill>
                <a:latin typeface="Montserrat" panose="00000500000000000000" pitchFamily="2" charset="0"/>
              </a:rPr>
              <a:t> tous les codes de la colonne ‘sku’ sont en doublons. </a:t>
            </a:r>
          </a:p>
          <a:p>
            <a:pPr>
              <a:buFont typeface="Arial" panose="020B0604020202020204" pitchFamily="34" charset="0"/>
              <a:buChar char="•"/>
            </a:pPr>
            <a:endParaRPr lang="fr-FR" sz="4000" dirty="0">
              <a:solidFill>
                <a:schemeClr val="tx1"/>
              </a:solidFill>
              <a:latin typeface="Montserrat" panose="00000500000000000000" pitchFamily="2" charset="0"/>
            </a:endParaRPr>
          </a:p>
          <a:p>
            <a:pPr>
              <a:buFont typeface="Arial" panose="020B0604020202020204" pitchFamily="34" charset="0"/>
              <a:buChar char="•"/>
            </a:pPr>
            <a:r>
              <a:rPr lang="fr-FR" sz="4000" b="1" dirty="0">
                <a:solidFill>
                  <a:schemeClr val="tx1"/>
                </a:solidFill>
                <a:latin typeface="Montserrat" panose="00000500000000000000" pitchFamily="2" charset="0"/>
              </a:rPr>
              <a:t>Vérification des valeurs aberrantes :</a:t>
            </a:r>
            <a:r>
              <a:rPr lang="fr-FR" sz="4000" dirty="0">
                <a:solidFill>
                  <a:schemeClr val="tx1"/>
                </a:solidFill>
                <a:latin typeface="Montserrat" panose="00000500000000000000" pitchFamily="2" charset="0"/>
              </a:rPr>
              <a:t> La variable SKU comporte quatre valeurs </a:t>
            </a:r>
            <a:r>
              <a:rPr lang="fr-FR" sz="4000" b="1" dirty="0">
                <a:solidFill>
                  <a:schemeClr val="tx1"/>
                </a:solidFill>
                <a:latin typeface="Montserrat" panose="00000500000000000000" pitchFamily="2" charset="0"/>
              </a:rPr>
              <a:t>aberrantes</a:t>
            </a:r>
            <a:r>
              <a:rPr lang="fr-FR" sz="4000" dirty="0">
                <a:solidFill>
                  <a:schemeClr val="tx1"/>
                </a:solidFill>
                <a:latin typeface="Montserrat" panose="00000500000000000000" pitchFamily="2" charset="0"/>
              </a:rPr>
              <a:t> (lignes 272, 842, 1117, 1387) dont les codes articles ne respectent pas les normes de codification.</a:t>
            </a:r>
          </a:p>
          <a:p>
            <a:pPr>
              <a:buFont typeface="Arial" panose="020B0604020202020204" pitchFamily="34" charset="0"/>
              <a:buChar char="•"/>
            </a:pPr>
            <a:endParaRPr lang="fr-FR" sz="4000" b="1" i="1" u="none" strike="noStrike" baseline="0" dirty="0">
              <a:solidFill>
                <a:schemeClr val="tx1"/>
              </a:solidFill>
              <a:latin typeface="Montserrat" panose="00000500000000000000" pitchFamily="2" charset="0"/>
            </a:endParaRPr>
          </a:p>
          <a:p>
            <a:pPr marL="114300" indent="0">
              <a:buNone/>
            </a:pPr>
            <a:r>
              <a:rPr lang="fr-FR" sz="4200" b="1" i="1" u="none" strike="noStrike" baseline="0" dirty="0">
                <a:solidFill>
                  <a:schemeClr val="tx1"/>
                </a:solidFill>
                <a:latin typeface="Montserrat" panose="00000500000000000000" pitchFamily="2" charset="0"/>
              </a:rPr>
              <a:t>Features engineering </a:t>
            </a:r>
            <a:r>
              <a:rPr lang="fr-FR" sz="4000" i="0" u="none" strike="noStrike" baseline="0" dirty="0">
                <a:solidFill>
                  <a:schemeClr val="tx1"/>
                </a:solidFill>
                <a:latin typeface="Montserrat" panose="00000500000000000000" pitchFamily="2" charset="0"/>
              </a:rPr>
              <a:t>:</a:t>
            </a:r>
            <a:endParaRPr lang="fr-FR" sz="4000" b="0" i="0" u="none" strike="noStrike" baseline="0" dirty="0">
              <a:solidFill>
                <a:schemeClr val="tx1"/>
              </a:solidFill>
              <a:latin typeface="Montserrat" panose="00000500000000000000" pitchFamily="2" charset="0"/>
            </a:endParaRPr>
          </a:p>
          <a:p>
            <a:pPr marL="114300" indent="0">
              <a:buNone/>
            </a:pPr>
            <a:r>
              <a:rPr lang="fr-FR" sz="4000" b="0" i="0" u="none" strike="noStrike" baseline="0" dirty="0">
                <a:solidFill>
                  <a:schemeClr val="tx1"/>
                </a:solidFill>
                <a:latin typeface="Montserrat" panose="00000500000000000000" pitchFamily="2" charset="0"/>
              </a:rPr>
              <a:t>.</a:t>
            </a:r>
          </a:p>
          <a:p>
            <a:pPr>
              <a:buFont typeface="Arial" panose="020B0604020202020204" pitchFamily="34" charset="0"/>
              <a:buChar char="•"/>
            </a:pPr>
            <a:r>
              <a:rPr lang="fr-FR" sz="4000" b="1" i="0" u="none" strike="noStrike" baseline="0" dirty="0">
                <a:solidFill>
                  <a:schemeClr val="tx1"/>
                </a:solidFill>
                <a:latin typeface="Montserrat" panose="00000500000000000000" pitchFamily="2" charset="0"/>
              </a:rPr>
              <a:t>Transformation </a:t>
            </a:r>
            <a:r>
              <a:rPr lang="fr-FR" sz="4000" i="0" u="none" strike="noStrike" baseline="0" dirty="0">
                <a:solidFill>
                  <a:schemeClr val="tx1"/>
                </a:solidFill>
                <a:latin typeface="Montserrat" panose="00000500000000000000" pitchFamily="2" charset="0"/>
              </a:rPr>
              <a:t>du code «bon-cadeau-25-euros» en code 10021 sur la colonne sku. </a:t>
            </a:r>
          </a:p>
          <a:p>
            <a:pPr>
              <a:buFont typeface="Arial" panose="020B0604020202020204" pitchFamily="34" charset="0"/>
              <a:buChar char="•"/>
            </a:pPr>
            <a:r>
              <a:rPr lang="fr-FR" sz="4000" b="1" i="0" u="none" strike="noStrike" baseline="0" dirty="0">
                <a:solidFill>
                  <a:schemeClr val="tx1"/>
                </a:solidFill>
                <a:latin typeface="Montserrat" panose="00000500000000000000" pitchFamily="2" charset="0"/>
              </a:rPr>
              <a:t>Transformation </a:t>
            </a:r>
            <a:r>
              <a:rPr lang="fr-FR" sz="4000" b="0" i="0" u="none" strike="noStrike" baseline="0" dirty="0">
                <a:solidFill>
                  <a:schemeClr val="tx1"/>
                </a:solidFill>
                <a:latin typeface="Montserrat" panose="00000500000000000000" pitchFamily="2" charset="0"/>
              </a:rPr>
              <a:t>du code 13127-1 en code 10020</a:t>
            </a:r>
            <a:r>
              <a:rPr lang="fr-FR" sz="4000" b="0" i="0" u="none" strike="noStrike" baseline="0" dirty="0">
                <a:solidFill>
                  <a:srgbClr val="000000"/>
                </a:solidFill>
                <a:latin typeface="Montserrat" panose="00000500000000000000" pitchFamily="2" charset="0"/>
              </a:rPr>
              <a:t>.</a:t>
            </a:r>
          </a:p>
          <a:p>
            <a:pPr>
              <a:buFont typeface="Arial" panose="020B0604020202020204" pitchFamily="34" charset="0"/>
              <a:buChar char="•"/>
            </a:pPr>
            <a:r>
              <a:rPr lang="fr-FR" sz="4000" b="1" i="0" dirty="0">
                <a:solidFill>
                  <a:schemeClr val="tx1"/>
                </a:solidFill>
                <a:effectLst/>
                <a:latin typeface="Montserrat" panose="00000500000000000000" pitchFamily="2" charset="0"/>
              </a:rPr>
              <a:t>Traitement des doublons</a:t>
            </a:r>
            <a:r>
              <a:rPr lang="fr-FR" sz="4000" b="0" i="0" dirty="0">
                <a:solidFill>
                  <a:schemeClr val="tx1"/>
                </a:solidFill>
                <a:effectLst/>
                <a:latin typeface="Montserrat" panose="00000500000000000000" pitchFamily="2" charset="0"/>
              </a:rPr>
              <a:t> </a:t>
            </a:r>
          </a:p>
          <a:p>
            <a:pPr>
              <a:buFont typeface="Arial" panose="020B0604020202020204" pitchFamily="34" charset="0"/>
              <a:buChar char="•"/>
            </a:pPr>
            <a:r>
              <a:rPr lang="fr-FR" sz="4000" b="1" i="0" dirty="0">
                <a:solidFill>
                  <a:schemeClr val="tx1"/>
                </a:solidFill>
                <a:effectLst/>
                <a:latin typeface="Montserrat" panose="00000500000000000000" pitchFamily="2" charset="0"/>
              </a:rPr>
              <a:t>Traitement </a:t>
            </a:r>
            <a:r>
              <a:rPr lang="fr-FR" sz="4000" dirty="0">
                <a:solidFill>
                  <a:schemeClr val="tx1"/>
                </a:solidFill>
                <a:latin typeface="Montserrat" panose="00000500000000000000" pitchFamily="2" charset="0"/>
              </a:rPr>
              <a:t>valeurs manquantes </a:t>
            </a:r>
            <a:r>
              <a:rPr lang="fr-FR" sz="4000" b="0" i="0" u="none" strike="noStrike" baseline="0" dirty="0">
                <a:solidFill>
                  <a:srgbClr val="000000"/>
                </a:solidFill>
                <a:latin typeface="Montserrat" panose="00000500000000000000" pitchFamily="2" charset="0"/>
              </a:rPr>
              <a:t>	</a:t>
            </a:r>
          </a:p>
          <a:p>
            <a:pPr marL="114300" marR="0" lvl="0" indent="0" algn="l" rtl="0">
              <a:lnSpc>
                <a:spcPct val="115000"/>
              </a:lnSpc>
              <a:spcBef>
                <a:spcPts val="0"/>
              </a:spcBef>
              <a:spcAft>
                <a:spcPts val="0"/>
              </a:spcAft>
              <a:buClr>
                <a:srgbClr val="999999"/>
              </a:buClr>
              <a:buSzPts val="1800"/>
              <a:buNone/>
            </a:pPr>
            <a:endParaRPr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695109" y="46490"/>
            <a:ext cx="8242212"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r>
              <a:rPr lang="fr-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web</a:t>
            </a:r>
            <a:r>
              <a:rPr lang="fr-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.xlsx)</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805006" y="56879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ZoneTexte 20">
            <a:extLst>
              <a:ext uri="{FF2B5EF4-FFF2-40B4-BE49-F238E27FC236}">
                <a16:creationId xmlns:a16="http://schemas.microsoft.com/office/drawing/2014/main" id="{99CABC70-161D-49EA-A04C-936408B54E29}"/>
              </a:ext>
            </a:extLst>
          </p:cNvPr>
          <p:cNvSpPr txBox="1"/>
          <p:nvPr/>
        </p:nvSpPr>
        <p:spPr>
          <a:xfrm>
            <a:off x="4572001" y="1321962"/>
            <a:ext cx="4571999" cy="3262432"/>
          </a:xfrm>
          <a:prstGeom prst="rect">
            <a:avLst/>
          </a:prstGeom>
          <a:noFill/>
        </p:spPr>
        <p:txBody>
          <a:bodyPr wrap="square">
            <a:spAutoFit/>
          </a:bodyPr>
          <a:lstStyle/>
          <a:p>
            <a:r>
              <a:rPr lang="fr-FR" sz="1050" b="1" i="1" dirty="0">
                <a:solidFill>
                  <a:schemeClr val="tx1"/>
                </a:solidFill>
                <a:latin typeface="Montserrat" panose="00000500000000000000" pitchFamily="2" charset="0"/>
                <a:ea typeface="Montserrat"/>
                <a:cs typeface="Montserrat"/>
                <a:sym typeface="Montserrat"/>
              </a:rPr>
              <a:t>Caractéristiques :</a:t>
            </a:r>
          </a:p>
          <a:p>
            <a:endParaRPr lang="fr-FR" sz="1000" b="0" i="0" u="none" strike="noStrike" baseline="0" dirty="0">
              <a:solidFill>
                <a:srgbClr val="000000"/>
              </a:solidFill>
              <a:latin typeface="Montserrat" panose="00000500000000000000" pitchFamily="2" charset="0"/>
            </a:endParaRPr>
          </a:p>
          <a:p>
            <a:r>
              <a:rPr lang="fr-FR" sz="1000" b="1" dirty="0">
                <a:latin typeface="Montserrat" panose="00000500000000000000" pitchFamily="2" charset="0"/>
              </a:rPr>
              <a:t>1513</a:t>
            </a:r>
            <a:r>
              <a:rPr lang="fr-FR" sz="1000" b="0" i="0" u="none" strike="noStrike" baseline="0" dirty="0">
                <a:solidFill>
                  <a:srgbClr val="000000"/>
                </a:solidFill>
                <a:latin typeface="Montserrat" panose="00000500000000000000" pitchFamily="2" charset="0"/>
              </a:rPr>
              <a:t> observations et </a:t>
            </a:r>
            <a:r>
              <a:rPr lang="fr-FR" sz="1000" b="1" dirty="0">
                <a:latin typeface="Montserrat" panose="00000500000000000000" pitchFamily="2" charset="0"/>
              </a:rPr>
              <a:t>29</a:t>
            </a:r>
            <a:r>
              <a:rPr lang="fr-FR" sz="1000" b="0" i="0" u="none" strike="noStrike" baseline="0" dirty="0">
                <a:solidFill>
                  <a:srgbClr val="000000"/>
                </a:solidFill>
                <a:latin typeface="Montserrat" panose="00000500000000000000" pitchFamily="2" charset="0"/>
              </a:rPr>
              <a:t> colonnes.</a:t>
            </a:r>
          </a:p>
          <a:p>
            <a:endParaRPr lang="fr-FR" sz="1000" b="0" i="0" u="none" strike="noStrike" baseline="0" dirty="0">
              <a:solidFill>
                <a:srgbClr val="000000"/>
              </a:solidFill>
              <a:latin typeface="Montserrat" panose="00000500000000000000" pitchFamily="2" charset="0"/>
            </a:endParaRPr>
          </a:p>
          <a:p>
            <a:r>
              <a:rPr lang="fr-FR" sz="1000" b="1" dirty="0">
                <a:latin typeface="Montserrat" panose="00000500000000000000" pitchFamily="2" charset="0"/>
              </a:rPr>
              <a:t>Type de données </a:t>
            </a:r>
            <a:r>
              <a:rPr lang="fr-FR" sz="1000" dirty="0">
                <a:latin typeface="Montserrat" panose="00000500000000000000" pitchFamily="2" charset="0"/>
              </a:rPr>
              <a:t>:</a:t>
            </a:r>
          </a:p>
          <a:p>
            <a:endParaRPr lang="fr-FR" sz="1000" b="0" i="0" u="none" strike="noStrike" baseline="0" dirty="0">
              <a:solidFill>
                <a:srgbClr val="000000"/>
              </a:solidFill>
              <a:latin typeface="Montserrat" panose="00000500000000000000" pitchFamily="2" charset="0"/>
            </a:endParaRPr>
          </a:p>
          <a:p>
            <a:pPr marL="285750" lvl="1" indent="-285750">
              <a:buFont typeface="Montserrat" panose="00000500000000000000" pitchFamily="2" charset="0"/>
              <a:buChar char="‐"/>
            </a:pPr>
            <a:r>
              <a:rPr lang="fr-FR" sz="1000" dirty="0">
                <a:latin typeface="Montserrat" panose="00000500000000000000" pitchFamily="2" charset="0"/>
              </a:rPr>
              <a:t>6</a:t>
            </a:r>
            <a:r>
              <a:rPr lang="fr-FR" sz="1000" b="0" i="0" u="none" strike="noStrike" baseline="0" dirty="0">
                <a:solidFill>
                  <a:srgbClr val="000000"/>
                </a:solidFill>
                <a:latin typeface="Montserrat" panose="00000500000000000000" pitchFamily="2" charset="0"/>
              </a:rPr>
              <a:t> intger</a:t>
            </a:r>
          </a:p>
          <a:p>
            <a:pPr marL="285750" lvl="1" indent="-285750">
              <a:buFont typeface="Montserrat" panose="00000500000000000000" pitchFamily="2" charset="0"/>
              <a:buChar char="‐"/>
            </a:pPr>
            <a:r>
              <a:rPr lang="fr-FR" sz="1000" b="0" i="0" u="none" strike="noStrike" baseline="0" dirty="0">
                <a:solidFill>
                  <a:srgbClr val="000000"/>
                </a:solidFill>
                <a:latin typeface="Montserrat" panose="00000500000000000000" pitchFamily="2" charset="0"/>
              </a:rPr>
              <a:t>8 Float</a:t>
            </a:r>
          </a:p>
          <a:p>
            <a:pPr marL="285750" lvl="1" indent="-285750">
              <a:buFont typeface="Montserrat" panose="00000500000000000000" pitchFamily="2" charset="0"/>
              <a:buChar char="‐"/>
            </a:pPr>
            <a:r>
              <a:rPr lang="fr-FR" sz="1000" b="0" i="0" u="none" strike="noStrike" baseline="0" dirty="0">
                <a:solidFill>
                  <a:srgbClr val="000000"/>
                </a:solidFill>
                <a:latin typeface="Montserrat" panose="00000500000000000000" pitchFamily="2" charset="0"/>
              </a:rPr>
              <a:t>11 objets</a:t>
            </a:r>
          </a:p>
          <a:p>
            <a:pPr marL="285750" lvl="1" indent="-285750">
              <a:buFont typeface="Montserrat" panose="00000500000000000000" pitchFamily="2" charset="0"/>
              <a:buChar char="‐"/>
            </a:pPr>
            <a:r>
              <a:rPr lang="fr-FR" sz="1000" b="0" i="0" u="none" strike="noStrike" baseline="0" dirty="0">
                <a:solidFill>
                  <a:srgbClr val="000000"/>
                </a:solidFill>
                <a:latin typeface="Montserrat" panose="00000500000000000000" pitchFamily="2" charset="0"/>
              </a:rPr>
              <a:t>4 datetimes</a:t>
            </a:r>
          </a:p>
          <a:p>
            <a:pPr lvl="1"/>
            <a:endParaRPr lang="fr-FR" sz="1000" b="0" i="0" u="none" strike="noStrike" baseline="0" dirty="0">
              <a:solidFill>
                <a:srgbClr val="000000"/>
              </a:solidFill>
              <a:latin typeface="Montserrat" panose="00000500000000000000" pitchFamily="2" charset="0"/>
            </a:endParaRPr>
          </a:p>
          <a:p>
            <a:pPr marL="285750" lvl="1" indent="-285750">
              <a:buFont typeface="Montserrat" panose="00000500000000000000" pitchFamily="2" charset="0"/>
              <a:buChar char="‐"/>
            </a:pPr>
            <a:endParaRPr lang="fr-FR" sz="1000" b="0" i="0" u="none" strike="noStrike" baseline="0" dirty="0">
              <a:solidFill>
                <a:srgbClr val="000000"/>
              </a:solidFill>
              <a:latin typeface="Montserrat" panose="00000500000000000000" pitchFamily="2" charset="0"/>
            </a:endParaRPr>
          </a:p>
          <a:p>
            <a:pPr marL="114300" marR="0" lvl="0" indent="0" algn="l" defTabSz="914400" rtl="0" eaLnBrk="1" fontAlgn="auto" latinLnBrk="0" hangingPunct="1">
              <a:lnSpc>
                <a:spcPct val="115000"/>
              </a:lnSpc>
              <a:spcBef>
                <a:spcPts val="0"/>
              </a:spcBef>
              <a:spcAft>
                <a:spcPts val="0"/>
              </a:spcAft>
              <a:buClr>
                <a:srgbClr val="999999"/>
              </a:buClr>
              <a:buSzPts val="1800"/>
              <a:buFont typeface="Arial"/>
              <a:buNone/>
              <a:tabLst/>
              <a:defRPr/>
            </a:pPr>
            <a:r>
              <a:rPr kumimoji="0" lang="fr-FR" sz="1000" b="1" i="1" u="none" strike="noStrike" kern="0" cap="none" spc="0" normalizeH="0" baseline="0" noProof="0" dirty="0">
                <a:ln>
                  <a:noFill/>
                </a:ln>
                <a:solidFill>
                  <a:srgbClr val="000000"/>
                </a:solidFill>
                <a:effectLst/>
                <a:uLnTx/>
                <a:uFillTx/>
                <a:latin typeface="Montserrat" panose="00000500000000000000" pitchFamily="2" charset="0"/>
                <a:ea typeface="Montserrat"/>
                <a:cs typeface="Montserrat"/>
                <a:sym typeface="Montserrat"/>
              </a:rPr>
              <a:t>Remarques et difficultés rencontrées : </a:t>
            </a:r>
          </a:p>
          <a:p>
            <a:pPr marL="114300" marR="0" lvl="0" indent="0" algn="l" defTabSz="914400" rtl="0" eaLnBrk="1" fontAlgn="auto" latinLnBrk="0" hangingPunct="1">
              <a:lnSpc>
                <a:spcPct val="115000"/>
              </a:lnSpc>
              <a:spcBef>
                <a:spcPts val="0"/>
              </a:spcBef>
              <a:spcAft>
                <a:spcPts val="0"/>
              </a:spcAft>
              <a:buClr>
                <a:srgbClr val="999999"/>
              </a:buClr>
              <a:buSzPts val="1800"/>
              <a:buFont typeface="Arial"/>
              <a:buNone/>
              <a:tabLst/>
              <a:defRPr/>
            </a:pPr>
            <a:endParaRPr kumimoji="0" lang="fr-FR" sz="1000" b="1" i="1" u="none" strike="noStrike" kern="0" cap="none" spc="0" normalizeH="0" baseline="0" noProof="0" dirty="0">
              <a:ln>
                <a:noFill/>
              </a:ln>
              <a:solidFill>
                <a:srgbClr val="000000"/>
              </a:solidFill>
              <a:effectLst/>
              <a:uLnTx/>
              <a:uFillTx/>
              <a:latin typeface="Montserrat" panose="00000500000000000000" pitchFamily="2" charset="0"/>
              <a:ea typeface="Montserrat"/>
              <a:cs typeface="Montserrat"/>
              <a:sym typeface="Montserrat"/>
            </a:endParaRPr>
          </a:p>
          <a:p>
            <a:pPr marL="285750" marR="0" lvl="0" indent="-171450" algn="l" defTabSz="914400" rtl="0" eaLnBrk="1" fontAlgn="auto" latinLnBrk="0" hangingPunct="1">
              <a:lnSpc>
                <a:spcPct val="115000"/>
              </a:lnSpc>
              <a:spcBef>
                <a:spcPts val="0"/>
              </a:spcBef>
              <a:spcAft>
                <a:spcPts val="0"/>
              </a:spcAft>
              <a:buClr>
                <a:srgbClr val="999999"/>
              </a:buClr>
              <a:buSzPts val="1800"/>
              <a:buFont typeface="Arial" panose="020B0604020202020204" pitchFamily="34" charset="0"/>
              <a:buChar char="•"/>
              <a:tabLst/>
              <a:defRPr/>
            </a:pPr>
            <a:r>
              <a:rPr kumimoji="0" lang="fr-FR" sz="1000" b="0" i="0" u="none" strike="noStrike" kern="0" cap="none" spc="0" normalizeH="0" baseline="0" noProof="0" dirty="0">
                <a:ln>
                  <a:noFill/>
                </a:ln>
                <a:solidFill>
                  <a:srgbClr val="000000"/>
                </a:solidFill>
                <a:effectLst/>
                <a:uLnTx/>
                <a:uFillTx/>
                <a:latin typeface="Montserrat" panose="00000500000000000000" pitchFamily="2" charset="0"/>
                <a:sym typeface="Arial"/>
              </a:rPr>
              <a:t>Identifier</a:t>
            </a:r>
            <a:r>
              <a:rPr lang="fr-FR" sz="1000" dirty="0">
                <a:latin typeface="Montserrat" panose="00000500000000000000" pitchFamily="2" charset="0"/>
              </a:rPr>
              <a:t> </a:t>
            </a:r>
            <a:r>
              <a:rPr kumimoji="0" lang="fr-FR" sz="1000" b="0" i="0" u="none" strike="noStrike" kern="0" cap="none" spc="0" normalizeH="0" baseline="0" noProof="0" dirty="0">
                <a:ln>
                  <a:noFill/>
                </a:ln>
                <a:solidFill>
                  <a:srgbClr val="000000"/>
                </a:solidFill>
                <a:effectLst/>
                <a:uLnTx/>
                <a:uFillTx/>
                <a:latin typeface="Montserrat" panose="00000500000000000000" pitchFamily="2" charset="0"/>
                <a:sym typeface="Arial"/>
              </a:rPr>
              <a:t>correctement </a:t>
            </a:r>
            <a:r>
              <a:rPr kumimoji="0" lang="fr-FR" sz="1000" b="1" i="0" u="none" strike="noStrike" kern="0" cap="none" spc="0" normalizeH="0" baseline="0" noProof="0" dirty="0">
                <a:ln>
                  <a:noFill/>
                </a:ln>
                <a:solidFill>
                  <a:srgbClr val="000000"/>
                </a:solidFill>
                <a:effectLst/>
                <a:uLnTx/>
                <a:uFillTx/>
                <a:latin typeface="Montserrat" panose="00000500000000000000" pitchFamily="2" charset="0"/>
                <a:sym typeface="Arial"/>
              </a:rPr>
              <a:t>les colonnes à supprimer. </a:t>
            </a:r>
          </a:p>
          <a:p>
            <a:pPr marL="285750" marR="0" lvl="0" indent="-171450" algn="l" defTabSz="914400" rtl="0" eaLnBrk="1" fontAlgn="auto" latinLnBrk="0" hangingPunct="1">
              <a:lnSpc>
                <a:spcPct val="115000"/>
              </a:lnSpc>
              <a:spcBef>
                <a:spcPts val="0"/>
              </a:spcBef>
              <a:spcAft>
                <a:spcPts val="0"/>
              </a:spcAft>
              <a:buClr>
                <a:srgbClr val="999999"/>
              </a:buClr>
              <a:buSzPts val="1800"/>
              <a:buFont typeface="Arial" panose="020B0604020202020204" pitchFamily="34" charset="0"/>
              <a:buChar char="•"/>
              <a:tabLst/>
              <a:defRPr/>
            </a:pPr>
            <a:r>
              <a:rPr kumimoji="0" lang="fr-FR" sz="1000" b="1" i="0" u="none" strike="noStrike" kern="0" cap="none" spc="0" normalizeH="0" baseline="0" noProof="0" dirty="0">
                <a:ln>
                  <a:noFill/>
                </a:ln>
                <a:solidFill>
                  <a:srgbClr val="000000"/>
                </a:solidFill>
                <a:effectLst/>
                <a:uLnTx/>
                <a:uFillTx/>
                <a:latin typeface="Montserrat" panose="00000500000000000000" pitchFamily="2" charset="0"/>
                <a:sym typeface="Arial"/>
              </a:rPr>
              <a:t>Le traitement des codes</a:t>
            </a:r>
            <a:r>
              <a:rPr kumimoji="0" lang="fr-FR" sz="1000" b="0" i="0" u="none" strike="noStrike" kern="0" cap="none" spc="0" normalizeH="0" baseline="0" noProof="0" dirty="0">
                <a:ln>
                  <a:noFill/>
                </a:ln>
                <a:solidFill>
                  <a:srgbClr val="000000"/>
                </a:solidFill>
                <a:effectLst/>
                <a:uLnTx/>
                <a:uFillTx/>
                <a:latin typeface="Montserrat" panose="00000500000000000000" pitchFamily="2" charset="0"/>
                <a:sym typeface="Arial"/>
              </a:rPr>
              <a:t> qui ne respectant pas les règles de codification.</a:t>
            </a:r>
            <a:endParaRPr kumimoji="0" lang="fr-FR" sz="1000" b="0" i="1" u="none" strike="noStrike" kern="0" cap="none" spc="0" normalizeH="0" baseline="0" noProof="0" dirty="0">
              <a:ln>
                <a:noFill/>
              </a:ln>
              <a:solidFill>
                <a:srgbClr val="000000"/>
              </a:solidFill>
              <a:effectLst/>
              <a:uLnTx/>
              <a:uFillTx/>
              <a:latin typeface="Montserrat" panose="00000500000000000000" pitchFamily="2" charset="0"/>
              <a:ea typeface="Montserrat"/>
              <a:cs typeface="Montserrat"/>
              <a:sym typeface="Montserrat"/>
            </a:endParaRPr>
          </a:p>
          <a:p>
            <a:r>
              <a:rPr lang="fr-FR" b="0" i="0" u="none" strike="noStrike" baseline="0" dirty="0">
                <a:solidFill>
                  <a:srgbClr val="000000"/>
                </a:solidFill>
                <a:latin typeface="Montserrat" panose="00000500000000000000" pitchFamily="2" charset="0"/>
              </a:rPr>
              <a:t>	</a:t>
            </a:r>
          </a:p>
          <a:p>
            <a:endParaRPr lang="fr-FR" sz="1400" b="0" i="0" u="none" strike="noStrike" baseline="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39676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2" name="Titre 1">
            <a:extLst>
              <a:ext uri="{FF2B5EF4-FFF2-40B4-BE49-F238E27FC236}">
                <a16:creationId xmlns:a16="http://schemas.microsoft.com/office/drawing/2014/main" id="{CC641973-FD3A-4095-AAF6-DF2E22C29499}"/>
              </a:ext>
            </a:extLst>
          </p:cNvPr>
          <p:cNvSpPr>
            <a:spLocks noGrp="1"/>
          </p:cNvSpPr>
          <p:nvPr>
            <p:ph type="title"/>
          </p:nvPr>
        </p:nvSpPr>
        <p:spPr/>
        <p:txBody>
          <a:bodyPr>
            <a:normAutofit fontScale="90000"/>
          </a:bodyPr>
          <a:lstStyle/>
          <a:p>
            <a:endParaRPr lang="fr-FR"/>
          </a:p>
        </p:txBody>
      </p:sp>
      <p:sp>
        <p:nvSpPr>
          <p:cNvPr id="63" name="Google Shape;63;p4"/>
          <p:cNvSpPr txBox="1">
            <a:spLocks noGrp="1"/>
          </p:cNvSpPr>
          <p:nvPr>
            <p:ph type="body" idx="1"/>
          </p:nvPr>
        </p:nvSpPr>
        <p:spPr>
          <a:xfrm>
            <a:off x="311700" y="1246275"/>
            <a:ext cx="3999900" cy="3701506"/>
          </a:xfrm>
          <a:prstGeom prst="rect">
            <a:avLst/>
          </a:prstGeom>
          <a:noFill/>
          <a:ln>
            <a:noFill/>
          </a:ln>
        </p:spPr>
        <p:txBody>
          <a:bodyPr spcFirstLastPara="1" wrap="square" lIns="91425" tIns="91425" rIns="91425" bIns="91425" anchor="t" anchorCtr="0">
            <a:normAutofit fontScale="92500" lnSpcReduction="10000"/>
          </a:bodyPr>
          <a:lstStyle/>
          <a:p>
            <a:pPr marL="114300" marR="0" lvl="0" indent="0" algn="l"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fr-FR" b="1" i="1" u="none" strike="noStrike" kern="0" cap="none" spc="0" normalizeH="0" baseline="0" noProof="0" dirty="0">
                <a:ln>
                  <a:noFill/>
                </a:ln>
                <a:solidFill>
                  <a:srgbClr val="595959"/>
                </a:solidFill>
                <a:effectLst/>
                <a:uLnTx/>
                <a:uFillTx/>
                <a:latin typeface="Montserrat" panose="00000500000000000000" pitchFamily="2" charset="0"/>
                <a:cs typeface="Arial"/>
                <a:sym typeface="Arial"/>
              </a:rPr>
              <a:t>Nettoyage des données </a:t>
            </a:r>
            <a:r>
              <a:rPr kumimoji="0" lang="fr-FR" sz="1800" b="0" i="1" u="none" strike="noStrike" kern="0" cap="none" spc="0" normalizeH="0" baseline="0" noProof="0" dirty="0">
                <a:ln>
                  <a:noFill/>
                </a:ln>
                <a:solidFill>
                  <a:srgbClr val="595959"/>
                </a:solidFill>
                <a:effectLst/>
                <a:uLnTx/>
                <a:uFillTx/>
                <a:latin typeface="Montserrat" panose="00000500000000000000" pitchFamily="2" charset="0"/>
                <a:cs typeface="Arial"/>
                <a:sym typeface="Arial"/>
              </a:rPr>
              <a:t>:</a:t>
            </a:r>
          </a:p>
          <a:p>
            <a:pPr marL="114300" marR="0" lvl="0" indent="0" algn="l" defTabSz="914400" rtl="0" eaLnBrk="1" fontAlgn="auto" latinLnBrk="0" hangingPunct="1">
              <a:lnSpc>
                <a:spcPct val="115000"/>
              </a:lnSpc>
              <a:spcBef>
                <a:spcPts val="0"/>
              </a:spcBef>
              <a:spcAft>
                <a:spcPts val="0"/>
              </a:spcAft>
              <a:buClr>
                <a:srgbClr val="595959"/>
              </a:buClr>
              <a:buSzPts val="1800"/>
              <a:buFont typeface="Arial"/>
              <a:buNone/>
              <a:tabLst/>
              <a:defRPr/>
            </a:pPr>
            <a:endParaRPr kumimoji="0" lang="fr-FR" sz="2000" b="0" i="1" u="none" strike="noStrike" kern="0" cap="none" spc="0" normalizeH="0" baseline="0" noProof="0" dirty="0">
              <a:ln>
                <a:noFill/>
              </a:ln>
              <a:solidFill>
                <a:srgbClr val="595959"/>
              </a:solidFill>
              <a:effectLst/>
              <a:uLnTx/>
              <a:uFillTx/>
              <a:latin typeface="Montserrat" panose="00000500000000000000" pitchFamily="2" charset="0"/>
              <a:cs typeface="Arial"/>
              <a:sym typeface="Arial"/>
            </a:endParaRPr>
          </a:p>
          <a:p>
            <a:pPr>
              <a:buFont typeface="Courier New" panose="02070309020205020404" pitchFamily="49" charset="0"/>
              <a:buChar char="o"/>
            </a:pPr>
            <a:r>
              <a:rPr lang="fr-FR" b="1" i="0" u="none" strike="noStrike" baseline="0" dirty="0">
                <a:solidFill>
                  <a:schemeClr val="tx1"/>
                </a:solidFill>
                <a:latin typeface="Montserrat" panose="00000500000000000000" pitchFamily="2" charset="0"/>
              </a:rPr>
              <a:t>Vérification de la typologie : ‘</a:t>
            </a:r>
            <a:r>
              <a:rPr kumimoji="0" lang="fr-FR" b="0" i="0" u="none" strike="noStrike" kern="0" cap="none" spc="0" normalizeH="0" baseline="0" noProof="0" dirty="0">
                <a:ln>
                  <a:noFill/>
                </a:ln>
                <a:solidFill>
                  <a:schemeClr val="tx1"/>
                </a:solidFill>
                <a:effectLst/>
                <a:uLnTx/>
                <a:uFillTx/>
                <a:latin typeface="Montserrat" panose="00000500000000000000" pitchFamily="2" charset="0"/>
                <a:sym typeface="Arial"/>
              </a:rPr>
              <a:t>id_web’.</a:t>
            </a:r>
          </a:p>
          <a:p>
            <a:pPr>
              <a:buFont typeface="Courier New" panose="02070309020205020404" pitchFamily="49" charset="0"/>
              <a:buChar char="o"/>
            </a:pPr>
            <a:endParaRPr kumimoji="0" lang="fr-FR" b="0" i="0" u="none" strike="noStrike" kern="0" cap="none" spc="0" normalizeH="0" baseline="0" noProof="0" dirty="0">
              <a:ln>
                <a:noFill/>
              </a:ln>
              <a:solidFill>
                <a:schemeClr val="tx1"/>
              </a:solidFill>
              <a:effectLst/>
              <a:uLnTx/>
              <a:uFillTx/>
              <a:latin typeface="Montserrat" panose="00000500000000000000" pitchFamily="2" charset="0"/>
              <a:sym typeface="Arial"/>
            </a:endParaRPr>
          </a:p>
          <a:p>
            <a:pPr>
              <a:buFont typeface="Courier New" panose="02070309020205020404" pitchFamily="49" charset="0"/>
              <a:buChar char="o"/>
            </a:pPr>
            <a:r>
              <a:rPr lang="fr-FR" b="1" i="0" u="none" strike="noStrike" baseline="0" dirty="0">
                <a:solidFill>
                  <a:schemeClr val="tx1"/>
                </a:solidFill>
                <a:latin typeface="Montserrat" panose="00000500000000000000" pitchFamily="2" charset="0"/>
              </a:rPr>
              <a:t>Vérification des doublons </a:t>
            </a:r>
            <a:r>
              <a:rPr lang="fr-FR" b="0" i="0" u="none" strike="noStrike" baseline="0" dirty="0">
                <a:solidFill>
                  <a:schemeClr val="tx1"/>
                </a:solidFill>
                <a:latin typeface="Montserrat" panose="00000500000000000000" pitchFamily="2" charset="0"/>
              </a:rPr>
              <a:t>sur la colonne id_web.</a:t>
            </a:r>
          </a:p>
          <a:p>
            <a:pPr>
              <a:buFont typeface="Courier New" panose="02070309020205020404" pitchFamily="49" charset="0"/>
              <a:buChar char="o"/>
            </a:pPr>
            <a:endParaRPr lang="fr-FR" b="0" i="0" u="none" strike="noStrike" baseline="0" dirty="0">
              <a:solidFill>
                <a:schemeClr val="tx1"/>
              </a:solidFill>
              <a:latin typeface="Montserrat" panose="00000500000000000000" pitchFamily="2" charset="0"/>
            </a:endParaRPr>
          </a:p>
          <a:p>
            <a:pPr>
              <a:buFont typeface="Courier New" panose="02070309020205020404" pitchFamily="49" charset="0"/>
              <a:buChar char="o"/>
            </a:pPr>
            <a:r>
              <a:rPr lang="fr-FR" b="1" i="0" u="none" strike="noStrike" baseline="0" dirty="0">
                <a:solidFill>
                  <a:schemeClr val="tx1"/>
                </a:solidFill>
                <a:latin typeface="Montserrat" panose="00000500000000000000" pitchFamily="2" charset="0"/>
              </a:rPr>
              <a:t>Vérification des Valeurs manquantes :</a:t>
            </a:r>
            <a:r>
              <a:rPr lang="fr-FR" b="0" i="0" u="none" strike="noStrike" baseline="0" dirty="0">
                <a:solidFill>
                  <a:schemeClr val="tx1"/>
                </a:solidFill>
                <a:latin typeface="Montserrat" panose="00000500000000000000" pitchFamily="2" charset="0"/>
              </a:rPr>
              <a:t> aucune valeur manquante.</a:t>
            </a:r>
          </a:p>
          <a:p>
            <a:pPr marL="139700" indent="0">
              <a:buNone/>
            </a:pPr>
            <a:endParaRPr lang="fr-FR" sz="1400" b="0" i="0" u="none" strike="noStrike" baseline="0" dirty="0">
              <a:solidFill>
                <a:schemeClr val="tx1"/>
              </a:solidFill>
              <a:latin typeface="Montserrat" panose="00000500000000000000" pitchFamily="2" charset="0"/>
            </a:endParaRPr>
          </a:p>
          <a:p>
            <a:pPr marL="139700" indent="0">
              <a:buNone/>
            </a:pPr>
            <a:r>
              <a:rPr lang="fr-FR" sz="1400" b="1" i="1" u="none" strike="noStrike" baseline="0" dirty="0">
                <a:solidFill>
                  <a:schemeClr val="tx1"/>
                </a:solidFill>
                <a:latin typeface="Montserrat" panose="00000500000000000000" pitchFamily="2" charset="0"/>
              </a:rPr>
              <a:t>Features engineering: </a:t>
            </a:r>
          </a:p>
          <a:p>
            <a:pPr>
              <a:buFont typeface="Courier New" panose="02070309020205020404" pitchFamily="49" charset="0"/>
              <a:buChar char="o"/>
            </a:pPr>
            <a:endParaRPr lang="fr-FR" sz="1400" b="0" i="0" u="none" strike="noStrike" baseline="0" dirty="0">
              <a:solidFill>
                <a:schemeClr val="tx1"/>
              </a:solidFill>
              <a:latin typeface="Montserrat" panose="00000500000000000000" pitchFamily="2" charset="0"/>
            </a:endParaRPr>
          </a:p>
          <a:p>
            <a:pPr>
              <a:buFont typeface="Courier New" panose="02070309020205020404" pitchFamily="49" charset="0"/>
              <a:buChar char="o"/>
            </a:pPr>
            <a:r>
              <a:rPr lang="fr-FR" b="1" i="0" dirty="0">
                <a:solidFill>
                  <a:schemeClr val="tx1"/>
                </a:solidFill>
                <a:effectLst/>
                <a:latin typeface="Montserrat" panose="00000500000000000000" pitchFamily="2" charset="0"/>
              </a:rPr>
              <a:t>Correction des erreurs de typologie </a:t>
            </a:r>
            <a:r>
              <a:rPr lang="fr-FR" b="0" i="0" dirty="0">
                <a:solidFill>
                  <a:schemeClr val="tx1"/>
                </a:solidFill>
                <a:effectLst/>
                <a:latin typeface="Montserrat" panose="00000500000000000000" pitchFamily="2" charset="0"/>
              </a:rPr>
              <a:t>dans la colonne id_web.</a:t>
            </a:r>
            <a:endParaRPr lang="fr-FR" sz="1400" b="0" i="0" u="none" strike="noStrike" baseline="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Courier New" panose="02070309020205020404" pitchFamily="49" charset="0"/>
              <a:buChar char="o"/>
            </a:pPr>
            <a:r>
              <a:rPr lang="fr-FR" b="1" i="0" dirty="0">
                <a:solidFill>
                  <a:schemeClr val="tx1"/>
                </a:solidFill>
                <a:effectLst/>
                <a:latin typeface="Montserrat" panose="00000500000000000000" pitchFamily="2" charset="0"/>
              </a:rPr>
              <a:t>Traitement des doublons</a:t>
            </a:r>
            <a:r>
              <a:rPr lang="fr-FR" b="0" i="0" dirty="0">
                <a:solidFill>
                  <a:schemeClr val="tx1"/>
                </a:solidFill>
                <a:effectLst/>
                <a:latin typeface="Montserrat" panose="00000500000000000000" pitchFamily="2" charset="0"/>
              </a:rPr>
              <a:t> dans la colonne id_web</a:t>
            </a:r>
            <a:endParaRPr i="1" dirty="0">
              <a:solidFill>
                <a:schemeClr val="tx1"/>
              </a:solidFill>
              <a:latin typeface="Montserrat" panose="00000500000000000000" pitchFamily="2" charset="0"/>
              <a:ea typeface="Montserrat"/>
              <a:cs typeface="Montserrat"/>
              <a:sym typeface="Montserrat"/>
            </a:endParaRPr>
          </a:p>
        </p:txBody>
      </p:sp>
      <p:sp>
        <p:nvSpPr>
          <p:cNvPr id="3" name="Espace réservé du texte 2">
            <a:extLst>
              <a:ext uri="{FF2B5EF4-FFF2-40B4-BE49-F238E27FC236}">
                <a16:creationId xmlns:a16="http://schemas.microsoft.com/office/drawing/2014/main" id="{73A9AD4E-890B-48D8-B2EE-56A29DBE7B09}"/>
              </a:ext>
            </a:extLst>
          </p:cNvPr>
          <p:cNvSpPr>
            <a:spLocks noGrp="1"/>
          </p:cNvSpPr>
          <p:nvPr>
            <p:ph type="body" idx="2"/>
          </p:nvPr>
        </p:nvSpPr>
        <p:spPr>
          <a:xfrm>
            <a:off x="4832400" y="1321056"/>
            <a:ext cx="3999900" cy="3416400"/>
          </a:xfrm>
          <a:solidFill>
            <a:schemeClr val="tx2"/>
          </a:solidFill>
        </p:spPr>
        <p:txBody>
          <a:bodyPr/>
          <a:lstStyle/>
          <a:p>
            <a:pPr marL="139700" indent="0">
              <a:buNone/>
            </a:pPr>
            <a:r>
              <a:rPr lang="fr-FR" sz="1200" b="1" i="1" dirty="0">
                <a:solidFill>
                  <a:schemeClr val="tx1"/>
                </a:solidFill>
                <a:latin typeface="Montserrat" panose="00000500000000000000" pitchFamily="2" charset="0"/>
                <a:ea typeface="Montserrat"/>
                <a:cs typeface="Montserrat"/>
                <a:sym typeface="Montserrat"/>
              </a:rPr>
              <a:t>Caractéristiques :</a:t>
            </a:r>
          </a:p>
          <a:p>
            <a:pPr marL="139700" indent="0">
              <a:buNone/>
            </a:pPr>
            <a:endParaRPr lang="fr-FR" sz="1600" b="0" i="0" u="none" strike="noStrike" baseline="0" dirty="0">
              <a:solidFill>
                <a:srgbClr val="000000"/>
              </a:solidFill>
              <a:latin typeface="Montserrat" panose="00000500000000000000" pitchFamily="2" charset="0"/>
            </a:endParaRPr>
          </a:p>
          <a:p>
            <a:pPr marL="139700" indent="0">
              <a:buNone/>
            </a:pPr>
            <a:r>
              <a:rPr lang="fr-FR" sz="1100" b="1" i="0" u="none" strike="noStrike" baseline="0" dirty="0">
                <a:solidFill>
                  <a:srgbClr val="000000"/>
                </a:solidFill>
                <a:latin typeface="Montserrat" panose="00000500000000000000" pitchFamily="2" charset="0"/>
              </a:rPr>
              <a:t>825</a:t>
            </a:r>
            <a:r>
              <a:rPr lang="fr-FR" sz="1100" b="0" i="0" u="none" strike="noStrike" baseline="0" dirty="0">
                <a:solidFill>
                  <a:srgbClr val="000000"/>
                </a:solidFill>
                <a:latin typeface="Montserrat" panose="00000500000000000000" pitchFamily="2" charset="0"/>
              </a:rPr>
              <a:t> observations et </a:t>
            </a:r>
            <a:r>
              <a:rPr lang="fr-FR" sz="1100" b="1" dirty="0">
                <a:latin typeface="Montserrat" panose="00000500000000000000" pitchFamily="2" charset="0"/>
              </a:rPr>
              <a:t>2 </a:t>
            </a:r>
            <a:r>
              <a:rPr lang="fr-FR" sz="1100" b="0" i="0" u="none" strike="noStrike" baseline="0" dirty="0">
                <a:solidFill>
                  <a:srgbClr val="000000"/>
                </a:solidFill>
                <a:latin typeface="Montserrat" panose="00000500000000000000" pitchFamily="2" charset="0"/>
              </a:rPr>
              <a:t>colonnes.</a:t>
            </a:r>
          </a:p>
          <a:p>
            <a:endParaRPr lang="fr-FR" sz="1100" b="0" i="0" u="none" strike="noStrike" baseline="0" dirty="0">
              <a:solidFill>
                <a:srgbClr val="000000"/>
              </a:solidFill>
              <a:latin typeface="Montserrat" panose="00000500000000000000" pitchFamily="2" charset="0"/>
            </a:endParaRPr>
          </a:p>
          <a:p>
            <a:pPr marL="139700" indent="0">
              <a:buNone/>
            </a:pPr>
            <a:r>
              <a:rPr lang="fr-FR" sz="1100" b="1" dirty="0">
                <a:latin typeface="Montserrat" panose="00000500000000000000" pitchFamily="2" charset="0"/>
              </a:rPr>
              <a:t>Type de données </a:t>
            </a:r>
            <a:r>
              <a:rPr lang="fr-FR" sz="1100" dirty="0">
                <a:latin typeface="Montserrat" panose="00000500000000000000" pitchFamily="2" charset="0"/>
              </a:rPr>
              <a:t>:</a:t>
            </a:r>
          </a:p>
          <a:p>
            <a:pPr marL="139700" indent="0">
              <a:buNone/>
            </a:pPr>
            <a:endParaRPr lang="fr-FR" sz="1100" b="0" i="0" u="none" strike="noStrike" baseline="0" dirty="0">
              <a:solidFill>
                <a:srgbClr val="000000"/>
              </a:solidFill>
              <a:latin typeface="Montserrat" panose="00000500000000000000" pitchFamily="2" charset="0"/>
            </a:endParaRPr>
          </a:p>
          <a:p>
            <a:pPr marL="628650" lvl="2" indent="-171450">
              <a:buFont typeface="Wingdings" panose="05000000000000000000" pitchFamily="2" charset="2"/>
              <a:buChar char="§"/>
            </a:pPr>
            <a:r>
              <a:rPr lang="fr-FR" sz="1100" b="0" i="0" u="none" strike="noStrike" baseline="0" dirty="0">
                <a:solidFill>
                  <a:schemeClr val="tx1"/>
                </a:solidFill>
                <a:latin typeface="Montserrat" panose="00000500000000000000" pitchFamily="2" charset="0"/>
              </a:rPr>
              <a:t>Id_web </a:t>
            </a:r>
            <a:r>
              <a:rPr lang="fr-FR" sz="1100" dirty="0">
                <a:solidFill>
                  <a:schemeClr val="tx1"/>
                </a:solidFill>
                <a:latin typeface="Montserrat" panose="00000500000000000000" pitchFamily="2" charset="0"/>
              </a:rPr>
              <a:t> Object</a:t>
            </a:r>
            <a:endParaRPr lang="fr-FR" sz="1100" b="0" i="0" u="none" strike="noStrike" baseline="0" dirty="0">
              <a:solidFill>
                <a:schemeClr val="tx1"/>
              </a:solidFill>
              <a:latin typeface="Montserrat" panose="00000500000000000000" pitchFamily="2" charset="0"/>
            </a:endParaRPr>
          </a:p>
          <a:p>
            <a:pPr marL="628650" lvl="2" indent="-171450">
              <a:buFont typeface="Wingdings" panose="05000000000000000000" pitchFamily="2" charset="2"/>
              <a:buChar char="§"/>
            </a:pPr>
            <a:r>
              <a:rPr lang="fr-FR" sz="1100" b="0" i="0" u="none" strike="noStrike" baseline="0" dirty="0">
                <a:solidFill>
                  <a:schemeClr val="tx1"/>
                </a:solidFill>
                <a:latin typeface="Montserrat" panose="00000500000000000000" pitchFamily="2" charset="0"/>
              </a:rPr>
              <a:t>Product_id  (int64)</a:t>
            </a:r>
          </a:p>
          <a:p>
            <a:pPr marL="171450" lvl="1" indent="-171450">
              <a:buFont typeface="Wingdings" panose="05000000000000000000" pitchFamily="2" charset="2"/>
              <a:buChar char="§"/>
            </a:pPr>
            <a:endParaRPr lang="fr-FR" sz="1100" dirty="0">
              <a:solidFill>
                <a:schemeClr val="tx1"/>
              </a:solidFill>
              <a:latin typeface="Montserrat" panose="00000500000000000000" pitchFamily="2" charset="0"/>
            </a:endParaRPr>
          </a:p>
          <a:p>
            <a:pPr marL="0" lvl="1" indent="0">
              <a:buNone/>
            </a:pPr>
            <a:r>
              <a:rPr kumimoji="0" lang="fr-FR" sz="1100" b="1" i="1" u="none" strike="noStrike" kern="0" cap="none" spc="0" normalizeH="0" baseline="0" noProof="0" dirty="0">
                <a:ln>
                  <a:noFill/>
                </a:ln>
                <a:solidFill>
                  <a:srgbClr val="000000"/>
                </a:solidFill>
                <a:effectLst/>
                <a:uLnTx/>
                <a:uFillTx/>
                <a:latin typeface="Montserrat" panose="00000500000000000000" pitchFamily="2" charset="0"/>
                <a:ea typeface="Montserrat"/>
                <a:cs typeface="Montserrat"/>
                <a:sym typeface="Montserrat"/>
              </a:rPr>
              <a:t>  </a:t>
            </a:r>
            <a:r>
              <a:rPr kumimoji="0" lang="fr-FR" b="1" i="1" u="none" strike="noStrike" kern="0" cap="none" spc="0" normalizeH="0" baseline="0" noProof="0" dirty="0">
                <a:ln>
                  <a:noFill/>
                </a:ln>
                <a:solidFill>
                  <a:srgbClr val="000000"/>
                </a:solidFill>
                <a:effectLst/>
                <a:uLnTx/>
                <a:uFillTx/>
                <a:latin typeface="Montserrat" panose="00000500000000000000" pitchFamily="2" charset="0"/>
                <a:ea typeface="Montserrat"/>
                <a:cs typeface="Montserrat"/>
                <a:sym typeface="Montserrat"/>
              </a:rPr>
              <a:t>Remarques :</a:t>
            </a:r>
          </a:p>
          <a:p>
            <a:pPr marL="0" lvl="1" indent="0">
              <a:buNone/>
            </a:pPr>
            <a:endParaRPr lang="fr-FR" sz="1100" b="0" i="0" u="none" strike="noStrike" baseline="0" dirty="0">
              <a:solidFill>
                <a:schemeClr val="tx1"/>
              </a:solidFill>
              <a:latin typeface="Montserrat" panose="00000500000000000000" pitchFamily="2" charset="0"/>
            </a:endParaRPr>
          </a:p>
          <a:p>
            <a:pPr marL="139700" marR="0" lvl="0" indent="0" algn="l" defTabSz="914400" rtl="0" eaLnBrk="1" fontAlgn="auto" latinLnBrk="0" hangingPunct="1">
              <a:lnSpc>
                <a:spcPct val="115000"/>
              </a:lnSpc>
              <a:spcBef>
                <a:spcPts val="0"/>
              </a:spcBef>
              <a:spcAft>
                <a:spcPts val="0"/>
              </a:spcAft>
              <a:buClr>
                <a:srgbClr val="595959"/>
              </a:buClr>
              <a:buSzPts val="1400"/>
              <a:buNone/>
              <a:tabLst/>
              <a:defRPr/>
            </a:pPr>
            <a:r>
              <a:rPr kumimoji="0" lang="fr-FR" sz="1100" b="1" i="0" u="none" strike="noStrike" kern="0" cap="none" spc="0" normalizeH="0" baseline="0" noProof="0" dirty="0">
                <a:ln>
                  <a:noFill/>
                </a:ln>
                <a:solidFill>
                  <a:srgbClr val="000000"/>
                </a:solidFill>
                <a:effectLst/>
                <a:uLnTx/>
                <a:uFillTx/>
                <a:latin typeface="Montserrat" panose="00000500000000000000" pitchFamily="2" charset="0"/>
                <a:sym typeface="Arial"/>
              </a:rPr>
              <a:t>Articles</a:t>
            </a:r>
            <a:r>
              <a:rPr kumimoji="0" lang="fr-FR" sz="1100" b="0" i="0" u="none" strike="noStrike" kern="0" cap="none" spc="0" normalizeH="0" baseline="0" noProof="0" dirty="0">
                <a:ln>
                  <a:noFill/>
                </a:ln>
                <a:solidFill>
                  <a:srgbClr val="000000"/>
                </a:solidFill>
                <a:effectLst/>
                <a:uLnTx/>
                <a:uFillTx/>
                <a:latin typeface="Montserrat" panose="00000500000000000000" pitchFamily="2" charset="0"/>
                <a:sym typeface="Arial"/>
              </a:rPr>
              <a:t> sans correspondance : 730</a:t>
            </a:r>
          </a:p>
          <a:p>
            <a:pPr marL="0" lvl="1" indent="0">
              <a:buNone/>
            </a:pPr>
            <a:endParaRPr lang="fr-FR" b="0" i="0" u="none" strike="noStrike" baseline="0" dirty="0">
              <a:solidFill>
                <a:schemeClr val="tx1"/>
              </a:solidFill>
              <a:latin typeface="Montserrat" panose="00000500000000000000" pitchFamily="2" charset="0"/>
            </a:endParaRPr>
          </a:p>
        </p:txBody>
      </p:sp>
      <p:sp>
        <p:nvSpPr>
          <p:cNvPr id="64" name="Google Shape;64;p4"/>
          <p:cNvSpPr/>
          <p:nvPr/>
        </p:nvSpPr>
        <p:spPr>
          <a:xfrm>
            <a:off x="0" y="0"/>
            <a:ext cx="9144000" cy="1186907"/>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701174" y="195467"/>
            <a:ext cx="8262451"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r>
              <a:rPr lang="fr-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liaison.xlsx)</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840725" y="724571"/>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1637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227617"/>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1364874" y="327458"/>
            <a:ext cx="7412657"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Fusion ou consolidations des données</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476519" y="874809"/>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Image 7">
            <a:extLst>
              <a:ext uri="{FF2B5EF4-FFF2-40B4-BE49-F238E27FC236}">
                <a16:creationId xmlns:a16="http://schemas.microsoft.com/office/drawing/2014/main" id="{6515D5F5-1AEF-4EF1-9FFA-F6B61DFE1411}"/>
              </a:ext>
            </a:extLst>
          </p:cNvPr>
          <p:cNvPicPr>
            <a:picLocks noChangeAspect="1"/>
          </p:cNvPicPr>
          <p:nvPr/>
        </p:nvPicPr>
        <p:blipFill>
          <a:blip r:embed="rId3"/>
          <a:stretch>
            <a:fillRect/>
          </a:stretch>
        </p:blipFill>
        <p:spPr>
          <a:xfrm>
            <a:off x="1033018" y="1384890"/>
            <a:ext cx="7184056" cy="3320199"/>
          </a:xfrm>
          <a:prstGeom prst="rect">
            <a:avLst/>
          </a:prstGeom>
        </p:spPr>
      </p:pic>
    </p:spTree>
    <p:extLst>
      <p:ext uri="{BB962C8B-B14F-4D97-AF65-F5344CB8AC3E}">
        <p14:creationId xmlns:p14="http://schemas.microsoft.com/office/powerpoint/2010/main" val="44298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93945" y="1137712"/>
            <a:ext cx="8996784" cy="3807296"/>
          </a:xfrm>
          <a:prstGeom prst="rect">
            <a:avLst/>
          </a:prstGeom>
          <a:noFill/>
          <a:ln>
            <a:noFill/>
          </a:ln>
        </p:spPr>
        <p:txBody>
          <a:bodyPr spcFirstLastPara="1" wrap="square" lIns="91425" tIns="91425" rIns="91425" bIns="91425" anchor="t" anchorCtr="0">
            <a:normAutofit/>
          </a:bodyPr>
          <a:lstStyle/>
          <a:p>
            <a:pPr marL="114300" indent="0">
              <a:buNone/>
            </a:pPr>
            <a:r>
              <a:rPr lang="fr-FR" sz="1200" i="1" dirty="0">
                <a:solidFill>
                  <a:srgbClr val="999999"/>
                </a:solidFill>
                <a:latin typeface="Montserrat"/>
                <a:ea typeface="Montserrat"/>
                <a:cs typeface="Montserrat"/>
                <a:sym typeface="Montserrat"/>
              </a:rPr>
              <a:t>Méthodes statistiques employés</a:t>
            </a:r>
          </a:p>
          <a:p>
            <a:pPr>
              <a:buFont typeface="Arial" panose="020B0604020202020204" pitchFamily="34" charset="0"/>
              <a:buChar char="•"/>
            </a:pPr>
            <a:r>
              <a:rPr lang="fr-FR" sz="1050" i="0" u="none" strike="noStrike" baseline="0" dirty="0">
                <a:solidFill>
                  <a:srgbClr val="585858"/>
                </a:solidFill>
                <a:latin typeface="Montserrat" panose="00000500000000000000" pitchFamily="2" charset="0"/>
              </a:rPr>
              <a:t>Mesures de Tendance Centrale(moyenne, médiane) </a:t>
            </a:r>
          </a:p>
          <a:p>
            <a:pPr>
              <a:buFont typeface="Arial" panose="020B0604020202020204" pitchFamily="34" charset="0"/>
              <a:buChar char="•"/>
            </a:pPr>
            <a:r>
              <a:rPr lang="fr-FR" sz="1050" i="0" u="none" strike="noStrike" baseline="0" dirty="0">
                <a:solidFill>
                  <a:srgbClr val="585858"/>
                </a:solidFill>
                <a:latin typeface="Montserrat" panose="00000500000000000000" pitchFamily="2" charset="0"/>
              </a:rPr>
              <a:t>Mesures de Dispersion(écart-type, </a:t>
            </a:r>
            <a:r>
              <a:rPr lang="fr-FR" sz="1050" dirty="0">
                <a:solidFill>
                  <a:srgbClr val="585858"/>
                </a:solidFill>
                <a:latin typeface="Montserrat" panose="00000500000000000000" pitchFamily="2" charset="0"/>
              </a:rPr>
              <a:t>é</a:t>
            </a:r>
            <a:r>
              <a:rPr lang="fr-FR" sz="1050" dirty="0">
                <a:latin typeface="Montserrat" panose="00000500000000000000" pitchFamily="2" charset="0"/>
              </a:rPr>
              <a:t>cart interquartile (IQR) </a:t>
            </a:r>
            <a:r>
              <a:rPr lang="fr-FR" sz="1050" i="0" u="none" strike="noStrike" baseline="0" dirty="0">
                <a:solidFill>
                  <a:srgbClr val="585858"/>
                </a:solidFill>
                <a:latin typeface="Montserrat" panose="00000500000000000000" pitchFamily="2" charset="0"/>
              </a:rPr>
              <a:t>)</a:t>
            </a:r>
          </a:p>
          <a:p>
            <a:pPr>
              <a:buFont typeface="Arial" panose="020B0604020202020204" pitchFamily="34" charset="0"/>
              <a:buChar char="•"/>
            </a:pPr>
            <a:r>
              <a:rPr lang="fr-FR" sz="1050" i="0" u="none" strike="noStrike" baseline="0" dirty="0">
                <a:solidFill>
                  <a:schemeClr val="tx1"/>
                </a:solidFill>
                <a:latin typeface="Montserrat" panose="00000500000000000000" pitchFamily="2" charset="0"/>
              </a:rPr>
              <a:t>Visualisations (Boîtes à Moustaches)</a:t>
            </a:r>
          </a:p>
          <a:p>
            <a:pPr marL="114300" indent="0">
              <a:buNone/>
            </a:pPr>
            <a:r>
              <a:rPr lang="fr-FR" sz="1050" i="0" u="none" strike="noStrike" baseline="0" dirty="0">
                <a:solidFill>
                  <a:srgbClr val="585858"/>
                </a:solidFill>
                <a:latin typeface="Montserrat" panose="00000500000000000000" pitchFamily="2" charset="0"/>
              </a:rPr>
              <a:t> </a:t>
            </a:r>
          </a:p>
        </p:txBody>
      </p:sp>
      <p:sp>
        <p:nvSpPr>
          <p:cNvPr id="80" name="Google Shape;80;p6"/>
          <p:cNvSpPr/>
          <p:nvPr/>
        </p:nvSpPr>
        <p:spPr>
          <a:xfrm>
            <a:off x="0" y="0"/>
            <a:ext cx="9144000" cy="1137711"/>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318757" y="306558"/>
            <a:ext cx="8131825" cy="527523"/>
          </a:xfrm>
          <a:prstGeom prst="rect">
            <a:avLst/>
          </a:prstGeom>
          <a:no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500"/>
              <a:buFont typeface="Arial"/>
              <a:buNone/>
            </a:pPr>
            <a:r>
              <a:rPr lang="fr" sz="2400" i="0" u="none" strike="noStrike" cap="none" dirty="0">
                <a:solidFill>
                  <a:srgbClr val="F3F3F3"/>
                </a:solidFill>
                <a:latin typeface="Montserrat"/>
                <a:ea typeface="Montserrat"/>
                <a:cs typeface="Montserrat"/>
                <a:sym typeface="Montserrat"/>
              </a:rPr>
              <a:t>Analyses univariées du prix</a:t>
            </a:r>
          </a:p>
          <a:p>
            <a:pPr marL="0" marR="0" lvl="0" indent="0" algn="l" rtl="0">
              <a:lnSpc>
                <a:spcPct val="100000"/>
              </a:lnSpc>
              <a:spcBef>
                <a:spcPts val="0"/>
              </a:spcBef>
              <a:spcAft>
                <a:spcPts val="0"/>
              </a:spcAft>
              <a:buClr>
                <a:srgbClr val="000000"/>
              </a:buClr>
              <a:buSzPts val="2500"/>
              <a:buFont typeface="Arial"/>
              <a:buNone/>
            </a:pPr>
            <a:endParaRPr lang="fr" sz="2500" b="0" i="0" u="none" strike="noStrike" cap="none" dirty="0">
              <a:solidFill>
                <a:srgbClr val="F3F3F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561993" y="923003"/>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ZoneTexte 18">
            <a:extLst>
              <a:ext uri="{FF2B5EF4-FFF2-40B4-BE49-F238E27FC236}">
                <a16:creationId xmlns:a16="http://schemas.microsoft.com/office/drawing/2014/main" id="{D2CC39BC-9F32-4870-9D5A-72B8C3DCF5A8}"/>
              </a:ext>
            </a:extLst>
          </p:cNvPr>
          <p:cNvSpPr txBox="1"/>
          <p:nvPr/>
        </p:nvSpPr>
        <p:spPr>
          <a:xfrm>
            <a:off x="211373" y="4434381"/>
            <a:ext cx="8609447" cy="430887"/>
          </a:xfrm>
          <a:prstGeom prst="rect">
            <a:avLst/>
          </a:prstGeom>
          <a:noFill/>
        </p:spPr>
        <p:txBody>
          <a:bodyPr wrap="square">
            <a:spAutoFit/>
          </a:bodyPr>
          <a:lstStyle/>
          <a:p>
            <a:r>
              <a:rPr lang="fr-FR" sz="1050" dirty="0">
                <a:latin typeface="Montserrat" panose="00000500000000000000" pitchFamily="2" charset="0"/>
              </a:rPr>
              <a:t>Les analyses ne tient pas en compte le facteur temps. Une analyse bivariée aurait pu être envisagée, alors que l'analyse effectuée était uniquement descriptive.</a:t>
            </a:r>
          </a:p>
        </p:txBody>
      </p:sp>
      <p:sp>
        <p:nvSpPr>
          <p:cNvPr id="21" name="ZoneTexte 20">
            <a:extLst>
              <a:ext uri="{FF2B5EF4-FFF2-40B4-BE49-F238E27FC236}">
                <a16:creationId xmlns:a16="http://schemas.microsoft.com/office/drawing/2014/main" id="{1AC2FDE9-CAC8-4760-A340-6B6C6ADC6322}"/>
              </a:ext>
            </a:extLst>
          </p:cNvPr>
          <p:cNvSpPr txBox="1"/>
          <p:nvPr/>
        </p:nvSpPr>
        <p:spPr>
          <a:xfrm>
            <a:off x="267277" y="2116484"/>
            <a:ext cx="4304723" cy="276999"/>
          </a:xfrm>
          <a:prstGeom prst="rect">
            <a:avLst/>
          </a:prstGeom>
          <a:noFill/>
        </p:spPr>
        <p:txBody>
          <a:bodyPr wrap="square">
            <a:spAutoFit/>
          </a:bodyPr>
          <a:lstStyle/>
          <a:p>
            <a:r>
              <a:rPr lang="fr-FR" sz="1200" i="1" dirty="0">
                <a:solidFill>
                  <a:srgbClr val="999999"/>
                </a:solidFill>
                <a:latin typeface="Montserrat"/>
                <a:ea typeface="Montserrat"/>
                <a:cs typeface="Montserrat"/>
                <a:sym typeface="Montserrat"/>
              </a:rPr>
              <a:t>Graphique avec commentaire des résultats </a:t>
            </a:r>
          </a:p>
        </p:txBody>
      </p:sp>
      <p:sp>
        <p:nvSpPr>
          <p:cNvPr id="23" name="ZoneTexte 22">
            <a:extLst>
              <a:ext uri="{FF2B5EF4-FFF2-40B4-BE49-F238E27FC236}">
                <a16:creationId xmlns:a16="http://schemas.microsoft.com/office/drawing/2014/main" id="{E6C5FD70-24F3-45C2-8B1F-1A2A8F913746}"/>
              </a:ext>
            </a:extLst>
          </p:cNvPr>
          <p:cNvSpPr txBox="1"/>
          <p:nvPr/>
        </p:nvSpPr>
        <p:spPr>
          <a:xfrm>
            <a:off x="93945" y="4104880"/>
            <a:ext cx="4709786" cy="289631"/>
          </a:xfrm>
          <a:prstGeom prst="rect">
            <a:avLst/>
          </a:prstGeom>
          <a:noFill/>
        </p:spPr>
        <p:txBody>
          <a:bodyPr wrap="square">
            <a:spAutoFit/>
          </a:bodyPr>
          <a:lstStyle/>
          <a:p>
            <a:pPr marL="114300" marR="0" lvl="0" algn="l" rtl="0">
              <a:lnSpc>
                <a:spcPct val="115000"/>
              </a:lnSpc>
              <a:spcBef>
                <a:spcPts val="0"/>
              </a:spcBef>
              <a:spcAft>
                <a:spcPts val="0"/>
              </a:spcAft>
              <a:buClr>
                <a:srgbClr val="999999"/>
              </a:buClr>
              <a:buSzPts val="1800"/>
            </a:pPr>
            <a:r>
              <a:rPr lang="fr-FR" sz="1200" i="1" dirty="0">
                <a:solidFill>
                  <a:srgbClr val="999999"/>
                </a:solidFill>
                <a:latin typeface="Montserrat"/>
                <a:ea typeface="Montserrat"/>
                <a:cs typeface="Montserrat"/>
                <a:sym typeface="Montserrat"/>
              </a:rPr>
              <a:t>Limites éventuelles de l’analyse </a:t>
            </a:r>
            <a:endParaRPr lang="fr-FR" sz="1200" dirty="0">
              <a:solidFill>
                <a:srgbClr val="434343"/>
              </a:solidFill>
              <a:latin typeface="Montserrat"/>
              <a:ea typeface="Montserrat"/>
              <a:cs typeface="Montserrat"/>
              <a:sym typeface="Montserrat"/>
            </a:endParaRPr>
          </a:p>
        </p:txBody>
      </p:sp>
      <p:sp>
        <p:nvSpPr>
          <p:cNvPr id="14" name="ZoneTexte 13">
            <a:extLst>
              <a:ext uri="{FF2B5EF4-FFF2-40B4-BE49-F238E27FC236}">
                <a16:creationId xmlns:a16="http://schemas.microsoft.com/office/drawing/2014/main" id="{DB5A3E04-03ED-4057-9D83-33738B0DFF67}"/>
              </a:ext>
            </a:extLst>
          </p:cNvPr>
          <p:cNvSpPr txBox="1"/>
          <p:nvPr/>
        </p:nvSpPr>
        <p:spPr>
          <a:xfrm>
            <a:off x="6251947" y="1338431"/>
            <a:ext cx="2680680" cy="2708434"/>
          </a:xfrm>
          <a:prstGeom prst="rect">
            <a:avLst/>
          </a:prstGeom>
          <a:solidFill>
            <a:schemeClr val="accent3">
              <a:lumMod val="40000"/>
              <a:lumOff val="60000"/>
            </a:schemeClr>
          </a:solidFill>
        </p:spPr>
        <p:txBody>
          <a:bodyPr wrap="square">
            <a:spAutoFit/>
          </a:bodyPr>
          <a:lstStyle/>
          <a:p>
            <a:r>
              <a:rPr lang="fr-FR" sz="1000" dirty="0">
                <a:latin typeface="Montserrat" panose="00000500000000000000" pitchFamily="2" charset="0"/>
              </a:rPr>
              <a:t>Le graphique est un </a:t>
            </a:r>
            <a:r>
              <a:rPr lang="fr-FR" sz="1000" b="1" dirty="0">
                <a:latin typeface="Montserrat" panose="00000500000000000000" pitchFamily="2" charset="0"/>
              </a:rPr>
              <a:t>boxplot</a:t>
            </a:r>
            <a:r>
              <a:rPr lang="fr-FR" sz="1000" dirty="0">
                <a:latin typeface="Montserrat" panose="00000500000000000000" pitchFamily="2" charset="0"/>
              </a:rPr>
              <a:t>, utilisé pour visualiser la dispersion des données.</a:t>
            </a:r>
          </a:p>
          <a:p>
            <a:r>
              <a:rPr lang="fr-FR" sz="1000" dirty="0">
                <a:latin typeface="Montserrat" panose="00000500000000000000" pitchFamily="2" charset="0"/>
              </a:rPr>
              <a:t>La boîte représente </a:t>
            </a:r>
            <a:r>
              <a:rPr lang="fr-FR" sz="1000" b="1" dirty="0">
                <a:latin typeface="Montserrat" panose="00000500000000000000" pitchFamily="2" charset="0"/>
              </a:rPr>
              <a:t>l'intervalle interquartile (IQR)</a:t>
            </a:r>
            <a:r>
              <a:rPr lang="fr-FR" sz="1000" dirty="0">
                <a:latin typeface="Montserrat" panose="00000500000000000000" pitchFamily="2" charset="0"/>
              </a:rPr>
              <a:t>, qui contient 50 % des données centrales. </a:t>
            </a:r>
          </a:p>
          <a:p>
            <a:r>
              <a:rPr lang="fr-FR" sz="1000" dirty="0">
                <a:latin typeface="Montserrat" panose="00000500000000000000" pitchFamily="2" charset="0"/>
              </a:rPr>
              <a:t>Les cercles ou points situés en dehors des moustaches sont considérés comme des </a:t>
            </a:r>
            <a:r>
              <a:rPr lang="fr-FR" sz="1000" b="1" dirty="0">
                <a:latin typeface="Montserrat" panose="00000500000000000000" pitchFamily="2" charset="0"/>
              </a:rPr>
              <a:t>valeurs aberrantes</a:t>
            </a:r>
            <a:r>
              <a:rPr lang="fr-FR" sz="1000" dirty="0">
                <a:latin typeface="Montserrat" panose="00000500000000000000" pitchFamily="2" charset="0"/>
              </a:rPr>
              <a:t>. </a:t>
            </a:r>
          </a:p>
          <a:p>
            <a:endParaRPr lang="fr-FR" sz="1000" dirty="0">
              <a:latin typeface="Montserrat" panose="00000500000000000000" pitchFamily="2" charset="0"/>
            </a:endParaRPr>
          </a:p>
          <a:p>
            <a:r>
              <a:rPr lang="fr-FR" sz="1000" b="1" dirty="0">
                <a:latin typeface="Montserrat" panose="00000500000000000000" pitchFamily="2" charset="0"/>
              </a:rPr>
              <a:t>Avec l’identification par </a:t>
            </a:r>
            <a:r>
              <a:rPr lang="fr-FR" sz="1000" b="1" i="0" dirty="0">
                <a:solidFill>
                  <a:schemeClr val="tx1"/>
                </a:solidFill>
                <a:effectLst/>
                <a:latin typeface="Montserrat" panose="00000500000000000000" pitchFamily="2" charset="0"/>
              </a:rPr>
              <a:t>l'intervalle interquartile </a:t>
            </a:r>
            <a:r>
              <a:rPr lang="fr-FR" sz="1000" dirty="0">
                <a:latin typeface="Montserrat" panose="00000500000000000000" pitchFamily="2" charset="0"/>
              </a:rPr>
              <a:t>36  valeurs aberrantes </a:t>
            </a:r>
            <a:r>
              <a:rPr lang="fr-FR" sz="1000" dirty="0">
                <a:solidFill>
                  <a:schemeClr val="tx1"/>
                </a:solidFill>
                <a:latin typeface="Montserrat" panose="00000500000000000000" pitchFamily="2" charset="0"/>
              </a:rPr>
              <a:t> varie </a:t>
            </a:r>
            <a:r>
              <a:rPr lang="fr-FR" sz="1000" i="0" dirty="0">
                <a:solidFill>
                  <a:schemeClr val="tx1"/>
                </a:solidFill>
                <a:effectLst/>
                <a:latin typeface="Montserrat" panose="00000500000000000000" pitchFamily="2" charset="0"/>
              </a:rPr>
              <a:t>de 83.10</a:t>
            </a:r>
            <a:r>
              <a:rPr lang="fr-FR" sz="1000" dirty="0">
                <a:latin typeface="Montserrat" panose="00000500000000000000" pitchFamily="2" charset="0"/>
              </a:rPr>
              <a:t> €</a:t>
            </a:r>
            <a:r>
              <a:rPr lang="fr-FR" sz="1000" i="0" dirty="0">
                <a:solidFill>
                  <a:schemeClr val="tx1"/>
                </a:solidFill>
                <a:effectLst/>
                <a:latin typeface="Montserrat" panose="00000500000000000000" pitchFamily="2" charset="0"/>
              </a:rPr>
              <a:t> </a:t>
            </a:r>
            <a:r>
              <a:rPr lang="fr-FR" sz="1000" dirty="0">
                <a:solidFill>
                  <a:schemeClr val="tx1"/>
                </a:solidFill>
                <a:latin typeface="Montserrat" panose="00000500000000000000" pitchFamily="2" charset="0"/>
              </a:rPr>
              <a:t>à</a:t>
            </a:r>
            <a:r>
              <a:rPr lang="fr-FR" sz="1000" i="0" dirty="0">
                <a:solidFill>
                  <a:schemeClr val="tx1"/>
                </a:solidFill>
                <a:effectLst/>
                <a:latin typeface="Montserrat" panose="00000500000000000000" pitchFamily="2" charset="0"/>
              </a:rPr>
              <a:t> 225</a:t>
            </a:r>
            <a:r>
              <a:rPr lang="fr-FR" sz="1000" dirty="0">
                <a:latin typeface="Montserrat" panose="00000500000000000000" pitchFamily="2" charset="0"/>
              </a:rPr>
              <a:t> €</a:t>
            </a:r>
            <a:r>
              <a:rPr lang="fr-FR" sz="1000" i="0" dirty="0">
                <a:solidFill>
                  <a:schemeClr val="tx1"/>
                </a:solidFill>
                <a:effectLst/>
                <a:latin typeface="Montserrat" panose="00000500000000000000" pitchFamily="2" charset="0"/>
              </a:rPr>
              <a:t>.</a:t>
            </a:r>
          </a:p>
          <a:p>
            <a:r>
              <a:rPr lang="fr-FR" sz="1000" dirty="0">
                <a:latin typeface="Montserrat" panose="00000500000000000000" pitchFamily="2" charset="0"/>
              </a:rPr>
              <a:t>Tandis que avec l’utilisation de </a:t>
            </a:r>
            <a:r>
              <a:rPr lang="fr-FR" sz="1000" b="1" dirty="0">
                <a:latin typeface="Montserrat" panose="00000500000000000000" pitchFamily="2" charset="0"/>
              </a:rPr>
              <a:t>l’i</a:t>
            </a:r>
            <a:r>
              <a:rPr lang="fr-FR" sz="1000" b="1" i="0" dirty="0">
                <a:solidFill>
                  <a:schemeClr val="tx1"/>
                </a:solidFill>
                <a:effectLst/>
                <a:latin typeface="Montserrat" panose="00000500000000000000" pitchFamily="2" charset="0"/>
              </a:rPr>
              <a:t>dentification par le Z-index  </a:t>
            </a:r>
            <a:r>
              <a:rPr lang="fr-FR" sz="1000" i="0" dirty="0">
                <a:solidFill>
                  <a:schemeClr val="tx1"/>
                </a:solidFill>
                <a:effectLst/>
                <a:latin typeface="Montserrat" panose="00000500000000000000" pitchFamily="2" charset="0"/>
              </a:rPr>
              <a:t>17 valeurs aberrantes où le prix varie entre 114</a:t>
            </a:r>
            <a:r>
              <a:rPr lang="fr-FR" sz="1000" dirty="0">
                <a:latin typeface="Montserrat" panose="00000500000000000000" pitchFamily="2" charset="0"/>
              </a:rPr>
              <a:t> €</a:t>
            </a:r>
            <a:r>
              <a:rPr lang="fr-FR" sz="1000" i="0" dirty="0">
                <a:solidFill>
                  <a:schemeClr val="tx1"/>
                </a:solidFill>
                <a:effectLst/>
                <a:latin typeface="Montserrat" panose="00000500000000000000" pitchFamily="2" charset="0"/>
              </a:rPr>
              <a:t> et  225</a:t>
            </a:r>
            <a:r>
              <a:rPr lang="fr-FR" sz="1000" dirty="0">
                <a:latin typeface="Montserrat" panose="00000500000000000000" pitchFamily="2" charset="0"/>
              </a:rPr>
              <a:t> €.</a:t>
            </a:r>
            <a:endParaRPr lang="fr-FR" sz="1000" i="0" dirty="0">
              <a:solidFill>
                <a:schemeClr val="tx1"/>
              </a:solidFill>
              <a:effectLst/>
              <a:latin typeface="Montserrat" panose="00000500000000000000" pitchFamily="2" charset="0"/>
            </a:endParaRPr>
          </a:p>
        </p:txBody>
      </p:sp>
      <p:pic>
        <p:nvPicPr>
          <p:cNvPr id="2" name="Image 1">
            <a:extLst>
              <a:ext uri="{FF2B5EF4-FFF2-40B4-BE49-F238E27FC236}">
                <a16:creationId xmlns:a16="http://schemas.microsoft.com/office/drawing/2014/main" id="{B046D886-FD46-4F2D-8954-BBFA7DAC37D5}"/>
              </a:ext>
            </a:extLst>
          </p:cNvPr>
          <p:cNvPicPr>
            <a:picLocks noChangeAspect="1"/>
          </p:cNvPicPr>
          <p:nvPr/>
        </p:nvPicPr>
        <p:blipFill>
          <a:blip r:embed="rId3"/>
          <a:stretch>
            <a:fillRect/>
          </a:stretch>
        </p:blipFill>
        <p:spPr>
          <a:xfrm>
            <a:off x="53271" y="2393483"/>
            <a:ext cx="6151704" cy="1794646"/>
          </a:xfrm>
          <a:prstGeom prst="rect">
            <a:avLst/>
          </a:prstGeom>
        </p:spPr>
      </p:pic>
    </p:spTree>
    <p:extLst>
      <p:ext uri="{BB962C8B-B14F-4D97-AF65-F5344CB8AC3E}">
        <p14:creationId xmlns:p14="http://schemas.microsoft.com/office/powerpoint/2010/main" val="3127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109205" y="1119795"/>
            <a:ext cx="9070514" cy="3916743"/>
          </a:xfrm>
          <a:prstGeom prst="rect">
            <a:avLst/>
          </a:prstGeom>
          <a:noFill/>
          <a:ln>
            <a:noFill/>
          </a:ln>
        </p:spPr>
        <p:txBody>
          <a:bodyPr spcFirstLastPara="1" wrap="square" lIns="91425" tIns="91425" rIns="91425" bIns="91425" anchor="t" anchorCtr="0">
            <a:normAutofit/>
          </a:bodyPr>
          <a:lstStyle/>
          <a:p>
            <a:pPr marL="114300" indent="0">
              <a:buNone/>
            </a:pPr>
            <a:r>
              <a:rPr lang="fr-FR" sz="1200" i="1" dirty="0">
                <a:solidFill>
                  <a:srgbClr val="999999"/>
                </a:solidFill>
                <a:latin typeface="Montserrat"/>
                <a:ea typeface="Montserrat"/>
                <a:cs typeface="Montserrat"/>
                <a:sym typeface="Montserrat"/>
              </a:rPr>
              <a:t>Méthodes statistiques employés:</a:t>
            </a:r>
          </a:p>
          <a:p>
            <a:pPr>
              <a:buFont typeface="Arial" panose="020B0604020202020204" pitchFamily="34" charset="0"/>
              <a:buChar char="•"/>
            </a:pPr>
            <a:r>
              <a:rPr lang="fr-FR" sz="1200" dirty="0">
                <a:latin typeface="Montserrat" panose="00000500000000000000" pitchFamily="2" charset="0"/>
              </a:rPr>
              <a:t>La corrélation de Pearson</a:t>
            </a:r>
            <a:endParaRPr lang="fr-FR" sz="1200" i="1" dirty="0">
              <a:solidFill>
                <a:srgbClr val="999999"/>
              </a:solidFill>
              <a:latin typeface="Montserrat"/>
              <a:ea typeface="Montserrat"/>
              <a:cs typeface="Montserrat"/>
              <a:sym typeface="Montserrat"/>
            </a:endParaRPr>
          </a:p>
          <a:p>
            <a:pPr>
              <a:buFont typeface="Arial" panose="020B0604020202020204" pitchFamily="34" charset="0"/>
              <a:buChar char="•"/>
            </a:pPr>
            <a:r>
              <a:rPr lang="fr-FR" sz="1200" i="0" u="none" strike="noStrike" baseline="0" dirty="0">
                <a:solidFill>
                  <a:schemeClr val="tx1"/>
                </a:solidFill>
                <a:latin typeface="Montserrat" panose="00000500000000000000" pitchFamily="2" charset="0"/>
              </a:rPr>
              <a:t>Visualisations (</a:t>
            </a:r>
            <a:r>
              <a:rPr lang="fr-FR" sz="1200" dirty="0">
                <a:latin typeface="Montserrat" panose="00000500000000000000" pitchFamily="2" charset="0"/>
              </a:rPr>
              <a:t>régression linéaire</a:t>
            </a:r>
            <a:r>
              <a:rPr lang="fr-FR" sz="1200" i="0" u="none" strike="noStrike" baseline="0" dirty="0">
                <a:solidFill>
                  <a:schemeClr val="tx1"/>
                </a:solidFill>
                <a:latin typeface="Montserrat" panose="00000500000000000000" pitchFamily="2" charset="0"/>
              </a:rPr>
              <a:t>)</a:t>
            </a:r>
            <a:endParaRPr lang="fr-FR" sz="1200" i="1" dirty="0">
              <a:solidFill>
                <a:srgbClr val="999999"/>
              </a:solidFill>
              <a:latin typeface="Montserrat"/>
              <a:ea typeface="Montserrat"/>
              <a:cs typeface="Montserrat"/>
              <a:sym typeface="Montserrat"/>
            </a:endParaRPr>
          </a:p>
        </p:txBody>
      </p:sp>
      <p:sp>
        <p:nvSpPr>
          <p:cNvPr id="80" name="Google Shape;80;p6"/>
          <p:cNvSpPr/>
          <p:nvPr/>
        </p:nvSpPr>
        <p:spPr>
          <a:xfrm>
            <a:off x="0" y="0"/>
            <a:ext cx="9144000" cy="1164435"/>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76879" y="219674"/>
            <a:ext cx="8869294" cy="586700"/>
          </a:xfrm>
          <a:prstGeom prst="rect">
            <a:avLst/>
          </a:prstGeom>
          <a:noFill/>
          <a:ln>
            <a:noFill/>
          </a:ln>
        </p:spPr>
        <p:txBody>
          <a:bodyPr spcFirstLastPara="1" wrap="square" lIns="91425" tIns="91425" rIns="91425" bIns="91425" anchor="t" anchorCtr="0">
            <a:normAutofit lnSpcReduction="10000"/>
          </a:bodyPr>
          <a:lstStyle/>
          <a:p>
            <a:pPr marL="0" marR="0" lvl="0" indent="0" algn="ctr" rtl="0">
              <a:lnSpc>
                <a:spcPct val="100000"/>
              </a:lnSpc>
              <a:spcBef>
                <a:spcPts val="0"/>
              </a:spcBef>
              <a:spcAft>
                <a:spcPts val="0"/>
              </a:spcAft>
              <a:buClr>
                <a:srgbClr val="000000"/>
              </a:buClr>
              <a:buSzPts val="2500"/>
              <a:buFont typeface="Arial"/>
              <a:buNone/>
            </a:pPr>
            <a:r>
              <a:rPr lang="fr" sz="2800" i="0" u="none" strike="noStrike" cap="none" dirty="0">
                <a:solidFill>
                  <a:srgbClr val="F3F3F3"/>
                </a:solidFill>
                <a:latin typeface="Montserrat" panose="00000500000000000000" pitchFamily="2" charset="0"/>
                <a:ea typeface="Montserrat"/>
                <a:cs typeface="Montserrat"/>
                <a:sym typeface="Montserrat"/>
              </a:rPr>
              <a:t>Analyses univariées du prix :</a:t>
            </a:r>
          </a:p>
          <a:p>
            <a:pPr marL="0" marR="0" lvl="0" indent="0" algn="ctr" rtl="0">
              <a:lnSpc>
                <a:spcPct val="100000"/>
              </a:lnSpc>
              <a:spcBef>
                <a:spcPts val="0"/>
              </a:spcBef>
              <a:spcAft>
                <a:spcPts val="0"/>
              </a:spcAft>
              <a:buClr>
                <a:srgbClr val="000000"/>
              </a:buClr>
              <a:buSzPts val="2500"/>
              <a:buFont typeface="Arial"/>
              <a:buNone/>
            </a:pPr>
            <a:endParaRPr lang="fr-FR" sz="2400" i="0" dirty="0">
              <a:solidFill>
                <a:schemeClr val="bg1"/>
              </a:solidFill>
              <a:effectLst/>
              <a:latin typeface="Montserrat" panose="00000500000000000000" pitchFamily="2" charset="0"/>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326500" y="930532"/>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ZoneTexte 20">
            <a:extLst>
              <a:ext uri="{FF2B5EF4-FFF2-40B4-BE49-F238E27FC236}">
                <a16:creationId xmlns:a16="http://schemas.microsoft.com/office/drawing/2014/main" id="{1AC2FDE9-CAC8-4760-A340-6B6C6ADC6322}"/>
              </a:ext>
            </a:extLst>
          </p:cNvPr>
          <p:cNvSpPr txBox="1"/>
          <p:nvPr/>
        </p:nvSpPr>
        <p:spPr>
          <a:xfrm>
            <a:off x="76879" y="1885792"/>
            <a:ext cx="4304723" cy="307777"/>
          </a:xfrm>
          <a:prstGeom prst="rect">
            <a:avLst/>
          </a:prstGeom>
          <a:noFill/>
        </p:spPr>
        <p:txBody>
          <a:bodyPr wrap="square">
            <a:spAutoFit/>
          </a:bodyPr>
          <a:lstStyle/>
          <a:p>
            <a:r>
              <a:rPr lang="fr-FR" sz="1400" i="1" dirty="0">
                <a:solidFill>
                  <a:srgbClr val="999999"/>
                </a:solidFill>
                <a:latin typeface="Montserrat"/>
                <a:ea typeface="Montserrat"/>
                <a:cs typeface="Montserrat"/>
                <a:sym typeface="Montserrat"/>
              </a:rPr>
              <a:t>Graphique avec commentaire des résultats </a:t>
            </a:r>
          </a:p>
        </p:txBody>
      </p:sp>
      <p:sp>
        <p:nvSpPr>
          <p:cNvPr id="23" name="ZoneTexte 22">
            <a:extLst>
              <a:ext uri="{FF2B5EF4-FFF2-40B4-BE49-F238E27FC236}">
                <a16:creationId xmlns:a16="http://schemas.microsoft.com/office/drawing/2014/main" id="{E6C5FD70-24F3-45C2-8B1F-1A2A8F913746}"/>
              </a:ext>
            </a:extLst>
          </p:cNvPr>
          <p:cNvSpPr txBox="1"/>
          <p:nvPr/>
        </p:nvSpPr>
        <p:spPr>
          <a:xfrm>
            <a:off x="109205" y="3995818"/>
            <a:ext cx="4709786" cy="322524"/>
          </a:xfrm>
          <a:prstGeom prst="rect">
            <a:avLst/>
          </a:prstGeom>
          <a:noFill/>
        </p:spPr>
        <p:txBody>
          <a:bodyPr wrap="square">
            <a:spAutoFit/>
          </a:bodyPr>
          <a:lstStyle/>
          <a:p>
            <a:pPr marL="114300" marR="0" lvl="0" algn="l" rtl="0">
              <a:lnSpc>
                <a:spcPct val="115000"/>
              </a:lnSpc>
              <a:spcBef>
                <a:spcPts val="0"/>
              </a:spcBef>
              <a:spcAft>
                <a:spcPts val="0"/>
              </a:spcAft>
              <a:buClr>
                <a:srgbClr val="999999"/>
              </a:buClr>
              <a:buSzPts val="1800"/>
            </a:pPr>
            <a:r>
              <a:rPr lang="fr-FR" i="1" dirty="0">
                <a:solidFill>
                  <a:srgbClr val="999999"/>
                </a:solidFill>
                <a:latin typeface="Montserrat"/>
                <a:ea typeface="Montserrat"/>
                <a:cs typeface="Montserrat"/>
                <a:sym typeface="Montserrat"/>
              </a:rPr>
              <a:t>Limites éventuelles de l’analyse :</a:t>
            </a:r>
            <a:endParaRPr lang="fr-FR" dirty="0">
              <a:solidFill>
                <a:srgbClr val="434343"/>
              </a:solidFill>
              <a:latin typeface="Montserrat"/>
              <a:ea typeface="Montserrat"/>
              <a:cs typeface="Montserrat"/>
              <a:sym typeface="Montserrat"/>
            </a:endParaRPr>
          </a:p>
        </p:txBody>
      </p:sp>
      <p:sp>
        <p:nvSpPr>
          <p:cNvPr id="14" name="ZoneTexte 13">
            <a:extLst>
              <a:ext uri="{FF2B5EF4-FFF2-40B4-BE49-F238E27FC236}">
                <a16:creationId xmlns:a16="http://schemas.microsoft.com/office/drawing/2014/main" id="{D6553495-1C25-4DD1-94B3-AB796E7505D0}"/>
              </a:ext>
            </a:extLst>
          </p:cNvPr>
          <p:cNvSpPr txBox="1"/>
          <p:nvPr/>
        </p:nvSpPr>
        <p:spPr>
          <a:xfrm>
            <a:off x="476087" y="2452812"/>
            <a:ext cx="3394456" cy="1323439"/>
          </a:xfrm>
          <a:prstGeom prst="rect">
            <a:avLst/>
          </a:prstGeom>
          <a:solidFill>
            <a:schemeClr val="accent3">
              <a:lumMod val="40000"/>
              <a:lumOff val="60000"/>
            </a:schemeClr>
          </a:solidFill>
        </p:spPr>
        <p:txBody>
          <a:bodyPr wrap="square">
            <a:spAutoFit/>
          </a:bodyPr>
          <a:lstStyle/>
          <a:p>
            <a:r>
              <a:rPr lang="fr-FR" sz="1000" b="1" dirty="0">
                <a:solidFill>
                  <a:schemeClr val="tx1"/>
                </a:solidFill>
                <a:latin typeface="Montserrat" panose="00000500000000000000" pitchFamily="2" charset="0"/>
              </a:rPr>
              <a:t>L</a:t>
            </a:r>
            <a:r>
              <a:rPr lang="fr-FR" sz="1000" b="1" i="0" dirty="0">
                <a:solidFill>
                  <a:schemeClr val="tx1"/>
                </a:solidFill>
                <a:effectLst/>
                <a:latin typeface="Montserrat" panose="00000500000000000000" pitchFamily="2" charset="0"/>
              </a:rPr>
              <a:t>es valeurs aberrantes sont elles justifiées?</a:t>
            </a:r>
          </a:p>
          <a:p>
            <a:endParaRPr lang="fr-FR" sz="1000" b="1" i="0" dirty="0">
              <a:solidFill>
                <a:schemeClr val="tx1"/>
              </a:solidFill>
              <a:effectLst/>
              <a:latin typeface="Montserrat" panose="00000500000000000000" pitchFamily="2" charset="0"/>
            </a:endParaRPr>
          </a:p>
          <a:p>
            <a:r>
              <a:rPr lang="fr-FR" sz="1000" dirty="0">
                <a:latin typeface="Montserrat" panose="00000500000000000000" pitchFamily="2" charset="0"/>
              </a:rPr>
              <a:t>La </a:t>
            </a:r>
            <a:r>
              <a:rPr lang="fr-FR" sz="1000" b="1" i="0" dirty="0">
                <a:effectLst/>
                <a:latin typeface="Montserrat" panose="00000500000000000000" pitchFamily="2" charset="0"/>
              </a:rPr>
              <a:t>Corrélation </a:t>
            </a:r>
            <a:r>
              <a:rPr lang="fr-FR" sz="1000" b="0" i="0" dirty="0">
                <a:effectLst/>
                <a:latin typeface="Montserrat" panose="00000500000000000000" pitchFamily="2" charset="0"/>
              </a:rPr>
              <a:t>positive (0.97) entre les colonnes ‘</a:t>
            </a:r>
            <a:r>
              <a:rPr lang="fr-FR" sz="1000" dirty="0">
                <a:latin typeface="Montserrat" panose="00000500000000000000" pitchFamily="2" charset="0"/>
              </a:rPr>
              <a:t>P</a:t>
            </a:r>
            <a:r>
              <a:rPr lang="fr-FR" sz="1000" b="0" i="0" dirty="0">
                <a:effectLst/>
                <a:latin typeface="Montserrat" panose="00000500000000000000" pitchFamily="2" charset="0"/>
              </a:rPr>
              <a:t>rice’  et 'purchase_price’ montre </a:t>
            </a:r>
            <a:r>
              <a:rPr lang="fr-FR" sz="1000" b="1" i="0" dirty="0">
                <a:effectLst/>
                <a:latin typeface="Montserrat" panose="00000500000000000000" pitchFamily="2" charset="0"/>
              </a:rPr>
              <a:t>qu'un prix de vente plus élevé est fortement  lié à un prix d'achat élevé </a:t>
            </a:r>
            <a:r>
              <a:rPr lang="fr-FR" sz="1000" i="0" dirty="0">
                <a:effectLst/>
                <a:latin typeface="Montserrat" panose="00000500000000000000" pitchFamily="2" charset="0"/>
              </a:rPr>
              <a:t>(</a:t>
            </a:r>
            <a:r>
              <a:rPr lang="fr-FR" sz="1000" dirty="0">
                <a:latin typeface="Montserrat" panose="00000500000000000000" pitchFamily="2" charset="0"/>
              </a:rPr>
              <a:t>éléments de rareté, réputation de la marque, l'origine géographique ou les méthodes de production).</a:t>
            </a:r>
            <a:endParaRPr lang="fr-FR" sz="1000" i="0" dirty="0">
              <a:solidFill>
                <a:schemeClr val="tx1"/>
              </a:solidFill>
              <a:effectLst/>
              <a:latin typeface="Montserrat" panose="00000500000000000000" pitchFamily="2" charset="0"/>
            </a:endParaRPr>
          </a:p>
        </p:txBody>
      </p:sp>
      <p:sp>
        <p:nvSpPr>
          <p:cNvPr id="16" name="ZoneTexte 15">
            <a:extLst>
              <a:ext uri="{FF2B5EF4-FFF2-40B4-BE49-F238E27FC236}">
                <a16:creationId xmlns:a16="http://schemas.microsoft.com/office/drawing/2014/main" id="{0E809A06-A62E-48B9-93E3-3FB58A3E6C9C}"/>
              </a:ext>
            </a:extLst>
          </p:cNvPr>
          <p:cNvSpPr txBox="1"/>
          <p:nvPr/>
        </p:nvSpPr>
        <p:spPr>
          <a:xfrm>
            <a:off x="162108" y="4314037"/>
            <a:ext cx="8981892" cy="600164"/>
          </a:xfrm>
          <a:prstGeom prst="rect">
            <a:avLst/>
          </a:prstGeom>
          <a:noFill/>
        </p:spPr>
        <p:txBody>
          <a:bodyPr wrap="square">
            <a:spAutoFit/>
          </a:bodyPr>
          <a:lstStyle/>
          <a:p>
            <a:r>
              <a:rPr lang="fr-FR" sz="1100" dirty="0">
                <a:latin typeface="Montserrat" panose="00000500000000000000" pitchFamily="2" charset="0"/>
              </a:rPr>
              <a:t>Ne tient pas compte des facteurs influents qui pourraient affecter les résultats de l’analyse (Les tendances du marché,</a:t>
            </a:r>
            <a:r>
              <a:rPr lang="fr-FR" sz="1100" dirty="0"/>
              <a:t> </a:t>
            </a:r>
            <a:r>
              <a:rPr lang="fr-FR" sz="1100" dirty="0">
                <a:latin typeface="Montserrat" panose="00000500000000000000" pitchFamily="2" charset="0"/>
              </a:rPr>
              <a:t>Si les données ne sont pas normalement distribuées ou présentent une asymétrie, cela peut affecter l'interprétation de la corrélation…etc.)</a:t>
            </a:r>
          </a:p>
        </p:txBody>
      </p:sp>
      <p:pic>
        <p:nvPicPr>
          <p:cNvPr id="2" name="Image 1">
            <a:extLst>
              <a:ext uri="{FF2B5EF4-FFF2-40B4-BE49-F238E27FC236}">
                <a16:creationId xmlns:a16="http://schemas.microsoft.com/office/drawing/2014/main" id="{432B8DC9-3B85-40F8-AABF-70E755783CD9}"/>
              </a:ext>
            </a:extLst>
          </p:cNvPr>
          <p:cNvPicPr>
            <a:picLocks noChangeAspect="1"/>
          </p:cNvPicPr>
          <p:nvPr/>
        </p:nvPicPr>
        <p:blipFill>
          <a:blip r:embed="rId3"/>
          <a:stretch>
            <a:fillRect/>
          </a:stretch>
        </p:blipFill>
        <p:spPr>
          <a:xfrm>
            <a:off x="4808265" y="1539710"/>
            <a:ext cx="2706859" cy="2651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068306"/>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357188" y="159723"/>
            <a:ext cx="8548552"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400" b="0" i="0" u="none" strike="noStrike" cap="none" dirty="0">
                <a:solidFill>
                  <a:srgbClr val="F3F3F3"/>
                </a:solidFill>
                <a:latin typeface="Montserrat"/>
                <a:ea typeface="Montserrat"/>
                <a:cs typeface="Montserrat"/>
                <a:sym typeface="Montserrat"/>
              </a:rPr>
              <a:t>Analyses complémentaires : anlyse du</a:t>
            </a:r>
            <a:r>
              <a:rPr lang="fr-FR" sz="2400" dirty="0">
                <a:solidFill>
                  <a:schemeClr val="tx1"/>
                </a:solidFill>
                <a:latin typeface="Montserrat" panose="00000500000000000000" pitchFamily="2" charset="0"/>
              </a:rPr>
              <a:t> </a:t>
            </a:r>
            <a:r>
              <a:rPr lang="fr-FR" sz="2400" dirty="0">
                <a:solidFill>
                  <a:schemeClr val="bg1"/>
                </a:solidFill>
                <a:latin typeface="Montserrat" panose="00000500000000000000" pitchFamily="2" charset="0"/>
              </a:rPr>
              <a:t>chiffre d'affaires</a:t>
            </a:r>
            <a:r>
              <a:rPr lang="fr" sz="2400" b="0" i="0" u="none" strike="noStrike" cap="none" dirty="0">
                <a:solidFill>
                  <a:schemeClr val="bg1"/>
                </a:solidFill>
                <a:latin typeface="Montserrat"/>
                <a:ea typeface="Montserrat"/>
                <a:cs typeface="Montserrat"/>
                <a:sym typeface="Montserrat"/>
              </a:rPr>
              <a:t> </a:t>
            </a:r>
            <a:endParaRPr sz="2400" dirty="0"/>
          </a:p>
        </p:txBody>
      </p:sp>
      <p:sp>
        <p:nvSpPr>
          <p:cNvPr id="89" name="Google Shape;89;p7"/>
          <p:cNvSpPr/>
          <p:nvPr/>
        </p:nvSpPr>
        <p:spPr>
          <a:xfrm>
            <a:off x="459534" y="707223"/>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83248" y="1068306"/>
            <a:ext cx="8955023" cy="4075193"/>
          </a:xfrm>
          <a:prstGeom prst="rect">
            <a:avLst/>
          </a:prstGeom>
          <a:noFill/>
          <a:ln>
            <a:noFill/>
          </a:ln>
        </p:spPr>
        <p:txBody>
          <a:bodyPr spcFirstLastPara="1" wrap="square" lIns="91425" tIns="91425" rIns="91425" bIns="91425" anchor="t" anchorCtr="0">
            <a:normAutofit/>
          </a:bodyPr>
          <a:lstStyle/>
          <a:p>
            <a:pPr marL="114300" indent="0" algn="l">
              <a:buNone/>
            </a:pPr>
            <a:r>
              <a:rPr lang="fr" sz="1200" i="1" dirty="0">
                <a:solidFill>
                  <a:srgbClr val="999999"/>
                </a:solidFill>
                <a:latin typeface="Montserrat"/>
                <a:ea typeface="Montserrat"/>
                <a:cs typeface="Montserrat"/>
                <a:sym typeface="Montserrat"/>
              </a:rPr>
              <a:t>    Méthodes statistiques employés : </a:t>
            </a:r>
            <a:r>
              <a:rPr lang="fr-FR" sz="1200" b="0" i="1" u="none" strike="noStrike" baseline="0" dirty="0">
                <a:solidFill>
                  <a:schemeClr val="tx2">
                    <a:lumMod val="75000"/>
                  </a:schemeClr>
                </a:solidFill>
                <a:latin typeface="Montserrat" panose="00000500000000000000" pitchFamily="2" charset="0"/>
              </a:rPr>
              <a:t>visualisation( histogramme)</a:t>
            </a:r>
          </a:p>
          <a:p>
            <a:pPr marL="114300" marR="0" lvl="0" indent="0" algn="l" rtl="0">
              <a:lnSpc>
                <a:spcPct val="115000"/>
              </a:lnSpc>
              <a:spcBef>
                <a:spcPts val="0"/>
              </a:spcBef>
              <a:spcAft>
                <a:spcPts val="0"/>
              </a:spcAft>
              <a:buClr>
                <a:srgbClr val="999999"/>
              </a:buClr>
              <a:buSzPts val="1800"/>
              <a:buNone/>
            </a:pPr>
            <a:endParaRPr sz="1200" i="1" dirty="0">
              <a:solidFill>
                <a:schemeClr val="tx2">
                  <a:lumMod val="75000"/>
                </a:schemeClr>
              </a:solidFill>
              <a:latin typeface="Montserrat" panose="00000500000000000000" pitchFamily="2" charset="0"/>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    Graphique avec commentaire des résultats</a:t>
            </a:r>
            <a:endParaRPr sz="1200" i="1" dirty="0">
              <a:solidFill>
                <a:srgbClr val="999999"/>
              </a:solidFill>
              <a:latin typeface="Montserrat"/>
              <a:ea typeface="Montserrat"/>
              <a:cs typeface="Montserrat"/>
              <a:sym typeface="Montserrat"/>
            </a:endParaRPr>
          </a:p>
        </p:txBody>
      </p:sp>
      <p:sp>
        <p:nvSpPr>
          <p:cNvPr id="10" name="ZoneTexte 9">
            <a:extLst>
              <a:ext uri="{FF2B5EF4-FFF2-40B4-BE49-F238E27FC236}">
                <a16:creationId xmlns:a16="http://schemas.microsoft.com/office/drawing/2014/main" id="{A44D71D7-D4FC-488C-A378-D0E2CA9C7B4F}"/>
              </a:ext>
            </a:extLst>
          </p:cNvPr>
          <p:cNvSpPr txBox="1"/>
          <p:nvPr/>
        </p:nvSpPr>
        <p:spPr>
          <a:xfrm>
            <a:off x="459534" y="1922411"/>
            <a:ext cx="2743200" cy="1938992"/>
          </a:xfrm>
          <a:prstGeom prst="rect">
            <a:avLst/>
          </a:prstGeom>
          <a:solidFill>
            <a:schemeClr val="accent6">
              <a:lumMod val="60000"/>
              <a:lumOff val="40000"/>
            </a:schemeClr>
          </a:solidFill>
        </p:spPr>
        <p:txBody>
          <a:bodyPr wrap="square">
            <a:spAutoFit/>
          </a:bodyPr>
          <a:lstStyle/>
          <a:p>
            <a:r>
              <a:rPr lang="fr-FR" sz="1000" dirty="0">
                <a:solidFill>
                  <a:schemeClr val="tx1"/>
                </a:solidFill>
                <a:latin typeface="Montserrat" panose="00000500000000000000" pitchFamily="2" charset="0"/>
              </a:rPr>
              <a:t>Parmi les 20 articles les plus performants, on trouve </a:t>
            </a:r>
            <a:r>
              <a:rPr lang="fr-FR" sz="1000" b="1" dirty="0">
                <a:solidFill>
                  <a:schemeClr val="tx1"/>
                </a:solidFill>
                <a:latin typeface="Montserrat" panose="00000500000000000000" pitchFamily="2" charset="0"/>
              </a:rPr>
              <a:t>10 vins</a:t>
            </a:r>
            <a:r>
              <a:rPr lang="fr-FR" sz="1000" dirty="0">
                <a:solidFill>
                  <a:schemeClr val="tx1"/>
                </a:solidFill>
                <a:latin typeface="Montserrat" panose="00000500000000000000" pitchFamily="2" charset="0"/>
              </a:rPr>
              <a:t>, </a:t>
            </a:r>
            <a:r>
              <a:rPr lang="fr-FR" sz="1000" b="1" dirty="0">
                <a:solidFill>
                  <a:schemeClr val="tx1"/>
                </a:solidFill>
                <a:latin typeface="Montserrat" panose="00000500000000000000" pitchFamily="2" charset="0"/>
              </a:rPr>
              <a:t>9 champagnes </a:t>
            </a:r>
            <a:r>
              <a:rPr lang="fr-FR" sz="1000" dirty="0">
                <a:solidFill>
                  <a:schemeClr val="tx1"/>
                </a:solidFill>
                <a:latin typeface="Montserrat" panose="00000500000000000000" pitchFamily="2" charset="0"/>
              </a:rPr>
              <a:t>et </a:t>
            </a:r>
            <a:r>
              <a:rPr lang="fr-FR" sz="1000" b="1" dirty="0">
                <a:solidFill>
                  <a:schemeClr val="tx1"/>
                </a:solidFill>
                <a:latin typeface="Montserrat" panose="00000500000000000000" pitchFamily="2" charset="0"/>
              </a:rPr>
              <a:t>1 cognac</a:t>
            </a:r>
            <a:r>
              <a:rPr lang="fr-FR" sz="1000" dirty="0">
                <a:solidFill>
                  <a:schemeClr val="tx1"/>
                </a:solidFill>
                <a:latin typeface="Montserrat" panose="00000500000000000000" pitchFamily="2" charset="0"/>
              </a:rPr>
              <a:t>. Les deux premiers articles en termes de chiffre d'affaires sont des champagnes :</a:t>
            </a:r>
          </a:p>
          <a:p>
            <a:r>
              <a:rPr lang="fr-FR" sz="1000" dirty="0">
                <a:solidFill>
                  <a:schemeClr val="tx1"/>
                </a:solidFill>
                <a:latin typeface="Montserrat" panose="00000500000000000000" pitchFamily="2" charset="0"/>
              </a:rPr>
              <a:t>-Le champagne-mailly-grand-cru-intemporelle-2010 (6844€),  suivi du</a:t>
            </a:r>
          </a:p>
          <a:p>
            <a:r>
              <a:rPr lang="fr-FR" sz="1000" dirty="0">
                <a:solidFill>
                  <a:schemeClr val="tx1"/>
                </a:solidFill>
                <a:latin typeface="Montserrat" panose="00000500000000000000" pitchFamily="2" charset="0"/>
              </a:rPr>
              <a:t>-Le champagne-egly-ouriet-grand-cru-millesime-2008 (2475 €). </a:t>
            </a:r>
          </a:p>
          <a:p>
            <a:r>
              <a:rPr lang="fr-FR" sz="1000" dirty="0">
                <a:solidFill>
                  <a:schemeClr val="tx1"/>
                </a:solidFill>
                <a:latin typeface="Montserrat" panose="00000500000000000000" pitchFamily="2" charset="0"/>
              </a:rPr>
              <a:t>Les données montrent que 65.53% (540/825) des produits représentent 80% du CA.</a:t>
            </a:r>
          </a:p>
        </p:txBody>
      </p:sp>
      <p:sp>
        <p:nvSpPr>
          <p:cNvPr id="19" name="ZoneTexte 18">
            <a:extLst>
              <a:ext uri="{FF2B5EF4-FFF2-40B4-BE49-F238E27FC236}">
                <a16:creationId xmlns:a16="http://schemas.microsoft.com/office/drawing/2014/main" id="{B5217A6D-38C9-440A-A6B1-F7BEAEA6CF78}"/>
              </a:ext>
            </a:extLst>
          </p:cNvPr>
          <p:cNvSpPr txBox="1"/>
          <p:nvPr/>
        </p:nvSpPr>
        <p:spPr>
          <a:xfrm>
            <a:off x="48768" y="3936449"/>
            <a:ext cx="9046464" cy="891334"/>
          </a:xfrm>
          <a:prstGeom prst="rect">
            <a:avLst/>
          </a:prstGeom>
          <a:noFill/>
        </p:spPr>
        <p:txBody>
          <a:bodyPr wrap="square">
            <a:spAutoFit/>
          </a:bodyPr>
          <a:lstStyle/>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     Limites éventuelles de l’analyse :</a:t>
            </a: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000" i="1" dirty="0">
                <a:solidFill>
                  <a:schemeClr val="tx1"/>
                </a:solidFill>
                <a:latin typeface="Montserrat"/>
                <a:ea typeface="Montserrat"/>
                <a:cs typeface="Montserrat"/>
                <a:sym typeface="Montserrat"/>
              </a:rPr>
              <a:t>Il est nécessaire de prendre en compte des éléments supplémentaires (rentabilité, saisonnalité, gestion des stocks) pour avoir une vision plus complète et élaborer des stratégies adaptées</a:t>
            </a:r>
            <a:r>
              <a:rPr lang="fr-FR" sz="1200" i="1" dirty="0">
                <a:solidFill>
                  <a:srgbClr val="999999"/>
                </a:solidFill>
                <a:latin typeface="Montserrat"/>
                <a:ea typeface="Montserrat"/>
                <a:cs typeface="Montserrat"/>
                <a:sym typeface="Montserrat"/>
              </a:rPr>
              <a:t>.</a:t>
            </a:r>
          </a:p>
        </p:txBody>
      </p:sp>
      <p:pic>
        <p:nvPicPr>
          <p:cNvPr id="3" name="Image 2">
            <a:extLst>
              <a:ext uri="{FF2B5EF4-FFF2-40B4-BE49-F238E27FC236}">
                <a16:creationId xmlns:a16="http://schemas.microsoft.com/office/drawing/2014/main" id="{DB339840-6F79-427D-8CFC-2AC772528AE4}"/>
              </a:ext>
            </a:extLst>
          </p:cNvPr>
          <p:cNvPicPr>
            <a:picLocks noChangeAspect="1"/>
          </p:cNvPicPr>
          <p:nvPr/>
        </p:nvPicPr>
        <p:blipFill>
          <a:blip r:embed="rId3"/>
          <a:stretch>
            <a:fillRect/>
          </a:stretch>
        </p:blipFill>
        <p:spPr>
          <a:xfrm>
            <a:off x="3202734" y="1823344"/>
            <a:ext cx="5346003" cy="24181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1" y="0"/>
            <a:ext cx="9144000" cy="1186688"/>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0" y="308821"/>
            <a:ext cx="90495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2400" b="0" i="0" u="none" strike="noStrike" cap="none" dirty="0">
                <a:solidFill>
                  <a:srgbClr val="F3F3F3"/>
                </a:solidFill>
                <a:latin typeface="Montserrat"/>
                <a:ea typeface="Montserrat"/>
                <a:cs typeface="Montserrat"/>
                <a:sym typeface="Montserrat"/>
              </a:rPr>
              <a:t>Analyses complémentaires : anlyse des </a:t>
            </a:r>
            <a:r>
              <a:rPr lang="fr" sz="2400" dirty="0">
                <a:solidFill>
                  <a:srgbClr val="F3F3F3"/>
                </a:solidFill>
                <a:latin typeface="Montserrat"/>
                <a:sym typeface="Montserrat"/>
              </a:rPr>
              <a:t>quantités vendues </a:t>
            </a:r>
            <a:endParaRPr sz="2400" dirty="0"/>
          </a:p>
        </p:txBody>
      </p:sp>
      <p:sp>
        <p:nvSpPr>
          <p:cNvPr id="89" name="Google Shape;89;p7"/>
          <p:cNvSpPr/>
          <p:nvPr/>
        </p:nvSpPr>
        <p:spPr>
          <a:xfrm>
            <a:off x="94488" y="877117"/>
            <a:ext cx="452700" cy="48992"/>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94488" y="1219973"/>
            <a:ext cx="8955023" cy="3923527"/>
          </a:xfrm>
          <a:prstGeom prst="rect">
            <a:avLst/>
          </a:prstGeom>
          <a:noFill/>
          <a:ln>
            <a:noFill/>
          </a:ln>
        </p:spPr>
        <p:txBody>
          <a:bodyPr spcFirstLastPara="1" wrap="square" lIns="91425" tIns="91425" rIns="91425" bIns="91425" anchor="t" anchorCtr="0">
            <a:normAutofit/>
          </a:bodyPr>
          <a:lstStyle/>
          <a:p>
            <a:pPr marL="114300" indent="0" algn="l">
              <a:buNone/>
            </a:pPr>
            <a:r>
              <a:rPr lang="fr" sz="1200" i="1" dirty="0">
                <a:solidFill>
                  <a:srgbClr val="999999"/>
                </a:solidFill>
                <a:latin typeface="Montserrat"/>
                <a:ea typeface="Montserrat"/>
                <a:cs typeface="Montserrat"/>
                <a:sym typeface="Montserrat"/>
              </a:rPr>
              <a:t>Méthodes statistiques employés : </a:t>
            </a:r>
            <a:r>
              <a:rPr lang="fr-FR" sz="1200" b="0" i="1" u="none" strike="noStrike" baseline="0" dirty="0">
                <a:solidFill>
                  <a:schemeClr val="tx2">
                    <a:lumMod val="75000"/>
                  </a:schemeClr>
                </a:solidFill>
                <a:latin typeface="Montserrat" panose="00000500000000000000" pitchFamily="2" charset="0"/>
              </a:rPr>
              <a:t>visualisation( histogramme)</a:t>
            </a:r>
          </a:p>
          <a:p>
            <a:pPr marL="114300" marR="0" lvl="0" indent="0" algn="l" rtl="0">
              <a:lnSpc>
                <a:spcPct val="115000"/>
              </a:lnSpc>
              <a:spcBef>
                <a:spcPts val="0"/>
              </a:spcBef>
              <a:spcAft>
                <a:spcPts val="0"/>
              </a:spcAft>
              <a:buClr>
                <a:srgbClr val="999999"/>
              </a:buClr>
              <a:buSzPts val="1800"/>
              <a:buNone/>
            </a:pPr>
            <a:endParaRPr sz="1200" i="1" dirty="0">
              <a:solidFill>
                <a:schemeClr val="tx2">
                  <a:lumMod val="75000"/>
                </a:schemeClr>
              </a:solidFill>
              <a:latin typeface="Montserrat" panose="00000500000000000000" pitchFamily="2" charset="0"/>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Graphique avec commentaire des résultats</a:t>
            </a:r>
            <a:endParaRPr sz="1200" i="1" dirty="0">
              <a:solidFill>
                <a:srgbClr val="999999"/>
              </a:solidFill>
              <a:latin typeface="Montserrat"/>
              <a:ea typeface="Montserrat"/>
              <a:cs typeface="Montserrat"/>
              <a:sym typeface="Montserrat"/>
            </a:endParaRPr>
          </a:p>
        </p:txBody>
      </p:sp>
      <p:sp>
        <p:nvSpPr>
          <p:cNvPr id="10" name="ZoneTexte 9">
            <a:extLst>
              <a:ext uri="{FF2B5EF4-FFF2-40B4-BE49-F238E27FC236}">
                <a16:creationId xmlns:a16="http://schemas.microsoft.com/office/drawing/2014/main" id="{A44D71D7-D4FC-488C-A378-D0E2CA9C7B4F}"/>
              </a:ext>
            </a:extLst>
          </p:cNvPr>
          <p:cNvSpPr txBox="1"/>
          <p:nvPr/>
        </p:nvSpPr>
        <p:spPr>
          <a:xfrm>
            <a:off x="306889" y="1989509"/>
            <a:ext cx="2800012" cy="1938992"/>
          </a:xfrm>
          <a:prstGeom prst="rect">
            <a:avLst/>
          </a:prstGeom>
          <a:solidFill>
            <a:schemeClr val="accent2">
              <a:lumMod val="10000"/>
              <a:lumOff val="90000"/>
            </a:schemeClr>
          </a:solidFill>
        </p:spPr>
        <p:txBody>
          <a:bodyPr wrap="square">
            <a:spAutoFit/>
          </a:bodyPr>
          <a:lstStyle/>
          <a:p>
            <a:r>
              <a:rPr lang="fr-FR" sz="1000" dirty="0">
                <a:solidFill>
                  <a:schemeClr val="tx2">
                    <a:lumMod val="25000"/>
                  </a:schemeClr>
                </a:solidFill>
                <a:latin typeface="Montserrat" panose="00000500000000000000" pitchFamily="2" charset="0"/>
              </a:rPr>
              <a:t> Parmi les 20 produits les plus vendus en termes de quantité : </a:t>
            </a:r>
            <a:r>
              <a:rPr lang="fr-FR" sz="1000" b="1" dirty="0">
                <a:solidFill>
                  <a:schemeClr val="tx2">
                    <a:lumMod val="25000"/>
                  </a:schemeClr>
                </a:solidFill>
                <a:latin typeface="Montserrat" panose="00000500000000000000" pitchFamily="2" charset="0"/>
              </a:rPr>
              <a:t>19  vins </a:t>
            </a:r>
            <a:r>
              <a:rPr lang="fr-FR" sz="1000" dirty="0">
                <a:solidFill>
                  <a:schemeClr val="tx2">
                    <a:lumMod val="25000"/>
                  </a:schemeClr>
                </a:solidFill>
                <a:latin typeface="Montserrat" panose="00000500000000000000" pitchFamily="2" charset="0"/>
              </a:rPr>
              <a:t>et </a:t>
            </a:r>
            <a:r>
              <a:rPr lang="fr-FR" sz="1000" b="1" dirty="0">
                <a:solidFill>
                  <a:schemeClr val="tx2">
                    <a:lumMod val="25000"/>
                  </a:schemeClr>
                </a:solidFill>
                <a:latin typeface="Montserrat" panose="00000500000000000000" pitchFamily="2" charset="0"/>
              </a:rPr>
              <a:t>un 1 champagne</a:t>
            </a:r>
            <a:r>
              <a:rPr lang="fr-FR" sz="1000" dirty="0">
                <a:solidFill>
                  <a:schemeClr val="tx2">
                    <a:lumMod val="25000"/>
                  </a:schemeClr>
                </a:solidFill>
                <a:latin typeface="Montserrat" panose="00000500000000000000" pitchFamily="2" charset="0"/>
              </a:rPr>
              <a:t>. </a:t>
            </a:r>
          </a:p>
          <a:p>
            <a:r>
              <a:rPr lang="fr-FR" sz="1000" dirty="0">
                <a:solidFill>
                  <a:schemeClr val="tx2">
                    <a:lumMod val="25000"/>
                  </a:schemeClr>
                </a:solidFill>
                <a:latin typeface="Montserrat" panose="00000500000000000000" pitchFamily="2" charset="0"/>
              </a:rPr>
              <a:t>Les deux articles les plus vendus sont un vin, suivi d'un champagne :</a:t>
            </a:r>
          </a:p>
          <a:p>
            <a:r>
              <a:rPr lang="fr-FR" sz="1000" i="1" dirty="0">
                <a:solidFill>
                  <a:schemeClr val="tx2">
                    <a:lumMod val="25000"/>
                  </a:schemeClr>
                </a:solidFill>
                <a:latin typeface="Montserrat" panose="00000500000000000000" pitchFamily="2" charset="0"/>
                <a:ea typeface="Montserrat"/>
                <a:cs typeface="Montserrat"/>
                <a:sym typeface="Montserrat"/>
              </a:rPr>
              <a:t>-    </a:t>
            </a:r>
            <a:r>
              <a:rPr lang="fr-FR" sz="1000" i="1" dirty="0">
                <a:solidFill>
                  <a:schemeClr val="tx2">
                    <a:lumMod val="25000"/>
                  </a:schemeClr>
                </a:solidFill>
                <a:latin typeface="Montserrat"/>
                <a:ea typeface="Montserrat"/>
                <a:cs typeface="Montserrat"/>
                <a:sym typeface="Montserrat"/>
              </a:rPr>
              <a:t>francois-baur-pinot-noir-schlittweg-2017, (122) .</a:t>
            </a:r>
          </a:p>
          <a:p>
            <a:pPr marL="171450" indent="-171450">
              <a:buFontTx/>
              <a:buChar char="-"/>
            </a:pPr>
            <a:r>
              <a:rPr lang="fr-FR" sz="1000" i="1" dirty="0">
                <a:solidFill>
                  <a:schemeClr val="tx2">
                    <a:lumMod val="25000"/>
                  </a:schemeClr>
                </a:solidFill>
                <a:latin typeface="Montserrat"/>
                <a:ea typeface="Montserrat"/>
                <a:cs typeface="Montserrat"/>
                <a:sym typeface="Montserrat"/>
              </a:rPr>
              <a:t>champagne-mailly-grand-cru-intemporelle-2010, (116).  </a:t>
            </a:r>
          </a:p>
          <a:p>
            <a:r>
              <a:rPr lang="fr-FR" sz="1000" dirty="0">
                <a:solidFill>
                  <a:schemeClr val="tx2">
                    <a:lumMod val="25000"/>
                  </a:schemeClr>
                </a:solidFill>
                <a:latin typeface="Montserrat" panose="00000500000000000000" pitchFamily="2" charset="0"/>
              </a:rPr>
              <a:t>Les données montrent que 79.94% (587/825) des produits représentent 80% du CA.</a:t>
            </a:r>
          </a:p>
        </p:txBody>
      </p:sp>
      <p:sp>
        <p:nvSpPr>
          <p:cNvPr id="19" name="ZoneTexte 18">
            <a:extLst>
              <a:ext uri="{FF2B5EF4-FFF2-40B4-BE49-F238E27FC236}">
                <a16:creationId xmlns:a16="http://schemas.microsoft.com/office/drawing/2014/main" id="{B5217A6D-38C9-440A-A6B1-F7BEAEA6CF78}"/>
              </a:ext>
            </a:extLst>
          </p:cNvPr>
          <p:cNvSpPr txBox="1"/>
          <p:nvPr/>
        </p:nvSpPr>
        <p:spPr>
          <a:xfrm>
            <a:off x="167641" y="3923526"/>
            <a:ext cx="8872728" cy="858440"/>
          </a:xfrm>
          <a:prstGeom prst="rect">
            <a:avLst/>
          </a:prstGeom>
          <a:noFill/>
        </p:spPr>
        <p:txBody>
          <a:bodyPr wrap="square">
            <a:spAutoFit/>
          </a:bodyPr>
          <a:lstStyle/>
          <a:p>
            <a:pPr marL="114300" marR="0" lvl="0" indent="0" algn="l" rtl="0">
              <a:lnSpc>
                <a:spcPct val="115000"/>
              </a:lnSpc>
              <a:spcBef>
                <a:spcPts val="0"/>
              </a:spcBef>
              <a:spcAft>
                <a:spcPts val="0"/>
              </a:spcAft>
              <a:buClr>
                <a:srgbClr val="999999"/>
              </a:buClr>
              <a:buSzPts val="1800"/>
              <a:buNone/>
            </a:pPr>
            <a:r>
              <a:rPr lang="fr" sz="1200" i="1" dirty="0">
                <a:solidFill>
                  <a:srgbClr val="999999"/>
                </a:solidFill>
                <a:latin typeface="Montserrat"/>
                <a:ea typeface="Montserrat"/>
                <a:cs typeface="Montserrat"/>
                <a:sym typeface="Montserrat"/>
              </a:rPr>
              <a:t>Limites éventuelles de l’analyse :</a:t>
            </a: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000" dirty="0">
                <a:solidFill>
                  <a:schemeClr val="tx1"/>
                </a:solidFill>
                <a:latin typeface="Montserrat" panose="00000500000000000000" pitchFamily="2" charset="0"/>
              </a:rPr>
              <a:t>L’analyse ne semble pas tenir compte des variations saisonnières ou des tendances temporelles. Les données pourraient changer significativement en fonction de la période (saisons festives, promotions, etc.).</a:t>
            </a:r>
            <a:endParaRPr lang="fr" sz="1000" i="1" dirty="0">
              <a:solidFill>
                <a:schemeClr val="tx1"/>
              </a:solidFill>
              <a:latin typeface="Montserrat" panose="00000500000000000000" pitchFamily="2" charset="0"/>
              <a:ea typeface="Montserrat"/>
              <a:cs typeface="Montserrat"/>
              <a:sym typeface="Montserrat"/>
            </a:endParaRPr>
          </a:p>
        </p:txBody>
      </p:sp>
      <p:pic>
        <p:nvPicPr>
          <p:cNvPr id="7" name="Image 6">
            <a:extLst>
              <a:ext uri="{FF2B5EF4-FFF2-40B4-BE49-F238E27FC236}">
                <a16:creationId xmlns:a16="http://schemas.microsoft.com/office/drawing/2014/main" id="{F0966DCF-E096-4CE3-8482-EF9310B608C0}"/>
              </a:ext>
            </a:extLst>
          </p:cNvPr>
          <p:cNvPicPr>
            <a:picLocks noChangeAspect="1"/>
          </p:cNvPicPr>
          <p:nvPr/>
        </p:nvPicPr>
        <p:blipFill>
          <a:blip r:embed="rId3"/>
          <a:stretch>
            <a:fillRect/>
          </a:stretch>
        </p:blipFill>
        <p:spPr>
          <a:xfrm>
            <a:off x="3123817" y="1976650"/>
            <a:ext cx="5921123" cy="2049713"/>
          </a:xfrm>
          <a:prstGeom prst="rect">
            <a:avLst/>
          </a:prstGeom>
        </p:spPr>
      </p:pic>
    </p:spTree>
    <p:extLst>
      <p:ext uri="{BB962C8B-B14F-4D97-AF65-F5344CB8AC3E}">
        <p14:creationId xmlns:p14="http://schemas.microsoft.com/office/powerpoint/2010/main" val="12017019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7978</TotalTime>
  <Words>1690</Words>
  <Application>Microsoft Office PowerPoint</Application>
  <PresentationFormat>Affichage à l'écran (16:9)</PresentationFormat>
  <Paragraphs>208</Paragraphs>
  <Slides>15</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Wingdings</vt:lpstr>
      <vt:lpstr>Arial</vt:lpstr>
      <vt:lpstr>Montserrat</vt:lpstr>
      <vt:lpstr>Courier New</vt:lpstr>
      <vt:lpstr>Cambria</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Neyna Mohamed Yehdih</dc:creator>
  <cp:lastModifiedBy>Neyna Mohamed Yehdih</cp:lastModifiedBy>
  <cp:revision>247</cp:revision>
  <dcterms:modified xsi:type="dcterms:W3CDTF">2024-10-07T13:40:17Z</dcterms:modified>
</cp:coreProperties>
</file>