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charts/chartEx1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notesSlides/notesSlide10.xml" ContentType="application/vnd.openxmlformats-officedocument.presentationml.notesSlide+xml"/>
  <Override PartName="/ppt/charts/chartEx2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69" r:id="rId4"/>
    <p:sldId id="270" r:id="rId5"/>
    <p:sldId id="277" r:id="rId6"/>
    <p:sldId id="276" r:id="rId7"/>
    <p:sldId id="275" r:id="rId8"/>
    <p:sldId id="283" r:id="rId9"/>
    <p:sldId id="280" r:id="rId10"/>
    <p:sldId id="260" r:id="rId11"/>
    <p:sldId id="281" r:id="rId12"/>
    <p:sldId id="262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Maven Pro" panose="020B0604020202020204" charset="0"/>
      <p:regular r:id="rId23"/>
      <p:bold r:id="rId24"/>
    </p:embeddedFont>
    <p:embeddedFont>
      <p:font typeface="Nunito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jPQChcynK0uSiMmFn/cMlX7yPp1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yna Mohamed Yehdih" initials="NMY" lastIdx="2" clrIdx="0">
    <p:extLst>
      <p:ext uri="{19B8F6BF-5375-455C-9EA6-DF929625EA0E}">
        <p15:presenceInfo xmlns:p15="http://schemas.microsoft.com/office/powerpoint/2012/main" userId="5e00c26effbf4c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63A"/>
    <a:srgbClr val="CCCC00"/>
    <a:srgbClr val="BFA01D"/>
    <a:srgbClr val="000000"/>
    <a:srgbClr val="813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61" autoAdjust="0"/>
    <p:restoredTop sz="67939" autoAdjust="0"/>
  </p:normalViewPr>
  <p:slideViewPr>
    <p:cSldViewPr snapToGrid="0">
      <p:cViewPr varScale="1">
        <p:scale>
          <a:sx n="110" d="100"/>
          <a:sy n="110" d="100"/>
        </p:scale>
        <p:origin x="82" y="1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40" Type="http://customschemas.google.com/relationships/presentationmetadata" Target="meta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neyna\Desktop\Donn&#233;es%20projet%202%20(R&#233;cup&#233;r&#233;)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neyna\Desktop\Donn&#233;es%20projet%202%20(R&#233;cup&#233;r&#233;)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neyna\Desktop\Donn&#233;es%20projet%202%20(R&#233;cup&#233;r&#233;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neyna\Desktop\Donn&#233;es%20projet%20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neyna\Desktop\Donn&#233;es%20projet%20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neyna\Desktop\Donn&#233;es%20projet%202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../embeddings/oleObject1.bin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neyna\Desktop\Donn&#233;es%20projet%202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5" Type="http://schemas.openxmlformats.org/officeDocument/2006/relationships/chartUserShapes" Target="../drawings/drawing1.xml"/><Relationship Id="rId4" Type="http://schemas.openxmlformats.org/officeDocument/2006/relationships/oleObject" Target="../embeddings/oleObject2.bin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neyna\Desktop\Donn&#233;es%20projet%202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../embeddings/oleObject3.bin"/></Relationships>
</file>

<file path=ppt/charts/_rels/chartEx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C:\Users\neyna\Desktop\Donn&#233;es%20projet%202%20(R&#233;cup&#233;r&#233;).xlsx" TargetMode="External"/><Relationship Id="rId4" Type="http://schemas.openxmlformats.org/officeDocument/2006/relationships/themeOverride" Target="../theme/themeOverride1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[Données projet 2 (Récupéré).xlsx]Statut de client!Tableau croisé dynamique14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400" b="1"/>
              <a:t>NOMBRE TOTAL DU CLIENTS EN FONCTION DU STATUT CLIENT</a:t>
            </a:r>
          </a:p>
        </c:rich>
      </c:tx>
      <c:layout>
        <c:manualLayout>
          <c:xMode val="edge"/>
          <c:yMode val="edge"/>
          <c:x val="0.10199300087489065"/>
          <c:y val="3.45898124290527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c:spPr>
      </c:pivotFmt>
      <c:pivotFmt>
        <c:idx val="2"/>
        <c:spPr>
          <a:solidFill>
            <a:schemeClr val="accent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c:spPr>
      </c:pivotFmt>
      <c:pivotFmt>
        <c:idx val="4"/>
        <c:spPr>
          <a:solidFill>
            <a:schemeClr val="accent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8.0630116133817806E-2"/>
          <c:y val="0.20545281065760018"/>
          <c:w val="0.75143941382327206"/>
          <c:h val="0.600520284042683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'Statut de client'!$B$3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60-47DE-8628-461835B054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'Statut de client'!$A$4:$A$6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'Statut de client'!$B$4:$B$6</c:f>
              <c:numCache>
                <c:formatCode>0.00%</c:formatCode>
                <c:ptCount val="2"/>
                <c:pt idx="0">
                  <c:v>0.83845166386886538</c:v>
                </c:pt>
                <c:pt idx="1">
                  <c:v>0.16154833613113459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60-47DE-8628-461835B05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6235152"/>
        <c:axId val="1806233072"/>
      </c:barChart>
      <c:catAx>
        <c:axId val="1806235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/>
                  <a:t>STATUT DU CLIENT</a:t>
                </a:r>
              </a:p>
            </c:rich>
          </c:tx>
          <c:layout>
            <c:manualLayout>
              <c:xMode val="edge"/>
              <c:yMode val="edge"/>
              <c:x val="0.3301988188976378"/>
              <c:y val="0.915717400313519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06233072"/>
        <c:crosses val="autoZero"/>
        <c:auto val="1"/>
        <c:lblAlgn val="ctr"/>
        <c:lblOffset val="100"/>
        <c:noMultiLvlLbl val="0"/>
      </c:catAx>
      <c:valAx>
        <c:axId val="18062330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/>
                  <a:t>NOMBRE DU CLINTS</a:t>
                </a:r>
              </a:p>
            </c:rich>
          </c:tx>
          <c:layout>
            <c:manualLayout>
              <c:xMode val="edge"/>
              <c:yMode val="edge"/>
              <c:x val="3.7542412066982077E-2"/>
              <c:y val="0.29500879433946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%" sourceLinked="1"/>
        <c:majorTickMark val="none"/>
        <c:minorTickMark val="none"/>
        <c:tickLblPos val="nextTo"/>
        <c:crossAx val="1806235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399483972286204"/>
          <c:y val="0.37389741412303024"/>
          <c:w val="0.25267184286468936"/>
          <c:h val="0.12871943638624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rotWithShape="1">
      <a:gsLst>
        <a:gs pos="0">
          <a:schemeClr val="accent3">
            <a:satMod val="103000"/>
            <a:lumMod val="102000"/>
            <a:tint val="94000"/>
          </a:schemeClr>
        </a:gs>
        <a:gs pos="50000">
          <a:schemeClr val="accent3">
            <a:satMod val="110000"/>
            <a:lumMod val="100000"/>
            <a:shade val="100000"/>
          </a:schemeClr>
        </a:gs>
        <a:gs pos="100000">
          <a:schemeClr val="accent3">
            <a:lumMod val="99000"/>
            <a:satMod val="120000"/>
            <a:shade val="78000"/>
          </a:schemeClr>
        </a:gs>
      </a:gsLst>
      <a:lin ang="5400000" scaled="0"/>
    </a:gradFill>
    <a:ln w="9525" cap="flat" cmpd="sng" algn="ctr">
      <a:noFill/>
      <a:round/>
    </a:ln>
    <a:effectLst>
      <a:outerShdw blurRad="57150" dist="19050" dir="5400000" algn="ctr" rotWithShape="0">
        <a:srgbClr val="000000">
          <a:alpha val="63000"/>
        </a:srgbClr>
      </a:outerShdw>
    </a:effectLst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fr-F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 dirty="0"/>
              <a:t>pourcentage</a:t>
            </a:r>
            <a:r>
              <a:rPr lang="fr-FR" sz="1400" baseline="0" dirty="0"/>
              <a:t> des clients a risques</a:t>
            </a:r>
            <a:endParaRPr lang="fr-FR" sz="1400" dirty="0"/>
          </a:p>
        </c:rich>
      </c:tx>
      <c:layout>
        <c:manualLayout>
          <c:xMode val="edge"/>
          <c:yMode val="edge"/>
          <c:x val="2.3519094612228293E-2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36700306129030658"/>
          <c:y val="0.20557925051035292"/>
          <c:w val="0.59834035395859075"/>
          <c:h val="0.7879997812773403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Feuil7!$F$2</c:f>
              <c:strCache>
                <c:ptCount val="1"/>
                <c:pt idx="0">
                  <c:v>Normal</c:v>
                </c:pt>
              </c:strCache>
            </c:strRef>
          </c:tx>
          <c:spPr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Feuil7!$D$3:$E$12</c:f>
              <c:multiLvlStrCache>
                <c:ptCount val="10"/>
                <c:lvl>
                  <c:pt idx="0">
                    <c:v>Client actuel</c:v>
                  </c:pt>
                  <c:pt idx="1">
                    <c:v>Client perdu</c:v>
                  </c:pt>
                  <c:pt idx="4">
                    <c:v>Client actuel</c:v>
                  </c:pt>
                  <c:pt idx="5">
                    <c:v>Client perdu</c:v>
                  </c:pt>
                  <c:pt idx="8">
                    <c:v>Client actuel</c:v>
                  </c:pt>
                  <c:pt idx="9">
                    <c:v>Client perdu</c:v>
                  </c:pt>
                </c:lvl>
                <c:lvl>
                  <c:pt idx="0">
                    <c:v>Age</c:v>
                  </c:pt>
                  <c:pt idx="4">
                    <c:v>Nb de transactions</c:v>
                  </c:pt>
                  <c:pt idx="8">
                    <c:v>U.m.de la carte</c:v>
                  </c:pt>
                </c:lvl>
              </c:multiLvlStrCache>
            </c:multiLvlStrRef>
          </c:cat>
          <c:val>
            <c:numRef>
              <c:f>Feuil7!$F$3:$F$12</c:f>
              <c:numCache>
                <c:formatCode>0.00%</c:formatCode>
                <c:ptCount val="10"/>
                <c:pt idx="0">
                  <c:v>2.7440819691437992E-2</c:v>
                </c:pt>
                <c:pt idx="1">
                  <c:v>1.9559902200488997E-2</c:v>
                </c:pt>
                <c:pt idx="3" formatCode="General">
                  <c:v>0</c:v>
                </c:pt>
                <c:pt idx="4">
                  <c:v>0.53032622777058058</c:v>
                </c:pt>
                <c:pt idx="5">
                  <c:v>7.8850855745721274E-2</c:v>
                </c:pt>
                <c:pt idx="7" formatCode="General">
                  <c:v>0</c:v>
                </c:pt>
                <c:pt idx="8">
                  <c:v>0.41596985042986689</c:v>
                </c:pt>
                <c:pt idx="9">
                  <c:v>0.21332518337408313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92-4FF9-AC68-F448EDDD82C2}"/>
            </c:ext>
          </c:extLst>
        </c:ser>
        <c:ser>
          <c:idx val="1"/>
          <c:order val="1"/>
          <c:tx>
            <c:strRef>
              <c:f>Feuil7!$G$2</c:f>
              <c:strCache>
                <c:ptCount val="1"/>
                <c:pt idx="0">
                  <c:v>Risqué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Feuil7!$D$3:$E$12</c:f>
              <c:multiLvlStrCache>
                <c:ptCount val="10"/>
                <c:lvl>
                  <c:pt idx="0">
                    <c:v>Client actuel</c:v>
                  </c:pt>
                  <c:pt idx="1">
                    <c:v>Client perdu</c:v>
                  </c:pt>
                  <c:pt idx="4">
                    <c:v>Client actuel</c:v>
                  </c:pt>
                  <c:pt idx="5">
                    <c:v>Client perdu</c:v>
                  </c:pt>
                  <c:pt idx="8">
                    <c:v>Client actuel</c:v>
                  </c:pt>
                  <c:pt idx="9">
                    <c:v>Client perdu</c:v>
                  </c:pt>
                </c:lvl>
                <c:lvl>
                  <c:pt idx="0">
                    <c:v>Age</c:v>
                  </c:pt>
                  <c:pt idx="4">
                    <c:v>Nb de transactions</c:v>
                  </c:pt>
                  <c:pt idx="8">
                    <c:v>U.m.de la carte</c:v>
                  </c:pt>
                </c:lvl>
              </c:multiLvlStrCache>
            </c:multiLvlStrRef>
          </c:cat>
          <c:val>
            <c:numRef>
              <c:f>Feuil7!$G$3:$G$12</c:f>
              <c:numCache>
                <c:formatCode>0.00%</c:formatCode>
                <c:ptCount val="10"/>
                <c:pt idx="0">
                  <c:v>0.97255918030856203</c:v>
                </c:pt>
                <c:pt idx="1">
                  <c:v>0.98044009779951102</c:v>
                </c:pt>
                <c:pt idx="3" formatCode="General">
                  <c:v>0</c:v>
                </c:pt>
                <c:pt idx="4">
                  <c:v>0.46967377222941936</c:v>
                </c:pt>
                <c:pt idx="5">
                  <c:v>0.92114914425427874</c:v>
                </c:pt>
                <c:pt idx="7" formatCode="General">
                  <c:v>0</c:v>
                </c:pt>
                <c:pt idx="8">
                  <c:v>0.58403014957013311</c:v>
                </c:pt>
                <c:pt idx="9">
                  <c:v>0.78667481662591687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92-4FF9-AC68-F448EDDD82C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"/>
        <c:overlap val="100"/>
        <c:axId val="264027520"/>
        <c:axId val="264024608"/>
      </c:barChart>
      <c:catAx>
        <c:axId val="26402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64024608"/>
        <c:crosses val="autoZero"/>
        <c:auto val="1"/>
        <c:lblAlgn val="ctr"/>
        <c:lblOffset val="100"/>
        <c:noMultiLvlLbl val="0"/>
      </c:catAx>
      <c:valAx>
        <c:axId val="26402460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6402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651002981905141"/>
          <c:y val="0.12745370370370374"/>
          <c:w val="0.27513458265731905"/>
          <c:h val="4.1088509769612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fr-FR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[Données projet 2 (Récupéré).xlsx]AG,TR,UC!Tableau croisé dynamique4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cap="all" baseline="0" dirty="0">
                <a:effectLst/>
              </a:rPr>
              <a:t>NOMBRE DES CLIENTS A RIQUES EN FONTION D’AGE, NB D'UTILISATION DE CARTE ET NB DE TANSACTIONS </a:t>
            </a:r>
            <a:endParaRPr lang="fr-FR" sz="1200" dirty="0">
              <a:effectLst/>
            </a:endParaRPr>
          </a:p>
        </c:rich>
      </c:tx>
      <c:layout>
        <c:manualLayout>
          <c:xMode val="edge"/>
          <c:yMode val="edge"/>
          <c:x val="0.13144314187096606"/>
          <c:y val="4.316003989363929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solidFill>
          <a:schemeClr val="bg1">
            <a:lumMod val="95000"/>
          </a:schemeClr>
        </a:solidFill>
        <a:ln>
          <a:noFill/>
        </a:ln>
        <a:effectLst/>
        <a:sp3d/>
      </c:spPr>
    </c:sideWall>
    <c:backWall>
      <c:thickness val="0"/>
      <c:spPr>
        <a:solidFill>
          <a:schemeClr val="bg1">
            <a:lumMod val="95000"/>
          </a:schemeClr>
        </a:solidFill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211001710676941"/>
          <c:y val="0.2026935831525869"/>
          <c:w val="0.78019147844932912"/>
          <c:h val="0.59511289510587673"/>
        </c:manualLayout>
      </c:layout>
      <c:bar3DChart>
        <c:barDir val="col"/>
        <c:grouping val="percentStacked"/>
        <c:varyColors val="0"/>
        <c:ser>
          <c:idx val="0"/>
          <c:order val="0"/>
          <c:tx>
            <c:strRef>
              <c:f>'AG,TR,UC'!$B$3:$B$4</c:f>
              <c:strCache>
                <c:ptCount val="1"/>
                <c:pt idx="0">
                  <c:v>Normal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75000"/>
                    <a:tint val="66000"/>
                    <a:satMod val="160000"/>
                  </a:schemeClr>
                </a:gs>
                <a:gs pos="50000">
                  <a:schemeClr val="accent3">
                    <a:lumMod val="75000"/>
                    <a:tint val="44500"/>
                    <a:satMod val="160000"/>
                  </a:schemeClr>
                </a:gs>
                <a:gs pos="100000">
                  <a:schemeClr val="accent3">
                    <a:lumMod val="75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'AG,TR,UC'!$A$5:$A$7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'AG,TR,UC'!$B$5:$B$7</c:f>
              <c:numCache>
                <c:formatCode>0.00%</c:formatCode>
                <c:ptCount val="2"/>
                <c:pt idx="0">
                  <c:v>0.73312919561889056</c:v>
                </c:pt>
                <c:pt idx="1">
                  <c:v>0.29523227383863082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99-42A7-A5EB-F7A5644CDDF6}"/>
            </c:ext>
          </c:extLst>
        </c:ser>
        <c:ser>
          <c:idx val="1"/>
          <c:order val="1"/>
          <c:tx>
            <c:strRef>
              <c:f>'AG,TR,UC'!$C$3:$C$4</c:f>
              <c:strCache>
                <c:ptCount val="1"/>
                <c:pt idx="0">
                  <c:v>Risqué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'AG,TR,UC'!$A$5:$A$7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'AG,TR,UC'!$C$5:$C$7</c:f>
              <c:numCache>
                <c:formatCode>0.00%</c:formatCode>
                <c:ptCount val="2"/>
                <c:pt idx="0">
                  <c:v>0.26687080438110938</c:v>
                </c:pt>
                <c:pt idx="1">
                  <c:v>0.70476772616136918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99-42A7-A5EB-F7A5644CDD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shape val="box"/>
        <c:axId val="168410336"/>
        <c:axId val="168409088"/>
        <c:axId val="0"/>
      </c:bar3DChart>
      <c:catAx>
        <c:axId val="168410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STATUT DU CLIENT</a:t>
                </a:r>
              </a:p>
            </c:rich>
          </c:tx>
          <c:layout>
            <c:manualLayout>
              <c:xMode val="edge"/>
              <c:yMode val="edge"/>
              <c:x val="0.60370208688002946"/>
              <c:y val="0.906227013033989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8409088"/>
        <c:crosses val="autoZero"/>
        <c:auto val="1"/>
        <c:lblAlgn val="ctr"/>
        <c:lblOffset val="100"/>
        <c:noMultiLvlLbl val="0"/>
      </c:catAx>
      <c:valAx>
        <c:axId val="1684090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POURCENTAGE DES CLIENTS A RISQUES</a:t>
                </a:r>
              </a:p>
            </c:rich>
          </c:tx>
          <c:layout>
            <c:manualLayout>
              <c:xMode val="edge"/>
              <c:yMode val="edge"/>
              <c:x val="0.11241249662366395"/>
              <c:y val="0.191128509091208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crossAx val="16841033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76899914183758045"/>
          <c:y val="0.90827922187475119"/>
          <c:w val="0.12018333262936869"/>
          <c:h val="6.74941187109348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 dirty="0"/>
              <a:t>STATUT DES CLIENTS EN FONCTION DE GENRE ET AGE</a:t>
            </a:r>
          </a:p>
        </c:rich>
      </c:tx>
      <c:layout>
        <c:manualLayout>
          <c:xMode val="edge"/>
          <c:yMode val="edge"/>
          <c:x val="1.7404602926518217E-3"/>
          <c:y val="8.033871307503066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8338170195761275"/>
          <c:y val="0.19172617130590433"/>
          <c:w val="0.75289276462728916"/>
          <c:h val="0.6038201366504899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Feuil1!$C$4</c:f>
              <c:strCache>
                <c:ptCount val="1"/>
                <c:pt idx="0">
                  <c:v>Client actuel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Feuil1!$A$5:$B$10</c:f>
              <c:multiLvlStrCache>
                <c:ptCount val="6"/>
                <c:lvl>
                  <c:pt idx="0">
                    <c:v>&lt;30</c:v>
                  </c:pt>
                  <c:pt idx="1">
                    <c:v>30-50</c:v>
                  </c:pt>
                  <c:pt idx="2">
                    <c:v>&gt;50</c:v>
                  </c:pt>
                  <c:pt idx="4">
                    <c:v>F</c:v>
                  </c:pt>
                  <c:pt idx="5">
                    <c:v>M</c:v>
                  </c:pt>
                </c:lvl>
                <c:lvl>
                  <c:pt idx="0">
                    <c:v>Age</c:v>
                  </c:pt>
                  <c:pt idx="4">
                    <c:v>Genre</c:v>
                  </c:pt>
                </c:lvl>
              </c:multiLvlStrCache>
            </c:multiLvlStrRef>
          </c:cat>
          <c:val>
            <c:numRef>
              <c:f>Feuil1!$C$5:$C$10</c:f>
              <c:numCache>
                <c:formatCode>0.00%</c:formatCode>
                <c:ptCount val="6"/>
                <c:pt idx="0">
                  <c:v>0.9128205128205128</c:v>
                </c:pt>
                <c:pt idx="1">
                  <c:v>0.83863901869158874</c:v>
                </c:pt>
                <c:pt idx="2">
                  <c:v>0.83333333333333337</c:v>
                </c:pt>
                <c:pt idx="4">
                  <c:v>0.82605449794699515</c:v>
                </c:pt>
                <c:pt idx="5">
                  <c:v>0.85237995386873555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5E-40D0-AA03-29DB5272AD64}"/>
            </c:ext>
          </c:extLst>
        </c:ser>
        <c:ser>
          <c:idx val="1"/>
          <c:order val="1"/>
          <c:tx>
            <c:strRef>
              <c:f>Feuil1!$D$4</c:f>
              <c:strCache>
                <c:ptCount val="1"/>
                <c:pt idx="0">
                  <c:v>Client perdu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Feuil1!$A$5:$B$10</c:f>
              <c:multiLvlStrCache>
                <c:ptCount val="6"/>
                <c:lvl>
                  <c:pt idx="0">
                    <c:v>&lt;30</c:v>
                  </c:pt>
                  <c:pt idx="1">
                    <c:v>30-50</c:v>
                  </c:pt>
                  <c:pt idx="2">
                    <c:v>&gt;50</c:v>
                  </c:pt>
                  <c:pt idx="4">
                    <c:v>F</c:v>
                  </c:pt>
                  <c:pt idx="5">
                    <c:v>M</c:v>
                  </c:pt>
                </c:lvl>
                <c:lvl>
                  <c:pt idx="0">
                    <c:v>Age</c:v>
                  </c:pt>
                  <c:pt idx="4">
                    <c:v>Genre</c:v>
                  </c:pt>
                </c:lvl>
              </c:multiLvlStrCache>
            </c:multiLvlStrRef>
          </c:cat>
          <c:val>
            <c:numRef>
              <c:f>Feuil1!$D$5:$D$10</c:f>
              <c:numCache>
                <c:formatCode>0.00%</c:formatCode>
                <c:ptCount val="6"/>
                <c:pt idx="0">
                  <c:v>8.7179487179487175E-2</c:v>
                </c:pt>
                <c:pt idx="1">
                  <c:v>0.16136098130841123</c:v>
                </c:pt>
                <c:pt idx="2">
                  <c:v>0.16666666666666666</c:v>
                </c:pt>
                <c:pt idx="4">
                  <c:v>0.17394550205300485</c:v>
                </c:pt>
                <c:pt idx="5">
                  <c:v>0.14762004613126442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5E-40D0-AA03-29DB5272AD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overlap val="100"/>
        <c:axId val="1847612048"/>
        <c:axId val="1847612464"/>
      </c:barChart>
      <c:catAx>
        <c:axId val="184761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47612464"/>
        <c:crosses val="autoZero"/>
        <c:auto val="1"/>
        <c:lblAlgn val="ctr"/>
        <c:lblOffset val="100"/>
        <c:noMultiLvlLbl val="0"/>
      </c:catAx>
      <c:valAx>
        <c:axId val="1847612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dirty="0"/>
                  <a:t>POURCENTAGE DES CLIENTS</a:t>
                </a:r>
              </a:p>
            </c:rich>
          </c:tx>
          <c:layout>
            <c:manualLayout>
              <c:xMode val="edge"/>
              <c:yMode val="edge"/>
              <c:x val="0.19404035322956181"/>
              <c:y val="0.866663988709564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4761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ayout>
        <c:manualLayout>
          <c:xMode val="edge"/>
          <c:yMode val="edge"/>
          <c:x val="0.58769892038561777"/>
          <c:y val="0.85392745603985809"/>
          <c:w val="0.36223647447294893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[Données projet 2.xlsx]Statut marital!Tableau croisé dynamique5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STATUT MARITAL EN  FONCTION DU STATUT CLIENT</a:t>
            </a:r>
          </a:p>
        </c:rich>
      </c:tx>
      <c:layout>
        <c:manualLayout>
          <c:xMode val="edge"/>
          <c:yMode val="edge"/>
          <c:x val="0.274880610090734"/>
          <c:y val="4.37776469979563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c:spPr>
        <c:marker>
          <c:symbol val="circle"/>
          <c:size val="6"/>
          <c:spPr>
            <a:gradFill>
              <a:gsLst>
                <a:gs pos="0">
                  <a:schemeClr val="accent2"/>
                </a:gs>
                <a:gs pos="46000">
                  <a:schemeClr val="accent2"/>
                </a:gs>
                <a:gs pos="100000">
                  <a:schemeClr val="accent2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6350" cap="flat" cmpd="sng" algn="ctr">
            <a:solidFill>
              <a:schemeClr val="accent6"/>
            </a:solidFill>
            <a:prstDash val="solid"/>
            <a:miter lim="800000"/>
          </a:ln>
          <a:effectLst/>
        </c:spPr>
        <c:marker>
          <c:symbol val="circle"/>
          <c:size val="6"/>
          <c:spPr>
            <a:gradFill>
              <a:gsLst>
                <a:gs pos="0">
                  <a:schemeClr val="accent3"/>
                </a:gs>
                <a:gs pos="46000">
                  <a:schemeClr val="accent3"/>
                </a:gs>
                <a:gs pos="100000">
                  <a:schemeClr val="accent3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6350" cap="flat" cmpd="sng" algn="ctr">
            <a:solidFill>
              <a:schemeClr val="accent4"/>
            </a:solidFill>
            <a:prstDash val="solid"/>
            <a:miter lim="800000"/>
          </a:ln>
          <a:effectLst/>
        </c:spPr>
        <c:marker>
          <c:symbol val="circle"/>
          <c:size val="6"/>
          <c:spPr>
            <a:gradFill>
              <a:gsLst>
                <a:gs pos="0">
                  <a:schemeClr val="accent4"/>
                </a:gs>
                <a:gs pos="46000">
                  <a:schemeClr val="accent4"/>
                </a:gs>
                <a:gs pos="100000">
                  <a:schemeClr val="accent4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6350" cap="flat" cmpd="sng" algn="ctr">
            <a:solidFill>
              <a:schemeClr val="accent2"/>
            </a:solidFill>
            <a:prstDash val="solid"/>
            <a:miter lim="800000"/>
          </a:ln>
          <a:effectLst/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46000">
                  <a:schemeClr val="accent1"/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6350" cap="flat" cmpd="sng" algn="ctr">
            <a:solidFill>
              <a:schemeClr val="accent2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6350" cap="flat" cmpd="sng" algn="ctr">
            <a:solidFill>
              <a:schemeClr val="accent6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6350" cap="flat" cmpd="sng" algn="ctr">
            <a:solidFill>
              <a:schemeClr val="accent4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6350" cap="flat" cmpd="sng" algn="ctr">
            <a:solidFill>
              <a:schemeClr val="accent2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6350" cap="flat" cmpd="sng" algn="ctr">
            <a:solidFill>
              <a:schemeClr val="accent6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6350" cap="flat" cmpd="sng" algn="ctr">
            <a:solidFill>
              <a:schemeClr val="accent4"/>
            </a:solidFill>
            <a:prstDash val="solid"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626786410352399"/>
          <c:y val="0.16652011032820077"/>
          <c:w val="0.81812378291423249"/>
          <c:h val="0.5178313648293962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'Statut marital'!$B$3:$B$4</c:f>
              <c:strCache>
                <c:ptCount val="1"/>
                <c:pt idx="0">
                  <c:v>Célibataire</c:v>
                </c:pt>
              </c:strCache>
            </c:strRef>
          </c:tx>
          <c:spPr>
            <a:gradFill flip="none" rotWithShape="1">
              <a:gsLst>
                <a:gs pos="0">
                  <a:srgbClr val="C0791B">
                    <a:shade val="30000"/>
                    <a:satMod val="115000"/>
                  </a:srgbClr>
                </a:gs>
                <a:gs pos="50000">
                  <a:srgbClr val="C0791B">
                    <a:shade val="67500"/>
                    <a:satMod val="115000"/>
                  </a:srgbClr>
                </a:gs>
                <a:gs pos="100000">
                  <a:srgbClr val="C0791B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6350" cap="flat" cmpd="sng" algn="ctr">
              <a:solidFill>
                <a:srgbClr val="C0791B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'Statut marital'!$A$5:$A$7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'Statut marital'!$B$5:$B$7</c:f>
              <c:numCache>
                <c:formatCode>0.00%</c:formatCode>
                <c:ptCount val="2"/>
                <c:pt idx="0">
                  <c:v>0.4282181132964315</c:v>
                </c:pt>
                <c:pt idx="1">
                  <c:v>0.27322738386308071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36-470D-9EB7-EEF646239382}"/>
            </c:ext>
          </c:extLst>
        </c:ser>
        <c:ser>
          <c:idx val="1"/>
          <c:order val="1"/>
          <c:tx>
            <c:strRef>
              <c:f>'Statut marital'!$C$3:$C$4</c:f>
              <c:strCache>
                <c:ptCount val="1"/>
                <c:pt idx="0">
                  <c:v>Divorcé(e)</c:v>
                </c:pt>
              </c:strCache>
            </c:strRef>
          </c:tx>
          <c:spPr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6350" cap="flat" cmpd="sng" algn="ctr">
              <a:solidFill>
                <a:srgbClr val="0B6374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'Statut marital'!$A$5:$A$7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'Statut marital'!$C$5:$C$7</c:f>
              <c:numCache>
                <c:formatCode>0.00%</c:formatCode>
                <c:ptCount val="2"/>
                <c:pt idx="0">
                  <c:v>7.3725120716052292E-2</c:v>
                </c:pt>
                <c:pt idx="1">
                  <c:v>7.45721271393643E-2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36-470D-9EB7-EEF646239382}"/>
            </c:ext>
          </c:extLst>
        </c:ser>
        <c:ser>
          <c:idx val="2"/>
          <c:order val="2"/>
          <c:tx>
            <c:strRef>
              <c:f>'Statut marital'!$D$3:$D$4</c:f>
              <c:strCache>
                <c:ptCount val="1"/>
                <c:pt idx="0">
                  <c:v>Marié(e)</c:v>
                </c:pt>
              </c:strCache>
            </c:strRef>
          </c:tx>
          <c:spPr>
            <a:gradFill flip="none" rotWithShape="1">
              <a:gsLst>
                <a:gs pos="0">
                  <a:srgbClr val="8DD8D3">
                    <a:lumMod val="50000"/>
                    <a:shade val="30000"/>
                    <a:satMod val="115000"/>
                  </a:srgbClr>
                </a:gs>
                <a:gs pos="50000">
                  <a:srgbClr val="8DD8D3">
                    <a:lumMod val="50000"/>
                    <a:shade val="67500"/>
                    <a:satMod val="115000"/>
                  </a:srgbClr>
                </a:gs>
                <a:gs pos="100000">
                  <a:srgbClr val="8DD8D3">
                    <a:lumMod val="50000"/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6350" cap="flat" cmpd="sng" algn="ctr">
              <a:solidFill>
                <a:schemeClr val="accent6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'Statut marital'!$A$5:$A$7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'Statut marital'!$D$5:$D$7</c:f>
              <c:numCache>
                <c:formatCode>0.00%</c:formatCode>
                <c:ptCount val="2"/>
                <c:pt idx="0">
                  <c:v>0.42515604757979036</c:v>
                </c:pt>
                <c:pt idx="1">
                  <c:v>0.5727383863080685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36-470D-9EB7-EEF646239382}"/>
            </c:ext>
          </c:extLst>
        </c:ser>
        <c:ser>
          <c:idx val="3"/>
          <c:order val="3"/>
          <c:tx>
            <c:strRef>
              <c:f>'Statut marital'!$E$3:$E$4</c:f>
              <c:strCache>
                <c:ptCount val="1"/>
                <c:pt idx="0">
                  <c:v>Non connu</c:v>
                </c:pt>
              </c:strCache>
            </c:strRef>
          </c:tx>
          <c:spPr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6350" cap="flat" cmpd="sng" algn="ctr">
              <a:solidFill>
                <a:schemeClr val="accent4"/>
              </a:solidFill>
              <a:prstDash val="solid"/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'Statut marital'!$A$5:$A$7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'Statut marital'!$E$5:$E$7</c:f>
              <c:numCache>
                <c:formatCode>0.00%</c:formatCode>
                <c:ptCount val="2"/>
                <c:pt idx="0">
                  <c:v>7.2900718407725829E-2</c:v>
                </c:pt>
                <c:pt idx="1">
                  <c:v>7.9462102689486558E-2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36-470D-9EB7-EEF646239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705629792"/>
        <c:axId val="1705631872"/>
      </c:barChart>
      <c:catAx>
        <c:axId val="1705629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b="1" dirty="0"/>
                  <a:t>STATUT DE 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05631872"/>
        <c:crosses val="autoZero"/>
        <c:auto val="1"/>
        <c:lblAlgn val="ctr"/>
        <c:lblOffset val="100"/>
        <c:noMultiLvlLbl val="0"/>
      </c:catAx>
      <c:valAx>
        <c:axId val="1705631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STATUT MARITAL</a:t>
                </a:r>
              </a:p>
            </c:rich>
          </c:tx>
          <c:layout>
            <c:manualLayout>
              <c:xMode val="edge"/>
              <c:yMode val="edge"/>
              <c:x val="0.46368794599956004"/>
              <c:y val="0.792089581125782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056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fr-FR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lvl="1" algn="l" rtl="0">
              <a:defRPr sz="160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fr-FR" sz="1200" dirty="0"/>
              <a:t>STATUT DES CLIENTS EN FONCTION DE NIVEAU DE DIPLOME ET DE CATEGORIE DE REVENU ANNUEL</a:t>
            </a:r>
          </a:p>
        </c:rich>
      </c:tx>
      <c:layout>
        <c:manualLayout>
          <c:xMode val="edge"/>
          <c:yMode val="edge"/>
          <c:x val="1.5304256751617966E-2"/>
          <c:y val="2.03898298623905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lvl="1" algn="l" rtl="0">
            <a:defRPr sz="1600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RD!$D$3</c:f>
              <c:strCache>
                <c:ptCount val="1"/>
                <c:pt idx="0">
                  <c:v>client perdu</c:v>
                </c:pt>
              </c:strCache>
            </c:strRef>
          </c:tx>
          <c:spPr>
            <a:solidFill>
              <a:srgbClr val="BFA01D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RD!$B$4:$C$17</c:f>
              <c:multiLvlStrCache>
                <c:ptCount val="14"/>
                <c:lvl>
                  <c:pt idx="0">
                    <c:v>€120K +</c:v>
                  </c:pt>
                  <c:pt idx="1">
                    <c:v>€40K - €60K</c:v>
                  </c:pt>
                  <c:pt idx="2">
                    <c:v>€60K - €80K</c:v>
                  </c:pt>
                  <c:pt idx="3">
                    <c:v>€80K - €120K</c:v>
                  </c:pt>
                  <c:pt idx="4">
                    <c:v>Moins de €40K</c:v>
                  </c:pt>
                  <c:pt idx="5">
                    <c:v>Non connu</c:v>
                  </c:pt>
                  <c:pt idx="7">
                    <c:v>Doctorat</c:v>
                  </c:pt>
                  <c:pt idx="8">
                    <c:v>Licence</c:v>
                  </c:pt>
                  <c:pt idx="9">
                    <c:v>Lycée (équivalent bac)</c:v>
                  </c:pt>
                  <c:pt idx="10">
                    <c:v>Master</c:v>
                  </c:pt>
                  <c:pt idx="11">
                    <c:v>Niveau Bac+2</c:v>
                  </c:pt>
                  <c:pt idx="12">
                    <c:v>Non connu</c:v>
                  </c:pt>
                  <c:pt idx="13">
                    <c:v>Sans diplôme</c:v>
                  </c:pt>
                </c:lvl>
                <c:lvl>
                  <c:pt idx="0">
                    <c:v>Revenu annuel</c:v>
                  </c:pt>
                  <c:pt idx="7">
                    <c:v>Niveau Diplôme</c:v>
                  </c:pt>
                </c:lvl>
              </c:multiLvlStrCache>
            </c:multiLvlStrRef>
          </c:cat>
          <c:val>
            <c:numRef>
              <c:f>RD!$D$4:$D$17</c:f>
              <c:numCache>
                <c:formatCode>0.00%</c:formatCode>
                <c:ptCount val="14"/>
                <c:pt idx="0">
                  <c:v>0.17744154057771663</c:v>
                </c:pt>
                <c:pt idx="1">
                  <c:v>0.22539520652728201</c:v>
                </c:pt>
                <c:pt idx="2">
                  <c:v>0.23272035510462905</c:v>
                </c:pt>
                <c:pt idx="3">
                  <c:v>0.17654557042702357</c:v>
                </c:pt>
                <c:pt idx="4">
                  <c:v>7.3515551366635248E-2</c:v>
                </c:pt>
                <c:pt idx="5">
                  <c:v>0.16846846846846847</c:v>
                </c:pt>
                <c:pt idx="7">
                  <c:v>0.21286031042128603</c:v>
                </c:pt>
                <c:pt idx="8">
                  <c:v>0.15728900255754474</c:v>
                </c:pt>
                <c:pt idx="9">
                  <c:v>0.15201192250372578</c:v>
                </c:pt>
                <c:pt idx="10">
                  <c:v>0.18217054263565891</c:v>
                </c:pt>
                <c:pt idx="11">
                  <c:v>0.15202369200394866</c:v>
                </c:pt>
                <c:pt idx="12">
                  <c:v>0.16853192890059249</c:v>
                </c:pt>
                <c:pt idx="13">
                  <c:v>0.16005379959650304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EF-468B-B9FA-4C93A160A20E}"/>
            </c:ext>
          </c:extLst>
        </c:ser>
        <c:ser>
          <c:idx val="1"/>
          <c:order val="1"/>
          <c:tx>
            <c:strRef>
              <c:f>RD!$E$3</c:f>
              <c:strCache>
                <c:ptCount val="1"/>
                <c:pt idx="0">
                  <c:v>client actuel</c:v>
                </c:pt>
              </c:strCache>
            </c:strRef>
          </c:tx>
          <c:spPr>
            <a:solidFill>
              <a:srgbClr val="8DD8D3">
                <a:lumMod val="50000"/>
              </a:srgb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RD!$B$4:$C$17</c:f>
              <c:multiLvlStrCache>
                <c:ptCount val="14"/>
                <c:lvl>
                  <c:pt idx="0">
                    <c:v>€120K +</c:v>
                  </c:pt>
                  <c:pt idx="1">
                    <c:v>€40K - €60K</c:v>
                  </c:pt>
                  <c:pt idx="2">
                    <c:v>€60K - €80K</c:v>
                  </c:pt>
                  <c:pt idx="3">
                    <c:v>€80K - €120K</c:v>
                  </c:pt>
                  <c:pt idx="4">
                    <c:v>Moins de €40K</c:v>
                  </c:pt>
                  <c:pt idx="5">
                    <c:v>Non connu</c:v>
                  </c:pt>
                  <c:pt idx="7">
                    <c:v>Doctorat</c:v>
                  </c:pt>
                  <c:pt idx="8">
                    <c:v>Licence</c:v>
                  </c:pt>
                  <c:pt idx="9">
                    <c:v>Lycée (équivalent bac)</c:v>
                  </c:pt>
                  <c:pt idx="10">
                    <c:v>Master</c:v>
                  </c:pt>
                  <c:pt idx="11">
                    <c:v>Niveau Bac+2</c:v>
                  </c:pt>
                  <c:pt idx="12">
                    <c:v>Non connu</c:v>
                  </c:pt>
                  <c:pt idx="13">
                    <c:v>Sans diplôme</c:v>
                  </c:pt>
                </c:lvl>
                <c:lvl>
                  <c:pt idx="0">
                    <c:v>Revenu annuel</c:v>
                  </c:pt>
                  <c:pt idx="7">
                    <c:v>Niveau Diplôme</c:v>
                  </c:pt>
                </c:lvl>
              </c:multiLvlStrCache>
            </c:multiLvlStrRef>
          </c:cat>
          <c:val>
            <c:numRef>
              <c:f>RD!$E$4:$E$17</c:f>
              <c:numCache>
                <c:formatCode>0.00%</c:formatCode>
                <c:ptCount val="14"/>
                <c:pt idx="0">
                  <c:v>0.82255845942228334</c:v>
                </c:pt>
                <c:pt idx="1">
                  <c:v>0.77460479347271805</c:v>
                </c:pt>
                <c:pt idx="2">
                  <c:v>0.76727964489537093</c:v>
                </c:pt>
                <c:pt idx="3">
                  <c:v>0.82345442957297643</c:v>
                </c:pt>
                <c:pt idx="4">
                  <c:v>0.92648444863336477</c:v>
                </c:pt>
                <c:pt idx="5">
                  <c:v>0.83153153153153159</c:v>
                </c:pt>
                <c:pt idx="7">
                  <c:v>0.78713968957871394</c:v>
                </c:pt>
                <c:pt idx="8">
                  <c:v>0.84271099744245526</c:v>
                </c:pt>
                <c:pt idx="9">
                  <c:v>0.84798807749627425</c:v>
                </c:pt>
                <c:pt idx="10">
                  <c:v>0.81782945736434109</c:v>
                </c:pt>
                <c:pt idx="11">
                  <c:v>0.84797630799605128</c:v>
                </c:pt>
                <c:pt idx="12">
                  <c:v>0.83146807109940746</c:v>
                </c:pt>
                <c:pt idx="13">
                  <c:v>0.83994620040349699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EF-468B-B9FA-4C93A160A2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6288640"/>
        <c:axId val="66286976"/>
      </c:barChart>
      <c:catAx>
        <c:axId val="66288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286976"/>
        <c:crosses val="autoZero"/>
        <c:auto val="1"/>
        <c:lblAlgn val="ctr"/>
        <c:lblOffset val="100"/>
        <c:noMultiLvlLbl val="0"/>
      </c:catAx>
      <c:valAx>
        <c:axId val="66286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/>
                  <a:t>POURCENTAGE DES CLIENTS</a:t>
                </a:r>
              </a:p>
            </c:rich>
          </c:tx>
          <c:layout>
            <c:manualLayout>
              <c:xMode val="edge"/>
              <c:yMode val="edge"/>
              <c:x val="0.27666991182505218"/>
              <c:y val="0.898962846723675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628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054146810067311"/>
          <c:y val="0.84181109515762187"/>
          <c:w val="0.2359203953012651"/>
          <c:h val="8.96065488367365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B6374">
        <a:lumMod val="75000"/>
      </a:srgbClr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bg1"/>
                </a:solidFill>
              </a:rPr>
              <a:t>TAUX</a:t>
            </a:r>
            <a:r>
              <a:rPr lang="en-US" sz="1200" baseline="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DE CLIENTS PERDUS EN FONCTION DE CATEGORIE DE REVENU ANNUEL ET NIVEAU DE DIPLÔME</a:t>
            </a:r>
          </a:p>
        </c:rich>
      </c:tx>
      <c:layout>
        <c:manualLayout>
          <c:xMode val="edge"/>
          <c:yMode val="edge"/>
          <c:x val="6.1005809429994693E-5"/>
          <c:y val="1.56891272029580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38559486571027934"/>
          <c:y val="0.21092502878196268"/>
          <c:w val="0.5474188329198576"/>
          <c:h val="0.6067314464642705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rgbClr val="FFFFFF"/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88-4069-9BC7-143006304942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88-4069-9BC7-143006304942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 w="9525" cap="flat" cmpd="sng" algn="ctr">
                <a:solidFill>
                  <a:srgbClr val="FFFFFF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F88-4069-9BC7-143006304942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5F88-4069-9BC7-143006304942}"/>
              </c:ext>
            </c:extLst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5F88-4069-9BC7-143006304942}"/>
              </c:ext>
            </c:extLst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B-5F88-4069-9BC7-143006304942}"/>
              </c:ext>
            </c:extLst>
          </c:dPt>
          <c:dPt>
            <c:idx val="7"/>
            <c:invertIfNegative val="0"/>
            <c:bubble3D val="0"/>
            <c:spPr>
              <a:gradFill rotWithShape="1">
                <a:gsLst>
                  <a:gs pos="0">
                    <a:schemeClr val="dk1">
                      <a:lumMod val="110000"/>
                      <a:satMod val="105000"/>
                      <a:tint val="67000"/>
                    </a:schemeClr>
                  </a:gs>
                  <a:gs pos="50000">
                    <a:schemeClr val="dk1">
                      <a:lumMod val="105000"/>
                      <a:satMod val="103000"/>
                      <a:tint val="73000"/>
                    </a:schemeClr>
                  </a:gs>
                  <a:gs pos="100000">
                    <a:schemeClr val="dk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D-5F88-4069-9BC7-143006304942}"/>
              </c:ext>
            </c:extLst>
          </c:dPt>
          <c:dPt>
            <c:idx val="8"/>
            <c:invertIfNegative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F-5F88-4069-9BC7-143006304942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635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11-5F88-4069-9BC7-143006304942}"/>
              </c:ext>
            </c:extLst>
          </c:dPt>
          <c:dPt>
            <c:idx val="10"/>
            <c:invertIfNegative val="0"/>
            <c:bubble3D val="0"/>
            <c:spPr>
              <a:solidFill>
                <a:srgbClr val="8DD8D3">
                  <a:lumMod val="50000"/>
                </a:srgbClr>
              </a:solidFill>
              <a:ln w="635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13-5F88-4069-9BC7-143006304942}"/>
              </c:ext>
            </c:extLst>
          </c:dPt>
          <c:dPt>
            <c:idx val="11"/>
            <c:invertIfNegative val="0"/>
            <c:bubble3D val="0"/>
            <c:spPr>
              <a:solidFill>
                <a:srgbClr val="27278B">
                  <a:lumMod val="60000"/>
                  <a:lumOff val="40000"/>
                </a:srgbClr>
              </a:solidFill>
              <a:ln w="635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15-5F88-4069-9BC7-143006304942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17-5F88-4069-9BC7-143006304942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50"/>
              </a:solidFill>
              <a:ln w="635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19-5F88-4069-9BC7-14300630494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red!$A$4:$B$17</c:f>
              <c:multiLvlStrCache>
                <c:ptCount val="14"/>
                <c:lvl>
                  <c:pt idx="0">
                    <c:v>€120K +</c:v>
                  </c:pt>
                  <c:pt idx="1">
                    <c:v>€40K - €60K</c:v>
                  </c:pt>
                  <c:pt idx="2">
                    <c:v>€60K - €80K</c:v>
                  </c:pt>
                  <c:pt idx="3">
                    <c:v>€80K - €120K</c:v>
                  </c:pt>
                  <c:pt idx="4">
                    <c:v>Moins de €40K</c:v>
                  </c:pt>
                  <c:pt idx="5">
                    <c:v>Non connu</c:v>
                  </c:pt>
                  <c:pt idx="7">
                    <c:v>Doctorat</c:v>
                  </c:pt>
                  <c:pt idx="8">
                    <c:v>Licence</c:v>
                  </c:pt>
                  <c:pt idx="9">
                    <c:v>Lycée (équivalent bac)</c:v>
                  </c:pt>
                  <c:pt idx="10">
                    <c:v>Master</c:v>
                  </c:pt>
                  <c:pt idx="11">
                    <c:v>Niveau Bac+2</c:v>
                  </c:pt>
                  <c:pt idx="12">
                    <c:v>Non connu</c:v>
                  </c:pt>
                  <c:pt idx="13">
                    <c:v>Sans diplôme</c:v>
                  </c:pt>
                </c:lvl>
                <c:lvl>
                  <c:pt idx="0">
                    <c:v>Revenu annuel</c:v>
                  </c:pt>
                  <c:pt idx="7">
                    <c:v>Niveau Diplôme</c:v>
                  </c:pt>
                </c:lvl>
              </c:multiLvlStrCache>
            </c:multiLvlStrRef>
          </c:cat>
          <c:val>
            <c:numRef>
              <c:f>red!$C$4:$C$17</c:f>
              <c:numCache>
                <c:formatCode>0.00%</c:formatCode>
                <c:ptCount val="14"/>
                <c:pt idx="0">
                  <c:v>0.17744154057771663</c:v>
                </c:pt>
                <c:pt idx="1">
                  <c:v>0.22539520652728201</c:v>
                </c:pt>
                <c:pt idx="2">
                  <c:v>0.23272035510462905</c:v>
                </c:pt>
                <c:pt idx="3">
                  <c:v>0.17654557042702357</c:v>
                </c:pt>
                <c:pt idx="4">
                  <c:v>7.3515551366635248E-2</c:v>
                </c:pt>
                <c:pt idx="5">
                  <c:v>0.16846846846846847</c:v>
                </c:pt>
                <c:pt idx="7">
                  <c:v>0.21286031042128603</c:v>
                </c:pt>
                <c:pt idx="8">
                  <c:v>0.15728900255754474</c:v>
                </c:pt>
                <c:pt idx="9">
                  <c:v>0.15201192250372578</c:v>
                </c:pt>
                <c:pt idx="10">
                  <c:v>0.18217054263565891</c:v>
                </c:pt>
                <c:pt idx="11">
                  <c:v>0.15202369200394866</c:v>
                </c:pt>
                <c:pt idx="12">
                  <c:v>0.16853192890059249</c:v>
                </c:pt>
                <c:pt idx="13">
                  <c:v>0.16005379959650304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F88-4069-9BC7-14300630494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"/>
        <c:axId val="148759456"/>
        <c:axId val="148751968"/>
      </c:barChart>
      <c:catAx>
        <c:axId val="148759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rgbClr val="59919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8751968"/>
        <c:crosses val="autoZero"/>
        <c:auto val="1"/>
        <c:lblAlgn val="ctr"/>
        <c:lblOffset val="100"/>
        <c:noMultiLvlLbl val="0"/>
      </c:catAx>
      <c:valAx>
        <c:axId val="14875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900">
                    <a:solidFill>
                      <a:schemeClr val="bg1"/>
                    </a:solidFill>
                  </a:rPr>
                  <a:t>POURCENTAGE DES CLIENTS PERDUS</a:t>
                </a:r>
              </a:p>
            </c:rich>
          </c:tx>
          <c:layout>
            <c:manualLayout>
              <c:xMode val="edge"/>
              <c:yMode val="edge"/>
              <c:x val="0.37337531010678454"/>
              <c:y val="0.914728659865139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875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B6374">
        <a:lumMod val="75000"/>
      </a:srgbClr>
    </a:solidFill>
    <a:ln w="9525" cap="flat" cmpd="sng" algn="ctr">
      <a:noFill/>
      <a:round/>
    </a:ln>
    <a:effectLst/>
  </c:spPr>
  <c:txPr>
    <a:bodyPr/>
    <a:lstStyle/>
    <a:p>
      <a:pPr>
        <a:defRPr sz="1000" b="1"/>
      </a:pPr>
      <a:endParaRPr lang="fr-F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200" b="0" dirty="0"/>
              <a:t>STATUT DES CLIENTS EN FONTION</a:t>
            </a:r>
            <a:r>
              <a:rPr lang="fr-FR" sz="1200" b="0" baseline="0" dirty="0"/>
              <a:t> DE MONTANT DE CREDIT, TYPE DE CARTE ET NB DE TRANSACTIONS</a:t>
            </a:r>
            <a:endParaRPr lang="fr-FR" sz="1200" b="0" dirty="0"/>
          </a:p>
        </c:rich>
      </c:tx>
      <c:layout>
        <c:manualLayout>
          <c:xMode val="edge"/>
          <c:yMode val="edge"/>
          <c:x val="1.6542342514993872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3865128471778656E-2"/>
          <c:y val="0.22111251035406579"/>
          <c:w val="0.92352408396385643"/>
          <c:h val="0.3911070018180370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CTT!$D$4</c:f>
              <c:strCache>
                <c:ptCount val="1"/>
                <c:pt idx="0">
                  <c:v>Client perdu</c:v>
                </c:pt>
              </c:strCache>
            </c:strRef>
          </c:tx>
          <c:spPr>
            <a:gradFill flip="none" rotWithShape="1">
              <a:gsLst>
                <a:gs pos="0">
                  <a:srgbClr val="BFA01D">
                    <a:shade val="30000"/>
                    <a:satMod val="115000"/>
                  </a:srgbClr>
                </a:gs>
                <a:gs pos="50000">
                  <a:srgbClr val="BFA01D">
                    <a:shade val="67500"/>
                    <a:satMod val="115000"/>
                  </a:srgbClr>
                </a:gs>
                <a:gs pos="100000">
                  <a:srgbClr val="BFA01D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1.775826266276466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6D-4B85-8A86-1ED65EDBAB0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96D-4B85-8A86-1ED65EDBAB0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696D-4B85-8A86-1ED65EDBAB0F}"/>
                </c:ext>
              </c:extLst>
            </c:dLbl>
            <c:dLbl>
              <c:idx val="5"/>
              <c:layout>
                <c:manualLayout>
                  <c:x val="3.5962285201124967E-4"/>
                  <c:y val="-1.570986657136581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96D-4B85-8A86-1ED65EDBAB0F}"/>
                </c:ext>
              </c:extLst>
            </c:dLbl>
            <c:dLbl>
              <c:idx val="6"/>
              <c:layout>
                <c:manualLayout>
                  <c:x val="4.9468869693457792E-3"/>
                  <c:y val="-1.406737276178365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96D-4B85-8A86-1ED65EDBAB0F}"/>
                </c:ext>
              </c:extLst>
            </c:dLbl>
            <c:dLbl>
              <c:idx val="7"/>
              <c:layout>
                <c:manualLayout>
                  <c:x val="5.7638112145847881E-3"/>
                  <c:y val="1.07156912740824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96D-4B85-8A86-1ED65EDBAB0F}"/>
                </c:ext>
              </c:extLst>
            </c:dLbl>
            <c:dLbl>
              <c:idx val="8"/>
              <c:layout>
                <c:manualLayout>
                  <c:x val="2.473313937535998E-3"/>
                  <c:y val="-2.346617472598100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96D-4B85-8A86-1ED65EDBAB0F}"/>
                </c:ext>
              </c:extLst>
            </c:dLbl>
            <c:dLbl>
              <c:idx val="10"/>
              <c:layout>
                <c:manualLayout>
                  <c:x val="0"/>
                  <c:y val="-9.8278431018490034E-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96D-4B85-8A86-1ED65EDBAB0F}"/>
                </c:ext>
              </c:extLst>
            </c:dLbl>
            <c:dLbl>
              <c:idx val="11"/>
              <c:layout>
                <c:manualLayout>
                  <c:x val="0"/>
                  <c:y val="-2.123423677798563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96D-4B85-8A86-1ED65EDBAB0F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96D-4B85-8A86-1ED65EDBAB0F}"/>
                </c:ext>
              </c:extLst>
            </c:dLbl>
            <c:dLbl>
              <c:idx val="1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96D-4B85-8A86-1ED65EDBAB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CTT!$B$5:$C$18</c:f>
              <c:multiLvlStrCache>
                <c:ptCount val="14"/>
                <c:lvl>
                  <c:pt idx="0">
                    <c:v>&lt;1</c:v>
                  </c:pt>
                  <c:pt idx="1">
                    <c:v>1-1000</c:v>
                  </c:pt>
                  <c:pt idx="2">
                    <c:v>1001-2000</c:v>
                  </c:pt>
                  <c:pt idx="3">
                    <c:v>&gt;2001</c:v>
                  </c:pt>
                  <c:pt idx="5">
                    <c:v>Blue</c:v>
                  </c:pt>
                  <c:pt idx="6">
                    <c:v>Gold</c:v>
                  </c:pt>
                  <c:pt idx="7">
                    <c:v>Platinum</c:v>
                  </c:pt>
                  <c:pt idx="8">
                    <c:v>Silver</c:v>
                  </c:pt>
                  <c:pt idx="10">
                    <c:v>10-39</c:v>
                  </c:pt>
                  <c:pt idx="11">
                    <c:v>40-69</c:v>
                  </c:pt>
                  <c:pt idx="12">
                    <c:v>70-99</c:v>
                  </c:pt>
                  <c:pt idx="13">
                    <c:v>100-129</c:v>
                  </c:pt>
                </c:lvl>
                <c:lvl>
                  <c:pt idx="0">
                    <c:v>Montant de crédit renouvellé</c:v>
                  </c:pt>
                  <c:pt idx="5">
                    <c:v>Type de carte</c:v>
                  </c:pt>
                  <c:pt idx="10">
                    <c:v>Nb de transactions</c:v>
                  </c:pt>
                </c:lvl>
              </c:multiLvlStrCache>
            </c:multiLvlStrRef>
          </c:cat>
          <c:val>
            <c:numRef>
              <c:f>CTT!$D$5:$D$18</c:f>
              <c:numCache>
                <c:formatCode>0.00%</c:formatCode>
                <c:ptCount val="14"/>
                <c:pt idx="0">
                  <c:v>0.36153846153846153</c:v>
                </c:pt>
                <c:pt idx="1">
                  <c:v>0.18641718641718641</c:v>
                </c:pt>
                <c:pt idx="2">
                  <c:v>4.8142448889865908E-2</c:v>
                </c:pt>
                <c:pt idx="3">
                  <c:v>0.15315315315315314</c:v>
                </c:pt>
                <c:pt idx="5">
                  <c:v>0.16097922848664689</c:v>
                </c:pt>
                <c:pt idx="6">
                  <c:v>0.18103448275862069</c:v>
                </c:pt>
                <c:pt idx="7">
                  <c:v>0.7</c:v>
                </c:pt>
                <c:pt idx="8">
                  <c:v>0.14774774774774774</c:v>
                </c:pt>
                <c:pt idx="10">
                  <c:v>0.30133185349611541</c:v>
                </c:pt>
                <c:pt idx="11">
                  <c:v>0.26103438938532358</c:v>
                </c:pt>
                <c:pt idx="12">
                  <c:v>3.1432192648922684E-2</c:v>
                </c:pt>
                <c:pt idx="13">
                  <c:v>7.4404761904761901E-3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93-4433-818C-4761AF140A1C}"/>
            </c:ext>
          </c:extLst>
        </c:ser>
        <c:ser>
          <c:idx val="1"/>
          <c:order val="1"/>
          <c:tx>
            <c:strRef>
              <c:f>CTT!$E$4</c:f>
              <c:strCache>
                <c:ptCount val="1"/>
                <c:pt idx="0">
                  <c:v>Client actuel</c:v>
                </c:pt>
              </c:strCache>
            </c:strRef>
          </c:tx>
          <c:spPr>
            <a:gradFill flip="none" rotWithShape="1">
              <a:gsLst>
                <a:gs pos="0">
                  <a:srgbClr val="8DD8D3">
                    <a:lumMod val="50000"/>
                    <a:shade val="30000"/>
                    <a:satMod val="115000"/>
                  </a:srgbClr>
                </a:gs>
                <a:gs pos="50000">
                  <a:srgbClr val="8DD8D3">
                    <a:lumMod val="50000"/>
                    <a:shade val="67500"/>
                    <a:satMod val="115000"/>
                  </a:srgbClr>
                </a:gs>
                <a:gs pos="100000">
                  <a:srgbClr val="8DD8D3">
                    <a:lumMod val="50000"/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7"/>
              <c:layout>
                <c:manualLayout>
                  <c:x val="0"/>
                  <c:y val="-5.234226797086206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96D-4B85-8A86-1ED65EDBAB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CTT!$B$5:$C$18</c:f>
              <c:multiLvlStrCache>
                <c:ptCount val="14"/>
                <c:lvl>
                  <c:pt idx="0">
                    <c:v>&lt;1</c:v>
                  </c:pt>
                  <c:pt idx="1">
                    <c:v>1-1000</c:v>
                  </c:pt>
                  <c:pt idx="2">
                    <c:v>1001-2000</c:v>
                  </c:pt>
                  <c:pt idx="3">
                    <c:v>&gt;2001</c:v>
                  </c:pt>
                  <c:pt idx="5">
                    <c:v>Blue</c:v>
                  </c:pt>
                  <c:pt idx="6">
                    <c:v>Gold</c:v>
                  </c:pt>
                  <c:pt idx="7">
                    <c:v>Platinum</c:v>
                  </c:pt>
                  <c:pt idx="8">
                    <c:v>Silver</c:v>
                  </c:pt>
                  <c:pt idx="10">
                    <c:v>10-39</c:v>
                  </c:pt>
                  <c:pt idx="11">
                    <c:v>40-69</c:v>
                  </c:pt>
                  <c:pt idx="12">
                    <c:v>70-99</c:v>
                  </c:pt>
                  <c:pt idx="13">
                    <c:v>100-129</c:v>
                  </c:pt>
                </c:lvl>
                <c:lvl>
                  <c:pt idx="0">
                    <c:v>Montant de crédit renouvellé</c:v>
                  </c:pt>
                  <c:pt idx="5">
                    <c:v>Type de carte</c:v>
                  </c:pt>
                  <c:pt idx="10">
                    <c:v>Nb de transactions</c:v>
                  </c:pt>
                </c:lvl>
              </c:multiLvlStrCache>
            </c:multiLvlStrRef>
          </c:cat>
          <c:val>
            <c:numRef>
              <c:f>CTT!$E$5:$E$18</c:f>
              <c:numCache>
                <c:formatCode>0.00%</c:formatCode>
                <c:ptCount val="14"/>
                <c:pt idx="0">
                  <c:v>0.63846153846153841</c:v>
                </c:pt>
                <c:pt idx="1">
                  <c:v>0.81358281358281359</c:v>
                </c:pt>
                <c:pt idx="2">
                  <c:v>0.95185755111013415</c:v>
                </c:pt>
                <c:pt idx="3">
                  <c:v>0.84684684684684686</c:v>
                </c:pt>
                <c:pt idx="5">
                  <c:v>0.83902077151335308</c:v>
                </c:pt>
                <c:pt idx="6">
                  <c:v>0.81896551724137934</c:v>
                </c:pt>
                <c:pt idx="7">
                  <c:v>0.3</c:v>
                </c:pt>
                <c:pt idx="8">
                  <c:v>0.85225225225225221</c:v>
                </c:pt>
                <c:pt idx="10">
                  <c:v>0.69866814650388454</c:v>
                </c:pt>
                <c:pt idx="11">
                  <c:v>0.73896561061467636</c:v>
                </c:pt>
                <c:pt idx="12">
                  <c:v>0.96856780735107728</c:v>
                </c:pt>
                <c:pt idx="13">
                  <c:v>0.99255952380952384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93-4433-818C-4761AF140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100"/>
        <c:axId val="1905773072"/>
        <c:axId val="1905766000"/>
      </c:barChart>
      <c:catAx>
        <c:axId val="190577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05766000"/>
        <c:crosses val="autoZero"/>
        <c:auto val="1"/>
        <c:lblAlgn val="ctr"/>
        <c:lblOffset val="100"/>
        <c:noMultiLvlLbl val="0"/>
      </c:catAx>
      <c:valAx>
        <c:axId val="190576600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800" b="1" dirty="0"/>
                  <a:t>POURCENTAGE DE CLIENTS</a:t>
                </a:r>
              </a:p>
            </c:rich>
          </c:tx>
          <c:layout>
            <c:manualLayout>
              <c:xMode val="edge"/>
              <c:yMode val="edge"/>
              <c:x val="5.6399483761915533E-3"/>
              <c:y val="0.392084441048735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crossAx val="190577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7299114989507957"/>
          <c:y val="0.89734303582310149"/>
          <c:w val="0.46355562195259015"/>
          <c:h val="7.868490607809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>
        <a:lumMod val="95000"/>
      </a:srgbClr>
    </a:solidFill>
    <a:ln w="57150" cap="flat" cmpd="sng" algn="ctr">
      <a:solidFill>
        <a:srgbClr val="0B6374">
          <a:lumMod val="50000"/>
        </a:srgbClr>
      </a:solidFill>
      <a:round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96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fr-FR" sz="1200" dirty="0"/>
              <a:t>CLIENTS PERDUS EN FONTION DE MONTANT DE CREDIT, TYPE DE CARTE ET NB DE TRANSACTIONS</a:t>
            </a:r>
          </a:p>
        </c:rich>
      </c:tx>
      <c:layout>
        <c:manualLayout>
          <c:xMode val="edge"/>
          <c:yMode val="edge"/>
          <c:x val="1.568302110685357E-2"/>
          <c:y val="3.4721697899521308E-3"/>
        </c:manualLayout>
      </c:layout>
      <c:overlay val="0"/>
      <c:spPr>
        <a:noFill/>
        <a:ln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96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8045057297433332E-2"/>
          <c:y val="0.25420359995771857"/>
          <c:w val="0.9164820906432749"/>
          <c:h val="0.4606116203333182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rgbClr val="D7E6A3">
                    <a:lumMod val="40000"/>
                    <a:lumOff val="60000"/>
                  </a:srgbClr>
                </a:gs>
                <a:gs pos="46000">
                  <a:srgbClr val="D7E6A3">
                    <a:lumMod val="95000"/>
                    <a:lumOff val="5000"/>
                  </a:srgbClr>
                </a:gs>
                <a:gs pos="100000">
                  <a:srgbClr val="D7E6A3">
                    <a:lumMod val="60000"/>
                  </a:srgb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D9-4BBA-B05A-50AFEA5E6899}"/>
              </c:ext>
            </c:extLst>
          </c:dPt>
          <c:dPt>
            <c:idx val="6"/>
            <c:invertIfNegative val="0"/>
            <c:bubble3D val="0"/>
            <c:spPr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D9-4BBA-B05A-50AFEA5E6899}"/>
              </c:ext>
            </c:extLst>
          </c:dPt>
          <c:dPt>
            <c:idx val="7"/>
            <c:invertIfNegative val="0"/>
            <c:bubble3D val="0"/>
            <c:spPr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D9-4BBA-B05A-50AFEA5E6899}"/>
              </c:ext>
            </c:extLst>
          </c:dPt>
          <c:dPt>
            <c:idx val="8"/>
            <c:invertIfNegative val="0"/>
            <c:bubble3D val="0"/>
            <c:spPr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D9-4BBA-B05A-50AFEA5E6899}"/>
              </c:ext>
            </c:extLst>
          </c:dPt>
          <c:dPt>
            <c:idx val="10"/>
            <c:invertIfNegative val="0"/>
            <c:bubble3D val="0"/>
            <c:spPr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5D9-4BBA-B05A-50AFEA5E6899}"/>
              </c:ext>
            </c:extLst>
          </c:dPt>
          <c:dPt>
            <c:idx val="11"/>
            <c:invertIfNegative val="0"/>
            <c:bubble3D val="0"/>
            <c:spPr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5D9-4BBA-B05A-50AFEA5E6899}"/>
              </c:ext>
            </c:extLst>
          </c:dPt>
          <c:dPt>
            <c:idx val="12"/>
            <c:invertIfNegative val="0"/>
            <c:bubble3D val="0"/>
            <c:spPr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5D9-4BBA-B05A-50AFEA5E6899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5D9-4BBA-B05A-50AFEA5E6899}"/>
              </c:ext>
            </c:extLst>
          </c:dPt>
          <c:dLbls>
            <c:dLbl>
              <c:idx val="7"/>
              <c:layout>
                <c:manualLayout>
                  <c:x val="0"/>
                  <c:y val="0.1529145881721167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5D9-4BBA-B05A-50AFEA5E68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crtt!$A$1:$B$14</c:f>
              <c:multiLvlStrCache>
                <c:ptCount val="14"/>
                <c:lvl>
                  <c:pt idx="0">
                    <c:v>&lt;1</c:v>
                  </c:pt>
                  <c:pt idx="1">
                    <c:v>1-1000</c:v>
                  </c:pt>
                  <c:pt idx="2">
                    <c:v>1001-2000</c:v>
                  </c:pt>
                  <c:pt idx="3">
                    <c:v>&gt;2001</c:v>
                  </c:pt>
                  <c:pt idx="5">
                    <c:v>Blue</c:v>
                  </c:pt>
                  <c:pt idx="6">
                    <c:v>Gold</c:v>
                  </c:pt>
                  <c:pt idx="7">
                    <c:v>Platinum</c:v>
                  </c:pt>
                  <c:pt idx="8">
                    <c:v>Silver</c:v>
                  </c:pt>
                  <c:pt idx="10">
                    <c:v>10-39</c:v>
                  </c:pt>
                  <c:pt idx="11">
                    <c:v>40-69</c:v>
                  </c:pt>
                  <c:pt idx="12">
                    <c:v>70-99</c:v>
                  </c:pt>
                  <c:pt idx="13">
                    <c:v>100-129</c:v>
                  </c:pt>
                </c:lvl>
                <c:lvl>
                  <c:pt idx="0">
                    <c:v>Montant de crédit renouvellé</c:v>
                  </c:pt>
                  <c:pt idx="5">
                    <c:v>Type de carte</c:v>
                  </c:pt>
                  <c:pt idx="10">
                    <c:v>Nb de transactions</c:v>
                  </c:pt>
                </c:lvl>
              </c:multiLvlStrCache>
            </c:multiLvlStrRef>
          </c:cat>
          <c:val>
            <c:numRef>
              <c:f>crtt!$C$1:$C$14</c:f>
              <c:numCache>
                <c:formatCode>0.00%</c:formatCode>
                <c:ptCount val="14"/>
                <c:pt idx="0">
                  <c:v>0.36153846153846153</c:v>
                </c:pt>
                <c:pt idx="1">
                  <c:v>0.18641718641718641</c:v>
                </c:pt>
                <c:pt idx="2">
                  <c:v>4.8142448889865908E-2</c:v>
                </c:pt>
                <c:pt idx="3">
                  <c:v>0.15315315315315314</c:v>
                </c:pt>
                <c:pt idx="5">
                  <c:v>0.16097922848664689</c:v>
                </c:pt>
                <c:pt idx="6">
                  <c:v>0.18103448275862069</c:v>
                </c:pt>
                <c:pt idx="7">
                  <c:v>0.7</c:v>
                </c:pt>
                <c:pt idx="8">
                  <c:v>0.14774774774774774</c:v>
                </c:pt>
                <c:pt idx="10">
                  <c:v>0.30133185349611541</c:v>
                </c:pt>
                <c:pt idx="11">
                  <c:v>0.26103438938532358</c:v>
                </c:pt>
                <c:pt idx="12">
                  <c:v>3.1432192648922684E-2</c:v>
                </c:pt>
                <c:pt idx="13">
                  <c:v>7.4404761904761901E-3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5D9-4BBA-B05A-50AFEA5E689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2"/>
        <c:overlap val="25"/>
        <c:axId val="157914656"/>
        <c:axId val="157916736"/>
      </c:barChart>
      <c:catAx>
        <c:axId val="15791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7916736"/>
        <c:crosses val="autoZero"/>
        <c:auto val="1"/>
        <c:lblAlgn val="ctr"/>
        <c:lblOffset val="100"/>
        <c:noMultiLvlLbl val="0"/>
      </c:catAx>
      <c:valAx>
        <c:axId val="15791673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Pourcentage des clients perdus</a:t>
                </a:r>
              </a:p>
            </c:rich>
          </c:tx>
          <c:layout>
            <c:manualLayout>
              <c:xMode val="edge"/>
              <c:yMode val="edge"/>
              <c:x val="4.465409938047726E-5"/>
              <c:y val="0.261813554975202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%" sourceLinked="1"/>
        <c:majorTickMark val="none"/>
        <c:minorTickMark val="none"/>
        <c:tickLblPos val="nextTo"/>
        <c:crossAx val="157914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3">
            <a:lumMod val="5000"/>
            <a:lumOff val="95000"/>
          </a:schemeClr>
        </a:gs>
        <a:gs pos="19000">
          <a:srgbClr val="FAFAFA"/>
        </a:gs>
        <a:gs pos="65000">
          <a:schemeClr val="accent3">
            <a:lumMod val="5000"/>
            <a:lumOff val="95000"/>
          </a:schemeClr>
        </a:gs>
        <a:gs pos="100000">
          <a:schemeClr val="accent3">
            <a:lumMod val="45000"/>
            <a:lumOff val="55000"/>
          </a:schemeClr>
        </a:gs>
      </a:gsLst>
      <a:lin ang="5400000" scaled="1"/>
      <a:tileRect/>
    </a:gradFill>
    <a:ln w="57150" cap="flat" cmpd="sng" algn="ctr">
      <a:solidFill>
        <a:srgbClr val="0B6374">
          <a:lumMod val="50000"/>
        </a:srgbClr>
      </a:solidFill>
      <a:round/>
    </a:ln>
    <a:effectLst/>
  </c:spPr>
  <c:txPr>
    <a:bodyPr/>
    <a:lstStyle/>
    <a:p>
      <a:pPr>
        <a:defRPr sz="800"/>
      </a:pPr>
      <a:endParaRPr lang="fr-FR"/>
    </a:p>
  </c:txPr>
  <c:externalData r:id="rId4">
    <c:autoUpdate val="0"/>
  </c:externalData>
  <c:userShapes r:id="rId5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dirty="0"/>
              <a:t>STATUT DES CLIENTS EN FONCTION DE NB DE MOIS INACTIF,NB D'INTERACTIONS ET UTILISATION DE LA CARTE</a:t>
            </a:r>
          </a:p>
        </c:rich>
      </c:tx>
      <c:layout>
        <c:manualLayout>
          <c:xMode val="edge"/>
          <c:yMode val="edge"/>
          <c:x val="1.9174063908104669E-3"/>
          <c:y val="1.23559493949416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8.7633660019465473E-2"/>
          <c:y val="0.32112160620638225"/>
          <c:w val="0.86280203156625013"/>
          <c:h val="0.3578033181461540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MIU!$D$6</c:f>
              <c:strCache>
                <c:ptCount val="1"/>
                <c:pt idx="0">
                  <c:v>Client perdu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2731334408019993E-17"/>
                  <c:y val="-5.0925925925925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905-400E-8C4C-43CA46C75A0A}"/>
                </c:ext>
              </c:extLst>
            </c:dLbl>
            <c:dLbl>
              <c:idx val="1"/>
              <c:layout>
                <c:manualLayout>
                  <c:x val="-2.8801936700584493E-3"/>
                  <c:y val="-4.71169442137182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05-400E-8C4C-43CA46C75A0A}"/>
                </c:ext>
              </c:extLst>
            </c:dLbl>
            <c:dLbl>
              <c:idx val="2"/>
              <c:layout>
                <c:manualLayout>
                  <c:x val="1.5787928404040928E-3"/>
                  <c:y val="-1.06149442407405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905-400E-8C4C-43CA46C75A0A}"/>
                </c:ext>
              </c:extLst>
            </c:dLbl>
            <c:dLbl>
              <c:idx val="4"/>
              <c:layout>
                <c:manualLayout>
                  <c:x val="1.1990299685441564E-3"/>
                  <c:y val="-5.77412175868944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905-400E-8C4C-43CA46C75A0A}"/>
                </c:ext>
              </c:extLst>
            </c:dLbl>
            <c:dLbl>
              <c:idx val="5"/>
              <c:layout>
                <c:manualLayout>
                  <c:x val="-6.989757619840542E-17"/>
                  <c:y val="-4.54753385992533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905-400E-8C4C-43CA46C75A0A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905-400E-8C4C-43CA46C75A0A}"/>
                </c:ext>
              </c:extLst>
            </c:dLbl>
            <c:dLbl>
              <c:idx val="8"/>
              <c:layout>
                <c:manualLayout>
                  <c:x val="3.6985601433312137E-3"/>
                  <c:y val="-3.7848611985940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905-400E-8C4C-43CA46C75A0A}"/>
                </c:ext>
              </c:extLst>
            </c:dLbl>
            <c:dLbl>
              <c:idx val="9"/>
              <c:layout>
                <c:manualLayout>
                  <c:x val="1.6130165300420952E-3"/>
                  <c:y val="-4.54846677316890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905-400E-8C4C-43CA46C75A0A}"/>
                </c:ext>
              </c:extLst>
            </c:dLbl>
            <c:dLbl>
              <c:idx val="10"/>
              <c:layout>
                <c:manualLayout>
                  <c:x val="3.9854086999020722E-3"/>
                  <c:y val="-5.90622549092147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no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621794606226428"/>
                      <c:h val="5.305059413705845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9905-400E-8C4C-43CA46C75A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MIU!$B$7:$C$17</c:f>
              <c:multiLvlStrCache>
                <c:ptCount val="11"/>
                <c:lvl>
                  <c:pt idx="0">
                    <c:v>&lt;2</c:v>
                  </c:pt>
                  <c:pt idx="1">
                    <c:v>2-3</c:v>
                  </c:pt>
                  <c:pt idx="2">
                    <c:v>&gt;4</c:v>
                  </c:pt>
                  <c:pt idx="4">
                    <c:v>0-2</c:v>
                  </c:pt>
                  <c:pt idx="5">
                    <c:v>3-5</c:v>
                  </c:pt>
                  <c:pt idx="6">
                    <c:v>6-9</c:v>
                  </c:pt>
                  <c:pt idx="8">
                    <c:v>&lt;0,3</c:v>
                  </c:pt>
                  <c:pt idx="9">
                    <c:v>0,3-0,6</c:v>
                  </c:pt>
                  <c:pt idx="10">
                    <c:v>&gt;0,6</c:v>
                  </c:pt>
                </c:lvl>
                <c:lvl>
                  <c:pt idx="0">
                    <c:v>Nb de mois inactif</c:v>
                  </c:pt>
                  <c:pt idx="4">
                    <c:v>Nb d'interactions</c:v>
                  </c:pt>
                  <c:pt idx="8">
                    <c:v>Utilisation de la carte</c:v>
                  </c:pt>
                </c:lvl>
              </c:multiLvlStrCache>
            </c:multiLvlStrRef>
          </c:cat>
          <c:val>
            <c:numRef>
              <c:f>MIU!$D$7:$D$17</c:f>
              <c:numCache>
                <c:formatCode>0.00%</c:formatCode>
                <c:ptCount val="11"/>
                <c:pt idx="0">
                  <c:v>5.1724137931034482E-2</c:v>
                </c:pt>
                <c:pt idx="1">
                  <c:v>0.15730500582072177</c:v>
                </c:pt>
                <c:pt idx="2">
                  <c:v>0.44108761329305135</c:v>
                </c:pt>
                <c:pt idx="4">
                  <c:v>0.102048780487805</c:v>
                </c:pt>
                <c:pt idx="5">
                  <c:v>0.17518557794273595</c:v>
                </c:pt>
                <c:pt idx="6">
                  <c:v>1</c:v>
                </c:pt>
                <c:pt idx="8">
                  <c:v>0.20605187319884727</c:v>
                </c:pt>
                <c:pt idx="9">
                  <c:v>9.0568862275449108E-2</c:v>
                </c:pt>
                <c:pt idx="10">
                  <c:v>8.9587426326129663E-2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905-400E-8C4C-43CA46C75A0A}"/>
            </c:ext>
          </c:extLst>
        </c:ser>
        <c:ser>
          <c:idx val="1"/>
          <c:order val="1"/>
          <c:tx>
            <c:strRef>
              <c:f>MIU!$E$6</c:f>
              <c:strCache>
                <c:ptCount val="1"/>
                <c:pt idx="0">
                  <c:v>Client actuel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100%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A159-4DAE-9966-8C7D4835A0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MIU!$B$7:$C$17</c:f>
              <c:multiLvlStrCache>
                <c:ptCount val="11"/>
                <c:lvl>
                  <c:pt idx="0">
                    <c:v>&lt;2</c:v>
                  </c:pt>
                  <c:pt idx="1">
                    <c:v>2-3</c:v>
                  </c:pt>
                  <c:pt idx="2">
                    <c:v>&gt;4</c:v>
                  </c:pt>
                  <c:pt idx="4">
                    <c:v>0-2</c:v>
                  </c:pt>
                  <c:pt idx="5">
                    <c:v>3-5</c:v>
                  </c:pt>
                  <c:pt idx="6">
                    <c:v>6-9</c:v>
                  </c:pt>
                  <c:pt idx="8">
                    <c:v>&lt;0,3</c:v>
                  </c:pt>
                  <c:pt idx="9">
                    <c:v>0,3-0,6</c:v>
                  </c:pt>
                  <c:pt idx="10">
                    <c:v>&gt;0,6</c:v>
                  </c:pt>
                </c:lvl>
                <c:lvl>
                  <c:pt idx="0">
                    <c:v>Nb de mois inactif</c:v>
                  </c:pt>
                  <c:pt idx="4">
                    <c:v>Nb d'interactions</c:v>
                  </c:pt>
                  <c:pt idx="8">
                    <c:v>Utilisation de la carte</c:v>
                  </c:pt>
                </c:lvl>
              </c:multiLvlStrCache>
            </c:multiLvlStrRef>
          </c:cat>
          <c:val>
            <c:numRef>
              <c:f>MIU!$E$7:$E$17</c:f>
              <c:numCache>
                <c:formatCode>0.00%</c:formatCode>
                <c:ptCount val="11"/>
                <c:pt idx="0">
                  <c:v>0.94827586206896552</c:v>
                </c:pt>
                <c:pt idx="1">
                  <c:v>0.84269499417927818</c:v>
                </c:pt>
                <c:pt idx="2">
                  <c:v>0.55891238670694865</c:v>
                </c:pt>
                <c:pt idx="4">
                  <c:v>0.89795121951219514</c:v>
                </c:pt>
                <c:pt idx="5">
                  <c:v>0.82481442205726407</c:v>
                </c:pt>
                <c:pt idx="6">
                  <c:v>0</c:v>
                </c:pt>
                <c:pt idx="8">
                  <c:v>0.79394812680115279</c:v>
                </c:pt>
                <c:pt idx="9">
                  <c:v>0.90943113772455086</c:v>
                </c:pt>
                <c:pt idx="10">
                  <c:v>0.9104125736738703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905-400E-8C4C-43CA46C75A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"/>
        <c:overlap val="100"/>
        <c:axId val="98250336"/>
        <c:axId val="98248256"/>
      </c:barChart>
      <c:catAx>
        <c:axId val="9825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8248256"/>
        <c:crosses val="autoZero"/>
        <c:auto val="1"/>
        <c:lblAlgn val="ctr"/>
        <c:lblOffset val="100"/>
        <c:noMultiLvlLbl val="0"/>
      </c:catAx>
      <c:valAx>
        <c:axId val="9824825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/>
                  <a:t>POURCENTAGE DES CLIENTS</a:t>
                </a:r>
              </a:p>
            </c:rich>
          </c:tx>
          <c:layout>
            <c:manualLayout>
              <c:xMode val="edge"/>
              <c:yMode val="edge"/>
              <c:x val="2.5284042325088678E-3"/>
              <c:y val="0.39394790421107251"/>
            </c:manualLayout>
          </c:layout>
          <c:overlay val="0"/>
          <c:spPr>
            <a:noFill/>
            <a:ln>
              <a:solidFill>
                <a:srgbClr val="2D263A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crossAx val="98250336"/>
        <c:crosses val="autoZero"/>
        <c:crossBetween val="between"/>
      </c:valAx>
      <c:spPr>
        <a:noFill/>
        <a:ln w="5715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57150" cap="flat" cmpd="sng" algn="ctr">
      <a:solidFill>
        <a:srgbClr val="599191">
          <a:lumMod val="20000"/>
          <a:lumOff val="80000"/>
        </a:srgbClr>
      </a:solidFill>
      <a:prstDash val="solid"/>
      <a:round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200" b="0" dirty="0"/>
              <a:t>POURTENTAGE</a:t>
            </a:r>
            <a:r>
              <a:rPr lang="fr-FR" sz="1200" b="0" baseline="0" dirty="0"/>
              <a:t> DES CLIENTS PERDUS EN FONCTION DE NB DE MOIS INACTIF, NB D'INTERACTIONS ET NB DE UTILISATION MOYENNE DE LA CARTE</a:t>
            </a:r>
            <a:endParaRPr lang="fr-FR" sz="1200" b="0" dirty="0"/>
          </a:p>
        </c:rich>
      </c:tx>
      <c:layout>
        <c:manualLayout>
          <c:xMode val="edge"/>
          <c:yMode val="edge"/>
          <c:x val="1.2157072040736784E-3"/>
          <c:y val="7.0331024026963856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8112487596971442E-2"/>
          <c:y val="0.15009604177905855"/>
          <c:w val="0.90843861433945139"/>
          <c:h val="0.61063845047866749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6"/>
              </a:solidFill>
              <a:prstDash val="solid"/>
              <a:miter lim="800000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92D050"/>
              </a:solidFill>
              <a:ln w="6350" cap="flat" cmpd="sng" algn="ctr">
                <a:solidFill>
                  <a:schemeClr val="accent6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8C-4861-90CE-BE442E2F3F3D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 w="6350" cap="flat" cmpd="sng" algn="ctr">
                <a:solidFill>
                  <a:schemeClr val="accent6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8C-4861-90CE-BE442E2F3F3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635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8C-4861-90CE-BE442E2F3F3D}"/>
              </c:ext>
            </c:extLst>
          </c:dPt>
          <c:dPt>
            <c:idx val="5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8C-4861-90CE-BE442E2F3F3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 w="6350" cap="flat" cmpd="sng" algn="ctr">
                <a:solidFill>
                  <a:schemeClr val="accent6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2F8C-4861-90CE-BE442E2F3F3D}"/>
              </c:ext>
            </c:extLst>
          </c:dPt>
          <c:dPt>
            <c:idx val="8"/>
            <c:invertIfNegative val="0"/>
            <c:bubble3D val="0"/>
            <c:spPr>
              <a:gradFill flip="none" rotWithShape="1">
                <a:gsLst>
                  <a:gs pos="0">
                    <a:srgbClr val="27278B">
                      <a:lumMod val="60000"/>
                      <a:lumOff val="40000"/>
                      <a:shade val="30000"/>
                      <a:satMod val="115000"/>
                    </a:srgbClr>
                  </a:gs>
                  <a:gs pos="50000">
                    <a:srgbClr val="27278B">
                      <a:lumMod val="60000"/>
                      <a:lumOff val="40000"/>
                      <a:shade val="67500"/>
                      <a:satMod val="115000"/>
                    </a:srgbClr>
                  </a:gs>
                  <a:gs pos="100000">
                    <a:srgbClr val="27278B">
                      <a:lumMod val="60000"/>
                      <a:lumOff val="40000"/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6350" cap="flat" cmpd="sng" algn="ctr">
                <a:solidFill>
                  <a:schemeClr val="accent6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B-2F8C-4861-90CE-BE442E2F3F3D}"/>
              </c:ext>
            </c:extLst>
          </c:dPt>
          <c:dPt>
            <c:idx val="9"/>
            <c:invertIfNegative val="0"/>
            <c:bubble3D val="0"/>
            <c:spPr>
              <a:gradFill flip="none" rotWithShape="1">
                <a:gsLst>
                  <a:gs pos="0">
                    <a:srgbClr val="27278B">
                      <a:shade val="30000"/>
                      <a:satMod val="115000"/>
                      <a:lumMod val="80000"/>
                    </a:srgbClr>
                  </a:gs>
                  <a:gs pos="50000">
                    <a:srgbClr val="27278B">
                      <a:lumMod val="60000"/>
                      <a:lumOff val="40000"/>
                      <a:shade val="67500"/>
                      <a:satMod val="115000"/>
                    </a:srgbClr>
                  </a:gs>
                  <a:gs pos="100000">
                    <a:srgbClr val="27278B">
                      <a:lumMod val="60000"/>
                      <a:lumOff val="40000"/>
                      <a:shade val="100000"/>
                      <a:satMod val="115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 cap="flat" cmpd="sng" algn="ctr">
                <a:solidFill>
                  <a:schemeClr val="accent6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D-2F8C-4861-90CE-BE442E2F3F3D}"/>
              </c:ext>
            </c:extLst>
          </c:dPt>
          <c:dPt>
            <c:idx val="10"/>
            <c:invertIfNegative val="0"/>
            <c:bubble3D val="0"/>
            <c:spPr>
              <a:gradFill flip="none" rotWithShape="1">
                <a:gsLst>
                  <a:gs pos="0">
                    <a:srgbClr val="27278B">
                      <a:lumMod val="40000"/>
                      <a:lumOff val="60000"/>
                      <a:shade val="30000"/>
                      <a:satMod val="115000"/>
                    </a:srgbClr>
                  </a:gs>
                  <a:gs pos="50000">
                    <a:srgbClr val="27278B">
                      <a:lumMod val="40000"/>
                      <a:lumOff val="60000"/>
                      <a:shade val="67500"/>
                      <a:satMod val="115000"/>
                    </a:srgbClr>
                  </a:gs>
                  <a:gs pos="100000">
                    <a:srgbClr val="27278B">
                      <a:lumMod val="40000"/>
                      <a:lumOff val="60000"/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6350" cap="flat" cmpd="sng" algn="ctr">
                <a:solidFill>
                  <a:schemeClr val="accent6"/>
                </a:solidFill>
                <a:prstDash val="solid"/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F-2F8C-4861-90CE-BE442E2F3F3D}"/>
              </c:ext>
            </c:extLst>
          </c:dPt>
          <c:dLbls>
            <c:dLbl>
              <c:idx val="6"/>
              <c:layout>
                <c:manualLayout>
                  <c:x val="-7.892489279893941E-17"/>
                  <c:y val="0.1663067025351057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F8C-4861-90CE-BE442E2F3F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miiu!$A$12:$B$22</c:f>
              <c:multiLvlStrCache>
                <c:ptCount val="11"/>
                <c:lvl>
                  <c:pt idx="0">
                    <c:v>&lt;2</c:v>
                  </c:pt>
                  <c:pt idx="1">
                    <c:v>2-3</c:v>
                  </c:pt>
                  <c:pt idx="2">
                    <c:v>&gt;4</c:v>
                  </c:pt>
                  <c:pt idx="4">
                    <c:v>0-2</c:v>
                  </c:pt>
                  <c:pt idx="5">
                    <c:v>3-5</c:v>
                  </c:pt>
                  <c:pt idx="6">
                    <c:v>6-9</c:v>
                  </c:pt>
                  <c:pt idx="8">
                    <c:v>&lt;0,3</c:v>
                  </c:pt>
                  <c:pt idx="9">
                    <c:v>0,3-0,6</c:v>
                  </c:pt>
                  <c:pt idx="10">
                    <c:v>&gt;0,6</c:v>
                  </c:pt>
                </c:lvl>
                <c:lvl>
                  <c:pt idx="0">
                    <c:v>Nb de mois inactif</c:v>
                  </c:pt>
                  <c:pt idx="4">
                    <c:v>Nb d'interactions</c:v>
                  </c:pt>
                  <c:pt idx="8">
                    <c:v>Utilisation de la carte</c:v>
                  </c:pt>
                </c:lvl>
              </c:multiLvlStrCache>
            </c:multiLvlStrRef>
          </c:cat>
          <c:val>
            <c:numRef>
              <c:f>miiu!$C$12:$C$22</c:f>
              <c:numCache>
                <c:formatCode>0.00%</c:formatCode>
                <c:ptCount val="11"/>
                <c:pt idx="0">
                  <c:v>5.1724137931034482E-2</c:v>
                </c:pt>
                <c:pt idx="1">
                  <c:v>0.15730500582072177</c:v>
                </c:pt>
                <c:pt idx="2">
                  <c:v>0.44108761329305135</c:v>
                </c:pt>
                <c:pt idx="4">
                  <c:v>0.102048780487805</c:v>
                </c:pt>
                <c:pt idx="5">
                  <c:v>0.17518557794273595</c:v>
                </c:pt>
                <c:pt idx="6">
                  <c:v>1</c:v>
                </c:pt>
                <c:pt idx="8">
                  <c:v>0.20605187319884727</c:v>
                </c:pt>
                <c:pt idx="9">
                  <c:v>9.0568862275449108E-2</c:v>
                </c:pt>
                <c:pt idx="10">
                  <c:v>8.9587426326129663E-2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F8C-4861-90CE-BE442E2F3F3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7"/>
        <c:axId val="69866512"/>
        <c:axId val="69871504"/>
      </c:barChart>
      <c:catAx>
        <c:axId val="6986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cap="none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9871504"/>
        <c:crosses val="autoZero"/>
        <c:auto val="1"/>
        <c:lblAlgn val="ctr"/>
        <c:lblOffset val="100"/>
        <c:noMultiLvlLbl val="0"/>
      </c:catAx>
      <c:valAx>
        <c:axId val="6987150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dirty="0"/>
                  <a:t>POURCENTAGE DES CLIENTS PERDUS</a:t>
                </a:r>
              </a:p>
            </c:rich>
          </c:tx>
          <c:layout>
            <c:manualLayout>
              <c:xMode val="edge"/>
              <c:yMode val="edge"/>
              <c:x val="0"/>
              <c:y val="0.260493660025192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%" sourceLinked="1"/>
        <c:majorTickMark val="none"/>
        <c:minorTickMark val="none"/>
        <c:tickLblPos val="nextTo"/>
        <c:crossAx val="6986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57150" cap="flat" cmpd="sng" algn="ctr">
      <a:solidFill>
        <a:srgbClr val="599191">
          <a:lumMod val="20000"/>
          <a:lumOff val="80000"/>
        </a:srgbClr>
      </a:solidFill>
      <a:round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/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etonnoir!$C$2:$C$6</cx:f>
        <cx:lvl ptCount="5">
          <cx:pt idx="0">Clients actuels</cx:pt>
          <cx:pt idx="1">Age</cx:pt>
          <cx:pt idx="2">U.m.de la carte</cx:pt>
          <cx:pt idx="3">Nb de transactions</cx:pt>
          <cx:pt idx="4">
Nb de clients à risques
(tous les filtres)</cx:pt>
        </cx:lvl>
      </cx:strDim>
      <cx:numDim type="val">
        <cx:f>etonnoir!$D$2:$D$6</cx:f>
        <cx:lvl ptCount="5" formatCode="Standard">
          <cx:pt idx="0">8491</cx:pt>
          <cx:pt idx="1">8258</cx:pt>
          <cx:pt idx="2">4959</cx:pt>
          <cx:pt idx="3">3988</cx:pt>
          <cx:pt idx="4">2266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funnel" uniqueId="{74B77288-81D6-4715-8D74-909BDCB68CA1}">
          <cx:spPr>
            <a:gradFill flip="none" rotWithShape="1">
              <a:gsLst>
                <a:gs pos="0">
                  <a:schemeClr val="accent1">
                    <a:lumMod val="50000"/>
                    <a:tint val="66000"/>
                    <a:satMod val="160000"/>
                  </a:schemeClr>
                </a:gs>
                <a:gs pos="50000">
                  <a:schemeClr val="accent1">
                    <a:lumMod val="50000"/>
                    <a:tint val="44500"/>
                    <a:satMod val="160000"/>
                  </a:schemeClr>
                </a:gs>
                <a:gs pos="100000">
                  <a:schemeClr val="accent1">
                    <a:lumMod val="50000"/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19050" cmpd="thinThick">
              <a:solidFill>
                <a:schemeClr val="tx1"/>
              </a:solidFill>
            </a:ln>
          </cx:spPr>
          <cx:dataLabels>
            <cx:spPr>
              <a:noFill/>
            </cx:spPr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ysClr val="windowText" lastClr="000000"/>
                    </a:solidFill>
                  </a:defRPr>
                </a:pPr>
                <a:endParaRPr lang="fr-FR" sz="900" b="1" i="0" u="none" strike="noStrike" baseline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199999996"/>
        <cx:tickLabels/>
      </cx:axis>
    </cx:plotArea>
  </cx:chart>
  <cx:spPr>
    <a:noFill/>
    <a:ln>
      <a:noFill/>
    </a:ln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42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0.36361</cdr:x>
      <cdr:y>0.35617</cdr:y>
    </cdr:from>
    <cdr:to>
      <cdr:x>0.63639</cdr:x>
      <cdr:y>0.64383</cdr:y>
    </cdr:to>
    <cdr:sp macro="" textlink="">
      <cdr:nvSpPr>
        <cdr:cNvPr id="2" name="ZoneTexte 1">
          <a:extLst xmlns:a="http://schemas.openxmlformats.org/drawingml/2006/main">
            <a:ext uri="{FF2B5EF4-FFF2-40B4-BE49-F238E27FC236}">
              <a16:creationId xmlns:a16="http://schemas.microsoft.com/office/drawing/2014/main" id="{48A584C1-7BA9-4E4F-A6C4-9BE2C3F31DEB}"/>
            </a:ext>
          </a:extLst>
        </cdr:cNvPr>
        <cdr:cNvSpPr txBox="1"/>
      </cdr:nvSpPr>
      <cdr:spPr>
        <a:xfrm xmlns:a="http://schemas.openxmlformats.org/drawingml/2006/main">
          <a:off x="1218937" y="113215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fr-FR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fr-FR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447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9977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lnSpc>
                <a:spcPct val="115000"/>
              </a:lnSpc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7055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lnSpc>
                <a:spcPct val="115000"/>
              </a:lnSpc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009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643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117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6767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lnSpc>
                <a:spcPct val="115000"/>
              </a:lnSpc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7866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" name="Google Shape;11;p9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2" name="Google Shape;12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9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9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6" name="Google Shape;16;p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9;p9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0" name="Google Shape;20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6" name="Google Shape;26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33" name="Google Shape;3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34" name="Google Shape;3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39" name="Google Shape;3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Google Shape;4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45" name="Google Shape;4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4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50" name="Google Shape;5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" name="Google Shape;5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54" name="Google Shape;5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60" name="Google Shape;6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65" name="Google Shape;6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69" name="Google Shape;6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75" name="Google Shape;7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7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80" name="Google Shape;8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8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85" name="Google Shape;8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" name="Google Shape;8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89" name="Google Shape;8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94" name="Google Shape;9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" name="Google Shape;9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99" name="Google Shape;9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0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05" name="Google Shape;10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10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10" name="Google Shape;11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14" name="Google Shape;11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19" name="Google Shape;11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25" name="Google Shape;12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30" name="Google Shape;13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34" name="Google Shape;13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3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40" name="Google Shape;14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45" name="Google Shape;14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50" name="Google Shape;15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54" name="Google Shape;15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8" name="Google Shape;15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63" name="Google Shape;163;p1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64" name="Google Shape;164;p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1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67" name="Google Shape;167;p1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" name="Google Shape;170;p1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71" name="Google Shape;171;p1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175;p1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176" name="Google Shape;176;p1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1" name="Google Shape;181;p1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182" name="Google Shape;182;p1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" name="Google Shape;184;p1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185" name="Google Shape;185;p1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" name="Google Shape;188;p1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" name="Google Shape;189;p1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90" name="Google Shape;190;p1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" name="Google Shape;192;p1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203" name="Google Shape;203;p1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4" name="Google Shape;204;p1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1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7" name="Google Shape;207;p1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1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11" name="Google Shape;211;p1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5" name="Google Shape;215;p1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216" name="Google Shape;216;p1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17" name="Google Shape;217;p1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20" name="Google Shape;220;p1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24" name="Google Shape;224;p1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29" name="Google Shape;229;p1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4" name="Google Shape;234;p1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46" name="Google Shape;246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2" name="Google Shape;252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9" name="Google Shape;259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18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67" name="Google Shape;267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18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>
            <a:spLocks noGrp="1"/>
          </p:cNvSpPr>
          <p:nvPr>
            <p:ph type="title" idx="4294967295"/>
          </p:nvPr>
        </p:nvSpPr>
        <p:spPr>
          <a:xfrm>
            <a:off x="817999" y="2171550"/>
            <a:ext cx="6722171" cy="116952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tabLst/>
              <a:defRPr/>
            </a:pPr>
            <a:r>
              <a:rPr kumimoji="0" lang="fr-FR" sz="3200" b="1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aven Pro" panose="020B0604020202020204" charset="0"/>
                <a:ea typeface="Titillium Web"/>
                <a:cs typeface="Titillium Web"/>
                <a:sym typeface="Titillium Web"/>
              </a:rPr>
              <a:t>MISSION ANALYSE DE DONNEES PRIMERO BANK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"/>
          <p:cNvSpPr txBox="1">
            <a:spLocks noGrp="1"/>
          </p:cNvSpPr>
          <p:nvPr>
            <p:ph type="title"/>
          </p:nvPr>
        </p:nvSpPr>
        <p:spPr>
          <a:xfrm>
            <a:off x="1229046" y="633285"/>
            <a:ext cx="7189441" cy="678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sz="2000" dirty="0">
                <a:latin typeface="Maven Pro" panose="020B0604020202020204" charset="0"/>
              </a:rPr>
              <a:t>Le taux des clients à risques en fonction d'âge, nombre de transactions et utilisation de la carte</a:t>
            </a:r>
            <a:br>
              <a:rPr lang="fr-FR" dirty="0">
                <a:latin typeface="Maven Pro" panose="020B0604020202020204" charset="0"/>
              </a:rPr>
            </a:br>
            <a:br>
              <a:rPr lang="fr-FR" dirty="0">
                <a:latin typeface="Maven Pro" panose="020B0604020202020204" charset="0"/>
              </a:rPr>
            </a:br>
            <a:endParaRPr b="0" dirty="0">
              <a:latin typeface="Maven Pro" panose="020B0604020202020204" charset="0"/>
            </a:endParaRPr>
          </a:p>
        </p:txBody>
      </p:sp>
      <p:sp>
        <p:nvSpPr>
          <p:cNvPr id="14" name="ZoneTexte 4">
            <a:extLst>
              <a:ext uri="{FF2B5EF4-FFF2-40B4-BE49-F238E27FC236}">
                <a16:creationId xmlns:a16="http://schemas.microsoft.com/office/drawing/2014/main" id="{308C4DBB-98FE-431D-8FD5-8DD5EEA6FEFD}"/>
              </a:ext>
            </a:extLst>
          </p:cNvPr>
          <p:cNvSpPr txBox="1"/>
          <p:nvPr/>
        </p:nvSpPr>
        <p:spPr>
          <a:xfrm>
            <a:off x="1567958" y="1883851"/>
            <a:ext cx="1722120" cy="2308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b="1" dirty="0">
                <a:solidFill>
                  <a:schemeClr val="bg1"/>
                </a:solidFill>
              </a:rPr>
              <a:t>Utilisation de la carte</a:t>
            </a:r>
          </a:p>
        </p:txBody>
      </p:sp>
      <p:sp>
        <p:nvSpPr>
          <p:cNvPr id="17" name="ZoneTexte 8">
            <a:extLst>
              <a:ext uri="{FF2B5EF4-FFF2-40B4-BE49-F238E27FC236}">
                <a16:creationId xmlns:a16="http://schemas.microsoft.com/office/drawing/2014/main" id="{32F8EE4F-3FE0-4085-86FE-0D7F1A0D6ACD}"/>
              </a:ext>
            </a:extLst>
          </p:cNvPr>
          <p:cNvSpPr txBox="1"/>
          <p:nvPr/>
        </p:nvSpPr>
        <p:spPr>
          <a:xfrm>
            <a:off x="1431816" y="3068856"/>
            <a:ext cx="1555671" cy="2308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b="1" dirty="0">
                <a:solidFill>
                  <a:schemeClr val="bg1"/>
                </a:solidFill>
              </a:rPr>
              <a:t>M. crédit renouvellé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25" name="Graphique 24" descr="un graphique histogrammes pour montrer le pourcentage des clients à risques de quitter la banque en fonction d'âge , Nb de transactions et l'utilisation de la carte.">
                <a:extLst>
                  <a:ext uri="{FF2B5EF4-FFF2-40B4-BE49-F238E27FC236}">
                    <a16:creationId xmlns:a16="http://schemas.microsoft.com/office/drawing/2014/main" id="{AD635D57-B488-4BF5-8429-4780E0960C5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71432172"/>
                  </p:ext>
                </p:extLst>
              </p:nvPr>
            </p:nvGraphicFramePr>
            <p:xfrm>
              <a:off x="1088571" y="1999267"/>
              <a:ext cx="2962504" cy="228602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5" name="Graphique 24" descr="un graphique histogrammes pour montrer le pourcentage des clients à risques de quitter la banque en fonction d'âge , Nb de transactions et l'utilisation de la carte.">
                <a:extLst>
                  <a:ext uri="{FF2B5EF4-FFF2-40B4-BE49-F238E27FC236}">
                    <a16:creationId xmlns:a16="http://schemas.microsoft.com/office/drawing/2014/main" id="{AD635D57-B488-4BF5-8429-4780E0960C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8571" y="1999267"/>
                <a:ext cx="2962504" cy="228602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9" name="Graphique 38" descr="un graphique histogrammes pour montrer le pourcentage des clients à risques de quitter la banque en fonction d'âge , Nb de transactions et l'utilisation de la carte.">
            <a:extLst>
              <a:ext uri="{FF2B5EF4-FFF2-40B4-BE49-F238E27FC236}">
                <a16:creationId xmlns:a16="http://schemas.microsoft.com/office/drawing/2014/main" id="{5F90A170-7C8B-4773-B3C7-0D8E9F035A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711340"/>
              </p:ext>
            </p:extLst>
          </p:nvPr>
        </p:nvGraphicFramePr>
        <p:xfrm>
          <a:off x="1088571" y="1564571"/>
          <a:ext cx="4975808" cy="3155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8" name="ZoneTexte 47">
            <a:extLst>
              <a:ext uri="{FF2B5EF4-FFF2-40B4-BE49-F238E27FC236}">
                <a16:creationId xmlns:a16="http://schemas.microsoft.com/office/drawing/2014/main" id="{64530025-D47B-47BC-978A-40AD591FD96C}"/>
              </a:ext>
            </a:extLst>
          </p:cNvPr>
          <p:cNvSpPr txBox="1"/>
          <p:nvPr/>
        </p:nvSpPr>
        <p:spPr>
          <a:xfrm>
            <a:off x="5705439" y="1645389"/>
            <a:ext cx="1870603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0" i="0" u="none" strike="noStrike" baseline="0" dirty="0">
                <a:solidFill>
                  <a:schemeClr val="bg2"/>
                </a:solidFill>
                <a:latin typeface="Maven Pro" panose="020B0604020202020204" charset="0"/>
              </a:rPr>
              <a:t>La banque doit tenir compte du risque encouru concernant la perte potentielle de 26,69% de clients actuels, ce qui représente 2266 clients.	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C0D79EE-A4FB-4696-B61D-EE9B2D54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959" y="715623"/>
            <a:ext cx="7030500" cy="596452"/>
          </a:xfrm>
        </p:spPr>
        <p:txBody>
          <a:bodyPr>
            <a:normAutofit fontScale="90000"/>
          </a:bodyPr>
          <a:lstStyle/>
          <a:p>
            <a:r>
              <a:rPr lang="fr-FR" sz="2000" dirty="0">
                <a:latin typeface="Maven Pro" panose="020B0604020202020204" charset="0"/>
              </a:rPr>
              <a:t>Bilan et recommandations</a:t>
            </a:r>
            <a:br>
              <a:rPr lang="fr-FR" dirty="0">
                <a:latin typeface="+mj-lt"/>
              </a:rPr>
            </a:br>
            <a:endParaRPr lang="fr-FR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1" name="Graphique 10" descr="un graphique en entonnoir qui montre le nombre des clients à risque en fonction de d'âge, utilisation moyenne da la carte et Nb de transactions.   ">
                <a:extLst>
                  <a:ext uri="{FF2B5EF4-FFF2-40B4-BE49-F238E27FC236}">
                    <a16:creationId xmlns:a16="http://schemas.microsoft.com/office/drawing/2014/main" id="{EBF32509-68A0-4E3B-BCDB-C05D46B57C9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06456306"/>
                  </p:ext>
                </p:extLst>
              </p:nvPr>
            </p:nvGraphicFramePr>
            <p:xfrm>
              <a:off x="487879" y="1312075"/>
              <a:ext cx="338328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1" name="Graphique 10" descr="un graphique en entonnoir qui montre le nombre des clients à risque en fonction de d'âge, utilisation moyenne da la carte et Nb de transactions.   ">
                <a:extLst>
                  <a:ext uri="{FF2B5EF4-FFF2-40B4-BE49-F238E27FC236}">
                    <a16:creationId xmlns:a16="http://schemas.microsoft.com/office/drawing/2014/main" id="{EBF32509-68A0-4E3B-BCDB-C05D46B57C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879" y="1312075"/>
                <a:ext cx="338328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203A2A29-5398-4595-934E-C9EE998C5B4D}"/>
              </a:ext>
            </a:extLst>
          </p:cNvPr>
          <p:cNvSpPr txBox="1"/>
          <p:nvPr/>
        </p:nvSpPr>
        <p:spPr>
          <a:xfrm>
            <a:off x="3994531" y="1370132"/>
            <a:ext cx="4343928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46050" indent="0">
              <a:buNone/>
            </a:pPr>
            <a:r>
              <a:rPr lang="fr-FR" dirty="0">
                <a:latin typeface="Maven Pro" panose="020B0604020202020204" charset="0"/>
              </a:rPr>
              <a:t>Le profil type :</a:t>
            </a:r>
          </a:p>
          <a:p>
            <a:pPr marL="146050" indent="0">
              <a:buNone/>
            </a:pPr>
            <a:endParaRPr lang="fr-FR" dirty="0">
              <a:latin typeface="Maven Pro" panose="020B06040202020202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Maven Pro" panose="020B0604020202020204" charset="0"/>
              </a:rPr>
              <a:t>Age &gt;30 ans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Maven Pro" panose="020B0604020202020204" charset="0"/>
              </a:rPr>
              <a:t>Nb de transactions &lt; 70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Maven Pro" panose="020B0604020202020204" charset="0"/>
              </a:rPr>
              <a:t>Utilisation moyenne de carte &lt;0,3</a:t>
            </a:r>
          </a:p>
          <a:p>
            <a:endParaRPr lang="fr-FR" dirty="0">
              <a:latin typeface="Maven Pro" panose="020B0604020202020204" charset="0"/>
            </a:endParaRPr>
          </a:p>
          <a:p>
            <a:r>
              <a:rPr lang="fr-FR" dirty="0">
                <a:latin typeface="Maven Pro" panose="020B0604020202020204" charset="0"/>
              </a:rPr>
              <a:t>Les recommandations</a:t>
            </a:r>
          </a:p>
          <a:p>
            <a:endParaRPr lang="fr-FR" dirty="0">
              <a:latin typeface="Maven Pro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méliorer les services en ligne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Maven Pro" panose="020B0604020202020204" charset="0"/>
                <a:ea typeface="Arial" panose="020B0604020202020204" pitchFamily="34" charset="0"/>
              </a:rPr>
              <a:t>M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ettre en place des offres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ven Pro" panose="020B0604020202020204" charset="0"/>
                <a:ea typeface="Arial" panose="020B0604020202020204" pitchFamily="34" charset="0"/>
              </a:rPr>
              <a:t> plus compétitives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  <a:effectLst/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Proposer aux couples 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 crédit adaptés à leurs besoins.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méliorer le système d’échange avec les clients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827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"/>
          <p:cNvSpPr txBox="1">
            <a:spLocks noGrp="1"/>
          </p:cNvSpPr>
          <p:nvPr>
            <p:ph type="title" idx="4294967295"/>
          </p:nvPr>
        </p:nvSpPr>
        <p:spPr>
          <a:xfrm>
            <a:off x="3744082" y="906714"/>
            <a:ext cx="2250318" cy="4616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aven Pro" panose="020B0604020202020204" charset="0"/>
                <a:ea typeface="Titillium Web"/>
                <a:cs typeface="Titillium Web"/>
                <a:sym typeface="Titillium Web"/>
              </a:rPr>
              <a:t>Conclusion</a:t>
            </a:r>
          </a:p>
        </p:txBody>
      </p:sp>
      <p:sp>
        <p:nvSpPr>
          <p:cNvPr id="324" name="Google Shape;324;p7"/>
          <p:cNvSpPr txBox="1"/>
          <p:nvPr/>
        </p:nvSpPr>
        <p:spPr>
          <a:xfrm>
            <a:off x="1155071" y="2273082"/>
            <a:ext cx="64434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aven Pro" panose="020B0604020202020204" charset="0"/>
              </a:rPr>
              <a:t>On a pu identifier le profil type du client perdu pour subler les clients actuels qui partagent le même profils et anticiper leurs départ.</a:t>
            </a:r>
          </a:p>
          <a:p>
            <a:r>
              <a:rPr lang="fr-FR" dirty="0">
                <a:solidFill>
                  <a:schemeClr val="bg1"/>
                </a:solidFill>
                <a:latin typeface="Maven Pro" panose="020B0604020202020204" charset="0"/>
              </a:rPr>
              <a:t>On a trouver le nombre et les caractéristiques des clients à risques.</a:t>
            </a:r>
          </a:p>
          <a:p>
            <a:r>
              <a:rPr lang="fr-FR" dirty="0">
                <a:solidFill>
                  <a:schemeClr val="bg1"/>
                </a:solidFill>
                <a:latin typeface="Maven Pro" panose="020B0604020202020204" charset="0"/>
              </a:rPr>
              <a:t>On a avait fait des recommandations à la banque pour retenir les clients susceptibles de quitter.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FE57AC-DE8C-4A57-BF39-8C57459B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74" y="678403"/>
            <a:ext cx="6389079" cy="613368"/>
          </a:xfrm>
        </p:spPr>
        <p:txBody>
          <a:bodyPr>
            <a:noAutofit/>
          </a:bodyPr>
          <a:lstStyle/>
          <a:p>
            <a:pPr algn="r"/>
            <a:r>
              <a:rPr lang="fr-FR" sz="1800" dirty="0">
                <a:latin typeface="Maven Pro" panose="020B0604020202020204" charset="0"/>
              </a:rPr>
              <a:t>La compréhension des enjeux et contexte de la mission</a:t>
            </a:r>
            <a:endParaRPr lang="fr-FR" sz="1800" dirty="0"/>
          </a:p>
        </p:txBody>
      </p:sp>
      <p:graphicFrame>
        <p:nvGraphicFramePr>
          <p:cNvPr id="6" name="Graphique 5" descr="un graphique histogramme montre le pourcentage des clients en fonction de leurs statuts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560393"/>
              </p:ext>
            </p:extLst>
          </p:nvPr>
        </p:nvGraphicFramePr>
        <p:xfrm>
          <a:off x="1179434" y="1342571"/>
          <a:ext cx="4002165" cy="3283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7BE7DC15-AF6B-451B-B348-AC20BCE62655}"/>
              </a:ext>
            </a:extLst>
          </p:cNvPr>
          <p:cNvSpPr txBox="1"/>
          <p:nvPr/>
        </p:nvSpPr>
        <p:spPr>
          <a:xfrm>
            <a:off x="5250392" y="1342571"/>
            <a:ext cx="2540000" cy="328359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fr-FR" b="1" dirty="0">
                <a:solidFill>
                  <a:srgbClr val="271A38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Comprendre </a:t>
            </a:r>
            <a:r>
              <a:rPr lang="fr-FR" dirty="0">
                <a:solidFill>
                  <a:srgbClr val="271A38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profil type des clients qui</a:t>
            </a:r>
            <a:r>
              <a:rPr lang="fr-FR" b="1" dirty="0">
                <a:solidFill>
                  <a:srgbClr val="271A38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quittent </a:t>
            </a:r>
            <a:r>
              <a:rPr lang="fr-FR" dirty="0">
                <a:solidFill>
                  <a:srgbClr val="271A38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banque.</a:t>
            </a:r>
          </a:p>
          <a:p>
            <a:pPr marL="45720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fr-FR" b="1" dirty="0">
                <a:solidFill>
                  <a:srgbClr val="271A38"/>
                </a:solidFill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fr-FR" b="1" dirty="0">
                <a:solidFill>
                  <a:srgbClr val="271A38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entifier </a:t>
            </a:r>
            <a:r>
              <a:rPr lang="fr-FR" dirty="0">
                <a:solidFill>
                  <a:srgbClr val="271A38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habitudes d’utilisations de clients. </a:t>
            </a:r>
            <a:endParaRPr lang="fr-FR" dirty="0">
              <a:solidFill>
                <a:srgbClr val="271A38"/>
              </a:solidFill>
              <a:latin typeface="Maven Pro" panose="020B0604020202020204" charset="0"/>
              <a:ea typeface="Arial" panose="020B0604020202020204" pitchFamily="34" charset="0"/>
            </a:endParaRPr>
          </a:p>
          <a:p>
            <a:pPr marL="45720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fr-FR" b="1" dirty="0">
                <a:solidFill>
                  <a:srgbClr val="271A38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Déduire </a:t>
            </a:r>
            <a:r>
              <a:rPr lang="fr-FR" dirty="0">
                <a:solidFill>
                  <a:srgbClr val="271A38"/>
                </a:solidFill>
                <a:effectLst/>
                <a:latin typeface="Maven Pro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parmi les clients actuels, les profils qui pourraient partir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421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D8048EC-A405-4770-AF45-7A95E67D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453" y="634313"/>
            <a:ext cx="8348547" cy="60665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000" dirty="0">
                <a:latin typeface="Maven Pro" panose="020B0604020202020204" charset="0"/>
              </a:rPr>
              <a:t>L’analyse des caractéristiques des clients en fonction de leurs statuts</a:t>
            </a:r>
            <a:br>
              <a:rPr lang="fr-FR" sz="2000" dirty="0">
                <a:latin typeface="Maven Pro" panose="020B0604020202020204" charset="0"/>
              </a:rPr>
            </a:br>
            <a:br>
              <a:rPr lang="fr-FR" sz="1800" b="1" i="0" u="none" strike="noStrike" baseline="0" dirty="0">
                <a:solidFill>
                  <a:srgbClr val="424242"/>
                </a:solidFill>
                <a:latin typeface="Cambria" panose="02040503050406030204" pitchFamily="18" charset="0"/>
              </a:rPr>
            </a:br>
            <a:endParaRPr lang="fr-FR" dirty="0"/>
          </a:p>
        </p:txBody>
      </p:sp>
      <p:graphicFrame>
        <p:nvGraphicFramePr>
          <p:cNvPr id="9" name="Graphique 8" descr="un graphique à barres montre le pourcentage des statut clients en fonction d'âge et genre.">
            <a:extLst>
              <a:ext uri="{FF2B5EF4-FFF2-40B4-BE49-F238E27FC236}">
                <a16:creationId xmlns:a16="http://schemas.microsoft.com/office/drawing/2014/main" id="{08AA2F92-D054-4646-8DDA-2BF538F0C2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943339"/>
              </p:ext>
            </p:extLst>
          </p:nvPr>
        </p:nvGraphicFramePr>
        <p:xfrm>
          <a:off x="1219932" y="1240971"/>
          <a:ext cx="4196591" cy="3350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FF8AC84-7CD1-45B3-9476-246A06BCD27C}"/>
              </a:ext>
            </a:extLst>
          </p:cNvPr>
          <p:cNvSpPr/>
          <p:nvPr/>
        </p:nvSpPr>
        <p:spPr>
          <a:xfrm>
            <a:off x="5300095" y="1316334"/>
            <a:ext cx="2737969" cy="30862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2"/>
                </a:solidFill>
                <a:latin typeface="Maven Pro" panose="020B0604020202020204" charset="0"/>
                <a:ea typeface="Arial" panose="020B0604020202020204" pitchFamily="34" charset="0"/>
              </a:rPr>
              <a:t>1</a:t>
            </a:r>
            <a:r>
              <a:rPr lang="fr-FR" b="1" dirty="0">
                <a:solidFill>
                  <a:schemeClr val="bg2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7,39% </a:t>
            </a:r>
            <a:r>
              <a:rPr lang="fr-FR" dirty="0">
                <a:solidFill>
                  <a:schemeClr val="bg2"/>
                </a:solidFill>
                <a:latin typeface="Maven Pro" panose="020B0604020202020204" charset="0"/>
                <a:ea typeface="Arial" panose="020B0604020202020204" pitchFamily="34" charset="0"/>
              </a:rPr>
              <a:t>des femmes ont quittées la banque</a:t>
            </a:r>
            <a:r>
              <a:rPr lang="fr-FR" dirty="0">
                <a:solidFill>
                  <a:schemeClr val="bg2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 </a:t>
            </a:r>
            <a:r>
              <a:rPr lang="fr-FR" dirty="0">
                <a:solidFill>
                  <a:schemeClr val="bg2"/>
                </a:solidFill>
                <a:latin typeface="Maven Pro" panose="020B0604020202020204" charset="0"/>
                <a:ea typeface="Arial" panose="020B0604020202020204" pitchFamily="34" charset="0"/>
              </a:rPr>
              <a:t>contre </a:t>
            </a:r>
          </a:p>
          <a:p>
            <a:pPr>
              <a:lnSpc>
                <a:spcPct val="115000"/>
              </a:lnSpc>
            </a:pPr>
            <a:endParaRPr lang="fr-FR" b="1" dirty="0">
              <a:solidFill>
                <a:schemeClr val="bg2"/>
              </a:solidFill>
              <a:latin typeface="Maven Pro" panose="020B0604020202020204" charset="0"/>
              <a:ea typeface="Arial" panose="020B0604020202020204" pitchFamily="34" charset="0"/>
            </a:endParaRP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chemeClr val="bg2"/>
                </a:solidFill>
                <a:latin typeface="Maven Pro" panose="020B0604020202020204" charset="0"/>
                <a:ea typeface="Arial" panose="020B0604020202020204" pitchFamily="34" charset="0"/>
              </a:rPr>
              <a:t>14,76%</a:t>
            </a:r>
            <a:r>
              <a:rPr lang="fr-FR" dirty="0">
                <a:solidFill>
                  <a:schemeClr val="bg2"/>
                </a:solidFill>
                <a:latin typeface="Maven Pro" panose="020B0604020202020204" charset="0"/>
                <a:ea typeface="Arial" panose="020B0604020202020204" pitchFamily="34" charset="0"/>
              </a:rPr>
              <a:t> des hommes .</a:t>
            </a:r>
          </a:p>
          <a:p>
            <a:pPr>
              <a:lnSpc>
                <a:spcPct val="115000"/>
              </a:lnSpc>
            </a:pPr>
            <a:endParaRPr lang="fr-FR" dirty="0">
              <a:solidFill>
                <a:schemeClr val="bg2"/>
              </a:solidFill>
              <a:latin typeface="Maven Pro" panose="020B0604020202020204" charset="0"/>
              <a:ea typeface="Arial" panose="020B0604020202020204" pitchFamily="34" charset="0"/>
            </a:endParaRPr>
          </a:p>
          <a:p>
            <a:pPr marL="171450" indent="-17145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2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30 ans et plus </a:t>
            </a:r>
            <a:r>
              <a:rPr lang="fr-FR" b="1" dirty="0">
                <a:solidFill>
                  <a:schemeClr val="bg2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(16,67%) </a:t>
            </a:r>
          </a:p>
          <a:p>
            <a:pPr>
              <a:lnSpc>
                <a:spcPct val="115000"/>
              </a:lnSpc>
            </a:pPr>
            <a:endParaRPr lang="fr-FR" dirty="0">
              <a:solidFill>
                <a:schemeClr val="bg2"/>
              </a:solidFill>
              <a:effectLst/>
              <a:latin typeface="Maven Pro" panose="020B0604020202020204" charset="0"/>
              <a:ea typeface="Arial" panose="020B0604020202020204" pitchFamily="34" charset="0"/>
            </a:endParaRPr>
          </a:p>
          <a:p>
            <a:pPr marL="171450" indent="-17145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2"/>
                </a:solidFill>
                <a:latin typeface="Maven Pro" panose="020B0604020202020204" charset="0"/>
                <a:ea typeface="Arial" panose="020B0604020202020204" pitchFamily="34" charset="0"/>
              </a:rPr>
              <a:t> L</a:t>
            </a:r>
            <a:r>
              <a:rPr lang="fr-FR" dirty="0">
                <a:solidFill>
                  <a:schemeClr val="bg2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es jeunes de moins de 30 ans </a:t>
            </a:r>
            <a:r>
              <a:rPr lang="fr-FR" b="1" dirty="0">
                <a:solidFill>
                  <a:schemeClr val="bg2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(8,72%). </a:t>
            </a:r>
          </a:p>
          <a:p>
            <a:pPr marL="171450" indent="-17145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2"/>
                </a:solidFill>
                <a:latin typeface="Maven Pro" panose="020B0604020202020204" charset="0"/>
                <a:ea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843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DFB9F-D671-4FC1-B044-F414F400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6" y="642133"/>
            <a:ext cx="7814986" cy="69393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000" dirty="0">
                <a:latin typeface="Maven Pro" panose="020B0604020202020204" charset="0"/>
              </a:rPr>
              <a:t>L’analyse des caractéristiques des clients en fonction du leurs statut </a:t>
            </a:r>
            <a:endParaRPr lang="fr-FR" sz="1800" dirty="0">
              <a:latin typeface="Maven Pro" panose="020B060402020202020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F6216C-FC4B-424F-987C-B29A6E04DED2}"/>
              </a:ext>
            </a:extLst>
          </p:cNvPr>
          <p:cNvSpPr txBox="1"/>
          <p:nvPr/>
        </p:nvSpPr>
        <p:spPr>
          <a:xfrm>
            <a:off x="1892315" y="4117902"/>
            <a:ext cx="5359369" cy="31899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fr-FR" b="1" dirty="0">
                <a:solidFill>
                  <a:schemeClr val="bg1"/>
                </a:solidFill>
                <a:effectLst/>
                <a:latin typeface="+mj-lt"/>
                <a:ea typeface="Arial" panose="020B0604020202020204" pitchFamily="34" charset="0"/>
              </a:rPr>
              <a:t>  </a:t>
            </a:r>
            <a:r>
              <a:rPr lang="fr-FR" b="1" dirty="0">
                <a:solidFill>
                  <a:schemeClr val="bg1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57,27% parmi les clients mariés ont quitt</a:t>
            </a:r>
            <a:r>
              <a:rPr lang="fr-FR" b="1" dirty="0">
                <a:solidFill>
                  <a:schemeClr val="bg1"/>
                </a:solidFill>
                <a:latin typeface="Maven Pro" panose="020B0604020202020204" charset="0"/>
                <a:ea typeface="Arial" panose="020B0604020202020204" pitchFamily="34" charset="0"/>
              </a:rPr>
              <a:t>és la banque. </a:t>
            </a:r>
            <a:endParaRPr lang="fr-FR" b="1" dirty="0">
              <a:solidFill>
                <a:schemeClr val="bg1"/>
              </a:solidFill>
              <a:effectLst/>
              <a:latin typeface="Maven Pro" panose="020B0604020202020204" charset="0"/>
              <a:ea typeface="Arial" panose="020B0604020202020204" pitchFamily="34" charset="0"/>
            </a:endParaRPr>
          </a:p>
        </p:txBody>
      </p:sp>
      <p:graphicFrame>
        <p:nvGraphicFramePr>
          <p:cNvPr id="6" name="Graphique 5" descr="un graphique à barres pour montrer les pourcentages de statut client en fonction de statut marital.">
            <a:extLst>
              <a:ext uri="{FF2B5EF4-FFF2-40B4-BE49-F238E27FC236}">
                <a16:creationId xmlns:a16="http://schemas.microsoft.com/office/drawing/2014/main" id="{0D77B638-E9D3-49BF-B196-972160F888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049293"/>
              </p:ext>
            </p:extLst>
          </p:nvPr>
        </p:nvGraphicFramePr>
        <p:xfrm>
          <a:off x="936172" y="1262743"/>
          <a:ext cx="6553547" cy="2698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701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1AB1F-E096-44B3-853D-D2801326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141" y="493611"/>
            <a:ext cx="7030501" cy="631372"/>
          </a:xfrm>
        </p:spPr>
        <p:txBody>
          <a:bodyPr>
            <a:noAutofit/>
          </a:bodyPr>
          <a:lstStyle/>
          <a:p>
            <a:r>
              <a:rPr kumimoji="0" lang="fr-FR" sz="1800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Maven Pro" panose="020B0604020202020204" charset="0"/>
                <a:sym typeface="Maven Pro"/>
              </a:rPr>
              <a:t>L’analyse des clients perdus en fonction de catégorie de revenu annuel et niveau de diplôme </a:t>
            </a:r>
            <a:endParaRPr lang="fr-FR" sz="1800" dirty="0"/>
          </a:p>
        </p:txBody>
      </p:sp>
      <p:graphicFrame>
        <p:nvGraphicFramePr>
          <p:cNvPr id="3" name="Graphique 2" descr="un graphique à barres montre le statut client en fonction de catégorie de revenu annuel et niveau de diplôme.">
            <a:extLst>
              <a:ext uri="{FF2B5EF4-FFF2-40B4-BE49-F238E27FC236}">
                <a16:creationId xmlns:a16="http://schemas.microsoft.com/office/drawing/2014/main" id="{E44AF0CB-5C90-4217-8EAE-E90D188DCE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639537"/>
              </p:ext>
            </p:extLst>
          </p:nvPr>
        </p:nvGraphicFramePr>
        <p:xfrm>
          <a:off x="1113313" y="1306287"/>
          <a:ext cx="3458687" cy="3702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aphique 4" descr="un graphique à barres montre les clients perdus en fonction de catégorie de revenu annuel et niveau de diplôme.">
            <a:extLst>
              <a:ext uri="{FF2B5EF4-FFF2-40B4-BE49-F238E27FC236}">
                <a16:creationId xmlns:a16="http://schemas.microsoft.com/office/drawing/2014/main" id="{CC4BE2C4-9E84-447D-82BC-D195A2AB3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968432"/>
              </p:ext>
            </p:extLst>
          </p:nvPr>
        </p:nvGraphicFramePr>
        <p:xfrm>
          <a:off x="4572000" y="1306287"/>
          <a:ext cx="3458687" cy="3702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3005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B9A9E-39AE-4063-8BCF-C20A20AC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371" y="627078"/>
            <a:ext cx="7139681" cy="563093"/>
          </a:xfrm>
        </p:spPr>
        <p:txBody>
          <a:bodyPr>
            <a:noAutofit/>
          </a:bodyPr>
          <a:lstStyle/>
          <a:p>
            <a:r>
              <a:rPr kumimoji="0" lang="fr-FR" sz="1800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Maven Pro" panose="020B0604020202020204" charset="0"/>
                <a:sym typeface="Maven Pro"/>
              </a:rPr>
              <a:t>L’analyse </a:t>
            </a:r>
            <a:r>
              <a:rPr lang="fr-FR" sz="1800" dirty="0">
                <a:solidFill>
                  <a:srgbClr val="424242"/>
                </a:solidFill>
                <a:latin typeface="Maven Pro" panose="020B0604020202020204" charset="0"/>
              </a:rPr>
              <a:t>des habitudes des clients perdus par rapport aux services proposés par la banque</a:t>
            </a:r>
            <a:endParaRPr lang="fr-FR" sz="1800" dirty="0"/>
          </a:p>
        </p:txBody>
      </p:sp>
      <p:graphicFrame>
        <p:nvGraphicFramePr>
          <p:cNvPr id="3" name="Graphique 2" descr="un graphique histogramme montre les habitudes des clients par rapport aux services proposés (montant de crédit renouvelé, type de carte et Nb de transactions) par la banque. ">
            <a:extLst>
              <a:ext uri="{FF2B5EF4-FFF2-40B4-BE49-F238E27FC236}">
                <a16:creationId xmlns:a16="http://schemas.microsoft.com/office/drawing/2014/main" id="{6A73354C-8818-440A-9C3B-8D1A24C6BF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015191"/>
              </p:ext>
            </p:extLst>
          </p:nvPr>
        </p:nvGraphicFramePr>
        <p:xfrm>
          <a:off x="558324" y="1472596"/>
          <a:ext cx="3569841" cy="3108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phique 8" descr="un graphique histogramme montre les habitudes des clients perdus par rapport aux services proposés (montant de crédit renouvelé, type de carte et Nb de transactions) par la banque.">
            <a:extLst>
              <a:ext uri="{FF2B5EF4-FFF2-40B4-BE49-F238E27FC236}">
                <a16:creationId xmlns:a16="http://schemas.microsoft.com/office/drawing/2014/main" id="{66E1A3AE-33CE-44F2-8BC0-8A92C2C2CA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150135"/>
              </p:ext>
            </p:extLst>
          </p:nvPr>
        </p:nvGraphicFramePr>
        <p:xfrm>
          <a:off x="4128165" y="1472596"/>
          <a:ext cx="3352274" cy="3108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F0CC0BA-06EB-493C-B9C6-76585EB33EB0}"/>
              </a:ext>
            </a:extLst>
          </p:cNvPr>
          <p:cNvSpPr txBox="1"/>
          <p:nvPr/>
        </p:nvSpPr>
        <p:spPr>
          <a:xfrm>
            <a:off x="7480439" y="1472595"/>
            <a:ext cx="1040562" cy="310854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rgbClr val="2D263A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Malgré que 70% des clients perdus ont une carte Platinum, ce n’est pas pertinent car cette carte présente que 0,20% des clients</a:t>
            </a:r>
          </a:p>
        </p:txBody>
      </p:sp>
    </p:spTree>
    <p:extLst>
      <p:ext uri="{BB962C8B-B14F-4D97-AF65-F5344CB8AC3E}">
        <p14:creationId xmlns:p14="http://schemas.microsoft.com/office/powerpoint/2010/main" val="59086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DF60B-AEFC-4508-81E8-4BEE92EC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3" y="638101"/>
            <a:ext cx="7570518" cy="675442"/>
          </a:xfrm>
        </p:spPr>
        <p:txBody>
          <a:bodyPr>
            <a:noAutofit/>
          </a:bodyPr>
          <a:lstStyle/>
          <a:p>
            <a:r>
              <a:rPr kumimoji="0" lang="fr-FR" sz="1800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Maven Pro" panose="020B0604020202020204" charset="0"/>
                <a:sym typeface="Maven Pro"/>
              </a:rPr>
              <a:t>L’analyse </a:t>
            </a:r>
            <a:r>
              <a:rPr lang="fr-FR" sz="1800" dirty="0">
                <a:solidFill>
                  <a:srgbClr val="424242"/>
                </a:solidFill>
                <a:latin typeface="Maven Pro" panose="020B0604020202020204" charset="0"/>
              </a:rPr>
              <a:t>des habitudes des clients perdus en fonction de nombre mois inactif, Nb d’interactions et l’utilisations moyenne de la carte</a:t>
            </a:r>
            <a:endParaRPr lang="fr-FR" sz="1800" dirty="0"/>
          </a:p>
        </p:txBody>
      </p:sp>
      <p:graphicFrame>
        <p:nvGraphicFramePr>
          <p:cNvPr id="7" name="Graphique 6" descr="un graphique histogramme montre les habitudes des clients par rapport aux services proposés (Nb de mois inactif, Nb d'interactions et l'utilisation moyenne de la carte) par la banque.">
            <a:extLst>
              <a:ext uri="{FF2B5EF4-FFF2-40B4-BE49-F238E27FC236}">
                <a16:creationId xmlns:a16="http://schemas.microsoft.com/office/drawing/2014/main" id="{334D3F12-5F91-4487-89DA-79CEB3DA9A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361205"/>
              </p:ext>
            </p:extLst>
          </p:nvPr>
        </p:nvGraphicFramePr>
        <p:xfrm>
          <a:off x="1240973" y="1466850"/>
          <a:ext cx="3331026" cy="3108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0E71CC4-FC0E-479B-A759-910B0FA1E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240974" y="2306979"/>
            <a:ext cx="3331025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4" name="Graphique 83" descr="un graphique histogramme montre les habitudes des clients perdus par rapport aux services proposés (Nb de mois inactif, Nb d'interactions et l'utilisation moyenne de la carte) par la banque.">
            <a:extLst>
              <a:ext uri="{FF2B5EF4-FFF2-40B4-BE49-F238E27FC236}">
                <a16:creationId xmlns:a16="http://schemas.microsoft.com/office/drawing/2014/main" id="{C9A1935E-DD78-4F7D-9691-0AEF975B85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334245"/>
              </p:ext>
            </p:extLst>
          </p:nvPr>
        </p:nvGraphicFramePr>
        <p:xfrm>
          <a:off x="4571999" y="1466850"/>
          <a:ext cx="3445731" cy="3108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9985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5F761-B9BF-4B1A-8F31-E7BE2D5B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58" y="634861"/>
            <a:ext cx="7030500" cy="714968"/>
          </a:xfrm>
        </p:spPr>
        <p:txBody>
          <a:bodyPr>
            <a:normAutofit/>
          </a:bodyPr>
          <a:lstStyle/>
          <a:p>
            <a:r>
              <a:rPr lang="fr-FR" sz="1800" dirty="0"/>
              <a:t>Les caractéristiques du clients perdu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04CF2E-60CD-4C43-8E02-087475FA8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3458" y="1422270"/>
            <a:ext cx="6163799" cy="2917502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bg2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Femme. 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bg2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Marié. 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bg2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Agés de plus de 30 ans. 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bg2"/>
                </a:solidFill>
                <a:latin typeface="Maven Pro" panose="020B0604020202020204" charset="0"/>
                <a:ea typeface="Arial" panose="020B0604020202020204" pitchFamily="34" charset="0"/>
              </a:rPr>
              <a:t>A un m</a:t>
            </a:r>
            <a:r>
              <a:rPr lang="fr-FR" sz="1400" dirty="0">
                <a:solidFill>
                  <a:schemeClr val="bg2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ontant de crédit renouvellé inférieure à 1000. 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bg2"/>
                </a:solidFill>
                <a:latin typeface="Maven Pro" panose="020B0604020202020204" charset="0"/>
                <a:ea typeface="Arial" panose="020B0604020202020204" pitchFamily="34" charset="0"/>
              </a:rPr>
              <a:t>A un n</a:t>
            </a:r>
            <a:r>
              <a:rPr lang="fr-FR" sz="1400" dirty="0">
                <a:solidFill>
                  <a:schemeClr val="bg2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ombre de mois inactif supérieur à 4 mois. 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bg2"/>
                </a:solidFill>
                <a:latin typeface="Maven Pro" panose="020B0604020202020204" charset="0"/>
                <a:ea typeface="Arial" panose="020B0604020202020204" pitchFamily="34" charset="0"/>
              </a:rPr>
              <a:t>A un n</a:t>
            </a:r>
            <a:r>
              <a:rPr lang="fr-FR" sz="1400" dirty="0">
                <a:solidFill>
                  <a:schemeClr val="bg2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ombre d’interactions supérieure à trois.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bg2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 </a:t>
            </a:r>
            <a:r>
              <a:rPr lang="fr-FR" sz="1400" dirty="0">
                <a:solidFill>
                  <a:schemeClr val="bg2"/>
                </a:solidFill>
                <a:latin typeface="Maven Pro" panose="020B0604020202020204" charset="0"/>
                <a:ea typeface="Arial" panose="020B0604020202020204" pitchFamily="34" charset="0"/>
              </a:rPr>
              <a:t>A un n</a:t>
            </a:r>
            <a:r>
              <a:rPr lang="fr-FR" sz="1400" dirty="0">
                <a:solidFill>
                  <a:schemeClr val="bg2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ombre de transactions inferieure à 70.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bg2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 A une utilisation moyenne de la carte inferieure à 0,3. 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bg2"/>
                </a:solidFill>
                <a:latin typeface="Maven Pro" panose="020B0604020202020204" charset="0"/>
                <a:ea typeface="Arial" panose="020B0604020202020204" pitchFamily="34" charset="0"/>
              </a:rPr>
              <a:t>A un r</a:t>
            </a:r>
            <a:r>
              <a:rPr lang="fr-FR" sz="1400" dirty="0">
                <a:solidFill>
                  <a:schemeClr val="bg2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evenu annuel entre 40k et 80k.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bg2"/>
                </a:solidFill>
                <a:latin typeface="Maven Pro" panose="020B0604020202020204" charset="0"/>
                <a:ea typeface="Arial" panose="020B0604020202020204" pitchFamily="34" charset="0"/>
              </a:rPr>
              <a:t>A u</a:t>
            </a:r>
            <a:r>
              <a:rPr lang="fr-FR" sz="1400" dirty="0">
                <a:solidFill>
                  <a:schemeClr val="bg2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n niveau d’étude supérieur(Doctorat et Master). 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bg2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Possède une carte Platinum.</a:t>
            </a:r>
          </a:p>
          <a:p>
            <a:pPr marL="146050" indent="0">
              <a:lnSpc>
                <a:spcPct val="115000"/>
              </a:lnSpc>
              <a:buNone/>
            </a:pPr>
            <a:endParaRPr lang="fr-FR" sz="1400" dirty="0">
              <a:solidFill>
                <a:schemeClr val="bg2"/>
              </a:solidFill>
              <a:effectLst/>
              <a:latin typeface="Maven Pro" panose="020B0604020202020204" charset="0"/>
              <a:ea typeface="Arial" panose="020B0604020202020204" pitchFamily="34" charset="0"/>
            </a:endParaRPr>
          </a:p>
          <a:p>
            <a:pPr marL="146050" indent="0">
              <a:lnSpc>
                <a:spcPct val="115000"/>
              </a:lnSpc>
              <a:buNone/>
            </a:pPr>
            <a:r>
              <a:rPr lang="fr-FR" sz="1400" dirty="0">
                <a:solidFill>
                  <a:schemeClr val="bg2"/>
                </a:solidFill>
                <a:effectLst/>
                <a:latin typeface="Maven Pro" panose="020B0604020202020204" charset="0"/>
                <a:ea typeface="Arial" panose="020B0604020202020204" pitchFamily="34" charset="0"/>
              </a:rPr>
              <a:t>Les clients actuels à haut risque de désengagement sont plutôt les clients qui partagent le même profil que le profils type qui quitte la banque.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dirty="0">
              <a:solidFill>
                <a:schemeClr val="lt1"/>
              </a:solidFill>
              <a:latin typeface="Maven Pro" panose="020B0604020202020204" charset="0"/>
              <a:ea typeface="Maven Pro"/>
              <a:cs typeface="Maven Pro"/>
              <a:sym typeface="Maven Pro"/>
            </a:endParaRPr>
          </a:p>
          <a:p>
            <a:pPr>
              <a:lnSpc>
                <a:spcPct val="115000"/>
              </a:lnSpc>
            </a:pPr>
            <a:endParaRPr lang="fr-F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3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A1A28-C5CD-4552-8B8A-0C8FEA11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229" y="671147"/>
            <a:ext cx="7030500" cy="714968"/>
          </a:xfrm>
        </p:spPr>
        <p:txBody>
          <a:bodyPr>
            <a:noAutofit/>
          </a:bodyPr>
          <a:lstStyle/>
          <a:p>
            <a:r>
              <a:rPr lang="fr-FR" sz="1800" dirty="0">
                <a:latin typeface="Maven Pro" panose="020B0604020202020204" charset="0"/>
              </a:rPr>
              <a:t>Calcul des clients à risques en fonction d'âge, nombre de transactions et l’utilisation moyenne de la carte</a:t>
            </a:r>
            <a:endParaRPr lang="fr-FR" sz="1800" dirty="0"/>
          </a:p>
        </p:txBody>
      </p:sp>
      <p:graphicFrame>
        <p:nvGraphicFramePr>
          <p:cNvPr id="3" name="Graphique 2" descr="un graphique à barres pour montrer le pourcentage des clients à risques de quitter la banque en fonction d'âge , Nb de transactions et l'utilisation de la carte.">
            <a:extLst>
              <a:ext uri="{FF2B5EF4-FFF2-40B4-BE49-F238E27FC236}">
                <a16:creationId xmlns:a16="http://schemas.microsoft.com/office/drawing/2014/main" id="{899BEFA5-7816-4EC8-B3B6-8C82AA3406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62296"/>
              </p:ext>
            </p:extLst>
          </p:nvPr>
        </p:nvGraphicFramePr>
        <p:xfrm>
          <a:off x="1173172" y="1654628"/>
          <a:ext cx="4390570" cy="3086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24CA9E31-416E-436C-B0C4-A08052F910FE}"/>
              </a:ext>
            </a:extLst>
          </p:cNvPr>
          <p:cNvSpPr txBox="1"/>
          <p:nvPr/>
        </p:nvSpPr>
        <p:spPr>
          <a:xfrm>
            <a:off x="5878283" y="1654628"/>
            <a:ext cx="1560287" cy="31085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Il semble d’après l’analyse de donnés que le profil type qui quitte la banque est un client âgé de plus de 30 ans, a un nombre de transactions&lt;70 et une utilisation moyenne de sa carte bancaire &lt;0,3.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3883729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/>
      </a:spPr>
      <a:bodyPr rtlCol="0" anchor="ctr">
        <a:scene3d>
          <a:camera prst="orthographicFront"/>
          <a:lightRig rig="threePt" dir="t"/>
        </a:scene3d>
        <a:sp3d extrusionH="57150">
          <a:bevelT w="38100" h="38100"/>
        </a:sp3d>
      </a:bodyPr>
      <a:lstStyle>
        <a:defPPr marL="0" marR="0" indent="0" algn="l" rtl="0">
          <a:lnSpc>
            <a:spcPct val="100000"/>
          </a:lnSpc>
          <a:spcBef>
            <a:spcPts val="0"/>
          </a:spcBef>
          <a:spcAft>
            <a:spcPts val="0"/>
          </a:spcAft>
          <a:buNone/>
          <a:defRPr b="1" dirty="0">
            <a:solidFill>
              <a:schemeClr val="bg2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14618</TotalTime>
  <Words>745</Words>
  <Application>Microsoft Office PowerPoint</Application>
  <PresentationFormat>Affichage à l'écran (16:9)</PresentationFormat>
  <Paragraphs>104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Cambria</vt:lpstr>
      <vt:lpstr>Calibri</vt:lpstr>
      <vt:lpstr>Wingdings</vt:lpstr>
      <vt:lpstr>Söhne</vt:lpstr>
      <vt:lpstr>Nunito</vt:lpstr>
      <vt:lpstr>Arial</vt:lpstr>
      <vt:lpstr>Maven Pro</vt:lpstr>
      <vt:lpstr>Momentum</vt:lpstr>
      <vt:lpstr>MISSION ANALYSE DE DONNEES PRIMERO BANK</vt:lpstr>
      <vt:lpstr>La compréhension des enjeux et contexte de la mission</vt:lpstr>
      <vt:lpstr>L’analyse des caractéristiques des clients en fonction de leurs statuts  </vt:lpstr>
      <vt:lpstr>L’analyse des caractéristiques des clients en fonction du leurs statut </vt:lpstr>
      <vt:lpstr>L’analyse des clients perdus en fonction de catégorie de revenu annuel et niveau de diplôme </vt:lpstr>
      <vt:lpstr>L’analyse des habitudes des clients perdus par rapport aux services proposés par la banque</vt:lpstr>
      <vt:lpstr>L’analyse des habitudes des clients perdus en fonction de nombre mois inactif, Nb d’interactions et l’utilisations moyenne de la carte</vt:lpstr>
      <vt:lpstr>Les caractéristiques du clients perdu</vt:lpstr>
      <vt:lpstr>Calcul des clients à risques en fonction d'âge, nombre de transactions et l’utilisation moyenne de la carte</vt:lpstr>
      <vt:lpstr>Le taux des clients à risques en fonction d'âge, nombre de transactions et utilisation de la carte  </vt:lpstr>
      <vt:lpstr>Bilan et recommandations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JeYjEy</dc:creator>
  <cp:lastModifiedBy>Neyna Mohamed Yehdih</cp:lastModifiedBy>
  <cp:revision>385</cp:revision>
  <dcterms:modified xsi:type="dcterms:W3CDTF">2024-05-06T08:39:38Z</dcterms:modified>
</cp:coreProperties>
</file>