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9" r:id="rId4"/>
    <p:sldId id="260" r:id="rId5"/>
    <p:sldId id="261" r:id="rId6"/>
    <p:sldId id="262" r:id="rId7"/>
    <p:sldId id="258" r:id="rId8"/>
    <p:sldId id="263" r:id="rId9"/>
    <p:sldId id="264" r:id="rId10"/>
  </p:sldIdLst>
  <p:sldSz cx="12192000" cy="6858000"/>
  <p:notesSz cx="6858000" cy="9144000"/>
  <p:defaultTextStyle>
    <a:defPPr>
      <a:defRPr lang="en-T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B100"/>
    <a:srgbClr val="43ACC1"/>
    <a:srgbClr val="08329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1356" autoAdjust="0"/>
  </p:normalViewPr>
  <p:slideViewPr>
    <p:cSldViewPr snapToGrid="0">
      <p:cViewPr varScale="1">
        <p:scale>
          <a:sx n="58" d="100"/>
          <a:sy n="58" d="100"/>
        </p:scale>
        <p:origin x="1603" y="62"/>
      </p:cViewPr>
      <p:guideLst/>
    </p:cSldViewPr>
  </p:slideViewPr>
  <p:notesTextViewPr>
    <p:cViewPr>
      <p:scale>
        <a:sx n="1" d="1"/>
        <a:sy n="1" d="1"/>
      </p:scale>
      <p:origin x="0" y="-778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818B7-7533-4794-BFBF-505F129F90E0}" type="datetimeFigureOut">
              <a:rPr lang="en-TO" smtClean="0"/>
              <a:t>17/04/2025</a:t>
            </a:fld>
            <a:endParaRPr lang="en-T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AC69A-2718-4587-B791-F1D5F180C3EC}" type="slidenum">
              <a:rPr lang="en-TO" smtClean="0"/>
              <a:t>‹#›</a:t>
            </a:fld>
            <a:endParaRPr lang="en-TO"/>
          </a:p>
        </p:txBody>
      </p:sp>
    </p:spTree>
    <p:extLst>
      <p:ext uri="{BB962C8B-B14F-4D97-AF65-F5344CB8AC3E}">
        <p14:creationId xmlns:p14="http://schemas.microsoft.com/office/powerpoint/2010/main" val="3075391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O" dirty="0"/>
          </a:p>
        </p:txBody>
      </p:sp>
      <p:sp>
        <p:nvSpPr>
          <p:cNvPr id="4" name="Slide Number Placeholder 3"/>
          <p:cNvSpPr>
            <a:spLocks noGrp="1"/>
          </p:cNvSpPr>
          <p:nvPr>
            <p:ph type="sldNum" sz="quarter" idx="5"/>
          </p:nvPr>
        </p:nvSpPr>
        <p:spPr/>
        <p:txBody>
          <a:bodyPr/>
          <a:lstStyle/>
          <a:p>
            <a:fld id="{BCEAC69A-2718-4587-B791-F1D5F180C3EC}" type="slidenum">
              <a:rPr lang="en-TO" smtClean="0"/>
              <a:t>1</a:t>
            </a:fld>
            <a:endParaRPr lang="en-TO"/>
          </a:p>
        </p:txBody>
      </p:sp>
    </p:spTree>
    <p:extLst>
      <p:ext uri="{BB962C8B-B14F-4D97-AF65-F5344CB8AC3E}">
        <p14:creationId xmlns:p14="http://schemas.microsoft.com/office/powerpoint/2010/main" val="268691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O" dirty="0"/>
          </a:p>
        </p:txBody>
      </p:sp>
      <p:sp>
        <p:nvSpPr>
          <p:cNvPr id="4" name="Slide Number Placeholder 3"/>
          <p:cNvSpPr>
            <a:spLocks noGrp="1"/>
          </p:cNvSpPr>
          <p:nvPr>
            <p:ph type="sldNum" sz="quarter" idx="5"/>
          </p:nvPr>
        </p:nvSpPr>
        <p:spPr/>
        <p:txBody>
          <a:bodyPr/>
          <a:lstStyle/>
          <a:p>
            <a:fld id="{BCEAC69A-2718-4587-B791-F1D5F180C3EC}" type="slidenum">
              <a:rPr lang="en-TO" smtClean="0"/>
              <a:t>2</a:t>
            </a:fld>
            <a:endParaRPr lang="en-TO"/>
          </a:p>
        </p:txBody>
      </p:sp>
    </p:spTree>
    <p:extLst>
      <p:ext uri="{BB962C8B-B14F-4D97-AF65-F5344CB8AC3E}">
        <p14:creationId xmlns:p14="http://schemas.microsoft.com/office/powerpoint/2010/main" val="1336113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O" sz="1200" dirty="0"/>
          </a:p>
          <a:p>
            <a:r>
              <a:rPr lang="en-US" dirty="0"/>
              <a:t>The STG grant (4 year duration) is provided by the Global Partnership for Education (GPE)and focuses on *Developing classroom libraries, national reading in –service programs. Home reading journals, introducing school counsellors.</a:t>
            </a:r>
          </a:p>
          <a:p>
            <a:endParaRPr lang="en-US" dirty="0"/>
          </a:p>
          <a:p>
            <a:endParaRPr lang="en-US" dirty="0"/>
          </a:p>
          <a:p>
            <a:r>
              <a:rPr lang="en-US" sz="1200" dirty="0"/>
              <a:t>ECE – $200 FOR NON GOVT SCHOOLS &amp; $50 FOR GOVT SCHOOLS</a:t>
            </a:r>
          </a:p>
          <a:p>
            <a:r>
              <a:rPr lang="en-US" sz="1200" dirty="0"/>
              <a:t>Tonga Primary School Subsidy - $50 for Class 1-Class 6 (both Govt and Non Govt Primary Schools)   &amp; $110 for Forms 1 &amp; 2 (Non Govt Schools only) </a:t>
            </a:r>
          </a:p>
          <a:p>
            <a:r>
              <a:rPr lang="en-US" sz="1200" dirty="0"/>
              <a:t>Tonga Secondary School Subsidy – Increased from $700 to $770 per head (increase by 10% in the current FY)</a:t>
            </a:r>
          </a:p>
          <a:p>
            <a:r>
              <a:rPr lang="en-US" sz="1200" dirty="0"/>
              <a:t>TVET Subsidy – Increased from $1200 per head to $1320 per head in this financial year (increase by 10%)</a:t>
            </a:r>
            <a:endParaRPr lang="LID4096" sz="1200" dirty="0"/>
          </a:p>
          <a:p>
            <a:endParaRPr lang="en-US" dirty="0"/>
          </a:p>
          <a:p>
            <a:r>
              <a:rPr lang="en-US" dirty="0"/>
              <a:t>The government has allocated 1.4million for primary school fees (2025)</a:t>
            </a:r>
          </a:p>
          <a:p>
            <a:endParaRPr lang="en-US" dirty="0"/>
          </a:p>
          <a:p>
            <a:endParaRPr lang="en-US" dirty="0"/>
          </a:p>
          <a:p>
            <a:endParaRPr lang="en-US" dirty="0"/>
          </a:p>
          <a:p>
            <a:endParaRPr lang="en-US" dirty="0"/>
          </a:p>
          <a:p>
            <a:endParaRPr lang="en-US" dirty="0"/>
          </a:p>
          <a:p>
            <a:endParaRPr lang="en-US" dirty="0"/>
          </a:p>
          <a:p>
            <a:r>
              <a:rPr lang="en-US" dirty="0"/>
              <a:t>*******BUDGET CONSULTATION*****************</a:t>
            </a:r>
          </a:p>
          <a:p>
            <a:endParaRPr lang="en-US" dirty="0"/>
          </a:p>
          <a:p>
            <a:r>
              <a:rPr lang="en-US" dirty="0"/>
              <a:t>Staffing proposal ( MET has their own staff board , linked to PM?)</a:t>
            </a:r>
          </a:p>
          <a:p>
            <a:endParaRPr lang="en-US" dirty="0"/>
          </a:p>
          <a:p>
            <a:r>
              <a:rPr lang="en-US" dirty="0" err="1"/>
              <a:t>Tuutuuni</a:t>
            </a:r>
            <a:r>
              <a:rPr lang="en-US" dirty="0"/>
              <a:t> cabinet or parliament law ? ( x &gt; y ?) y seems contextually more important.</a:t>
            </a:r>
            <a:br>
              <a:rPr lang="en-US" dirty="0"/>
            </a:br>
            <a:r>
              <a:rPr lang="en-US" dirty="0"/>
              <a:t>Container of milk to be distributed</a:t>
            </a:r>
          </a:p>
          <a:p>
            <a:endParaRPr lang="en-US" dirty="0"/>
          </a:p>
          <a:p>
            <a:r>
              <a:rPr lang="en-US" dirty="0"/>
              <a:t>TNU (cheques and </a:t>
            </a:r>
            <a:r>
              <a:rPr lang="en-US" dirty="0" err="1"/>
              <a:t>fakamatala</a:t>
            </a:r>
            <a:r>
              <a:rPr lang="en-US" dirty="0"/>
              <a:t> </a:t>
            </a:r>
            <a:r>
              <a:rPr lang="en-US" dirty="0" err="1"/>
              <a:t>paanga</a:t>
            </a:r>
            <a:r>
              <a:rPr lang="en-US" dirty="0"/>
              <a:t>) ready with MET.</a:t>
            </a:r>
          </a:p>
          <a:p>
            <a:r>
              <a:rPr lang="en-US" dirty="0"/>
              <a:t>MET should </a:t>
            </a:r>
            <a:r>
              <a:rPr lang="en-US" dirty="0" err="1"/>
              <a:t>fakalele</a:t>
            </a:r>
            <a:r>
              <a:rPr lang="en-US" dirty="0"/>
              <a:t> </a:t>
            </a:r>
            <a:r>
              <a:rPr lang="en-US" dirty="0" err="1"/>
              <a:t>langa</a:t>
            </a:r>
            <a:r>
              <a:rPr lang="en-US" dirty="0"/>
              <a:t> and then hand to health? MET says budget money isn’t enough.</a:t>
            </a:r>
          </a:p>
          <a:p>
            <a:r>
              <a:rPr lang="en-US" dirty="0"/>
              <a:t>(nursing school!). Nursing school is under TNU.</a:t>
            </a:r>
          </a:p>
          <a:p>
            <a:r>
              <a:rPr lang="en-US" dirty="0"/>
              <a:t>Payment account returned back to MOF.</a:t>
            </a:r>
          </a:p>
          <a:p>
            <a:endParaRPr lang="en-US" dirty="0"/>
          </a:p>
          <a:p>
            <a:endParaRPr lang="en-US" dirty="0"/>
          </a:p>
          <a:p>
            <a:endParaRPr lang="en-US" dirty="0"/>
          </a:p>
          <a:p>
            <a:endParaRPr lang="en-US" dirty="0"/>
          </a:p>
          <a:p>
            <a:endParaRPr lang="en-US" dirty="0"/>
          </a:p>
          <a:p>
            <a:r>
              <a:rPr lang="en-US" dirty="0"/>
              <a:t>CP (planning presentation)</a:t>
            </a:r>
          </a:p>
          <a:p>
            <a:pPr marL="171450" indent="-171450">
              <a:buFont typeface="Arial" panose="020B0604020202020204" pitchFamily="34" charset="0"/>
              <a:buChar char="•"/>
            </a:pPr>
            <a:r>
              <a:rPr lang="en-US" dirty="0"/>
              <a:t>Format and structured adhered to well by MET</a:t>
            </a:r>
          </a:p>
          <a:p>
            <a:pPr marL="171450" indent="-171450">
              <a:buFont typeface="Arial" panose="020B0604020202020204" pitchFamily="34" charset="0"/>
              <a:buChar char="•"/>
            </a:pPr>
            <a:r>
              <a:rPr lang="en-US" dirty="0"/>
              <a:t>Activities by division and organizational and national outcomes clearly outlined</a:t>
            </a:r>
          </a:p>
          <a:p>
            <a:pPr marL="171450" indent="-171450">
              <a:buFont typeface="Arial" panose="020B0604020202020204" pitchFamily="34" charset="0"/>
              <a:buChar char="•"/>
            </a:pPr>
            <a:r>
              <a:rPr lang="en-US" dirty="0"/>
              <a:t>New initiatives (6) – lacking detailed budget breakdown for these initiatives (current update: ongoing)</a:t>
            </a:r>
          </a:p>
          <a:p>
            <a:pPr marL="171450" indent="-171450">
              <a:buFont typeface="Arial" panose="020B0604020202020204" pitchFamily="34" charset="0"/>
              <a:buChar char="•"/>
            </a:pPr>
            <a:r>
              <a:rPr lang="en-US" dirty="0"/>
              <a:t>Recommendation: KPI needs to be more clear</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err="1"/>
              <a:t>Recurrrent</a:t>
            </a:r>
            <a:r>
              <a:rPr lang="en-US" dirty="0"/>
              <a:t> budget</a:t>
            </a:r>
          </a:p>
          <a:p>
            <a:pPr marL="171450" indent="-171450">
              <a:buFont typeface="Arial" panose="020B0604020202020204" pitchFamily="34" charset="0"/>
              <a:buChar char="•"/>
            </a:pPr>
            <a:r>
              <a:rPr lang="en-US" dirty="0"/>
              <a:t>It was identified that budgeting for scholarships was inadequate</a:t>
            </a:r>
          </a:p>
          <a:p>
            <a:pPr marL="171450" indent="-171450">
              <a:buFont typeface="Arial" panose="020B0604020202020204" pitchFamily="34" charset="0"/>
              <a:buChar char="•"/>
            </a:pPr>
            <a:r>
              <a:rPr lang="en-US" dirty="0"/>
              <a:t>Major spending was on category #10 which is </a:t>
            </a:r>
            <a:r>
              <a:rPr lang="en-US" dirty="0" err="1"/>
              <a:t>vahe</a:t>
            </a:r>
            <a:endParaRPr lang="en-US" dirty="0"/>
          </a:p>
          <a:p>
            <a:pPr marL="171450" indent="-171450">
              <a:buFont typeface="Arial" panose="020B0604020202020204" pitchFamily="34" charset="0"/>
              <a:buChar char="•"/>
            </a:pPr>
            <a:r>
              <a:rPr lang="en-US" dirty="0"/>
              <a:t>Trigger is scholarship and subsidy (1m deficit)</a:t>
            </a:r>
          </a:p>
          <a:p>
            <a:pPr marL="171450" indent="-171450">
              <a:buFont typeface="Arial" panose="020B0604020202020204" pitchFamily="34" charset="0"/>
              <a:buChar char="•"/>
            </a:pPr>
            <a:r>
              <a:rPr lang="en-US" dirty="0"/>
              <a:t>1001 (salary) , </a:t>
            </a:r>
            <a:r>
              <a:rPr lang="en-US" strike="sngStrike" dirty="0"/>
              <a:t>1005 (OT)</a:t>
            </a:r>
          </a:p>
          <a:p>
            <a:pPr marL="171450" indent="-171450">
              <a:buFont typeface="Arial" panose="020B0604020202020204" pitchFamily="34" charset="0"/>
              <a:buChar char="•"/>
            </a:pPr>
            <a:r>
              <a:rPr lang="en-US" dirty="0"/>
              <a:t>Breakdown for TNU expenses need to be expounded on</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Post conflict : Removing vacant posts? Attaching the wage level to the person (</a:t>
            </a:r>
            <a:r>
              <a:rPr lang="en-US" dirty="0" err="1"/>
              <a:t>eg</a:t>
            </a:r>
            <a:r>
              <a:rPr lang="en-US" dirty="0"/>
              <a:t> principal grade 1/2/3/4 </a:t>
            </a:r>
            <a:r>
              <a:rPr lang="en-US" dirty="0" err="1"/>
              <a:t>etc</a:t>
            </a:r>
            <a:r>
              <a:rPr lang="en-US" dirty="0"/>
              <a:t>)</a:t>
            </a:r>
          </a:p>
          <a:p>
            <a:pPr marL="171450" indent="-171450">
              <a:buFont typeface="Arial" panose="020B0604020202020204" pitchFamily="34" charset="0"/>
              <a:buChar char="•"/>
            </a:pPr>
            <a:r>
              <a:rPr lang="en-US" dirty="0"/>
              <a:t>Structure needs to have staffing that fits everyone into it.</a:t>
            </a:r>
          </a:p>
          <a:p>
            <a:pPr marL="171450" indent="-171450">
              <a:buFont typeface="Arial" panose="020B0604020202020204" pitchFamily="34" charset="0"/>
              <a:buChar char="•"/>
            </a:pPr>
            <a:r>
              <a:rPr lang="en-US" dirty="0"/>
              <a:t>Post should retain original salary and the previous post they occupied should be removed if they carry the current wage level </a:t>
            </a:r>
          </a:p>
          <a:p>
            <a:pPr marL="171450" indent="-171450">
              <a:buFont typeface="Arial" panose="020B0604020202020204" pitchFamily="34" charset="0"/>
              <a:buChar char="•"/>
            </a:pPr>
            <a:r>
              <a:rPr lang="en-US" dirty="0"/>
              <a:t>Top up need</a:t>
            </a:r>
          </a:p>
          <a:p>
            <a:pPr marL="171450" indent="-171450">
              <a:buFont typeface="Arial" panose="020B0604020202020204" pitchFamily="34" charset="0"/>
              <a:buChar char="•"/>
            </a:pPr>
            <a:r>
              <a:rPr lang="en-US" dirty="0"/>
              <a:t>Move the body with the wage, and the vacancy remains is creating extra deficits</a:t>
            </a:r>
          </a:p>
          <a:p>
            <a:pPr marL="171450" indent="-171450">
              <a:buFont typeface="Arial" panose="020B0604020202020204" pitchFamily="34" charset="0"/>
              <a:buChar char="•"/>
            </a:pPr>
            <a:r>
              <a:rPr lang="en-US" dirty="0"/>
              <a:t>Matching the rate </a:t>
            </a:r>
            <a:r>
              <a:rPr lang="en-US" dirty="0" err="1"/>
              <a:t>oku</a:t>
            </a:r>
            <a:r>
              <a:rPr lang="en-US" dirty="0"/>
              <a:t> I ai. 40+ were asked for which were mainly teaching for F1-F2, and some new ECE teachers</a:t>
            </a:r>
          </a:p>
          <a:p>
            <a:pPr marL="171450" indent="-171450">
              <a:buFont typeface="Arial" panose="020B0604020202020204" pitchFamily="34" charset="0"/>
              <a:buChar char="•"/>
            </a:pPr>
            <a:r>
              <a:rPr lang="en-US" dirty="0"/>
              <a:t>No posts, but there is a need in the classrooms (solution: daily paid) but new financial year would be requested to create a post for them</a:t>
            </a:r>
          </a:p>
          <a:p>
            <a:pPr marL="171450" indent="-171450">
              <a:buFont typeface="Arial" panose="020B0604020202020204" pitchFamily="34" charset="0"/>
              <a:buChar char="•"/>
            </a:pPr>
            <a:r>
              <a:rPr lang="en-US" dirty="0"/>
              <a:t>Vacancy should be advertised to daily paid people</a:t>
            </a:r>
          </a:p>
          <a:p>
            <a:pPr marL="171450" indent="-171450">
              <a:buFont typeface="Arial" panose="020B0604020202020204" pitchFamily="34" charset="0"/>
              <a:buChar char="•"/>
            </a:pPr>
            <a:r>
              <a:rPr lang="en-US" dirty="0"/>
              <a:t>TUT? Or DUD?</a:t>
            </a:r>
          </a:p>
          <a:p>
            <a:pPr marL="171450" indent="-171450">
              <a:buFont typeface="Arial" panose="020B0604020202020204" pitchFamily="34" charset="0"/>
              <a:buChar char="•"/>
            </a:pPr>
            <a:r>
              <a:rPr lang="en-US" dirty="0"/>
              <a:t>Daily paid pool?</a:t>
            </a:r>
          </a:p>
          <a:p>
            <a:pPr marL="171450" indent="-171450">
              <a:buFont typeface="Arial" panose="020B0604020202020204" pitchFamily="34" charset="0"/>
              <a:buChar char="•"/>
            </a:pPr>
            <a:r>
              <a:rPr lang="en-US" dirty="0"/>
              <a:t>140 | 80 |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Length of daily paid: ???? (dynamics from substituting maternity leaves)</a:t>
            </a:r>
          </a:p>
          <a:p>
            <a:pPr marL="171450" indent="-171450">
              <a:buFont typeface="Arial" panose="020B0604020202020204" pitchFamily="34" charset="0"/>
              <a:buChar char="•"/>
            </a:pPr>
            <a:r>
              <a:rPr lang="en-US" dirty="0"/>
              <a:t>List of HR incongruent with list from MET</a:t>
            </a:r>
          </a:p>
          <a:p>
            <a:pPr marL="171450" indent="-171450">
              <a:buFont typeface="Arial" panose="020B0604020202020204" pitchFamily="34" charset="0"/>
              <a:buChar char="•"/>
            </a:pPr>
            <a:r>
              <a:rPr lang="en-US" dirty="0"/>
              <a:t>Differences in lists is because MOF isn’t informed of the processes from met (not live updated)</a:t>
            </a:r>
          </a:p>
          <a:p>
            <a:pPr marL="171450" indent="-171450">
              <a:buFont typeface="Arial" panose="020B0604020202020204" pitchFamily="34" charset="0"/>
              <a:buChar char="•"/>
            </a:pPr>
            <a:r>
              <a:rPr lang="en-US" dirty="0"/>
              <a:t>List of resignation for MET is showing an increasing trend (PALM scheme is the cause)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Atele budget to be revised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FORM 5 exams reinstated yet examination </a:t>
            </a:r>
            <a:r>
              <a:rPr lang="en-US" dirty="0" err="1"/>
              <a:t>feees</a:t>
            </a:r>
            <a:r>
              <a:rPr lang="en-US" dirty="0"/>
              <a:t> not going up</a:t>
            </a:r>
          </a:p>
          <a:p>
            <a:pPr marL="171450" indent="-171450">
              <a:buFont typeface="Arial" panose="020B0604020202020204" pitchFamily="34" charset="0"/>
              <a:buChar char="•"/>
            </a:pPr>
            <a:r>
              <a:rPr lang="en-US" dirty="0"/>
              <a:t>Non </a:t>
            </a:r>
            <a:r>
              <a:rPr lang="en-US" dirty="0" err="1"/>
              <a:t>govvt</a:t>
            </a:r>
            <a:r>
              <a:rPr lang="en-US" dirty="0"/>
              <a:t> schools are opting out of the examination fees</a:t>
            </a:r>
          </a:p>
          <a:p>
            <a:pPr marL="171450" indent="-171450">
              <a:buFont typeface="Arial" panose="020B0604020202020204" pitchFamily="34" charset="0"/>
              <a:buChar char="•"/>
            </a:pPr>
            <a:r>
              <a:rPr lang="en-US" dirty="0"/>
              <a:t>Sale of publications (over printing)</a:t>
            </a:r>
          </a:p>
          <a:p>
            <a:pPr marL="171450" indent="-171450">
              <a:buFont typeface="Arial" panose="020B0604020202020204" pitchFamily="34" charset="0"/>
              <a:buChar char="•"/>
            </a:pPr>
            <a:r>
              <a:rPr lang="en-US" dirty="0"/>
              <a:t>Maintenance of indoor is 10k per month</a:t>
            </a:r>
          </a:p>
          <a:p>
            <a:pPr marL="171450" indent="-171450">
              <a:buFont typeface="Arial" panose="020B0604020202020204" pitchFamily="34" charset="0"/>
              <a:buChar char="•"/>
            </a:pPr>
            <a:r>
              <a:rPr lang="en-US" dirty="0"/>
              <a:t>Question: Provision for MET minister from now </a:t>
            </a:r>
            <a:r>
              <a:rPr lang="en-US" dirty="0" err="1"/>
              <a:t>til</a:t>
            </a:r>
            <a:r>
              <a:rPr lang="en-US" dirty="0"/>
              <a:t> July (since budget accounts for post July) – </a:t>
            </a:r>
            <a:r>
              <a:rPr lang="en-US" i="1" dirty="0"/>
              <a:t>from land ministry</a:t>
            </a:r>
            <a:endParaRPr lang="en-US" i="0" dirty="0"/>
          </a:p>
          <a:p>
            <a:pPr marL="171450" indent="-171450">
              <a:buFont typeface="Arial" panose="020B0604020202020204" pitchFamily="34" charset="0"/>
              <a:buChar char="•"/>
            </a:pPr>
            <a:r>
              <a:rPr lang="en-US" i="0" dirty="0"/>
              <a:t>Senior IA post reports to Minister not CEO - was In conjunction with Procurement officer (pls consider PO)</a:t>
            </a:r>
          </a:p>
          <a:p>
            <a:pPr marL="171450" indent="-171450">
              <a:buFont typeface="Arial" panose="020B0604020202020204" pitchFamily="34" charset="0"/>
              <a:buChar char="•"/>
            </a:pPr>
            <a:r>
              <a:rPr lang="en-US" i="0" dirty="0"/>
              <a:t>Another question : TNQAB – </a:t>
            </a:r>
            <a:r>
              <a:rPr lang="en-US" i="0" dirty="0" err="1"/>
              <a:t>tomui</a:t>
            </a:r>
            <a:r>
              <a:rPr lang="en-US" i="0" dirty="0"/>
              <a:t> </a:t>
            </a:r>
            <a:r>
              <a:rPr lang="en-US" i="0" dirty="0" err="1"/>
              <a:t>mai</a:t>
            </a:r>
            <a:r>
              <a:rPr lang="en-US" i="0" dirty="0"/>
              <a:t> e budget 1.4m now they are asking for 1.7m (+300)</a:t>
            </a:r>
          </a:p>
          <a:p>
            <a:pPr marL="171450" indent="-171450">
              <a:buFont typeface="Arial" panose="020B0604020202020204" pitchFamily="34" charset="0"/>
              <a:buChar char="•"/>
            </a:pPr>
            <a:r>
              <a:rPr lang="en-US" i="0" dirty="0"/>
              <a:t>TNU qualifications want more because of higher qualified team</a:t>
            </a:r>
          </a:p>
          <a:p>
            <a:pPr marL="171450" indent="-171450">
              <a:buFont typeface="Arial" panose="020B0604020202020204" pitchFamily="34" charset="0"/>
              <a:buChar char="•"/>
            </a:pPr>
            <a:r>
              <a:rPr lang="en-US" i="0" dirty="0"/>
              <a:t>Next contract with TNU to clarify revenue contribution from TNU to MET</a:t>
            </a:r>
          </a:p>
          <a:p>
            <a:pPr marL="171450" indent="-171450">
              <a:buFont typeface="Arial" panose="020B0604020202020204" pitchFamily="34" charset="0"/>
              <a:buChar char="•"/>
            </a:pPr>
            <a:r>
              <a:rPr lang="en-US" i="0" dirty="0"/>
              <a:t>NEW BUDGET </a:t>
            </a:r>
            <a:r>
              <a:rPr lang="en-US" b="1" i="0" u="sng" dirty="0"/>
              <a:t>74,040,400</a:t>
            </a:r>
          </a:p>
          <a:p>
            <a:pPr marL="171450" indent="-171450">
              <a:buFont typeface="Arial" panose="020B0604020202020204" pitchFamily="34" charset="0"/>
              <a:buChar char="•"/>
            </a:pPr>
            <a:r>
              <a:rPr lang="en-US" i="0" dirty="0"/>
              <a:t>Question to CEO: TSDF III where is research atm?</a:t>
            </a:r>
          </a:p>
          <a:p>
            <a:pPr marL="628650" lvl="1" indent="-171450">
              <a:buFont typeface="Arial" panose="020B0604020202020204" pitchFamily="34" charset="0"/>
              <a:buChar char="•"/>
            </a:pPr>
            <a:r>
              <a:rPr lang="en-US" i="0" dirty="0"/>
              <a:t>Research educational is usually referred to TIHE</a:t>
            </a:r>
          </a:p>
          <a:p>
            <a:pPr marL="628650" lvl="1" indent="-171450">
              <a:buFont typeface="Arial" panose="020B0604020202020204" pitchFamily="34" charset="0"/>
              <a:buChar char="•"/>
            </a:pPr>
            <a:r>
              <a:rPr lang="en-US" i="0" dirty="0"/>
              <a:t>No research body </a:t>
            </a:r>
          </a:p>
          <a:p>
            <a:pPr marL="628650" lvl="1" indent="-171450">
              <a:buFont typeface="Arial" panose="020B0604020202020204" pitchFamily="34" charset="0"/>
              <a:buChar char="•"/>
            </a:pPr>
            <a:r>
              <a:rPr lang="en-US" i="0" dirty="0"/>
              <a:t>Tonga misses potential revenue from research</a:t>
            </a:r>
          </a:p>
          <a:p>
            <a:pPr marL="628650" lvl="1" indent="-171450">
              <a:buFont typeface="Arial" panose="020B0604020202020204" pitchFamily="34" charset="0"/>
              <a:buChar char="•"/>
            </a:pPr>
            <a:r>
              <a:rPr lang="en-US" i="0" dirty="0" err="1"/>
              <a:t>Fakahu</a:t>
            </a:r>
            <a:r>
              <a:rPr lang="en-US" i="0" dirty="0"/>
              <a:t> e research into education</a:t>
            </a:r>
          </a:p>
          <a:p>
            <a:pPr marL="628650" lvl="1" indent="-171450">
              <a:buFont typeface="Arial" panose="020B0604020202020204" pitchFamily="34" charset="0"/>
              <a:buChar char="•"/>
            </a:pPr>
            <a:r>
              <a:rPr lang="en-US" i="0" dirty="0"/>
              <a:t>The name exists in MET, but no designated body in MET to conduct research on key areas</a:t>
            </a:r>
          </a:p>
          <a:p>
            <a:pPr marL="628650" lvl="1" indent="-171450">
              <a:buFont typeface="Arial" panose="020B0604020202020204" pitchFamily="34" charset="0"/>
              <a:buChar char="•"/>
            </a:pPr>
            <a:r>
              <a:rPr lang="en-US" i="0" dirty="0"/>
              <a:t>Emphasize </a:t>
            </a:r>
            <a:r>
              <a:rPr lang="en-US" b="1" i="0" dirty="0"/>
              <a:t>research </a:t>
            </a:r>
            <a:r>
              <a:rPr lang="en-US" b="0" i="0" dirty="0"/>
              <a:t>body (NCD issues is a great example that needs to be studied)</a:t>
            </a:r>
          </a:p>
          <a:p>
            <a:pPr marL="628650" lvl="1" indent="-171450">
              <a:buFont typeface="Arial" panose="020B0604020202020204" pitchFamily="34" charset="0"/>
              <a:buChar char="•"/>
            </a:pPr>
            <a:r>
              <a:rPr lang="en-US" b="0" i="0" dirty="0"/>
              <a:t>Research council exists by </a:t>
            </a:r>
            <a:r>
              <a:rPr lang="en-US" b="0" i="0" dirty="0" err="1"/>
              <a:t>taunikina</a:t>
            </a:r>
            <a:r>
              <a:rPr lang="en-US" b="0" i="0" dirty="0"/>
              <a:t> but resides in TNU</a:t>
            </a:r>
          </a:p>
          <a:p>
            <a:pPr marL="171450" lvl="0" indent="-171450">
              <a:buFont typeface="Arial" panose="020B0604020202020204" pitchFamily="34" charset="0"/>
              <a:buChar char="•"/>
            </a:pPr>
            <a:r>
              <a:rPr lang="en-US" b="0" i="0" dirty="0" err="1"/>
              <a:t>Faiako</a:t>
            </a:r>
            <a:r>
              <a:rPr lang="en-US" b="0" i="0" dirty="0"/>
              <a:t> (staff list) </a:t>
            </a:r>
            <a:r>
              <a:rPr lang="en-US" b="0" i="0" dirty="0" err="1"/>
              <a:t>ke</a:t>
            </a:r>
            <a:r>
              <a:rPr lang="en-US" b="0" i="0" dirty="0"/>
              <a:t> toe </a:t>
            </a:r>
            <a:r>
              <a:rPr lang="en-US" b="0" i="0" dirty="0" err="1"/>
              <a:t>sio</a:t>
            </a:r>
            <a:r>
              <a:rPr lang="en-US" b="0" i="0" dirty="0"/>
              <a:t> ki ai and Atele ration and duty teachers as well as THS maintenance costs</a:t>
            </a:r>
          </a:p>
          <a:p>
            <a:pPr marL="171450" lvl="0" indent="-171450">
              <a:buFont typeface="Arial" panose="020B0604020202020204" pitchFamily="34" charset="0"/>
              <a:buChar char="•"/>
            </a:pPr>
            <a:r>
              <a:rPr lang="en-US" b="0" i="0" dirty="0"/>
              <a:t>Chinese university , </a:t>
            </a:r>
            <a:r>
              <a:rPr lang="en-US" b="0" i="0" dirty="0" err="1"/>
              <a:t>palau</a:t>
            </a:r>
            <a:r>
              <a:rPr lang="en-US" b="0" i="0" dirty="0"/>
              <a:t> and livestock. (Atele ration)</a:t>
            </a:r>
          </a:p>
          <a:p>
            <a:pPr marL="628650" lvl="1" indent="-171450">
              <a:buFont typeface="Arial" panose="020B0604020202020204" pitchFamily="34" charset="0"/>
              <a:buChar char="•"/>
            </a:pPr>
            <a:r>
              <a:rPr lang="en-US" b="0" i="0" dirty="0"/>
              <a:t>4000 per week, </a:t>
            </a:r>
            <a:r>
              <a:rPr lang="en-US" b="0" i="0" dirty="0" err="1"/>
              <a:t>tangai</a:t>
            </a:r>
            <a:r>
              <a:rPr lang="en-US" b="0" i="0" dirty="0"/>
              <a:t> </a:t>
            </a:r>
            <a:r>
              <a:rPr lang="en-US" b="0" i="0" dirty="0" err="1"/>
              <a:t>suka</a:t>
            </a:r>
            <a:r>
              <a:rPr lang="en-US" b="0" i="0" dirty="0"/>
              <a:t>/</a:t>
            </a:r>
            <a:r>
              <a:rPr lang="en-US" b="0" i="0" dirty="0" err="1"/>
              <a:t>mahoa’a</a:t>
            </a:r>
            <a:endParaRPr lang="en-US" b="0" i="0" dirty="0"/>
          </a:p>
          <a:p>
            <a:pPr marL="171450" lvl="0" indent="-171450">
              <a:buFont typeface="Arial" panose="020B0604020202020204" pitchFamily="34" charset="0"/>
              <a:buChar char="•"/>
            </a:pPr>
            <a:r>
              <a:rPr lang="en-US" b="0" i="0" dirty="0"/>
              <a:t>There are no OT for the teachers who look after boarding students should be given compensation / PM didn’t answer</a:t>
            </a:r>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BCEAC69A-2718-4587-B791-F1D5F180C3EC}" type="slidenum">
              <a:rPr lang="en-TO" smtClean="0"/>
              <a:t>3</a:t>
            </a:fld>
            <a:endParaRPr lang="en-TO"/>
          </a:p>
        </p:txBody>
      </p:sp>
    </p:spTree>
    <p:extLst>
      <p:ext uri="{BB962C8B-B14F-4D97-AF65-F5344CB8AC3E}">
        <p14:creationId xmlns:p14="http://schemas.microsoft.com/office/powerpoint/2010/main" val="2437296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Gender parity index</a:t>
            </a:r>
          </a:p>
          <a:p>
            <a:r>
              <a:rPr lang="en-US" dirty="0"/>
              <a:t>Even though Tonga’s population has more boys than girls, the GPI rises during secondary school until 2F:M.</a:t>
            </a:r>
            <a:br>
              <a:rPr lang="en-US" dirty="0"/>
            </a:br>
            <a:r>
              <a:rPr lang="en-US" dirty="0"/>
              <a:t>Men drop out due to economic pressure to work, poor academic outcomes and poor attitudes to the value of education they receive</a:t>
            </a:r>
            <a:br>
              <a:rPr lang="en-US" dirty="0"/>
            </a:br>
            <a:endParaRPr lang="en-US" dirty="0"/>
          </a:p>
          <a:p>
            <a:r>
              <a:rPr lang="en-US" b="1" dirty="0"/>
              <a:t>Benchmark - &lt;1 favors men | &gt;1 favors women | =1 shows equality</a:t>
            </a:r>
            <a:br>
              <a:rPr lang="en-US" dirty="0"/>
            </a:br>
            <a:r>
              <a:rPr lang="en-US" dirty="0"/>
              <a:t>In ECE:Year6 = GPI is around .87 – 1    | TOTAL GPI was .94 for primary level</a:t>
            </a:r>
          </a:p>
          <a:p>
            <a:r>
              <a:rPr lang="en-US" dirty="0"/>
              <a:t>However,</a:t>
            </a:r>
          </a:p>
          <a:p>
            <a:endParaRPr lang="en-US" dirty="0"/>
          </a:p>
          <a:p>
            <a:r>
              <a:rPr lang="en-US" dirty="0"/>
              <a:t>In secondary, the GPI in form 1 is 0.86. But as we move towards upper secondary levels, like form 5 form 6, the GPI is &gt;2</a:t>
            </a:r>
            <a:br>
              <a:rPr lang="en-US" dirty="0"/>
            </a:br>
            <a:r>
              <a:rPr lang="en-US" dirty="0"/>
              <a:t>Indicating the ratio of females to male is twice as many girls than there are boys. And you can see this statistic reflected if you </a:t>
            </a:r>
          </a:p>
          <a:p>
            <a:r>
              <a:rPr lang="en-US" dirty="0"/>
              <a:t>Attend any high school assembly.</a:t>
            </a:r>
          </a:p>
          <a:p>
            <a:endParaRPr lang="en-US" dirty="0"/>
          </a:p>
          <a:p>
            <a:r>
              <a:rPr lang="en-US" dirty="0"/>
              <a:t>TVET: 2022 GPI was 0.52</a:t>
            </a:r>
          </a:p>
          <a:p>
            <a:r>
              <a:rPr lang="en-US" dirty="0"/>
              <a:t>Higher education: 2022 GPI was 2.42</a:t>
            </a:r>
          </a:p>
          <a:p>
            <a:endParaRPr lang="en-US" dirty="0"/>
          </a:p>
          <a:p>
            <a:r>
              <a:rPr lang="en-US" dirty="0"/>
              <a:t>Completion rates:</a:t>
            </a:r>
          </a:p>
          <a:p>
            <a:r>
              <a:rPr lang="en-US" dirty="0"/>
              <a:t>ECE : 97%</a:t>
            </a:r>
          </a:p>
          <a:p>
            <a:r>
              <a:rPr lang="en-US" dirty="0"/>
              <a:t>Primary: 98%</a:t>
            </a:r>
          </a:p>
          <a:p>
            <a:r>
              <a:rPr lang="en-US" dirty="0"/>
              <a:t>Lower Secondary:  (93% female | 91% male)</a:t>
            </a:r>
          </a:p>
          <a:p>
            <a:r>
              <a:rPr lang="en-US" dirty="0"/>
              <a:t>Upper secondary: (56% female | 45% male)</a:t>
            </a:r>
          </a:p>
          <a:p>
            <a:endParaRPr lang="en-US" dirty="0"/>
          </a:p>
          <a:p>
            <a:r>
              <a:rPr lang="en-US" dirty="0"/>
              <a:t>The MICS survey in 2019 found strong primary and lower secondary completion rates but poor upper secondary completion rates, especially for male students</a:t>
            </a:r>
          </a:p>
          <a:p>
            <a:r>
              <a:rPr lang="en-US" dirty="0"/>
              <a:t>In summary, the lower secondary is a bottleneck for both genders but the impact on male students is more serious. Male student’s educational progress becomes stalled in secondary school. Young women have a 20% point higher adjusted net attendance rate in upper secondary, rising to 27% points in rural areas.</a:t>
            </a:r>
          </a:p>
          <a:p>
            <a:r>
              <a:rPr lang="en-US" dirty="0"/>
              <a:t>       </a:t>
            </a:r>
          </a:p>
          <a:p>
            <a:r>
              <a:rPr lang="en-US" dirty="0"/>
              <a:t>Conversion rates =&gt; Tertiary = (# of people in tertiary)/(#of people in form 7) * 100</a:t>
            </a:r>
          </a:p>
          <a:p>
            <a:endParaRPr lang="en-US" dirty="0"/>
          </a:p>
          <a:p>
            <a:r>
              <a:rPr lang="en-US" dirty="0"/>
              <a:t>NEET rate (youth) (26.7% Male | 32.8% Female | Total 29.9%) </a:t>
            </a:r>
            <a:r>
              <a:rPr lang="en-US" b="1" dirty="0"/>
              <a:t>2021</a:t>
            </a:r>
            <a:endParaRPr lang="en-US" dirty="0"/>
          </a:p>
          <a:p>
            <a:endParaRPr lang="en-US" dirty="0"/>
          </a:p>
          <a:p>
            <a:r>
              <a:rPr lang="en-US" dirty="0"/>
              <a:t>Student teacher ratios</a:t>
            </a:r>
          </a:p>
          <a:p>
            <a:r>
              <a:rPr lang="en-US" dirty="0"/>
              <a:t>Teacher qualifications (Teacher registration policy (2021)</a:t>
            </a:r>
          </a:p>
          <a:p>
            <a:r>
              <a:rPr lang="en-US" dirty="0"/>
              <a:t>Literacy rate</a:t>
            </a:r>
          </a:p>
          <a:p>
            <a:r>
              <a:rPr lang="en-US" dirty="0"/>
              <a:t>Drop out rates</a:t>
            </a:r>
          </a:p>
          <a:p>
            <a:r>
              <a:rPr lang="en-US" dirty="0"/>
              <a:t>Completion rates</a:t>
            </a:r>
          </a:p>
          <a:p>
            <a:endParaRPr lang="en-TO" dirty="0"/>
          </a:p>
          <a:p>
            <a:endParaRPr lang="en-TO" dirty="0"/>
          </a:p>
        </p:txBody>
      </p:sp>
      <p:sp>
        <p:nvSpPr>
          <p:cNvPr id="4" name="Slide Number Placeholder 3"/>
          <p:cNvSpPr>
            <a:spLocks noGrp="1"/>
          </p:cNvSpPr>
          <p:nvPr>
            <p:ph type="sldNum" sz="quarter" idx="5"/>
          </p:nvPr>
        </p:nvSpPr>
        <p:spPr/>
        <p:txBody>
          <a:bodyPr/>
          <a:lstStyle/>
          <a:p>
            <a:fld id="{BCEAC69A-2718-4587-B791-F1D5F180C3EC}" type="slidenum">
              <a:rPr lang="en-TO" smtClean="0"/>
              <a:t>4</a:t>
            </a:fld>
            <a:endParaRPr lang="en-TO"/>
          </a:p>
        </p:txBody>
      </p:sp>
    </p:spTree>
    <p:extLst>
      <p:ext uri="{BB962C8B-B14F-4D97-AF65-F5344CB8AC3E}">
        <p14:creationId xmlns:p14="http://schemas.microsoft.com/office/powerpoint/2010/main" val="511320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calculation for transition rate to university</a:t>
            </a:r>
          </a:p>
          <a:p>
            <a:r>
              <a:rPr lang="en-US" dirty="0"/>
              <a:t> is (</a:t>
            </a:r>
            <a:r>
              <a:rPr lang="en-US" b="1" dirty="0"/>
              <a:t>1</a:t>
            </a:r>
            <a:r>
              <a:rPr lang="en-US" b="1" baseline="30000" dirty="0"/>
              <a:t>st</a:t>
            </a:r>
            <a:r>
              <a:rPr lang="en-US" b="1" dirty="0"/>
              <a:t> yr </a:t>
            </a:r>
            <a:r>
              <a:rPr lang="en-US" b="1" dirty="0" err="1"/>
              <a:t>uni</a:t>
            </a:r>
            <a:r>
              <a:rPr lang="en-US" b="1" dirty="0"/>
              <a:t> enrolments</a:t>
            </a:r>
            <a:r>
              <a:rPr lang="en-US" dirty="0"/>
              <a:t>)/(total_F7_enrolments)*100 but </a:t>
            </a:r>
            <a:r>
              <a:rPr lang="en-US" b="1" dirty="0" err="1"/>
              <a:t>uni</a:t>
            </a:r>
            <a:r>
              <a:rPr lang="en-US" b="1" dirty="0"/>
              <a:t> enrolment</a:t>
            </a:r>
            <a:r>
              <a:rPr lang="en-US" b="0" dirty="0"/>
              <a:t> data is not available</a:t>
            </a:r>
          </a:p>
          <a:p>
            <a:endParaRPr lang="en-US" b="0" dirty="0"/>
          </a:p>
          <a:p>
            <a:r>
              <a:rPr lang="en-US" b="0" dirty="0"/>
              <a:t>There </a:t>
            </a:r>
            <a:endParaRPr lang="en-TO" dirty="0"/>
          </a:p>
        </p:txBody>
      </p:sp>
      <p:sp>
        <p:nvSpPr>
          <p:cNvPr id="4" name="Slide Number Placeholder 3"/>
          <p:cNvSpPr>
            <a:spLocks noGrp="1"/>
          </p:cNvSpPr>
          <p:nvPr>
            <p:ph type="sldNum" sz="quarter" idx="5"/>
          </p:nvPr>
        </p:nvSpPr>
        <p:spPr/>
        <p:txBody>
          <a:bodyPr/>
          <a:lstStyle/>
          <a:p>
            <a:fld id="{BCEAC69A-2718-4587-B791-F1D5F180C3EC}" type="slidenum">
              <a:rPr lang="en-TO" smtClean="0"/>
              <a:t>5</a:t>
            </a:fld>
            <a:endParaRPr lang="en-TO"/>
          </a:p>
        </p:txBody>
      </p:sp>
    </p:spTree>
    <p:extLst>
      <p:ext uri="{BB962C8B-B14F-4D97-AF65-F5344CB8AC3E}">
        <p14:creationId xmlns:p14="http://schemas.microsoft.com/office/powerpoint/2010/main" val="138089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E70A3-0A09-94F0-F5AD-7C6084F02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9E4EFF-F175-1A6E-A3B6-DF3F597EFA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24891-AA2B-B689-7BE4-5639F3FA5C60}"/>
              </a:ext>
            </a:extLst>
          </p:cNvPr>
          <p:cNvSpPr>
            <a:spLocks noGrp="1"/>
          </p:cNvSpPr>
          <p:nvPr>
            <p:ph type="body" idx="1"/>
          </p:nvPr>
        </p:nvSpPr>
        <p:spPr/>
        <p:txBody>
          <a:bodyPr/>
          <a:lstStyle/>
          <a:p>
            <a:endParaRPr lang="en-TO" dirty="0"/>
          </a:p>
        </p:txBody>
      </p:sp>
      <p:sp>
        <p:nvSpPr>
          <p:cNvPr id="4" name="Slide Number Placeholder 3">
            <a:extLst>
              <a:ext uri="{FF2B5EF4-FFF2-40B4-BE49-F238E27FC236}">
                <a16:creationId xmlns:a16="http://schemas.microsoft.com/office/drawing/2014/main" id="{C2D0A681-832A-DADD-D783-B96272662BCC}"/>
              </a:ext>
            </a:extLst>
          </p:cNvPr>
          <p:cNvSpPr>
            <a:spLocks noGrp="1"/>
          </p:cNvSpPr>
          <p:nvPr>
            <p:ph type="sldNum" sz="quarter" idx="5"/>
          </p:nvPr>
        </p:nvSpPr>
        <p:spPr/>
        <p:txBody>
          <a:bodyPr/>
          <a:lstStyle/>
          <a:p>
            <a:fld id="{BCEAC69A-2718-4587-B791-F1D5F180C3EC}" type="slidenum">
              <a:rPr lang="en-TO" smtClean="0"/>
              <a:t>6</a:t>
            </a:fld>
            <a:endParaRPr lang="en-TO"/>
          </a:p>
        </p:txBody>
      </p:sp>
    </p:spTree>
    <p:extLst>
      <p:ext uri="{BB962C8B-B14F-4D97-AF65-F5344CB8AC3E}">
        <p14:creationId xmlns:p14="http://schemas.microsoft.com/office/powerpoint/2010/main" val="4145286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Government schools dominate Primary education</a:t>
            </a:r>
          </a:p>
          <a:p>
            <a:r>
              <a:rPr lang="en-US" dirty="0"/>
              <a:t>but rely heavily on non-government actors (like churches or private institutions) to deliver ECE and Secondary schooling.</a:t>
            </a:r>
          </a:p>
          <a:p>
            <a:endParaRPr lang="en-US" dirty="0"/>
          </a:p>
          <a:p>
            <a:pPr>
              <a:buNone/>
            </a:pPr>
            <a:r>
              <a:rPr lang="en-US" dirty="0"/>
              <a:t>There may be limited government investment or infrastructure in those levels, causing non-government providers to step in.</a:t>
            </a:r>
          </a:p>
          <a:p>
            <a:pPr>
              <a:buNone/>
            </a:pPr>
            <a:r>
              <a:rPr lang="en-US" dirty="0"/>
              <a:t>This may create inequities in access, quality, and affordability:</a:t>
            </a:r>
          </a:p>
          <a:p>
            <a:pPr>
              <a:buFont typeface="Arial" panose="020B0604020202020204" pitchFamily="34" charset="0"/>
              <a:buChar char="•"/>
            </a:pPr>
            <a:r>
              <a:rPr lang="en-US" dirty="0"/>
              <a:t>Non-government schools may charge fees or have different entry criteria.</a:t>
            </a:r>
          </a:p>
          <a:p>
            <a:pPr>
              <a:buFont typeface="Arial" panose="020B0604020202020204" pitchFamily="34" charset="0"/>
              <a:buChar char="•"/>
            </a:pPr>
            <a:r>
              <a:rPr lang="en-US" dirty="0"/>
              <a:t>Students from lower-income households might face barriers to accessing early or later stages of education.</a:t>
            </a:r>
          </a:p>
          <a:p>
            <a:r>
              <a:rPr lang="en-US" dirty="0"/>
              <a:t>It can also mean less oversight or consistency in educational standards, curricula, or teacher training, especially in ECE.</a:t>
            </a:r>
          </a:p>
          <a:p>
            <a:endParaRPr lang="en-US" dirty="0"/>
          </a:p>
          <a:p>
            <a:pPr>
              <a:buNone/>
            </a:pPr>
            <a:r>
              <a:rPr lang="en-US" dirty="0"/>
              <a:t>1. Government Responsibility and Planning:</a:t>
            </a:r>
          </a:p>
          <a:p>
            <a:pPr>
              <a:buFont typeface="Arial" panose="020B0604020202020204" pitchFamily="34" charset="0"/>
              <a:buChar char="•"/>
            </a:pPr>
            <a:r>
              <a:rPr lang="en-US" dirty="0"/>
              <a:t>The government may be under-investing in crucial developmental stages (ECE and Secondary), even though they are critical for long-term human capital development.</a:t>
            </a:r>
          </a:p>
          <a:p>
            <a:pPr>
              <a:buFont typeface="Arial" panose="020B0604020202020204" pitchFamily="34" charset="0"/>
              <a:buChar char="•"/>
            </a:pPr>
            <a:r>
              <a:rPr lang="en-US" dirty="0"/>
              <a:t>This insight signals a need for the government to:</a:t>
            </a:r>
          </a:p>
          <a:p>
            <a:pPr marL="742950" lvl="1" indent="-285750">
              <a:buFont typeface="Arial" panose="020B0604020202020204" pitchFamily="34" charset="0"/>
              <a:buChar char="•"/>
            </a:pPr>
            <a:r>
              <a:rPr lang="en-US" dirty="0"/>
              <a:t>Expand its role in delivering or supporting ECE and Secondary education.</a:t>
            </a:r>
          </a:p>
          <a:p>
            <a:pPr marL="742950" lvl="1" indent="-285750">
              <a:buFont typeface="Arial" panose="020B0604020202020204" pitchFamily="34" charset="0"/>
              <a:buChar char="•"/>
            </a:pPr>
            <a:r>
              <a:rPr lang="en-US" dirty="0"/>
              <a:t>Collaborate with non-government providers to ensure quality and equity.</a:t>
            </a:r>
          </a:p>
          <a:p>
            <a:pPr marL="742950" lvl="1" indent="-285750">
              <a:buFont typeface="Arial" panose="020B0604020202020204" pitchFamily="34" charset="0"/>
              <a:buChar char="•"/>
            </a:pPr>
            <a:r>
              <a:rPr lang="en-US" dirty="0"/>
              <a:t>Create a clear policy framework to guide public-private partnerships in education.</a:t>
            </a:r>
          </a:p>
          <a:p>
            <a:pPr>
              <a:buNone/>
            </a:pPr>
            <a:r>
              <a:rPr lang="en-US" dirty="0"/>
              <a:t>Human Capital and Economic Growth:</a:t>
            </a:r>
          </a:p>
          <a:p>
            <a:pPr>
              <a:buFont typeface="Arial" panose="020B0604020202020204" pitchFamily="34" charset="0"/>
              <a:buNone/>
            </a:pPr>
            <a:r>
              <a:rPr lang="en-US" dirty="0"/>
              <a:t>ECE lays the foundation for lifelong learning, social </a:t>
            </a:r>
            <a:r>
              <a:rPr lang="en-US" dirty="0" err="1"/>
              <a:t>behaviour</a:t>
            </a:r>
            <a:r>
              <a:rPr lang="en-US" dirty="0"/>
              <a:t>, and productivity, whilst secondary education is key for developing skilled labor and preparing students for higher education or the workforce. Underdevelopment or inconsistency in these stages can undermine national productivity, reduce youth employability, and increase inequality.</a:t>
            </a:r>
          </a:p>
          <a:p>
            <a:pPr>
              <a:buNone/>
            </a:pPr>
            <a:endParaRPr lang="en-US" dirty="0"/>
          </a:p>
          <a:p>
            <a:pPr>
              <a:buNone/>
            </a:pPr>
            <a:r>
              <a:rPr lang="en-US" dirty="0"/>
              <a:t>Equity and Access:</a:t>
            </a:r>
          </a:p>
          <a:p>
            <a:pPr>
              <a:buFont typeface="Arial" panose="020B0604020202020204" pitchFamily="34" charset="0"/>
              <a:buChar char="•"/>
            </a:pPr>
            <a:r>
              <a:rPr lang="en-US" dirty="0"/>
              <a:t>If ECE and Secondary education are mainly available through non-government schools, there may be inequitable access based on geography or income.</a:t>
            </a:r>
          </a:p>
          <a:p>
            <a:pPr>
              <a:buFont typeface="Arial" panose="020B0604020202020204" pitchFamily="34" charset="0"/>
              <a:buChar char="•"/>
            </a:pPr>
            <a:r>
              <a:rPr lang="en-US" dirty="0"/>
              <a:t>Government policy needs to level the playing field—for instance, through subsidies, regulation, or even expanding public school offerings at these levels.</a:t>
            </a:r>
          </a:p>
          <a:p>
            <a:pPr>
              <a:buNone/>
            </a:pPr>
            <a:r>
              <a:rPr lang="en-US" dirty="0"/>
              <a:t>Policy Implications:</a:t>
            </a:r>
          </a:p>
          <a:p>
            <a:pPr>
              <a:buFont typeface="Arial" panose="020B0604020202020204" pitchFamily="34" charset="0"/>
              <a:buChar char="•"/>
            </a:pPr>
            <a:r>
              <a:rPr lang="en-US" dirty="0"/>
              <a:t>Reassess funding allocation to ensure ECE and Secondary levels are adequately supported.</a:t>
            </a:r>
          </a:p>
          <a:p>
            <a:pPr>
              <a:buFont typeface="Arial" panose="020B0604020202020204" pitchFamily="34" charset="0"/>
              <a:buChar char="•"/>
            </a:pPr>
            <a:r>
              <a:rPr lang="en-US" dirty="0"/>
              <a:t>Introduce teacher training programs that include non-government educators.</a:t>
            </a:r>
          </a:p>
          <a:p>
            <a:pPr>
              <a:buFont typeface="Arial" panose="020B0604020202020204" pitchFamily="34" charset="0"/>
              <a:buChar char="•"/>
            </a:pPr>
            <a:r>
              <a:rPr lang="en-US" dirty="0"/>
              <a:t>Create a national framework for ECE development.</a:t>
            </a:r>
          </a:p>
          <a:p>
            <a:pPr>
              <a:buFont typeface="Arial" panose="020B0604020202020204" pitchFamily="34" charset="0"/>
              <a:buChar char="•"/>
            </a:pPr>
            <a:r>
              <a:rPr lang="en-US" dirty="0"/>
              <a:t>Implement monitoring and accountability mechanisms for all education providers.</a:t>
            </a:r>
          </a:p>
          <a:p>
            <a:pPr>
              <a:buNone/>
            </a:pPr>
            <a:r>
              <a:rPr lang="en-US" dirty="0"/>
              <a:t>The concentration of ECE and Secondary enrolments in non-government schools suggests a gap in public service provision. For policymakers, this insight underscores the need to invest strategically in these stages, support equitable access, and recognize the economic importance of building strong human capital pipelines through education.</a:t>
            </a:r>
          </a:p>
          <a:p>
            <a:endParaRPr lang="en-TO" dirty="0"/>
          </a:p>
        </p:txBody>
      </p:sp>
      <p:sp>
        <p:nvSpPr>
          <p:cNvPr id="4" name="Slide Number Placeholder 3"/>
          <p:cNvSpPr>
            <a:spLocks noGrp="1"/>
          </p:cNvSpPr>
          <p:nvPr>
            <p:ph type="sldNum" sz="quarter" idx="5"/>
          </p:nvPr>
        </p:nvSpPr>
        <p:spPr/>
        <p:txBody>
          <a:bodyPr/>
          <a:lstStyle/>
          <a:p>
            <a:fld id="{BCEAC69A-2718-4587-B791-F1D5F180C3EC}" type="slidenum">
              <a:rPr lang="en-TO" smtClean="0"/>
              <a:t>7</a:t>
            </a:fld>
            <a:endParaRPr lang="en-TO"/>
          </a:p>
        </p:txBody>
      </p:sp>
    </p:spTree>
    <p:extLst>
      <p:ext uri="{BB962C8B-B14F-4D97-AF65-F5344CB8AC3E}">
        <p14:creationId xmlns:p14="http://schemas.microsoft.com/office/powerpoint/2010/main" val="1784453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8640" marR="0" indent="0">
              <a:lnSpc>
                <a:spcPct val="107000"/>
              </a:lnSpc>
              <a:spcBef>
                <a:spcPts val="0"/>
              </a:spcBef>
              <a:spcAft>
                <a:spcPts val="0"/>
              </a:spcAft>
              <a:buNone/>
            </a:pPr>
            <a:endParaRPr lang="en-GB"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Bef>
                <a:spcPts val="0"/>
              </a:spcBef>
              <a:spcAft>
                <a:spcPts val="0"/>
              </a:spcAft>
              <a:buAutoNum type="arabicPeriod" startAt="2"/>
            </a:pPr>
            <a:r>
              <a:rPr lang="en-GB" sz="1800" b="1" kern="100" dirty="0">
                <a:effectLst/>
                <a:latin typeface="Calibri" panose="020F0502020204030204" pitchFamily="34" charset="0"/>
                <a:ea typeface="Calibri" panose="020F0502020204030204" pitchFamily="34" charset="0"/>
                <a:cs typeface="Cordia New" panose="020B0304020202020204" pitchFamily="34" charset="-34"/>
              </a:rPr>
              <a:t>Teacher Recruitments and Retention</a:t>
            </a:r>
          </a:p>
          <a:p>
            <a:pPr marL="342900" marR="0" lvl="0" indent="-342900">
              <a:lnSpc>
                <a:spcPct val="107000"/>
              </a:lnSpc>
              <a:spcBef>
                <a:spcPts val="0"/>
              </a:spcBef>
              <a:spcAft>
                <a:spcPts val="0"/>
              </a:spcAft>
              <a:buAutoNum type="arabicPeriod" startAt="2"/>
            </a:pPr>
            <a:endParaRPr lang="en-GB" sz="18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marR="0" lvl="1" indent="-285750">
              <a:lnSpc>
                <a:spcPct val="107000"/>
              </a:lnSpc>
              <a:spcBef>
                <a:spcPts val="0"/>
              </a:spcBef>
              <a:spcAft>
                <a:spcPts val="0"/>
              </a:spcAft>
              <a:buFont typeface="+mj-lt"/>
              <a:buAutoNum type="alphaLcPeriod"/>
            </a:pPr>
            <a:r>
              <a:rPr lang="en-GB" sz="1800" i="1" kern="100" dirty="0">
                <a:effectLst/>
                <a:latin typeface="Calibri" panose="020F0502020204030204" pitchFamily="34" charset="0"/>
                <a:ea typeface="Calibri" panose="020F0502020204030204" pitchFamily="34" charset="0"/>
                <a:cs typeface="Cordia New" panose="020B0304020202020204" pitchFamily="34" charset="-34"/>
              </a:rPr>
              <a:t>Shortage of teachers in key subjects such as Mathematics and Science</a:t>
            </a:r>
          </a:p>
          <a:p>
            <a:pPr marL="742950" marR="0" lvl="1" indent="-285750">
              <a:lnSpc>
                <a:spcPct val="107000"/>
              </a:lnSpc>
              <a:spcBef>
                <a:spcPts val="0"/>
              </a:spcBef>
              <a:spcAft>
                <a:spcPts val="0"/>
              </a:spcAft>
              <a:buFont typeface="+mj-lt"/>
              <a:buAutoNum type="alphaLcPeriod"/>
            </a:pPr>
            <a:r>
              <a:rPr lang="en-GB" sz="1800" i="1" kern="100" dirty="0">
                <a:effectLst/>
                <a:latin typeface="Calibri" panose="020F0502020204030204" pitchFamily="34" charset="0"/>
                <a:ea typeface="Calibri" panose="020F0502020204030204" pitchFamily="34" charset="0"/>
                <a:cs typeface="Cordia New" panose="020B0304020202020204" pitchFamily="34" charset="-34"/>
              </a:rPr>
              <a:t>Teachers tend to easily leave teaching for better paid jobs and also to join the Seasonal Employment abroad.</a:t>
            </a:r>
          </a:p>
          <a:p>
            <a:pPr marL="742950" marR="0" lvl="1" indent="-285750">
              <a:lnSpc>
                <a:spcPct val="107000"/>
              </a:lnSpc>
              <a:spcBef>
                <a:spcPts val="0"/>
              </a:spcBef>
              <a:spcAft>
                <a:spcPts val="0"/>
              </a:spcAft>
              <a:buFont typeface="+mj-lt"/>
              <a:buAutoNum type="alphaLcPeriod"/>
            </a:pPr>
            <a:r>
              <a:rPr lang="en-GB" sz="1800" i="1" kern="100" dirty="0">
                <a:effectLst/>
                <a:latin typeface="Calibri" panose="020F0502020204030204" pitchFamily="34" charset="0"/>
                <a:ea typeface="Calibri" panose="020F0502020204030204" pitchFamily="34" charset="0"/>
                <a:cs typeface="Cordia New" panose="020B0304020202020204" pitchFamily="34" charset="-34"/>
              </a:rPr>
              <a:t>Salary Gap between Government and Non Government Teachers</a:t>
            </a:r>
          </a:p>
          <a:p>
            <a:pPr marL="457200" marR="0" lvl="1" indent="0">
              <a:lnSpc>
                <a:spcPct val="107000"/>
              </a:lnSpc>
              <a:spcBef>
                <a:spcPts val="0"/>
              </a:spcBef>
              <a:spcAft>
                <a:spcPts val="0"/>
              </a:spcAft>
              <a:buNone/>
            </a:pPr>
            <a:endParaRPr lang="en-GB" sz="1800" i="1" kern="100" dirty="0">
              <a:latin typeface="Calibri" panose="020F0502020204030204" pitchFamily="34" charset="0"/>
              <a:ea typeface="Calibri" panose="020F0502020204030204" pitchFamily="34" charset="0"/>
              <a:cs typeface="Cordia New" panose="020B0304020202020204" pitchFamily="34" charset="-34"/>
            </a:endParaRPr>
          </a:p>
          <a:p>
            <a:pPr marL="457200" marR="0" lvl="1" indent="0">
              <a:lnSpc>
                <a:spcPct val="107000"/>
              </a:lnSpc>
              <a:spcBef>
                <a:spcPts val="0"/>
              </a:spcBef>
              <a:spcAft>
                <a:spcPts val="0"/>
              </a:spcAft>
              <a:buNone/>
            </a:pPr>
            <a:endParaRPr lang="en-GB" sz="1800" kern="100" dirty="0">
              <a:effectLst/>
              <a:latin typeface="Calibri" panose="020F0502020204030204" pitchFamily="34" charset="0"/>
              <a:ea typeface="Calibri" panose="020F0502020204030204" pitchFamily="34" charset="0"/>
              <a:cs typeface="Cordia New" panose="020B0304020202020204" pitchFamily="34" charset="-34"/>
            </a:endParaRPr>
          </a:p>
          <a:p>
            <a:endParaRPr lang="LID4096" dirty="0"/>
          </a:p>
          <a:p>
            <a:pPr marL="0" marR="0" lvl="0" indent="0">
              <a:lnSpc>
                <a:spcPct val="107000"/>
              </a:lnSpc>
              <a:spcBef>
                <a:spcPts val="0"/>
              </a:spcBef>
              <a:spcAft>
                <a:spcPts val="0"/>
              </a:spcAft>
              <a:buNone/>
            </a:pPr>
            <a:r>
              <a:rPr lang="en-GB" sz="1800" b="1" kern="100" dirty="0">
                <a:effectLst/>
                <a:latin typeface="Calibri" panose="020F0502020204030204" pitchFamily="34" charset="0"/>
                <a:ea typeface="Calibri" panose="020F0502020204030204" pitchFamily="34" charset="0"/>
                <a:cs typeface="Cordia New" panose="020B0304020202020204" pitchFamily="34" charset="-34"/>
              </a:rPr>
              <a:t> </a:t>
            </a:r>
            <a:r>
              <a:rPr lang="en-GB" sz="1800" b="1" kern="100" dirty="0">
                <a:latin typeface="Calibri" panose="020F0502020204030204" pitchFamily="34" charset="0"/>
                <a:ea typeface="Calibri" panose="020F0502020204030204" pitchFamily="34" charset="0"/>
                <a:cs typeface="Cordia New" panose="020B0304020202020204" pitchFamily="34" charset="-34"/>
              </a:rPr>
              <a:t>4.</a:t>
            </a:r>
            <a:r>
              <a:rPr lang="en-GB" sz="1800" b="1" kern="100" dirty="0">
                <a:effectLst/>
                <a:latin typeface="Calibri" panose="020F0502020204030204" pitchFamily="34" charset="0"/>
                <a:ea typeface="Calibri" panose="020F0502020204030204" pitchFamily="34" charset="0"/>
                <a:cs typeface="Cordia New" panose="020B0304020202020204" pitchFamily="34" charset="-34"/>
              </a:rPr>
              <a:t>	Infrastructure and Facilities</a:t>
            </a:r>
            <a:endParaRPr lang="en-GB" sz="1800" kern="100" dirty="0">
              <a:effectLst/>
              <a:latin typeface="Calibri" panose="020F0502020204030204" pitchFamily="34" charset="0"/>
              <a:ea typeface="Calibri" panose="020F0502020204030204" pitchFamily="34" charset="0"/>
              <a:cs typeface="Cordia New" panose="020B0304020202020204" pitchFamily="34" charset="-34"/>
            </a:endParaRPr>
          </a:p>
          <a:p>
            <a:pPr marL="742950" marR="0" lvl="1" indent="-285750">
              <a:lnSpc>
                <a:spcPct val="107000"/>
              </a:lnSpc>
              <a:spcBef>
                <a:spcPts val="0"/>
              </a:spcBef>
              <a:spcAft>
                <a:spcPts val="0"/>
              </a:spcAft>
              <a:buFont typeface="+mj-lt"/>
              <a:buAutoNum type="alphaLcPeriod"/>
            </a:pPr>
            <a:r>
              <a:rPr lang="en-GB" sz="1800" i="1" kern="100" dirty="0">
                <a:effectLst/>
                <a:latin typeface="Calibri" panose="020F0502020204030204" pitchFamily="34" charset="0"/>
                <a:ea typeface="Calibri" panose="020F0502020204030204" pitchFamily="34" charset="0"/>
                <a:cs typeface="Cordia New" panose="020B0304020202020204" pitchFamily="34" charset="-34"/>
              </a:rPr>
              <a:t>Poor school infrastructure</a:t>
            </a:r>
          </a:p>
          <a:p>
            <a:pPr marL="742950" marR="0" lvl="1" indent="-285750">
              <a:lnSpc>
                <a:spcPct val="107000"/>
              </a:lnSpc>
              <a:spcBef>
                <a:spcPts val="0"/>
              </a:spcBef>
              <a:spcAft>
                <a:spcPts val="0"/>
              </a:spcAft>
              <a:buFont typeface="+mj-lt"/>
              <a:buAutoNum type="alphaLcPeriod"/>
            </a:pPr>
            <a:r>
              <a:rPr lang="en-GB" sz="1800" i="1" kern="100" dirty="0">
                <a:effectLst/>
                <a:latin typeface="Calibri" panose="020F0502020204030204" pitchFamily="34" charset="0"/>
                <a:ea typeface="Calibri" panose="020F0502020204030204" pitchFamily="34" charset="0"/>
                <a:cs typeface="Cordia New" panose="020B0304020202020204" pitchFamily="34" charset="-34"/>
              </a:rPr>
              <a:t>Natural Disaster – We try to build back better and more resilient classrooms/buildings to with stand natural disaster – Safer &amp; Resilient School Project (WB)	</a:t>
            </a:r>
          </a:p>
          <a:p>
            <a:pPr marL="548640" marR="0" indent="0">
              <a:lnSpc>
                <a:spcPct val="107000"/>
              </a:lnSpc>
              <a:spcBef>
                <a:spcPts val="0"/>
              </a:spcBef>
              <a:spcAft>
                <a:spcPts val="0"/>
              </a:spcAft>
              <a:buNone/>
            </a:pPr>
            <a:endParaRPr lang="en-GB" sz="1800" kern="100" dirty="0">
              <a:effectLst/>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Bef>
                <a:spcPts val="0"/>
              </a:spcBef>
              <a:spcAft>
                <a:spcPts val="0"/>
              </a:spcAft>
              <a:buAutoNum type="arabicPeriod" startAt="5"/>
            </a:pPr>
            <a:r>
              <a:rPr lang="en-GB" sz="1800" b="1" kern="100" dirty="0">
                <a:effectLst/>
                <a:latin typeface="Calibri" panose="020F0502020204030204" pitchFamily="34" charset="0"/>
                <a:ea typeface="Calibri" panose="020F0502020204030204" pitchFamily="34" charset="0"/>
                <a:cs typeface="Cordia New" panose="020B0304020202020204" pitchFamily="34" charset="-34"/>
              </a:rPr>
              <a:t>DATA AVAILABILITY – </a:t>
            </a:r>
            <a:r>
              <a:rPr lang="en-GB" sz="1800" i="1" kern="100" dirty="0">
                <a:effectLst/>
                <a:latin typeface="Calibri" panose="020F0502020204030204" pitchFamily="34" charset="0"/>
                <a:ea typeface="Calibri" panose="020F0502020204030204" pitchFamily="34" charset="0"/>
                <a:cs typeface="Cordia New" panose="020B0304020202020204" pitchFamily="34" charset="-34"/>
              </a:rPr>
              <a:t>Need to strengthen data collection and dissemination</a:t>
            </a:r>
          </a:p>
          <a:p>
            <a:pPr marL="342900" marR="0" lvl="0" indent="-342900">
              <a:lnSpc>
                <a:spcPct val="107000"/>
              </a:lnSpc>
              <a:spcBef>
                <a:spcPts val="0"/>
              </a:spcBef>
              <a:spcAft>
                <a:spcPts val="0"/>
              </a:spcAft>
              <a:buAutoNum type="arabicPeriod" startAt="5"/>
            </a:pPr>
            <a:endParaRPr lang="en-GB" sz="1800" b="1" kern="100" dirty="0">
              <a:latin typeface="Calibri" panose="020F0502020204030204" pitchFamily="34" charset="0"/>
              <a:ea typeface="Calibri" panose="020F0502020204030204" pitchFamily="34" charset="0"/>
              <a:cs typeface="Cordia New" panose="020B0304020202020204" pitchFamily="34" charset="-34"/>
            </a:endParaRPr>
          </a:p>
          <a:p>
            <a:pPr marL="342900" marR="0" lvl="0" indent="-342900">
              <a:lnSpc>
                <a:spcPct val="107000"/>
              </a:lnSpc>
              <a:spcBef>
                <a:spcPts val="0"/>
              </a:spcBef>
              <a:spcAft>
                <a:spcPts val="0"/>
              </a:spcAft>
              <a:buAutoNum type="arabicPeriod" startAt="5"/>
            </a:pPr>
            <a:r>
              <a:rPr lang="en-GB" sz="1800" b="1" kern="100" dirty="0">
                <a:effectLst/>
                <a:latin typeface="Calibri" panose="020F0502020204030204" pitchFamily="34" charset="0"/>
                <a:ea typeface="Calibri" panose="020F0502020204030204" pitchFamily="34" charset="0"/>
                <a:cs typeface="Cordia New" panose="020B0304020202020204" pitchFamily="34" charset="-34"/>
              </a:rPr>
              <a:t>POLITICAL CHANGE </a:t>
            </a:r>
            <a:endParaRPr lang="en-GB"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indent="0">
              <a:lnSpc>
                <a:spcPct val="107000"/>
              </a:lnSpc>
              <a:spcBef>
                <a:spcPts val="0"/>
              </a:spcBef>
              <a:spcAft>
                <a:spcPts val="800"/>
              </a:spcAft>
              <a:buNone/>
            </a:pPr>
            <a:endParaRPr lang="en-GB"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LID4096" dirty="0"/>
          </a:p>
          <a:p>
            <a:pPr marL="0" marR="0" indent="0">
              <a:lnSpc>
                <a:spcPct val="107000"/>
              </a:lnSpc>
              <a:spcBef>
                <a:spcPts val="0"/>
              </a:spcBef>
              <a:spcAft>
                <a:spcPts val="800"/>
              </a:spcAft>
              <a:buNone/>
            </a:pPr>
            <a:endParaRPr lang="en-GB"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indent="0">
              <a:buNone/>
            </a:pPr>
            <a:endParaRPr lang="LID4096" dirty="0"/>
          </a:p>
          <a:p>
            <a:endParaRPr lang="en-TO" dirty="0"/>
          </a:p>
        </p:txBody>
      </p:sp>
      <p:sp>
        <p:nvSpPr>
          <p:cNvPr id="4" name="Slide Number Placeholder 3"/>
          <p:cNvSpPr>
            <a:spLocks noGrp="1"/>
          </p:cNvSpPr>
          <p:nvPr>
            <p:ph type="sldNum" sz="quarter" idx="5"/>
          </p:nvPr>
        </p:nvSpPr>
        <p:spPr/>
        <p:txBody>
          <a:bodyPr/>
          <a:lstStyle/>
          <a:p>
            <a:fld id="{BCEAC69A-2718-4587-B791-F1D5F180C3EC}" type="slidenum">
              <a:rPr lang="en-TO" smtClean="0"/>
              <a:t>8</a:t>
            </a:fld>
            <a:endParaRPr lang="en-TO"/>
          </a:p>
        </p:txBody>
      </p:sp>
    </p:spTree>
    <p:extLst>
      <p:ext uri="{BB962C8B-B14F-4D97-AF65-F5344CB8AC3E}">
        <p14:creationId xmlns:p14="http://schemas.microsoft.com/office/powerpoint/2010/main" val="210783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D1D5-5129-EFFE-B023-36DFF3CCF423}"/>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Education Sector </a:t>
            </a:r>
            <a:endParaRPr lang="en-TO" dirty="0"/>
          </a:p>
        </p:txBody>
      </p:sp>
      <p:sp>
        <p:nvSpPr>
          <p:cNvPr id="3" name="Subtitle 2">
            <a:extLst>
              <a:ext uri="{FF2B5EF4-FFF2-40B4-BE49-F238E27FC236}">
                <a16:creationId xmlns:a16="http://schemas.microsoft.com/office/drawing/2014/main" id="{C66A94C7-1E84-F11E-8F5B-97C2BC1E5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O"/>
          </a:p>
        </p:txBody>
      </p:sp>
      <p:sp>
        <p:nvSpPr>
          <p:cNvPr id="4" name="Date Placeholder 3">
            <a:extLst>
              <a:ext uri="{FF2B5EF4-FFF2-40B4-BE49-F238E27FC236}">
                <a16:creationId xmlns:a16="http://schemas.microsoft.com/office/drawing/2014/main" id="{AC886E4D-E87F-C762-6BC3-C9414372F374}"/>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5" name="Footer Placeholder 4">
            <a:extLst>
              <a:ext uri="{FF2B5EF4-FFF2-40B4-BE49-F238E27FC236}">
                <a16:creationId xmlns:a16="http://schemas.microsoft.com/office/drawing/2014/main" id="{86D98254-FF65-1606-201E-8A4E4CD51D83}"/>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0FB672BE-4A1A-8A88-7AE6-12A3A3DBCCF7}"/>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338952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210A-BEAC-E681-6BF5-735B698CF07E}"/>
              </a:ext>
            </a:extLst>
          </p:cNvPr>
          <p:cNvSpPr>
            <a:spLocks noGrp="1"/>
          </p:cNvSpPr>
          <p:nvPr>
            <p:ph type="title"/>
          </p:nvPr>
        </p:nvSpPr>
        <p:spPr/>
        <p:txBody>
          <a:bodyPr/>
          <a:lstStyle/>
          <a:p>
            <a:r>
              <a:rPr lang="en-US"/>
              <a:t>Click to edit Master title style</a:t>
            </a:r>
            <a:endParaRPr lang="en-TO"/>
          </a:p>
        </p:txBody>
      </p:sp>
      <p:sp>
        <p:nvSpPr>
          <p:cNvPr id="3" name="Vertical Text Placeholder 2">
            <a:extLst>
              <a:ext uri="{FF2B5EF4-FFF2-40B4-BE49-F238E27FC236}">
                <a16:creationId xmlns:a16="http://schemas.microsoft.com/office/drawing/2014/main" id="{48F586CF-5A1A-4F56-C43B-87EF297ADA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ECCEA556-9CD1-A4EB-F6EF-E802C27D2D52}"/>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5" name="Footer Placeholder 4">
            <a:extLst>
              <a:ext uri="{FF2B5EF4-FFF2-40B4-BE49-F238E27FC236}">
                <a16:creationId xmlns:a16="http://schemas.microsoft.com/office/drawing/2014/main" id="{1D3C2A25-F9C8-04EA-9B2C-9D990D29F1C7}"/>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E89B10CF-C2A1-2CEC-DC4F-78BB12F65648}"/>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1922856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CF72D1-8972-45B8-7D23-125E683C13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O"/>
          </a:p>
        </p:txBody>
      </p:sp>
      <p:sp>
        <p:nvSpPr>
          <p:cNvPr id="3" name="Vertical Text Placeholder 2">
            <a:extLst>
              <a:ext uri="{FF2B5EF4-FFF2-40B4-BE49-F238E27FC236}">
                <a16:creationId xmlns:a16="http://schemas.microsoft.com/office/drawing/2014/main" id="{A2413AAB-11EF-8CF3-DBC6-88DB940420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FF41F490-4A80-2399-0FAF-93228CB391C8}"/>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5" name="Footer Placeholder 4">
            <a:extLst>
              <a:ext uri="{FF2B5EF4-FFF2-40B4-BE49-F238E27FC236}">
                <a16:creationId xmlns:a16="http://schemas.microsoft.com/office/drawing/2014/main" id="{C788C05C-B93C-54E2-1ACE-968F088071D4}"/>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672039DE-E8E4-B475-AF91-CE6AC22266B9}"/>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2322197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4976076E-BCED-391F-B6FF-40DCBA4504F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824670" y="21149"/>
            <a:ext cx="966057" cy="843275"/>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Straight Connector 15">
            <a:extLst>
              <a:ext uri="{FF2B5EF4-FFF2-40B4-BE49-F238E27FC236}">
                <a16:creationId xmlns:a16="http://schemas.microsoft.com/office/drawing/2014/main" id="{A2BBC1B9-200A-B33D-1554-4285322A15A8}"/>
              </a:ext>
            </a:extLst>
          </p:cNvPr>
          <p:cNvCxnSpPr>
            <a:cxnSpLocks/>
          </p:cNvCxnSpPr>
          <p:nvPr userDrawn="1"/>
        </p:nvCxnSpPr>
        <p:spPr>
          <a:xfrm>
            <a:off x="434502" y="893324"/>
            <a:ext cx="1128732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3D028632-431A-EDF1-8A29-A4BA75701BCF}"/>
              </a:ext>
            </a:extLst>
          </p:cNvPr>
          <p:cNvCxnSpPr>
            <a:cxnSpLocks/>
          </p:cNvCxnSpPr>
          <p:nvPr userDrawn="1"/>
        </p:nvCxnSpPr>
        <p:spPr>
          <a:xfrm>
            <a:off x="434502" y="6311556"/>
            <a:ext cx="11472153" cy="6978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543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EEF9-8B60-FB00-649E-97DB28105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O"/>
          </a:p>
        </p:txBody>
      </p:sp>
      <p:sp>
        <p:nvSpPr>
          <p:cNvPr id="3" name="Text Placeholder 2">
            <a:extLst>
              <a:ext uri="{FF2B5EF4-FFF2-40B4-BE49-F238E27FC236}">
                <a16:creationId xmlns:a16="http://schemas.microsoft.com/office/drawing/2014/main" id="{1400A426-7FA1-EA81-86D3-9F41C4C76A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EEEEF-6E34-002E-6505-34D0D81153B2}"/>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5" name="Footer Placeholder 4">
            <a:extLst>
              <a:ext uri="{FF2B5EF4-FFF2-40B4-BE49-F238E27FC236}">
                <a16:creationId xmlns:a16="http://schemas.microsoft.com/office/drawing/2014/main" id="{A99584D1-2CF8-B67F-1D1D-2F081FC06CAB}"/>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040FC232-9B0F-1326-31BE-EB86B095213C}"/>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4044233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D831-B943-519E-4B89-2DB49B139222}"/>
              </a:ext>
            </a:extLst>
          </p:cNvPr>
          <p:cNvSpPr>
            <a:spLocks noGrp="1"/>
          </p:cNvSpPr>
          <p:nvPr>
            <p:ph type="title"/>
          </p:nvPr>
        </p:nvSpPr>
        <p:spPr/>
        <p:txBody>
          <a:bodyPr/>
          <a:lstStyle/>
          <a:p>
            <a:r>
              <a:rPr lang="en-US"/>
              <a:t>Click to edit Master title style</a:t>
            </a:r>
            <a:endParaRPr lang="en-TO"/>
          </a:p>
        </p:txBody>
      </p:sp>
      <p:sp>
        <p:nvSpPr>
          <p:cNvPr id="3" name="Content Placeholder 2">
            <a:extLst>
              <a:ext uri="{FF2B5EF4-FFF2-40B4-BE49-F238E27FC236}">
                <a16:creationId xmlns:a16="http://schemas.microsoft.com/office/drawing/2014/main" id="{1A79A2AE-A822-A2B5-864D-7F7F857C3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Content Placeholder 3">
            <a:extLst>
              <a:ext uri="{FF2B5EF4-FFF2-40B4-BE49-F238E27FC236}">
                <a16:creationId xmlns:a16="http://schemas.microsoft.com/office/drawing/2014/main" id="{55E1CD0D-5B36-2028-8554-EA845F8CE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5" name="Date Placeholder 4">
            <a:extLst>
              <a:ext uri="{FF2B5EF4-FFF2-40B4-BE49-F238E27FC236}">
                <a16:creationId xmlns:a16="http://schemas.microsoft.com/office/drawing/2014/main" id="{32040A16-F672-121A-C437-3115E90256B4}"/>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6" name="Footer Placeholder 5">
            <a:extLst>
              <a:ext uri="{FF2B5EF4-FFF2-40B4-BE49-F238E27FC236}">
                <a16:creationId xmlns:a16="http://schemas.microsoft.com/office/drawing/2014/main" id="{E05D1C6B-4B41-3479-C47C-02A7A22D1023}"/>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6FC55A11-1173-CA92-DEB5-F120F2542A7C}"/>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333984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6C25-23AA-57D4-3F7B-DD8D39A997B1}"/>
              </a:ext>
            </a:extLst>
          </p:cNvPr>
          <p:cNvSpPr>
            <a:spLocks noGrp="1"/>
          </p:cNvSpPr>
          <p:nvPr>
            <p:ph type="title"/>
          </p:nvPr>
        </p:nvSpPr>
        <p:spPr>
          <a:xfrm>
            <a:off x="839788" y="365125"/>
            <a:ext cx="10515600" cy="1325563"/>
          </a:xfrm>
        </p:spPr>
        <p:txBody>
          <a:bodyPr/>
          <a:lstStyle/>
          <a:p>
            <a:r>
              <a:rPr lang="en-US"/>
              <a:t>Click to edit Master title style</a:t>
            </a:r>
            <a:endParaRPr lang="en-TO"/>
          </a:p>
        </p:txBody>
      </p:sp>
      <p:sp>
        <p:nvSpPr>
          <p:cNvPr id="3" name="Text Placeholder 2">
            <a:extLst>
              <a:ext uri="{FF2B5EF4-FFF2-40B4-BE49-F238E27FC236}">
                <a16:creationId xmlns:a16="http://schemas.microsoft.com/office/drawing/2014/main" id="{9DF4669D-9223-B193-8BC1-BFAFDC87D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49A719-FBCA-475C-0313-B3C7B70E57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5" name="Text Placeholder 4">
            <a:extLst>
              <a:ext uri="{FF2B5EF4-FFF2-40B4-BE49-F238E27FC236}">
                <a16:creationId xmlns:a16="http://schemas.microsoft.com/office/drawing/2014/main" id="{1396D5F1-9CC2-AE31-9D15-7A19E08C2F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FFE470-777E-BE43-6A7E-51EFE44E8C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7" name="Date Placeholder 6">
            <a:extLst>
              <a:ext uri="{FF2B5EF4-FFF2-40B4-BE49-F238E27FC236}">
                <a16:creationId xmlns:a16="http://schemas.microsoft.com/office/drawing/2014/main" id="{683483D5-8D17-2666-96B9-8EEA17EE5036}"/>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8" name="Footer Placeholder 7">
            <a:extLst>
              <a:ext uri="{FF2B5EF4-FFF2-40B4-BE49-F238E27FC236}">
                <a16:creationId xmlns:a16="http://schemas.microsoft.com/office/drawing/2014/main" id="{13F08279-E6B0-B654-1931-4B16A32D52F7}"/>
              </a:ext>
            </a:extLst>
          </p:cNvPr>
          <p:cNvSpPr>
            <a:spLocks noGrp="1"/>
          </p:cNvSpPr>
          <p:nvPr>
            <p:ph type="ftr" sz="quarter" idx="11"/>
          </p:nvPr>
        </p:nvSpPr>
        <p:spPr/>
        <p:txBody>
          <a:bodyPr/>
          <a:lstStyle/>
          <a:p>
            <a:endParaRPr lang="en-TO"/>
          </a:p>
        </p:txBody>
      </p:sp>
      <p:sp>
        <p:nvSpPr>
          <p:cNvPr id="9" name="Slide Number Placeholder 8">
            <a:extLst>
              <a:ext uri="{FF2B5EF4-FFF2-40B4-BE49-F238E27FC236}">
                <a16:creationId xmlns:a16="http://schemas.microsoft.com/office/drawing/2014/main" id="{57D8D840-6A41-91CF-27EA-CA25D0EB497D}"/>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3616864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E03B-8586-EAA5-6CD5-52AA00C43187}"/>
              </a:ext>
            </a:extLst>
          </p:cNvPr>
          <p:cNvSpPr>
            <a:spLocks noGrp="1"/>
          </p:cNvSpPr>
          <p:nvPr>
            <p:ph type="title"/>
          </p:nvPr>
        </p:nvSpPr>
        <p:spPr/>
        <p:txBody>
          <a:bodyPr/>
          <a:lstStyle/>
          <a:p>
            <a:r>
              <a:rPr lang="en-US"/>
              <a:t>Click to edit Master title style</a:t>
            </a:r>
            <a:endParaRPr lang="en-TO"/>
          </a:p>
        </p:txBody>
      </p:sp>
      <p:sp>
        <p:nvSpPr>
          <p:cNvPr id="3" name="Date Placeholder 2">
            <a:extLst>
              <a:ext uri="{FF2B5EF4-FFF2-40B4-BE49-F238E27FC236}">
                <a16:creationId xmlns:a16="http://schemas.microsoft.com/office/drawing/2014/main" id="{2F8086D8-5B2D-1E0E-D3C8-088281651847}"/>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4" name="Footer Placeholder 3">
            <a:extLst>
              <a:ext uri="{FF2B5EF4-FFF2-40B4-BE49-F238E27FC236}">
                <a16:creationId xmlns:a16="http://schemas.microsoft.com/office/drawing/2014/main" id="{BD347FE9-9B13-AFCB-8F4C-050AAFEAB0FE}"/>
              </a:ext>
            </a:extLst>
          </p:cNvPr>
          <p:cNvSpPr>
            <a:spLocks noGrp="1"/>
          </p:cNvSpPr>
          <p:nvPr>
            <p:ph type="ftr" sz="quarter" idx="11"/>
          </p:nvPr>
        </p:nvSpPr>
        <p:spPr/>
        <p:txBody>
          <a:bodyPr/>
          <a:lstStyle/>
          <a:p>
            <a:endParaRPr lang="en-TO"/>
          </a:p>
        </p:txBody>
      </p:sp>
      <p:sp>
        <p:nvSpPr>
          <p:cNvPr id="5" name="Slide Number Placeholder 4">
            <a:extLst>
              <a:ext uri="{FF2B5EF4-FFF2-40B4-BE49-F238E27FC236}">
                <a16:creationId xmlns:a16="http://schemas.microsoft.com/office/drawing/2014/main" id="{250F9945-51B5-8105-C5BC-A96902005E17}"/>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325809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BEE21-C337-AE91-F55F-31394789F8D1}"/>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3" name="Footer Placeholder 2">
            <a:extLst>
              <a:ext uri="{FF2B5EF4-FFF2-40B4-BE49-F238E27FC236}">
                <a16:creationId xmlns:a16="http://schemas.microsoft.com/office/drawing/2014/main" id="{A2404447-B963-4870-7C96-8333E89B0767}"/>
              </a:ext>
            </a:extLst>
          </p:cNvPr>
          <p:cNvSpPr>
            <a:spLocks noGrp="1"/>
          </p:cNvSpPr>
          <p:nvPr>
            <p:ph type="ftr" sz="quarter" idx="11"/>
          </p:nvPr>
        </p:nvSpPr>
        <p:spPr/>
        <p:txBody>
          <a:bodyPr/>
          <a:lstStyle/>
          <a:p>
            <a:endParaRPr lang="en-TO"/>
          </a:p>
        </p:txBody>
      </p:sp>
      <p:sp>
        <p:nvSpPr>
          <p:cNvPr id="4" name="Slide Number Placeholder 3">
            <a:extLst>
              <a:ext uri="{FF2B5EF4-FFF2-40B4-BE49-F238E27FC236}">
                <a16:creationId xmlns:a16="http://schemas.microsoft.com/office/drawing/2014/main" id="{E30DD3BC-BAB7-9231-0B18-1831BEE9B250}"/>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207688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FE96-F02E-0D97-5AFC-AAB83902C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O"/>
          </a:p>
        </p:txBody>
      </p:sp>
      <p:sp>
        <p:nvSpPr>
          <p:cNvPr id="3" name="Content Placeholder 2">
            <a:extLst>
              <a:ext uri="{FF2B5EF4-FFF2-40B4-BE49-F238E27FC236}">
                <a16:creationId xmlns:a16="http://schemas.microsoft.com/office/drawing/2014/main" id="{793DCC9F-F076-C862-61EB-B026AE3B32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Text Placeholder 3">
            <a:extLst>
              <a:ext uri="{FF2B5EF4-FFF2-40B4-BE49-F238E27FC236}">
                <a16:creationId xmlns:a16="http://schemas.microsoft.com/office/drawing/2014/main" id="{4B51A704-0429-F316-18EC-9359FC41B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921604-9715-B21B-B0F0-E6445077D4A9}"/>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6" name="Footer Placeholder 5">
            <a:extLst>
              <a:ext uri="{FF2B5EF4-FFF2-40B4-BE49-F238E27FC236}">
                <a16:creationId xmlns:a16="http://schemas.microsoft.com/office/drawing/2014/main" id="{25B06065-4CA1-10BD-06DF-6BD1C93D3BFD}"/>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1926D124-9050-F938-6A89-E35667674ECC}"/>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269315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237A-66F9-01FB-47B1-9501F96EBE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O"/>
          </a:p>
        </p:txBody>
      </p:sp>
      <p:sp>
        <p:nvSpPr>
          <p:cNvPr id="3" name="Picture Placeholder 2">
            <a:extLst>
              <a:ext uri="{FF2B5EF4-FFF2-40B4-BE49-F238E27FC236}">
                <a16:creationId xmlns:a16="http://schemas.microsoft.com/office/drawing/2014/main" id="{3032D252-D1CC-98D8-A0D9-EF84BCDE67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O"/>
          </a:p>
        </p:txBody>
      </p:sp>
      <p:sp>
        <p:nvSpPr>
          <p:cNvPr id="4" name="Text Placeholder 3">
            <a:extLst>
              <a:ext uri="{FF2B5EF4-FFF2-40B4-BE49-F238E27FC236}">
                <a16:creationId xmlns:a16="http://schemas.microsoft.com/office/drawing/2014/main" id="{B1274452-BF15-2306-5842-E672E0785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6F7050-DF4C-9EAB-775D-0CF820DC60E5}"/>
              </a:ext>
            </a:extLst>
          </p:cNvPr>
          <p:cNvSpPr>
            <a:spLocks noGrp="1"/>
          </p:cNvSpPr>
          <p:nvPr>
            <p:ph type="dt" sz="half" idx="10"/>
          </p:nvPr>
        </p:nvSpPr>
        <p:spPr/>
        <p:txBody>
          <a:bodyPr/>
          <a:lstStyle/>
          <a:p>
            <a:fld id="{089E0514-DDAB-4CB5-AD55-72F231519504}" type="datetimeFigureOut">
              <a:rPr lang="en-TO" smtClean="0"/>
              <a:t>17/04/2025</a:t>
            </a:fld>
            <a:endParaRPr lang="en-TO"/>
          </a:p>
        </p:txBody>
      </p:sp>
      <p:sp>
        <p:nvSpPr>
          <p:cNvPr id="6" name="Footer Placeholder 5">
            <a:extLst>
              <a:ext uri="{FF2B5EF4-FFF2-40B4-BE49-F238E27FC236}">
                <a16:creationId xmlns:a16="http://schemas.microsoft.com/office/drawing/2014/main" id="{37412DC6-4A0A-979A-27F0-AFEE6A9A3D46}"/>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858AB76D-431E-0183-4FB7-678217700354}"/>
              </a:ext>
            </a:extLst>
          </p:cNvPr>
          <p:cNvSpPr>
            <a:spLocks noGrp="1"/>
          </p:cNvSpPr>
          <p:nvPr>
            <p:ph type="sldNum" sz="quarter" idx="12"/>
          </p:nvPr>
        </p:nvSpPr>
        <p:spPr/>
        <p:txBody>
          <a:bodyPr/>
          <a:lstStyle/>
          <a:p>
            <a:fld id="{C1F39EA2-BE63-4FD5-B43F-3664FB27811B}" type="slidenum">
              <a:rPr lang="en-TO" smtClean="0"/>
              <a:t>‹#›</a:t>
            </a:fld>
            <a:endParaRPr lang="en-TO"/>
          </a:p>
        </p:txBody>
      </p:sp>
    </p:spTree>
    <p:extLst>
      <p:ext uri="{BB962C8B-B14F-4D97-AF65-F5344CB8AC3E}">
        <p14:creationId xmlns:p14="http://schemas.microsoft.com/office/powerpoint/2010/main" val="3885450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68293A-E266-7626-DB7A-F411C0A7C5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O"/>
          </a:p>
        </p:txBody>
      </p:sp>
      <p:sp>
        <p:nvSpPr>
          <p:cNvPr id="3" name="Text Placeholder 2">
            <a:extLst>
              <a:ext uri="{FF2B5EF4-FFF2-40B4-BE49-F238E27FC236}">
                <a16:creationId xmlns:a16="http://schemas.microsoft.com/office/drawing/2014/main" id="{9965CF92-BB11-F127-BB90-EF543A0F7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D282D6FB-A633-394A-38B3-CBCC5919B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9E0514-DDAB-4CB5-AD55-72F231519504}" type="datetimeFigureOut">
              <a:rPr lang="en-TO" smtClean="0"/>
              <a:t>17/04/2025</a:t>
            </a:fld>
            <a:endParaRPr lang="en-TO"/>
          </a:p>
        </p:txBody>
      </p:sp>
      <p:sp>
        <p:nvSpPr>
          <p:cNvPr id="5" name="Footer Placeholder 4">
            <a:extLst>
              <a:ext uri="{FF2B5EF4-FFF2-40B4-BE49-F238E27FC236}">
                <a16:creationId xmlns:a16="http://schemas.microsoft.com/office/drawing/2014/main" id="{2125AC9B-342D-FB75-07E9-563530273D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O"/>
          </a:p>
        </p:txBody>
      </p:sp>
      <p:sp>
        <p:nvSpPr>
          <p:cNvPr id="6" name="Slide Number Placeholder 5">
            <a:extLst>
              <a:ext uri="{FF2B5EF4-FFF2-40B4-BE49-F238E27FC236}">
                <a16:creationId xmlns:a16="http://schemas.microsoft.com/office/drawing/2014/main" id="{659200D3-3289-2B03-BE0A-A5E55AA94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F39EA2-BE63-4FD5-B43F-3664FB27811B}" type="slidenum">
              <a:rPr lang="en-TO" smtClean="0"/>
              <a:t>‹#›</a:t>
            </a:fld>
            <a:endParaRPr lang="en-TO"/>
          </a:p>
        </p:txBody>
      </p:sp>
    </p:spTree>
    <p:extLst>
      <p:ext uri="{BB962C8B-B14F-4D97-AF65-F5344CB8AC3E}">
        <p14:creationId xmlns:p14="http://schemas.microsoft.com/office/powerpoint/2010/main" val="361824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 name="Picture 4" descr="Tonga: Building a resilient education system to mitigate the impact of ...">
            <a:extLst>
              <a:ext uri="{FF2B5EF4-FFF2-40B4-BE49-F238E27FC236}">
                <a16:creationId xmlns:a16="http://schemas.microsoft.com/office/drawing/2014/main" id="{631D22DF-C139-229B-EC56-61194D312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220" b="8794"/>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35DF587-4B5A-E17E-3089-608207F5FE6E}"/>
              </a:ext>
            </a:extLst>
          </p:cNvPr>
          <p:cNvSpPr/>
          <p:nvPr/>
        </p:nvSpPr>
        <p:spPr>
          <a:xfrm>
            <a:off x="0" y="0"/>
            <a:ext cx="12188952" cy="6856718"/>
          </a:xfrm>
          <a:prstGeom prst="rect">
            <a:avLst/>
          </a:prstGeom>
          <a:solidFill>
            <a:schemeClr val="tx1">
              <a:lumMod val="95000"/>
              <a:lumOff val="5000"/>
              <a:alpha val="4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3" name="TextBox 12">
            <a:extLst>
              <a:ext uri="{FF2B5EF4-FFF2-40B4-BE49-F238E27FC236}">
                <a16:creationId xmlns:a16="http://schemas.microsoft.com/office/drawing/2014/main" id="{567BE6AF-E122-B7FA-3F5B-03E2FC89EF7E}"/>
              </a:ext>
            </a:extLst>
          </p:cNvPr>
          <p:cNvSpPr txBox="1"/>
          <p:nvPr/>
        </p:nvSpPr>
        <p:spPr>
          <a:xfrm>
            <a:off x="1758612" y="2597362"/>
            <a:ext cx="8671727" cy="830997"/>
          </a:xfrm>
          <a:prstGeom prst="rect">
            <a:avLst/>
          </a:prstGeom>
          <a:noFill/>
        </p:spPr>
        <p:txBody>
          <a:bodyPr wrap="square" rtlCol="0">
            <a:spAutoFit/>
          </a:bodyPr>
          <a:lstStyle/>
          <a:p>
            <a:r>
              <a:rPr lang="en-US" sz="4800" b="1" dirty="0">
                <a:solidFill>
                  <a:schemeClr val="bg1"/>
                </a:solidFill>
              </a:rPr>
              <a:t>Education Sector (At a Glance)</a:t>
            </a:r>
            <a:endParaRPr lang="en-TO" sz="4800" b="1" dirty="0">
              <a:solidFill>
                <a:schemeClr val="bg1"/>
              </a:solidFill>
            </a:endParaRPr>
          </a:p>
        </p:txBody>
      </p:sp>
      <p:sp>
        <p:nvSpPr>
          <p:cNvPr id="14" name="Rectangle 13">
            <a:extLst>
              <a:ext uri="{FF2B5EF4-FFF2-40B4-BE49-F238E27FC236}">
                <a16:creationId xmlns:a16="http://schemas.microsoft.com/office/drawing/2014/main" id="{4809199D-F587-B8B0-206E-BA8CDC91EFB2}"/>
              </a:ext>
            </a:extLst>
          </p:cNvPr>
          <p:cNvSpPr/>
          <p:nvPr/>
        </p:nvSpPr>
        <p:spPr>
          <a:xfrm>
            <a:off x="1889090" y="3304626"/>
            <a:ext cx="2100106" cy="123733"/>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6" name="Rectangle: Diagonal Corners Rounded 15">
            <a:extLst>
              <a:ext uri="{FF2B5EF4-FFF2-40B4-BE49-F238E27FC236}">
                <a16:creationId xmlns:a16="http://schemas.microsoft.com/office/drawing/2014/main" id="{F67456E1-97D6-4BD2-DF6A-1988A72994A0}"/>
              </a:ext>
            </a:extLst>
          </p:cNvPr>
          <p:cNvSpPr/>
          <p:nvPr/>
        </p:nvSpPr>
        <p:spPr>
          <a:xfrm>
            <a:off x="9692640" y="6457950"/>
            <a:ext cx="2080260" cy="398768"/>
          </a:xfrm>
          <a:prstGeom prst="round2Diag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7" name="TextBox 16">
            <a:extLst>
              <a:ext uri="{FF2B5EF4-FFF2-40B4-BE49-F238E27FC236}">
                <a16:creationId xmlns:a16="http://schemas.microsoft.com/office/drawing/2014/main" id="{DA3406FB-ADF4-F059-5683-96B87052CF20}"/>
              </a:ext>
            </a:extLst>
          </p:cNvPr>
          <p:cNvSpPr txBox="1"/>
          <p:nvPr/>
        </p:nvSpPr>
        <p:spPr>
          <a:xfrm>
            <a:off x="10316718" y="6515100"/>
            <a:ext cx="2080260" cy="369332"/>
          </a:xfrm>
          <a:prstGeom prst="rect">
            <a:avLst/>
          </a:prstGeom>
          <a:noFill/>
        </p:spPr>
        <p:txBody>
          <a:bodyPr wrap="square" rtlCol="0">
            <a:spAutoFit/>
          </a:bodyPr>
          <a:lstStyle/>
          <a:p>
            <a:r>
              <a:rPr lang="en-US" b="1" dirty="0">
                <a:solidFill>
                  <a:schemeClr val="bg1"/>
                </a:solidFill>
              </a:rPr>
              <a:t>EFPD</a:t>
            </a:r>
            <a:endParaRPr lang="en-TO" b="1" dirty="0">
              <a:solidFill>
                <a:schemeClr val="bg1"/>
              </a:solidFill>
            </a:endParaRPr>
          </a:p>
        </p:txBody>
      </p:sp>
    </p:spTree>
    <p:extLst>
      <p:ext uri="{BB962C8B-B14F-4D97-AF65-F5344CB8AC3E}">
        <p14:creationId xmlns:p14="http://schemas.microsoft.com/office/powerpoint/2010/main" val="2434926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lassroom ">
            <a:extLst>
              <a:ext uri="{FF2B5EF4-FFF2-40B4-BE49-F238E27FC236}">
                <a16:creationId xmlns:a16="http://schemas.microsoft.com/office/drawing/2014/main" id="{CF30DAE8-3FA1-4CB7-C07C-518926B2C64F}"/>
              </a:ext>
            </a:extLst>
          </p:cNvPr>
          <p:cNvPicPr>
            <a:picLocks noChangeAspect="1" noChangeArrowheads="1"/>
          </p:cNvPicPr>
          <p:nvPr/>
        </p:nvPicPr>
        <p:blipFill>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a:stretch>
            <a:fillRect/>
          </a:stretch>
        </p:blipFill>
        <p:spPr bwMode="auto">
          <a:xfrm>
            <a:off x="863600" y="1467365"/>
            <a:ext cx="753533" cy="753533"/>
          </a:xfrm>
          <a:prstGeom prst="rect">
            <a:avLst/>
          </a:prstGeom>
          <a:solidFill>
            <a:schemeClr val="bg1"/>
          </a:solidFill>
        </p:spPr>
      </p:pic>
      <p:sp>
        <p:nvSpPr>
          <p:cNvPr id="9" name="TextBox 8">
            <a:extLst>
              <a:ext uri="{FF2B5EF4-FFF2-40B4-BE49-F238E27FC236}">
                <a16:creationId xmlns:a16="http://schemas.microsoft.com/office/drawing/2014/main" id="{03C6E43F-679D-512C-293C-1EF114C60E8C}"/>
              </a:ext>
            </a:extLst>
          </p:cNvPr>
          <p:cNvSpPr txBox="1"/>
          <p:nvPr/>
        </p:nvSpPr>
        <p:spPr>
          <a:xfrm>
            <a:off x="863600" y="1659466"/>
            <a:ext cx="1447800" cy="369332"/>
          </a:xfrm>
          <a:prstGeom prst="rect">
            <a:avLst/>
          </a:prstGeom>
          <a:noFill/>
        </p:spPr>
        <p:txBody>
          <a:bodyPr wrap="square" rtlCol="0">
            <a:spAutoFit/>
          </a:bodyPr>
          <a:lstStyle/>
          <a:p>
            <a:r>
              <a:rPr lang="en-US" b="1" dirty="0"/>
              <a:t>GPA 4</a:t>
            </a:r>
            <a:endParaRPr lang="en-TO" b="1" dirty="0"/>
          </a:p>
        </p:txBody>
      </p:sp>
      <p:sp>
        <p:nvSpPr>
          <p:cNvPr id="10" name="TextBox 9">
            <a:extLst>
              <a:ext uri="{FF2B5EF4-FFF2-40B4-BE49-F238E27FC236}">
                <a16:creationId xmlns:a16="http://schemas.microsoft.com/office/drawing/2014/main" id="{E0CC74A3-D57C-99B3-4E36-623D7A8E4F7C}"/>
              </a:ext>
            </a:extLst>
          </p:cNvPr>
          <p:cNvSpPr txBox="1"/>
          <p:nvPr/>
        </p:nvSpPr>
        <p:spPr>
          <a:xfrm>
            <a:off x="2641601" y="1514961"/>
            <a:ext cx="8627532" cy="923330"/>
          </a:xfrm>
          <a:prstGeom prst="rect">
            <a:avLst/>
          </a:prstGeom>
          <a:solidFill>
            <a:schemeClr val="bg2"/>
          </a:solidFill>
        </p:spPr>
        <p:txBody>
          <a:bodyPr wrap="square" rtlCol="0">
            <a:spAutoFit/>
          </a:bodyPr>
          <a:lstStyle/>
          <a:p>
            <a:pPr algn="ctr"/>
            <a:r>
              <a:rPr lang="en-US" b="1" dirty="0"/>
              <a:t>Improving education for all</a:t>
            </a:r>
            <a:r>
              <a:rPr lang="en-US" dirty="0"/>
              <a:t> with a focus on addressing drop-outs, gender equality, building safer schools, and increasing employable trainings for both local and overseas opportunity.</a:t>
            </a:r>
          </a:p>
        </p:txBody>
      </p:sp>
      <p:sp>
        <p:nvSpPr>
          <p:cNvPr id="11" name="Rectangle 10">
            <a:extLst>
              <a:ext uri="{FF2B5EF4-FFF2-40B4-BE49-F238E27FC236}">
                <a16:creationId xmlns:a16="http://schemas.microsoft.com/office/drawing/2014/main" id="{44B3D5D9-F3C2-3DEB-A72B-D09AEFF7AD01}"/>
              </a:ext>
            </a:extLst>
          </p:cNvPr>
          <p:cNvSpPr/>
          <p:nvPr/>
        </p:nvSpPr>
        <p:spPr>
          <a:xfrm>
            <a:off x="2641601" y="2726906"/>
            <a:ext cx="2446865" cy="107526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2" name="Rectangle 11">
            <a:extLst>
              <a:ext uri="{FF2B5EF4-FFF2-40B4-BE49-F238E27FC236}">
                <a16:creationId xmlns:a16="http://schemas.microsoft.com/office/drawing/2014/main" id="{D2ACEF43-716A-8C11-2F27-7A0682A821B6}"/>
              </a:ext>
            </a:extLst>
          </p:cNvPr>
          <p:cNvSpPr/>
          <p:nvPr/>
        </p:nvSpPr>
        <p:spPr>
          <a:xfrm>
            <a:off x="5731934" y="2726906"/>
            <a:ext cx="2446865" cy="107526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sp>
        <p:nvSpPr>
          <p:cNvPr id="13" name="Rectangle 12">
            <a:extLst>
              <a:ext uri="{FF2B5EF4-FFF2-40B4-BE49-F238E27FC236}">
                <a16:creationId xmlns:a16="http://schemas.microsoft.com/office/drawing/2014/main" id="{81639C64-15FF-72CC-F366-CC970788215E}"/>
              </a:ext>
            </a:extLst>
          </p:cNvPr>
          <p:cNvSpPr/>
          <p:nvPr/>
        </p:nvSpPr>
        <p:spPr>
          <a:xfrm>
            <a:off x="8678333" y="2736504"/>
            <a:ext cx="2590800" cy="107526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pic>
        <p:nvPicPr>
          <p:cNvPr id="4100" name="Picture 4" descr="Problem solving ">
            <a:extLst>
              <a:ext uri="{FF2B5EF4-FFF2-40B4-BE49-F238E27FC236}">
                <a16:creationId xmlns:a16="http://schemas.microsoft.com/office/drawing/2014/main" id="{D6CBF6D8-1142-BBF9-A1C8-66C341EBA3FC}"/>
              </a:ext>
            </a:extLst>
          </p:cNvPr>
          <p:cNvPicPr>
            <a:picLocks noChangeAspect="1" noChangeArrowheads="1"/>
          </p:cNvPicPr>
          <p:nvPr/>
        </p:nvPicPr>
        <p:blipFill>
          <a:blip r:embed="rId4">
            <a:lum bright="70000" contrast="-70000"/>
            <a:alphaModFix amt="85000"/>
            <a:extLst>
              <a:ext uri="{28A0092B-C50C-407E-A947-70E740481C1C}">
                <a14:useLocalDpi xmlns:a14="http://schemas.microsoft.com/office/drawing/2010/main" val="0"/>
              </a:ext>
            </a:extLst>
          </a:blip>
          <a:srcRect/>
          <a:stretch>
            <a:fillRect/>
          </a:stretch>
        </p:blipFill>
        <p:spPr bwMode="auto">
          <a:xfrm>
            <a:off x="-3807881" y="2747520"/>
            <a:ext cx="753533" cy="75353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ilestone moments ">
            <a:extLst>
              <a:ext uri="{FF2B5EF4-FFF2-40B4-BE49-F238E27FC236}">
                <a16:creationId xmlns:a16="http://schemas.microsoft.com/office/drawing/2014/main" id="{9D3EF2CA-145E-7D7C-065B-65EC89C73B58}"/>
              </a:ext>
            </a:extLst>
          </p:cNvPr>
          <p:cNvPicPr>
            <a:picLocks noChangeAspect="1" noChangeArrowheads="1"/>
          </p:cNvPicPr>
          <p:nvPr/>
        </p:nvPicPr>
        <p:blipFill>
          <a:blip r:embed="rId5">
            <a:duotone>
              <a:schemeClr val="bg2">
                <a:shade val="45000"/>
                <a:satMod val="135000"/>
              </a:schemeClr>
              <a:prstClr val="white"/>
            </a:duotone>
            <a:alphaModFix amt="50000"/>
            <a:extLst>
              <a:ext uri="{28A0092B-C50C-407E-A947-70E740481C1C}">
                <a14:useLocalDpi xmlns:a14="http://schemas.microsoft.com/office/drawing/2010/main" val="0"/>
              </a:ext>
            </a:extLst>
          </a:blip>
          <a:srcRect/>
          <a:stretch>
            <a:fillRect/>
          </a:stretch>
        </p:blipFill>
        <p:spPr bwMode="auto">
          <a:xfrm>
            <a:off x="899586" y="4569425"/>
            <a:ext cx="753533" cy="75353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CC0DA22-AF0C-07F8-F198-3BA25D356A93}"/>
              </a:ext>
            </a:extLst>
          </p:cNvPr>
          <p:cNvSpPr txBox="1"/>
          <p:nvPr/>
        </p:nvSpPr>
        <p:spPr>
          <a:xfrm>
            <a:off x="772412" y="4761525"/>
            <a:ext cx="1447800" cy="369332"/>
          </a:xfrm>
          <a:prstGeom prst="rect">
            <a:avLst/>
          </a:prstGeom>
          <a:noFill/>
        </p:spPr>
        <p:txBody>
          <a:bodyPr wrap="square" rtlCol="0">
            <a:spAutoFit/>
          </a:bodyPr>
          <a:lstStyle/>
          <a:p>
            <a:r>
              <a:rPr lang="en-US" b="1" dirty="0"/>
              <a:t>Impact</a:t>
            </a:r>
            <a:endParaRPr lang="en-TO" b="1" dirty="0"/>
          </a:p>
        </p:txBody>
      </p:sp>
      <p:sp>
        <p:nvSpPr>
          <p:cNvPr id="19" name="TextBox 18">
            <a:extLst>
              <a:ext uri="{FF2B5EF4-FFF2-40B4-BE49-F238E27FC236}">
                <a16:creationId xmlns:a16="http://schemas.microsoft.com/office/drawing/2014/main" id="{3AF564D2-8EDD-AB6B-72D5-80D65D9E316E}"/>
              </a:ext>
            </a:extLst>
          </p:cNvPr>
          <p:cNvSpPr txBox="1"/>
          <p:nvPr/>
        </p:nvSpPr>
        <p:spPr>
          <a:xfrm>
            <a:off x="2717801" y="6402406"/>
            <a:ext cx="7122886" cy="369332"/>
          </a:xfrm>
          <a:prstGeom prst="rect">
            <a:avLst/>
          </a:prstGeom>
          <a:noFill/>
        </p:spPr>
        <p:txBody>
          <a:bodyPr wrap="square" rtlCol="0">
            <a:spAutoFit/>
          </a:bodyPr>
          <a:lstStyle/>
          <a:p>
            <a:r>
              <a:rPr lang="en-US" dirty="0"/>
              <a:t>Mission  |     </a:t>
            </a:r>
            <a:r>
              <a:rPr lang="en-US" dirty="0">
                <a:solidFill>
                  <a:schemeClr val="bg2">
                    <a:lumMod val="90000"/>
                  </a:schemeClr>
                </a:solidFill>
              </a:rPr>
              <a:t>Snapshot     |     Enrolments     |     Challenges     |     Outlook</a:t>
            </a:r>
            <a:endParaRPr lang="en-TO" dirty="0">
              <a:solidFill>
                <a:schemeClr val="bg2">
                  <a:lumMod val="90000"/>
                </a:schemeClr>
              </a:solidFill>
            </a:endParaRPr>
          </a:p>
        </p:txBody>
      </p:sp>
      <p:pic>
        <p:nvPicPr>
          <p:cNvPr id="4104" name="Picture 8" descr="Legal document ">
            <a:extLst>
              <a:ext uri="{FF2B5EF4-FFF2-40B4-BE49-F238E27FC236}">
                <a16:creationId xmlns:a16="http://schemas.microsoft.com/office/drawing/2014/main" id="{A538C7D0-8EA5-16A8-D52D-65B6C3AC5B04}"/>
              </a:ext>
            </a:extLst>
          </p:cNvPr>
          <p:cNvPicPr>
            <a:picLocks noChangeAspect="1" noChangeArrowheads="1"/>
          </p:cNvPicPr>
          <p:nvPr/>
        </p:nvPicPr>
        <p:blipFill>
          <a:blip r:embed="rId6">
            <a:lum bright="70000" contrast="-70000"/>
            <a:alphaModFix amt="85000"/>
            <a:extLst>
              <a:ext uri="{28A0092B-C50C-407E-A947-70E740481C1C}">
                <a14:useLocalDpi xmlns:a14="http://schemas.microsoft.com/office/drawing/2010/main" val="0"/>
              </a:ext>
            </a:extLst>
          </a:blip>
          <a:srcRect/>
          <a:stretch>
            <a:fillRect/>
          </a:stretch>
        </p:blipFill>
        <p:spPr bwMode="auto">
          <a:xfrm>
            <a:off x="863600" y="2947834"/>
            <a:ext cx="951297" cy="95129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63D1C75-11DC-5A0B-7CF4-79616A40A69C}"/>
              </a:ext>
            </a:extLst>
          </p:cNvPr>
          <p:cNvSpPr txBox="1"/>
          <p:nvPr/>
        </p:nvSpPr>
        <p:spPr>
          <a:xfrm>
            <a:off x="2596384" y="2977337"/>
            <a:ext cx="2537297" cy="646331"/>
          </a:xfrm>
          <a:prstGeom prst="rect">
            <a:avLst/>
          </a:prstGeom>
          <a:noFill/>
        </p:spPr>
        <p:txBody>
          <a:bodyPr wrap="square" rtlCol="0">
            <a:spAutoFit/>
          </a:bodyPr>
          <a:lstStyle/>
          <a:p>
            <a:pPr algn="ctr"/>
            <a:r>
              <a:rPr lang="en-US" b="1" dirty="0">
                <a:solidFill>
                  <a:schemeClr val="bg1"/>
                </a:solidFill>
              </a:rPr>
              <a:t>Quality &amp; Accessible   Education</a:t>
            </a:r>
            <a:endParaRPr lang="en-TO" b="1" dirty="0">
              <a:solidFill>
                <a:schemeClr val="bg1"/>
              </a:solidFill>
            </a:endParaRPr>
          </a:p>
        </p:txBody>
      </p:sp>
      <p:sp>
        <p:nvSpPr>
          <p:cNvPr id="22" name="TextBox 21">
            <a:extLst>
              <a:ext uri="{FF2B5EF4-FFF2-40B4-BE49-F238E27FC236}">
                <a16:creationId xmlns:a16="http://schemas.microsoft.com/office/drawing/2014/main" id="{6BB032F4-A185-C3CB-4DD1-9D80CDBCF169}"/>
              </a:ext>
            </a:extLst>
          </p:cNvPr>
          <p:cNvSpPr txBox="1"/>
          <p:nvPr/>
        </p:nvSpPr>
        <p:spPr>
          <a:xfrm>
            <a:off x="5853168" y="2950971"/>
            <a:ext cx="2204395" cy="646331"/>
          </a:xfrm>
          <a:prstGeom prst="rect">
            <a:avLst/>
          </a:prstGeom>
          <a:noFill/>
        </p:spPr>
        <p:txBody>
          <a:bodyPr wrap="square" rtlCol="0">
            <a:spAutoFit/>
          </a:bodyPr>
          <a:lstStyle/>
          <a:p>
            <a:r>
              <a:rPr lang="en-US" b="1" dirty="0">
                <a:solidFill>
                  <a:schemeClr val="bg1"/>
                </a:solidFill>
              </a:rPr>
              <a:t>Vulnerabilities and Gender Disparities</a:t>
            </a:r>
            <a:endParaRPr lang="en-TO" b="1" dirty="0">
              <a:solidFill>
                <a:schemeClr val="bg1"/>
              </a:solidFill>
            </a:endParaRPr>
          </a:p>
        </p:txBody>
      </p:sp>
      <p:sp>
        <p:nvSpPr>
          <p:cNvPr id="23" name="TextBox 22">
            <a:extLst>
              <a:ext uri="{FF2B5EF4-FFF2-40B4-BE49-F238E27FC236}">
                <a16:creationId xmlns:a16="http://schemas.microsoft.com/office/drawing/2014/main" id="{EE33D844-0DD7-784A-6F4D-03B81C9F5D94}"/>
              </a:ext>
            </a:extLst>
          </p:cNvPr>
          <p:cNvSpPr txBox="1"/>
          <p:nvPr/>
        </p:nvSpPr>
        <p:spPr>
          <a:xfrm>
            <a:off x="9171746" y="3089471"/>
            <a:ext cx="1839965" cy="369332"/>
          </a:xfrm>
          <a:prstGeom prst="rect">
            <a:avLst/>
          </a:prstGeom>
          <a:noFill/>
        </p:spPr>
        <p:txBody>
          <a:bodyPr wrap="square" rtlCol="0">
            <a:spAutoFit/>
          </a:bodyPr>
          <a:lstStyle/>
          <a:p>
            <a:r>
              <a:rPr lang="en-US" b="1" dirty="0">
                <a:solidFill>
                  <a:schemeClr val="bg1"/>
                </a:solidFill>
              </a:rPr>
              <a:t>Safer Schools</a:t>
            </a:r>
            <a:endParaRPr lang="en-TO" b="1" dirty="0">
              <a:solidFill>
                <a:schemeClr val="bg1"/>
              </a:solidFill>
            </a:endParaRPr>
          </a:p>
        </p:txBody>
      </p:sp>
      <p:sp>
        <p:nvSpPr>
          <p:cNvPr id="24" name="Rectangle 23">
            <a:extLst>
              <a:ext uri="{FF2B5EF4-FFF2-40B4-BE49-F238E27FC236}">
                <a16:creationId xmlns:a16="http://schemas.microsoft.com/office/drawing/2014/main" id="{99DFFABF-A739-7D2F-5F50-7127D6F516AA}"/>
              </a:ext>
            </a:extLst>
          </p:cNvPr>
          <p:cNvSpPr/>
          <p:nvPr/>
        </p:nvSpPr>
        <p:spPr>
          <a:xfrm>
            <a:off x="2641600" y="4496797"/>
            <a:ext cx="8627532" cy="1189349"/>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25" name="Arrow: Down 24">
            <a:extLst>
              <a:ext uri="{FF2B5EF4-FFF2-40B4-BE49-F238E27FC236}">
                <a16:creationId xmlns:a16="http://schemas.microsoft.com/office/drawing/2014/main" id="{9803F0FA-AD45-B832-7E6E-2425AC74F28B}"/>
              </a:ext>
            </a:extLst>
          </p:cNvPr>
          <p:cNvSpPr/>
          <p:nvPr/>
        </p:nvSpPr>
        <p:spPr>
          <a:xfrm>
            <a:off x="3566506" y="3687174"/>
            <a:ext cx="505838" cy="680613"/>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26" name="Arrow: Down 25">
            <a:extLst>
              <a:ext uri="{FF2B5EF4-FFF2-40B4-BE49-F238E27FC236}">
                <a16:creationId xmlns:a16="http://schemas.microsoft.com/office/drawing/2014/main" id="{CEAB38B3-67C9-71D7-054F-1D9508D8A2F7}"/>
              </a:ext>
            </a:extLst>
          </p:cNvPr>
          <p:cNvSpPr/>
          <p:nvPr/>
        </p:nvSpPr>
        <p:spPr>
          <a:xfrm>
            <a:off x="6705306" y="3703385"/>
            <a:ext cx="505838" cy="680613"/>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27" name="Arrow: Down 26">
            <a:extLst>
              <a:ext uri="{FF2B5EF4-FFF2-40B4-BE49-F238E27FC236}">
                <a16:creationId xmlns:a16="http://schemas.microsoft.com/office/drawing/2014/main" id="{814F3DC7-BA6B-2B38-F942-9EA2FB363001}"/>
              </a:ext>
            </a:extLst>
          </p:cNvPr>
          <p:cNvSpPr/>
          <p:nvPr/>
        </p:nvSpPr>
        <p:spPr>
          <a:xfrm>
            <a:off x="9678733" y="3709868"/>
            <a:ext cx="505838" cy="680613"/>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28" name="TextBox 27">
            <a:extLst>
              <a:ext uri="{FF2B5EF4-FFF2-40B4-BE49-F238E27FC236}">
                <a16:creationId xmlns:a16="http://schemas.microsoft.com/office/drawing/2014/main" id="{EA95B1EC-C416-11F5-6308-720623ACDAED}"/>
              </a:ext>
            </a:extLst>
          </p:cNvPr>
          <p:cNvSpPr txBox="1"/>
          <p:nvPr/>
        </p:nvSpPr>
        <p:spPr>
          <a:xfrm>
            <a:off x="408141" y="466530"/>
            <a:ext cx="6438429" cy="369332"/>
          </a:xfrm>
          <a:prstGeom prst="rect">
            <a:avLst/>
          </a:prstGeom>
          <a:noFill/>
        </p:spPr>
        <p:txBody>
          <a:bodyPr wrap="square" rtlCol="0">
            <a:spAutoFit/>
          </a:bodyPr>
          <a:lstStyle/>
          <a:p>
            <a:r>
              <a:rPr lang="en-US" b="1" dirty="0"/>
              <a:t>Tonga’s education analysis highlights these key problems.</a:t>
            </a:r>
            <a:endParaRPr lang="en-TO" b="1" dirty="0"/>
          </a:p>
        </p:txBody>
      </p:sp>
      <p:sp>
        <p:nvSpPr>
          <p:cNvPr id="29" name="TextBox 28">
            <a:extLst>
              <a:ext uri="{FF2B5EF4-FFF2-40B4-BE49-F238E27FC236}">
                <a16:creationId xmlns:a16="http://schemas.microsoft.com/office/drawing/2014/main" id="{80C1335E-15C0-68F7-5C36-FA85785E752A}"/>
              </a:ext>
            </a:extLst>
          </p:cNvPr>
          <p:cNvSpPr txBox="1"/>
          <p:nvPr/>
        </p:nvSpPr>
        <p:spPr>
          <a:xfrm>
            <a:off x="2741019" y="4569425"/>
            <a:ext cx="251092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Higher pass rates in science and mathematics</a:t>
            </a:r>
          </a:p>
          <a:p>
            <a:pPr marL="285750" indent="-285750">
              <a:buFont typeface="Arial" panose="020B0604020202020204" pitchFamily="34" charset="0"/>
              <a:buChar char="•"/>
            </a:pPr>
            <a:r>
              <a:rPr lang="en-US" sz="1400" dirty="0"/>
              <a:t>A school within access per village.</a:t>
            </a:r>
            <a:endParaRPr lang="en-TO" sz="1400" dirty="0"/>
          </a:p>
        </p:txBody>
      </p:sp>
      <p:sp>
        <p:nvSpPr>
          <p:cNvPr id="30" name="TextBox 29">
            <a:extLst>
              <a:ext uri="{FF2B5EF4-FFF2-40B4-BE49-F238E27FC236}">
                <a16:creationId xmlns:a16="http://schemas.microsoft.com/office/drawing/2014/main" id="{3401C9B7-DD72-6F77-37C7-A174CC296084}"/>
              </a:ext>
            </a:extLst>
          </p:cNvPr>
          <p:cNvSpPr txBox="1"/>
          <p:nvPr/>
        </p:nvSpPr>
        <p:spPr>
          <a:xfrm>
            <a:off x="5550649" y="4545978"/>
            <a:ext cx="295014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t>Converge Secondary GPI to 1.0</a:t>
            </a:r>
          </a:p>
          <a:p>
            <a:pPr marL="285750" indent="-285750">
              <a:buFont typeface="Arial" panose="020B0604020202020204" pitchFamily="34" charset="0"/>
              <a:buChar char="•"/>
            </a:pPr>
            <a:r>
              <a:rPr lang="en-US" sz="1400" dirty="0"/>
              <a:t>Aid vulnerable families with tuition</a:t>
            </a:r>
          </a:p>
          <a:p>
            <a:pPr marL="285750" indent="-285750">
              <a:buFont typeface="Arial" panose="020B0604020202020204" pitchFamily="34" charset="0"/>
              <a:buChar char="•"/>
            </a:pPr>
            <a:r>
              <a:rPr lang="en-US" sz="1400" dirty="0"/>
              <a:t>Address attitude towards the value of education</a:t>
            </a:r>
            <a:endParaRPr lang="en-TO" sz="1400" dirty="0"/>
          </a:p>
        </p:txBody>
      </p:sp>
      <p:sp>
        <p:nvSpPr>
          <p:cNvPr id="31" name="TextBox 30">
            <a:extLst>
              <a:ext uri="{FF2B5EF4-FFF2-40B4-BE49-F238E27FC236}">
                <a16:creationId xmlns:a16="http://schemas.microsoft.com/office/drawing/2014/main" id="{5E6E6865-F8C0-A783-A0BA-6DC1524E0B12}"/>
              </a:ext>
            </a:extLst>
          </p:cNvPr>
          <p:cNvSpPr txBox="1"/>
          <p:nvPr/>
        </p:nvSpPr>
        <p:spPr>
          <a:xfrm>
            <a:off x="8500791" y="4569424"/>
            <a:ext cx="251092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Safer and more resilient infrastructures</a:t>
            </a:r>
          </a:p>
          <a:p>
            <a:pPr marL="285750" indent="-285750">
              <a:buFont typeface="Arial" panose="020B0604020202020204" pitchFamily="34" charset="0"/>
              <a:buChar char="•"/>
            </a:pPr>
            <a:r>
              <a:rPr lang="en-US" sz="1400" dirty="0"/>
              <a:t>X </a:t>
            </a:r>
            <a:r>
              <a:rPr lang="en-US" sz="1400" dirty="0" err="1"/>
              <a:t>x</a:t>
            </a:r>
            <a:r>
              <a:rPr lang="en-US" sz="1400" dirty="0"/>
              <a:t> </a:t>
            </a:r>
            <a:r>
              <a:rPr lang="en-US" sz="1400" dirty="0" err="1"/>
              <a:t>x</a:t>
            </a:r>
            <a:r>
              <a:rPr lang="en-US" sz="1400" dirty="0"/>
              <a:t> </a:t>
            </a:r>
            <a:r>
              <a:rPr lang="en-US" sz="1400" dirty="0" err="1"/>
              <a:t>x</a:t>
            </a:r>
            <a:r>
              <a:rPr lang="en-US" sz="1400" dirty="0"/>
              <a:t> </a:t>
            </a:r>
            <a:r>
              <a:rPr lang="en-US" sz="1400" dirty="0" err="1"/>
              <a:t>x</a:t>
            </a:r>
            <a:r>
              <a:rPr lang="en-US" sz="1400" dirty="0"/>
              <a:t> </a:t>
            </a:r>
            <a:r>
              <a:rPr lang="en-US" sz="1400" dirty="0" err="1"/>
              <a:t>x</a:t>
            </a:r>
            <a:r>
              <a:rPr lang="en-US" sz="1400" dirty="0"/>
              <a:t> </a:t>
            </a:r>
            <a:r>
              <a:rPr lang="en-US" sz="1400" dirty="0" err="1"/>
              <a:t>x</a:t>
            </a:r>
            <a:r>
              <a:rPr lang="en-US" sz="1400" dirty="0"/>
              <a:t> </a:t>
            </a:r>
            <a:endParaRPr lang="en-TO" sz="1400" dirty="0"/>
          </a:p>
        </p:txBody>
      </p:sp>
      <p:sp>
        <p:nvSpPr>
          <p:cNvPr id="32" name="TextBox 31">
            <a:extLst>
              <a:ext uri="{FF2B5EF4-FFF2-40B4-BE49-F238E27FC236}">
                <a16:creationId xmlns:a16="http://schemas.microsoft.com/office/drawing/2014/main" id="{24317832-7BAB-04E6-86F8-2F0B5B201819}"/>
              </a:ext>
            </a:extLst>
          </p:cNvPr>
          <p:cNvSpPr txBox="1"/>
          <p:nvPr/>
        </p:nvSpPr>
        <p:spPr>
          <a:xfrm>
            <a:off x="726180" y="3250965"/>
            <a:ext cx="1447800" cy="369332"/>
          </a:xfrm>
          <a:prstGeom prst="rect">
            <a:avLst/>
          </a:prstGeom>
          <a:noFill/>
        </p:spPr>
        <p:txBody>
          <a:bodyPr wrap="square" rtlCol="0">
            <a:spAutoFit/>
          </a:bodyPr>
          <a:lstStyle/>
          <a:p>
            <a:r>
              <a:rPr lang="en-US" b="1" dirty="0"/>
              <a:t>Themes</a:t>
            </a:r>
            <a:endParaRPr lang="en-TO" b="1" dirty="0"/>
          </a:p>
        </p:txBody>
      </p:sp>
    </p:spTree>
    <p:extLst>
      <p:ext uri="{BB962C8B-B14F-4D97-AF65-F5344CB8AC3E}">
        <p14:creationId xmlns:p14="http://schemas.microsoft.com/office/powerpoint/2010/main" val="230535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55F53-DB4C-1D9D-3E8B-1FD854AA6D7C}"/>
              </a:ext>
            </a:extLst>
          </p:cNvPr>
          <p:cNvSpPr txBox="1"/>
          <p:nvPr/>
        </p:nvSpPr>
        <p:spPr>
          <a:xfrm>
            <a:off x="2330445" y="1031118"/>
            <a:ext cx="4224868" cy="369332"/>
          </a:xfrm>
          <a:prstGeom prst="rect">
            <a:avLst/>
          </a:prstGeom>
          <a:noFill/>
        </p:spPr>
        <p:txBody>
          <a:bodyPr wrap="square" rtlCol="0">
            <a:spAutoFit/>
          </a:bodyPr>
          <a:lstStyle/>
          <a:p>
            <a:r>
              <a:rPr lang="en-US" b="1" dirty="0">
                <a:solidFill>
                  <a:schemeClr val="accent1"/>
                </a:solidFill>
              </a:rPr>
              <a:t>MET in 2024</a:t>
            </a:r>
            <a:endParaRPr lang="en-TO" b="1" dirty="0">
              <a:solidFill>
                <a:schemeClr val="accent1"/>
              </a:solidFill>
            </a:endParaRPr>
          </a:p>
        </p:txBody>
      </p:sp>
      <p:cxnSp>
        <p:nvCxnSpPr>
          <p:cNvPr id="4" name="Straight Connector 3">
            <a:extLst>
              <a:ext uri="{FF2B5EF4-FFF2-40B4-BE49-F238E27FC236}">
                <a16:creationId xmlns:a16="http://schemas.microsoft.com/office/drawing/2014/main" id="{1A9ACFEB-0B3D-8425-67E5-7F9F528F4832}"/>
              </a:ext>
            </a:extLst>
          </p:cNvPr>
          <p:cNvCxnSpPr>
            <a:cxnSpLocks/>
          </p:cNvCxnSpPr>
          <p:nvPr/>
        </p:nvCxnSpPr>
        <p:spPr>
          <a:xfrm>
            <a:off x="516466" y="1466940"/>
            <a:ext cx="509838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0327F58-07ED-27A8-64F7-7D0F1DEE2B91}"/>
              </a:ext>
            </a:extLst>
          </p:cNvPr>
          <p:cNvSpPr/>
          <p:nvPr/>
        </p:nvSpPr>
        <p:spPr>
          <a:xfrm>
            <a:off x="925451" y="3139991"/>
            <a:ext cx="1864316" cy="894034"/>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solidFill>
                <a:schemeClr val="tx1"/>
              </a:solidFill>
            </a:endParaRPr>
          </a:p>
        </p:txBody>
      </p:sp>
      <p:sp>
        <p:nvSpPr>
          <p:cNvPr id="25" name="Oval 24">
            <a:extLst>
              <a:ext uri="{FF2B5EF4-FFF2-40B4-BE49-F238E27FC236}">
                <a16:creationId xmlns:a16="http://schemas.microsoft.com/office/drawing/2014/main" id="{F29FDF3D-1748-7E27-A393-6E6C55D1A49A}"/>
              </a:ext>
            </a:extLst>
          </p:cNvPr>
          <p:cNvSpPr/>
          <p:nvPr/>
        </p:nvSpPr>
        <p:spPr>
          <a:xfrm>
            <a:off x="485869" y="3107138"/>
            <a:ext cx="925927" cy="959732"/>
          </a:xfrm>
          <a:prstGeom prst="ellipse">
            <a:avLst/>
          </a:prstGeom>
          <a:solidFill>
            <a:srgbClr val="08329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TO" dirty="0"/>
          </a:p>
        </p:txBody>
      </p:sp>
      <p:grpSp>
        <p:nvGrpSpPr>
          <p:cNvPr id="26" name="Graphic 12" descr="Users outline">
            <a:extLst>
              <a:ext uri="{FF2B5EF4-FFF2-40B4-BE49-F238E27FC236}">
                <a16:creationId xmlns:a16="http://schemas.microsoft.com/office/drawing/2014/main" id="{8F7BBB3F-C5ED-2067-7D67-7CB8A4E1E2A5}"/>
              </a:ext>
            </a:extLst>
          </p:cNvPr>
          <p:cNvGrpSpPr/>
          <p:nvPr/>
        </p:nvGrpSpPr>
        <p:grpSpPr>
          <a:xfrm>
            <a:off x="4966939" y="2408913"/>
            <a:ext cx="647910" cy="483665"/>
            <a:chOff x="7186161" y="2296180"/>
            <a:chExt cx="800035" cy="485727"/>
          </a:xfrm>
          <a:solidFill>
            <a:schemeClr val="bg1"/>
          </a:solidFill>
        </p:grpSpPr>
        <p:sp>
          <p:nvSpPr>
            <p:cNvPr id="27" name="Freeform: Shape 15">
              <a:extLst>
                <a:ext uri="{FF2B5EF4-FFF2-40B4-BE49-F238E27FC236}">
                  <a16:creationId xmlns:a16="http://schemas.microsoft.com/office/drawing/2014/main" id="{4453AB0A-89DA-353B-40FA-AF8DA70499A7}"/>
                </a:ext>
              </a:extLst>
            </p:cNvPr>
            <p:cNvSpPr/>
            <p:nvPr/>
          </p:nvSpPr>
          <p:spPr>
            <a:xfrm>
              <a:off x="7271810" y="2296180"/>
              <a:ext cx="171450" cy="171450"/>
            </a:xfrm>
            <a:prstGeom prst="flowChartConnector">
              <a:avLst/>
            </a:prstGeom>
            <a:grpFill/>
            <a:ln w="9525" cap="flat">
              <a:solidFill>
                <a:schemeClr val="bg1"/>
              </a:solidFill>
              <a:prstDash val="solid"/>
              <a:miter/>
            </a:ln>
          </p:spPr>
          <p:txBody>
            <a:bodyPr rtlCol="0" anchor="ctr"/>
            <a:lstStyle/>
            <a:p>
              <a:endParaRPr lang="en-TO"/>
            </a:p>
          </p:txBody>
        </p:sp>
        <p:sp>
          <p:nvSpPr>
            <p:cNvPr id="28" name="Freeform: Shape 16">
              <a:extLst>
                <a:ext uri="{FF2B5EF4-FFF2-40B4-BE49-F238E27FC236}">
                  <a16:creationId xmlns:a16="http://schemas.microsoft.com/office/drawing/2014/main" id="{9E6526F7-8C94-A02E-39A8-854367D1868D}"/>
                </a:ext>
              </a:extLst>
            </p:cNvPr>
            <p:cNvSpPr/>
            <p:nvPr/>
          </p:nvSpPr>
          <p:spPr>
            <a:xfrm>
              <a:off x="7729010" y="2296180"/>
              <a:ext cx="171450" cy="171450"/>
            </a:xfrm>
            <a:prstGeom prst="flowChartConnector">
              <a:avLst/>
            </a:prstGeom>
            <a:grpFill/>
            <a:ln w="9525" cap="flat">
              <a:solidFill>
                <a:schemeClr val="bg1"/>
              </a:solidFill>
              <a:prstDash val="solid"/>
              <a:miter/>
            </a:ln>
          </p:spPr>
          <p:txBody>
            <a:bodyPr rtlCol="0" anchor="ctr"/>
            <a:lstStyle/>
            <a:p>
              <a:endParaRPr lang="en-TO"/>
            </a:p>
          </p:txBody>
        </p:sp>
        <p:sp>
          <p:nvSpPr>
            <p:cNvPr id="29" name="Freeform: Shape 17">
              <a:extLst>
                <a:ext uri="{FF2B5EF4-FFF2-40B4-BE49-F238E27FC236}">
                  <a16:creationId xmlns:a16="http://schemas.microsoft.com/office/drawing/2014/main" id="{31567021-8C53-55C8-199D-A8DFB047BCAF}"/>
                </a:ext>
              </a:extLst>
            </p:cNvPr>
            <p:cNvSpPr/>
            <p:nvPr/>
          </p:nvSpPr>
          <p:spPr>
            <a:xfrm>
              <a:off x="7697110" y="2488442"/>
              <a:ext cx="289085" cy="161925"/>
            </a:xfrm>
            <a:prstGeom prst="flowChartConnector">
              <a:avLst/>
            </a:prstGeom>
            <a:grpFill/>
            <a:ln w="9525" cap="flat">
              <a:solidFill>
                <a:schemeClr val="bg1"/>
              </a:solidFill>
              <a:prstDash val="solid"/>
              <a:miter/>
            </a:ln>
          </p:spPr>
          <p:txBody>
            <a:bodyPr rtlCol="0" anchor="ctr"/>
            <a:lstStyle/>
            <a:p>
              <a:endParaRPr lang="en-TO"/>
            </a:p>
          </p:txBody>
        </p:sp>
        <p:sp>
          <p:nvSpPr>
            <p:cNvPr id="30" name="Freeform: Shape 18">
              <a:extLst>
                <a:ext uri="{FF2B5EF4-FFF2-40B4-BE49-F238E27FC236}">
                  <a16:creationId xmlns:a16="http://schemas.microsoft.com/office/drawing/2014/main" id="{7194BD94-1FB8-AAB3-D981-EFDE324EBB0C}"/>
                </a:ext>
              </a:extLst>
            </p:cNvPr>
            <p:cNvSpPr/>
            <p:nvPr/>
          </p:nvSpPr>
          <p:spPr>
            <a:xfrm>
              <a:off x="7186161" y="2488442"/>
              <a:ext cx="288597" cy="161925"/>
            </a:xfrm>
            <a:prstGeom prst="flowChartConnector">
              <a:avLst/>
            </a:prstGeom>
            <a:grpFill/>
            <a:ln w="9525" cap="flat">
              <a:solidFill>
                <a:schemeClr val="bg1"/>
              </a:solidFill>
              <a:prstDash val="solid"/>
              <a:miter/>
            </a:ln>
          </p:spPr>
          <p:txBody>
            <a:bodyPr rtlCol="0" anchor="ctr"/>
            <a:lstStyle/>
            <a:p>
              <a:endParaRPr lang="en-TO"/>
            </a:p>
          </p:txBody>
        </p:sp>
        <p:sp>
          <p:nvSpPr>
            <p:cNvPr id="31" name="Freeform: Shape 19">
              <a:extLst>
                <a:ext uri="{FF2B5EF4-FFF2-40B4-BE49-F238E27FC236}">
                  <a16:creationId xmlns:a16="http://schemas.microsoft.com/office/drawing/2014/main" id="{AC53021A-FBF6-6F8C-7AEF-D82E2DEE3873}"/>
                </a:ext>
              </a:extLst>
            </p:cNvPr>
            <p:cNvSpPr/>
            <p:nvPr/>
          </p:nvSpPr>
          <p:spPr>
            <a:xfrm>
              <a:off x="7414685" y="2619983"/>
              <a:ext cx="342911" cy="161925"/>
            </a:xfrm>
            <a:prstGeom prst="flowChartConnector">
              <a:avLst/>
            </a:prstGeom>
            <a:grpFill/>
            <a:ln w="9525" cap="flat">
              <a:solidFill>
                <a:schemeClr val="bg1"/>
              </a:solidFill>
              <a:prstDash val="solid"/>
              <a:miter/>
            </a:ln>
          </p:spPr>
          <p:txBody>
            <a:bodyPr rtlCol="0" anchor="ctr"/>
            <a:lstStyle/>
            <a:p>
              <a:endParaRPr lang="en-TO"/>
            </a:p>
          </p:txBody>
        </p:sp>
        <p:sp>
          <p:nvSpPr>
            <p:cNvPr id="32" name="Freeform: Shape 20">
              <a:extLst>
                <a:ext uri="{FF2B5EF4-FFF2-40B4-BE49-F238E27FC236}">
                  <a16:creationId xmlns:a16="http://schemas.microsoft.com/office/drawing/2014/main" id="{B6B288C9-0555-8F03-E79B-22A3FB4E71A0}"/>
                </a:ext>
              </a:extLst>
            </p:cNvPr>
            <p:cNvSpPr/>
            <p:nvPr/>
          </p:nvSpPr>
          <p:spPr>
            <a:xfrm>
              <a:off x="7500410" y="2427720"/>
              <a:ext cx="171450" cy="171450"/>
            </a:xfrm>
            <a:prstGeom prst="flowChartConnector">
              <a:avLst/>
            </a:prstGeom>
            <a:grpFill/>
            <a:ln w="9525" cap="flat">
              <a:solidFill>
                <a:schemeClr val="bg1"/>
              </a:solidFill>
              <a:prstDash val="solid"/>
              <a:miter/>
            </a:ln>
          </p:spPr>
          <p:txBody>
            <a:bodyPr rtlCol="0" anchor="ctr"/>
            <a:lstStyle/>
            <a:p>
              <a:endParaRPr lang="en-TO"/>
            </a:p>
          </p:txBody>
        </p:sp>
      </p:grpSp>
      <p:pic>
        <p:nvPicPr>
          <p:cNvPr id="51" name="Picture 50">
            <a:extLst>
              <a:ext uri="{FF2B5EF4-FFF2-40B4-BE49-F238E27FC236}">
                <a16:creationId xmlns:a16="http://schemas.microsoft.com/office/drawing/2014/main" id="{B0246FB1-7876-C8EC-D590-D3E73B70CFAD}"/>
              </a:ext>
            </a:extLst>
          </p:cNvPr>
          <p:cNvPicPr>
            <a:picLocks noChangeAspect="1"/>
          </p:cNvPicPr>
          <p:nvPr/>
        </p:nvPicPr>
        <p:blipFill>
          <a:blip r:embed="rId3"/>
          <a:stretch>
            <a:fillRect/>
          </a:stretch>
        </p:blipFill>
        <p:spPr>
          <a:xfrm>
            <a:off x="549715" y="3142281"/>
            <a:ext cx="798235" cy="798235"/>
          </a:xfrm>
          <a:prstGeom prst="rect">
            <a:avLst/>
          </a:prstGeom>
        </p:spPr>
      </p:pic>
      <p:grpSp>
        <p:nvGrpSpPr>
          <p:cNvPr id="54" name="Group 53">
            <a:extLst>
              <a:ext uri="{FF2B5EF4-FFF2-40B4-BE49-F238E27FC236}">
                <a16:creationId xmlns:a16="http://schemas.microsoft.com/office/drawing/2014/main" id="{F08A1C2A-0517-0102-787A-A42429897E0D}"/>
              </a:ext>
            </a:extLst>
          </p:cNvPr>
          <p:cNvGrpSpPr/>
          <p:nvPr/>
        </p:nvGrpSpPr>
        <p:grpSpPr>
          <a:xfrm>
            <a:off x="3219621" y="3107134"/>
            <a:ext cx="2385500" cy="989270"/>
            <a:chOff x="3219621" y="3107134"/>
            <a:chExt cx="2385500" cy="959736"/>
          </a:xfrm>
        </p:grpSpPr>
        <p:grpSp>
          <p:nvGrpSpPr>
            <p:cNvPr id="45" name="Group 44">
              <a:extLst>
                <a:ext uri="{FF2B5EF4-FFF2-40B4-BE49-F238E27FC236}">
                  <a16:creationId xmlns:a16="http://schemas.microsoft.com/office/drawing/2014/main" id="{D3CA7683-C72C-673D-3313-E5F93B06EBD0}"/>
                </a:ext>
              </a:extLst>
            </p:cNvPr>
            <p:cNvGrpSpPr/>
            <p:nvPr/>
          </p:nvGrpSpPr>
          <p:grpSpPr>
            <a:xfrm>
              <a:off x="3219621" y="3107134"/>
              <a:ext cx="2385500" cy="959736"/>
              <a:chOff x="2763622" y="3195021"/>
              <a:chExt cx="2385500" cy="959736"/>
            </a:xfrm>
          </p:grpSpPr>
          <p:sp>
            <p:nvSpPr>
              <p:cNvPr id="35" name="Rectangle 34">
                <a:extLst>
                  <a:ext uri="{FF2B5EF4-FFF2-40B4-BE49-F238E27FC236}">
                    <a16:creationId xmlns:a16="http://schemas.microsoft.com/office/drawing/2014/main" id="{EF059CE0-13A1-9008-A4A6-81B8C921ABAD}"/>
                  </a:ext>
                </a:extLst>
              </p:cNvPr>
              <p:cNvSpPr/>
              <p:nvPr/>
            </p:nvSpPr>
            <p:spPr>
              <a:xfrm>
                <a:off x="3108093" y="3208274"/>
                <a:ext cx="2041029" cy="89403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sp>
            <p:nvSpPr>
              <p:cNvPr id="36" name="Oval 35">
                <a:extLst>
                  <a:ext uri="{FF2B5EF4-FFF2-40B4-BE49-F238E27FC236}">
                    <a16:creationId xmlns:a16="http://schemas.microsoft.com/office/drawing/2014/main" id="{CDA70D05-7027-E711-FE3E-435397A816B1}"/>
                  </a:ext>
                </a:extLst>
              </p:cNvPr>
              <p:cNvSpPr/>
              <p:nvPr/>
            </p:nvSpPr>
            <p:spPr>
              <a:xfrm>
                <a:off x="2763622" y="3195021"/>
                <a:ext cx="887365" cy="959736"/>
              </a:xfrm>
              <a:prstGeom prst="ellipse">
                <a:avLst/>
              </a:prstGeom>
              <a:solidFill>
                <a:srgbClr val="08329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TO" dirty="0"/>
              </a:p>
            </p:txBody>
          </p:sp>
        </p:grpSp>
        <p:pic>
          <p:nvPicPr>
            <p:cNvPr id="53" name="Picture 52">
              <a:extLst>
                <a:ext uri="{FF2B5EF4-FFF2-40B4-BE49-F238E27FC236}">
                  <a16:creationId xmlns:a16="http://schemas.microsoft.com/office/drawing/2014/main" id="{CFBD898C-6842-29FD-B853-C60751607762}"/>
                </a:ext>
              </a:extLst>
            </p:cNvPr>
            <p:cNvPicPr>
              <a:picLocks noChangeAspect="1"/>
            </p:cNvPicPr>
            <p:nvPr/>
          </p:nvPicPr>
          <p:blipFill>
            <a:blip r:embed="rId4"/>
            <a:stretch>
              <a:fillRect/>
            </a:stretch>
          </p:blipFill>
          <p:spPr>
            <a:xfrm>
              <a:off x="3309849" y="3262732"/>
              <a:ext cx="648539" cy="648539"/>
            </a:xfrm>
            <a:prstGeom prst="rect">
              <a:avLst/>
            </a:prstGeom>
          </p:spPr>
        </p:pic>
      </p:grpSp>
      <p:sp>
        <p:nvSpPr>
          <p:cNvPr id="55" name="TextBox 54">
            <a:extLst>
              <a:ext uri="{FF2B5EF4-FFF2-40B4-BE49-F238E27FC236}">
                <a16:creationId xmlns:a16="http://schemas.microsoft.com/office/drawing/2014/main" id="{3734C10B-F8AB-4175-8940-D66CEFFC8CC4}"/>
              </a:ext>
            </a:extLst>
          </p:cNvPr>
          <p:cNvSpPr txBox="1"/>
          <p:nvPr/>
        </p:nvSpPr>
        <p:spPr>
          <a:xfrm>
            <a:off x="1438178" y="3402335"/>
            <a:ext cx="1524000" cy="369332"/>
          </a:xfrm>
          <a:prstGeom prst="rect">
            <a:avLst/>
          </a:prstGeom>
          <a:noFill/>
        </p:spPr>
        <p:txBody>
          <a:bodyPr wrap="square" rtlCol="0">
            <a:spAutoFit/>
          </a:bodyPr>
          <a:lstStyle/>
          <a:p>
            <a:r>
              <a:rPr lang="en-US" b="1" dirty="0"/>
              <a:t>1343 Staff</a:t>
            </a:r>
            <a:endParaRPr lang="en-TO" b="1" dirty="0"/>
          </a:p>
        </p:txBody>
      </p:sp>
      <p:sp>
        <p:nvSpPr>
          <p:cNvPr id="57" name="TextBox 56">
            <a:extLst>
              <a:ext uri="{FF2B5EF4-FFF2-40B4-BE49-F238E27FC236}">
                <a16:creationId xmlns:a16="http://schemas.microsoft.com/office/drawing/2014/main" id="{BA16277A-837A-9C52-D856-D7B5AE3818AB}"/>
              </a:ext>
            </a:extLst>
          </p:cNvPr>
          <p:cNvSpPr txBox="1"/>
          <p:nvPr/>
        </p:nvSpPr>
        <p:spPr>
          <a:xfrm>
            <a:off x="4124097" y="3289686"/>
            <a:ext cx="1524000" cy="646331"/>
          </a:xfrm>
          <a:prstGeom prst="rect">
            <a:avLst/>
          </a:prstGeom>
          <a:noFill/>
        </p:spPr>
        <p:txBody>
          <a:bodyPr wrap="square" rtlCol="0">
            <a:spAutoFit/>
          </a:bodyPr>
          <a:lstStyle/>
          <a:p>
            <a:r>
              <a:rPr lang="en-US" b="1" dirty="0"/>
              <a:t>70.6 million</a:t>
            </a:r>
          </a:p>
          <a:p>
            <a:r>
              <a:rPr lang="en-US" b="1" dirty="0"/>
              <a:t>     </a:t>
            </a:r>
            <a:r>
              <a:rPr lang="en-US" sz="1200" dirty="0"/>
              <a:t>(2024/25)</a:t>
            </a:r>
            <a:endParaRPr lang="en-TO" dirty="0"/>
          </a:p>
        </p:txBody>
      </p:sp>
      <p:sp>
        <p:nvSpPr>
          <p:cNvPr id="58" name="Rectangle 57">
            <a:extLst>
              <a:ext uri="{FF2B5EF4-FFF2-40B4-BE49-F238E27FC236}">
                <a16:creationId xmlns:a16="http://schemas.microsoft.com/office/drawing/2014/main" id="{1B7F1F3F-B881-8797-DDD4-C4812A656590}"/>
              </a:ext>
            </a:extLst>
          </p:cNvPr>
          <p:cNvSpPr/>
          <p:nvPr/>
        </p:nvSpPr>
        <p:spPr>
          <a:xfrm>
            <a:off x="516466" y="1566153"/>
            <a:ext cx="5088655" cy="122829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59" name="TextBox 58">
            <a:extLst>
              <a:ext uri="{FF2B5EF4-FFF2-40B4-BE49-F238E27FC236}">
                <a16:creationId xmlns:a16="http://schemas.microsoft.com/office/drawing/2014/main" id="{A54361E9-A75E-A1DD-3741-131E0E641891}"/>
              </a:ext>
            </a:extLst>
          </p:cNvPr>
          <p:cNvSpPr txBox="1"/>
          <p:nvPr/>
        </p:nvSpPr>
        <p:spPr>
          <a:xfrm>
            <a:off x="549715" y="1716510"/>
            <a:ext cx="5098382" cy="523220"/>
          </a:xfrm>
          <a:prstGeom prst="rect">
            <a:avLst/>
          </a:prstGeom>
          <a:noFill/>
        </p:spPr>
        <p:txBody>
          <a:bodyPr wrap="square" rtlCol="0">
            <a:spAutoFit/>
          </a:bodyPr>
          <a:lstStyle/>
          <a:p>
            <a:pPr algn="ctr"/>
            <a:r>
              <a:rPr lang="en-US" sz="1400" dirty="0"/>
              <a:t>MET’s mandate is to ensure the provision of quality education that is inclusive, equitable, relevant, and sustainable.</a:t>
            </a:r>
            <a:endParaRPr lang="en-TO" sz="1400" dirty="0"/>
          </a:p>
        </p:txBody>
      </p:sp>
      <p:cxnSp>
        <p:nvCxnSpPr>
          <p:cNvPr id="5120" name="Straight Connector 5119">
            <a:extLst>
              <a:ext uri="{FF2B5EF4-FFF2-40B4-BE49-F238E27FC236}">
                <a16:creationId xmlns:a16="http://schemas.microsoft.com/office/drawing/2014/main" id="{E881F40A-363D-E8BF-D07E-7EF37F5FA24E}"/>
              </a:ext>
            </a:extLst>
          </p:cNvPr>
          <p:cNvCxnSpPr>
            <a:cxnSpLocks/>
          </p:cNvCxnSpPr>
          <p:nvPr/>
        </p:nvCxnSpPr>
        <p:spPr>
          <a:xfrm>
            <a:off x="5955052" y="1245138"/>
            <a:ext cx="0" cy="4513637"/>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123" name="TextBox 5122">
            <a:extLst>
              <a:ext uri="{FF2B5EF4-FFF2-40B4-BE49-F238E27FC236}">
                <a16:creationId xmlns:a16="http://schemas.microsoft.com/office/drawing/2014/main" id="{F866A9E0-8A06-32CC-F958-0BA115A8C2BD}"/>
              </a:ext>
            </a:extLst>
          </p:cNvPr>
          <p:cNvSpPr txBox="1"/>
          <p:nvPr/>
        </p:nvSpPr>
        <p:spPr>
          <a:xfrm>
            <a:off x="7500894" y="992206"/>
            <a:ext cx="4224868" cy="369332"/>
          </a:xfrm>
          <a:prstGeom prst="rect">
            <a:avLst/>
          </a:prstGeom>
          <a:noFill/>
        </p:spPr>
        <p:txBody>
          <a:bodyPr wrap="square" rtlCol="0">
            <a:spAutoFit/>
          </a:bodyPr>
          <a:lstStyle/>
          <a:p>
            <a:r>
              <a:rPr lang="en-US" b="1" dirty="0">
                <a:solidFill>
                  <a:srgbClr val="FFC000"/>
                </a:solidFill>
              </a:rPr>
              <a:t>New Policies and Reforms</a:t>
            </a:r>
            <a:endParaRPr lang="en-TO" b="1" dirty="0">
              <a:solidFill>
                <a:srgbClr val="FFC000"/>
              </a:solidFill>
            </a:endParaRPr>
          </a:p>
        </p:txBody>
      </p:sp>
      <p:sp>
        <p:nvSpPr>
          <p:cNvPr id="5127" name="Rectangle 5126">
            <a:extLst>
              <a:ext uri="{FF2B5EF4-FFF2-40B4-BE49-F238E27FC236}">
                <a16:creationId xmlns:a16="http://schemas.microsoft.com/office/drawing/2014/main" id="{667663E4-B78D-635C-DB8B-9EA797A63AA8}"/>
              </a:ext>
            </a:extLst>
          </p:cNvPr>
          <p:cNvSpPr/>
          <p:nvPr/>
        </p:nvSpPr>
        <p:spPr>
          <a:xfrm>
            <a:off x="6258776" y="1439694"/>
            <a:ext cx="5538793" cy="4757906"/>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5129" name="TextBox 5128">
            <a:extLst>
              <a:ext uri="{FF2B5EF4-FFF2-40B4-BE49-F238E27FC236}">
                <a16:creationId xmlns:a16="http://schemas.microsoft.com/office/drawing/2014/main" id="{6AD234DB-93BA-25BE-1ED9-A862A8C7E380}"/>
              </a:ext>
            </a:extLst>
          </p:cNvPr>
          <p:cNvSpPr txBox="1"/>
          <p:nvPr/>
        </p:nvSpPr>
        <p:spPr>
          <a:xfrm>
            <a:off x="408141" y="466530"/>
            <a:ext cx="6438429" cy="369332"/>
          </a:xfrm>
          <a:prstGeom prst="rect">
            <a:avLst/>
          </a:prstGeom>
          <a:noFill/>
        </p:spPr>
        <p:txBody>
          <a:bodyPr wrap="square" rtlCol="0">
            <a:spAutoFit/>
          </a:bodyPr>
          <a:lstStyle/>
          <a:p>
            <a:r>
              <a:rPr lang="en-US" b="1" dirty="0"/>
              <a:t>The Ministry of Education has undergone significant change</a:t>
            </a:r>
            <a:endParaRPr lang="en-TO" b="1" dirty="0"/>
          </a:p>
        </p:txBody>
      </p:sp>
      <p:sp>
        <p:nvSpPr>
          <p:cNvPr id="5130" name="TextBox 5129">
            <a:extLst>
              <a:ext uri="{FF2B5EF4-FFF2-40B4-BE49-F238E27FC236}">
                <a16:creationId xmlns:a16="http://schemas.microsoft.com/office/drawing/2014/main" id="{5CDBAD9F-2C7C-F9DD-870F-12208EB6D848}"/>
              </a:ext>
            </a:extLst>
          </p:cNvPr>
          <p:cNvSpPr txBox="1"/>
          <p:nvPr/>
        </p:nvSpPr>
        <p:spPr>
          <a:xfrm>
            <a:off x="2717801" y="6402406"/>
            <a:ext cx="7122886" cy="369332"/>
          </a:xfrm>
          <a:prstGeom prst="rect">
            <a:avLst/>
          </a:prstGeom>
          <a:noFill/>
        </p:spPr>
        <p:txBody>
          <a:bodyPr wrap="square" rtlCol="0">
            <a:spAutoFit/>
          </a:bodyPr>
          <a:lstStyle/>
          <a:p>
            <a:r>
              <a:rPr lang="en-US" dirty="0">
                <a:solidFill>
                  <a:schemeClr val="bg2">
                    <a:lumMod val="90000"/>
                  </a:schemeClr>
                </a:solidFill>
              </a:rPr>
              <a:t>Mission</a:t>
            </a:r>
            <a:r>
              <a:rPr lang="en-US" dirty="0"/>
              <a:t>  |     Snapshot     |</a:t>
            </a:r>
            <a:r>
              <a:rPr lang="en-US" dirty="0">
                <a:solidFill>
                  <a:schemeClr val="bg2">
                    <a:lumMod val="90000"/>
                  </a:schemeClr>
                </a:solidFill>
              </a:rPr>
              <a:t>     Enrolments     |     Challenges     |     Outlook</a:t>
            </a:r>
            <a:endParaRPr lang="en-TO" dirty="0">
              <a:solidFill>
                <a:schemeClr val="bg2">
                  <a:lumMod val="90000"/>
                </a:schemeClr>
              </a:solidFill>
            </a:endParaRPr>
          </a:p>
        </p:txBody>
      </p:sp>
      <p:sp>
        <p:nvSpPr>
          <p:cNvPr id="5132" name="Arrow: Chevron 5131">
            <a:extLst>
              <a:ext uri="{FF2B5EF4-FFF2-40B4-BE49-F238E27FC236}">
                <a16:creationId xmlns:a16="http://schemas.microsoft.com/office/drawing/2014/main" id="{DD7ADD0B-6611-37DD-7F80-D67E63C45BB9}"/>
              </a:ext>
            </a:extLst>
          </p:cNvPr>
          <p:cNvSpPr/>
          <p:nvPr/>
        </p:nvSpPr>
        <p:spPr>
          <a:xfrm>
            <a:off x="5762595" y="2884588"/>
            <a:ext cx="373994" cy="98927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solidFill>
                <a:schemeClr val="tx1"/>
              </a:solidFill>
            </a:endParaRPr>
          </a:p>
        </p:txBody>
      </p:sp>
      <p:sp>
        <p:nvSpPr>
          <p:cNvPr id="5134" name="TextBox 5133">
            <a:extLst>
              <a:ext uri="{FF2B5EF4-FFF2-40B4-BE49-F238E27FC236}">
                <a16:creationId xmlns:a16="http://schemas.microsoft.com/office/drawing/2014/main" id="{997F2300-66EA-060F-6691-C1B8B4847845}"/>
              </a:ext>
            </a:extLst>
          </p:cNvPr>
          <p:cNvSpPr txBox="1"/>
          <p:nvPr/>
        </p:nvSpPr>
        <p:spPr>
          <a:xfrm>
            <a:off x="6319945" y="1439694"/>
            <a:ext cx="5561118" cy="5355312"/>
          </a:xfrm>
          <a:prstGeom prst="rect">
            <a:avLst/>
          </a:prstGeom>
          <a:noFill/>
        </p:spPr>
        <p:txBody>
          <a:bodyPr wrap="square" rtlCol="0">
            <a:spAutoFit/>
          </a:bodyPr>
          <a:lstStyle/>
          <a:p>
            <a:r>
              <a:rPr lang="en-US" sz="1600" b="1" dirty="0"/>
              <a:t>Education quality </a:t>
            </a:r>
          </a:p>
          <a:p>
            <a:pPr marL="285750" indent="-285750">
              <a:buFont typeface="Arial" panose="020B0604020202020204" pitchFamily="34" charset="0"/>
              <a:buChar char="•"/>
            </a:pPr>
            <a:r>
              <a:rPr lang="en-US" sz="1400" dirty="0"/>
              <a:t>Revised Curriculum &amp; Assessment for Class 1 – Form 2 (WB) &amp; Form 3 to Form 7: GPE – </a:t>
            </a:r>
            <a:r>
              <a:rPr lang="en-US" sz="1400" dirty="0">
                <a:solidFill>
                  <a:srgbClr val="FF0000"/>
                </a:solidFill>
              </a:rPr>
              <a:t>2025 System Transformation Grant</a:t>
            </a:r>
          </a:p>
          <a:p>
            <a:pPr marL="285750" indent="-285750">
              <a:buFont typeface="Arial" panose="020B0604020202020204" pitchFamily="34" charset="0"/>
              <a:buChar char="•"/>
            </a:pPr>
            <a:r>
              <a:rPr lang="en-US" sz="1400" dirty="0"/>
              <a:t>Education Management Information System (EMIS) – quality data and better-informed decision based on data – </a:t>
            </a:r>
            <a:r>
              <a:rPr lang="en-US" sz="1400" dirty="0">
                <a:solidFill>
                  <a:srgbClr val="FF0000"/>
                </a:solidFill>
              </a:rPr>
              <a:t>(In progress under TSRS Project)</a:t>
            </a:r>
          </a:p>
          <a:p>
            <a:pPr marL="285750" indent="-285750">
              <a:buFont typeface="Arial" panose="020B0604020202020204" pitchFamily="34" charset="0"/>
              <a:buChar char="•"/>
            </a:pPr>
            <a:r>
              <a:rPr lang="en-US" sz="1400" dirty="0"/>
              <a:t>Removal of TSC </a:t>
            </a:r>
            <a:r>
              <a:rPr lang="en-US" sz="1400" dirty="0">
                <a:solidFill>
                  <a:srgbClr val="FF0000"/>
                </a:solidFill>
              </a:rPr>
              <a:t>(Reinstated by Education Minister 2025) </a:t>
            </a:r>
            <a:r>
              <a:rPr lang="en-US" sz="1400" dirty="0"/>
              <a:t>| Free education up to Form 5 </a:t>
            </a:r>
            <a:r>
              <a:rPr lang="en-US" sz="1400" dirty="0">
                <a:solidFill>
                  <a:srgbClr val="FF0000"/>
                </a:solidFill>
              </a:rPr>
              <a:t>(Reinstated)</a:t>
            </a:r>
          </a:p>
          <a:p>
            <a:endParaRPr lang="en-US" sz="1400" dirty="0">
              <a:solidFill>
                <a:srgbClr val="FF0000"/>
              </a:solidFill>
            </a:endParaRPr>
          </a:p>
          <a:p>
            <a:r>
              <a:rPr lang="en-US" sz="1600" b="1" dirty="0"/>
              <a:t>Vulnerabilities (Accessibility)</a:t>
            </a:r>
          </a:p>
          <a:p>
            <a:pPr marL="285750" indent="-285750">
              <a:buFont typeface="Arial" panose="020B0604020202020204" pitchFamily="34" charset="0"/>
              <a:buChar char="•"/>
            </a:pPr>
            <a:r>
              <a:rPr lang="en-US" sz="1400" dirty="0"/>
              <a:t>Extension of Primary School to Form 2 and moving SEE to Form 2</a:t>
            </a:r>
          </a:p>
          <a:p>
            <a:pPr marL="285750" indent="-285750">
              <a:buFont typeface="Arial" panose="020B0604020202020204" pitchFamily="34" charset="0"/>
              <a:buChar char="•"/>
            </a:pPr>
            <a:r>
              <a:rPr lang="en-US" sz="1400" dirty="0"/>
              <a:t>Increase Grant to Non Govt Schools to address Equity</a:t>
            </a:r>
          </a:p>
          <a:p>
            <a:pPr marL="742950" lvl="1" indent="-285750">
              <a:buFont typeface="Arial" panose="020B0604020202020204" pitchFamily="34" charset="0"/>
              <a:buChar char="•"/>
            </a:pPr>
            <a:r>
              <a:rPr lang="en-US" sz="1400" dirty="0"/>
              <a:t>ECE –	 $200 NG | $50 G</a:t>
            </a:r>
          </a:p>
          <a:p>
            <a:pPr marL="742950" lvl="1" indent="-285750">
              <a:buFont typeface="Arial" panose="020B0604020202020204" pitchFamily="34" charset="0"/>
              <a:buChar char="•"/>
            </a:pPr>
            <a:r>
              <a:rPr lang="en-US" sz="1400" dirty="0"/>
              <a:t>C1-F2	$50, $110 NG</a:t>
            </a:r>
          </a:p>
          <a:p>
            <a:pPr marL="742950" lvl="1" indent="-285750">
              <a:buFont typeface="Arial" panose="020B0604020202020204" pitchFamily="34" charset="0"/>
              <a:buChar char="•"/>
            </a:pPr>
            <a:r>
              <a:rPr lang="en-US" sz="1400" dirty="0"/>
              <a:t>Secondary	$770 </a:t>
            </a:r>
          </a:p>
          <a:p>
            <a:pPr marL="742950" lvl="1" indent="-285750">
              <a:buFont typeface="Arial" panose="020B0604020202020204" pitchFamily="34" charset="0"/>
              <a:buChar char="•"/>
            </a:pPr>
            <a:r>
              <a:rPr lang="en-US" sz="1400" dirty="0"/>
              <a:t>TVET                    $1320</a:t>
            </a:r>
          </a:p>
          <a:p>
            <a:endParaRPr lang="en-US" sz="1400" b="1" dirty="0"/>
          </a:p>
          <a:p>
            <a:r>
              <a:rPr lang="en-US" sz="1600" b="1" dirty="0"/>
              <a:t>Safer Schools</a:t>
            </a:r>
          </a:p>
          <a:p>
            <a:pPr marL="285750" indent="-285750">
              <a:buFont typeface="Arial" panose="020B0604020202020204" pitchFamily="34" charset="0"/>
              <a:buChar char="•"/>
            </a:pPr>
            <a:r>
              <a:rPr lang="en-US" sz="1400" dirty="0"/>
              <a:t>THS Phase 2. </a:t>
            </a:r>
            <a:r>
              <a:rPr lang="en-US" sz="1400" dirty="0">
                <a:solidFill>
                  <a:srgbClr val="FF0000"/>
                </a:solidFill>
              </a:rPr>
              <a:t>(Completed) AND handover completed.</a:t>
            </a:r>
          </a:p>
          <a:p>
            <a:pPr marL="285750" indent="-285750">
              <a:buFont typeface="Arial" panose="020B0604020202020204" pitchFamily="34" charset="0"/>
              <a:buChar char="•"/>
            </a:pPr>
            <a:r>
              <a:rPr lang="en-US" sz="1400" dirty="0"/>
              <a:t>Building of more resilient classrooms </a:t>
            </a:r>
            <a:r>
              <a:rPr lang="en-US" sz="1400" dirty="0">
                <a:solidFill>
                  <a:srgbClr val="FF0000"/>
                </a:solidFill>
              </a:rPr>
              <a:t>(Through Tonga Safer Resilient School Project, WB)</a:t>
            </a:r>
            <a:endParaRPr lang="en-US" sz="1400" dirty="0"/>
          </a:p>
          <a:p>
            <a:endParaRPr lang="en-US" sz="1400" b="1" dirty="0"/>
          </a:p>
          <a:p>
            <a:endParaRPr lang="en-US" sz="1400" b="1" dirty="0"/>
          </a:p>
          <a:p>
            <a:endParaRPr lang="en-TO" sz="1400" b="1" dirty="0"/>
          </a:p>
        </p:txBody>
      </p:sp>
      <p:sp>
        <p:nvSpPr>
          <p:cNvPr id="5137" name="Isosceles Triangle 5136">
            <a:extLst>
              <a:ext uri="{FF2B5EF4-FFF2-40B4-BE49-F238E27FC236}">
                <a16:creationId xmlns:a16="http://schemas.microsoft.com/office/drawing/2014/main" id="{8024FC78-DEB3-D0D6-9586-B40F3B86CC0C}"/>
              </a:ext>
            </a:extLst>
          </p:cNvPr>
          <p:cNvSpPr/>
          <p:nvPr/>
        </p:nvSpPr>
        <p:spPr>
          <a:xfrm rot="10800000">
            <a:off x="746247" y="4302869"/>
            <a:ext cx="358408" cy="153377"/>
          </a:xfrm>
          <a:prstGeom prs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5140" name="TextBox 5139">
            <a:extLst>
              <a:ext uri="{FF2B5EF4-FFF2-40B4-BE49-F238E27FC236}">
                <a16:creationId xmlns:a16="http://schemas.microsoft.com/office/drawing/2014/main" id="{F33124F9-A66E-4A0D-EFFB-BD38813CED12}"/>
              </a:ext>
            </a:extLst>
          </p:cNvPr>
          <p:cNvSpPr txBox="1"/>
          <p:nvPr/>
        </p:nvSpPr>
        <p:spPr>
          <a:xfrm>
            <a:off x="1118167" y="4213600"/>
            <a:ext cx="1766139" cy="307777"/>
          </a:xfrm>
          <a:prstGeom prst="rect">
            <a:avLst/>
          </a:prstGeom>
          <a:noFill/>
        </p:spPr>
        <p:txBody>
          <a:bodyPr wrap="square" rtlCol="0">
            <a:spAutoFit/>
          </a:bodyPr>
          <a:lstStyle/>
          <a:p>
            <a:r>
              <a:rPr lang="en-US" sz="1400" dirty="0">
                <a:solidFill>
                  <a:srgbClr val="FF0000"/>
                </a:solidFill>
              </a:rPr>
              <a:t>12% decrease</a:t>
            </a:r>
            <a:endParaRPr lang="en-TO" sz="1400" dirty="0">
              <a:solidFill>
                <a:srgbClr val="FF0000"/>
              </a:solidFill>
            </a:endParaRPr>
          </a:p>
        </p:txBody>
      </p:sp>
      <p:sp>
        <p:nvSpPr>
          <p:cNvPr id="5141" name="Rectangle 5140">
            <a:extLst>
              <a:ext uri="{FF2B5EF4-FFF2-40B4-BE49-F238E27FC236}">
                <a16:creationId xmlns:a16="http://schemas.microsoft.com/office/drawing/2014/main" id="{C3C6002F-C880-DE72-EA2A-2023D3B42C43}"/>
              </a:ext>
            </a:extLst>
          </p:cNvPr>
          <p:cNvSpPr/>
          <p:nvPr/>
        </p:nvSpPr>
        <p:spPr>
          <a:xfrm>
            <a:off x="3295532" y="4302869"/>
            <a:ext cx="358404" cy="106219"/>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5142" name="TextBox 5141">
            <a:extLst>
              <a:ext uri="{FF2B5EF4-FFF2-40B4-BE49-F238E27FC236}">
                <a16:creationId xmlns:a16="http://schemas.microsoft.com/office/drawing/2014/main" id="{5EED563F-10BF-12C6-B4D4-DC3E715FF755}"/>
              </a:ext>
            </a:extLst>
          </p:cNvPr>
          <p:cNvSpPr txBox="1"/>
          <p:nvPr/>
        </p:nvSpPr>
        <p:spPr>
          <a:xfrm>
            <a:off x="3600448" y="4208872"/>
            <a:ext cx="3103121" cy="307777"/>
          </a:xfrm>
          <a:prstGeom prst="rect">
            <a:avLst/>
          </a:prstGeom>
          <a:noFill/>
        </p:spPr>
        <p:txBody>
          <a:bodyPr wrap="square" rtlCol="0">
            <a:spAutoFit/>
          </a:bodyPr>
          <a:lstStyle/>
          <a:p>
            <a:r>
              <a:rPr lang="en-US" sz="1400" dirty="0">
                <a:solidFill>
                  <a:schemeClr val="bg2">
                    <a:lumMod val="50000"/>
                  </a:schemeClr>
                </a:solidFill>
              </a:rPr>
              <a:t>15% of public expenditure</a:t>
            </a:r>
            <a:endParaRPr lang="en-TO" sz="1400" dirty="0">
              <a:solidFill>
                <a:schemeClr val="bg2">
                  <a:lumMod val="50000"/>
                </a:schemeClr>
              </a:solidFill>
            </a:endParaRPr>
          </a:p>
        </p:txBody>
      </p:sp>
      <p:sp>
        <p:nvSpPr>
          <p:cNvPr id="5143" name="TextBox 5142">
            <a:extLst>
              <a:ext uri="{FF2B5EF4-FFF2-40B4-BE49-F238E27FC236}">
                <a16:creationId xmlns:a16="http://schemas.microsoft.com/office/drawing/2014/main" id="{D9AB6554-1505-C17E-513B-3F2A254C4C7C}"/>
              </a:ext>
            </a:extLst>
          </p:cNvPr>
          <p:cNvSpPr txBox="1"/>
          <p:nvPr/>
        </p:nvSpPr>
        <p:spPr>
          <a:xfrm>
            <a:off x="641774" y="4634839"/>
            <a:ext cx="1955511" cy="430887"/>
          </a:xfrm>
          <a:prstGeom prst="rect">
            <a:avLst/>
          </a:prstGeom>
          <a:noFill/>
        </p:spPr>
        <p:txBody>
          <a:bodyPr wrap="square" rtlCol="0">
            <a:spAutoFit/>
          </a:bodyPr>
          <a:lstStyle/>
          <a:p>
            <a:pPr marL="171450" indent="-171450" algn="ctr">
              <a:buFont typeface="Arial" panose="020B0604020202020204" pitchFamily="34" charset="0"/>
              <a:buChar char="•"/>
            </a:pPr>
            <a:r>
              <a:rPr lang="en-US" sz="1100" dirty="0"/>
              <a:t>Staff Transfer Policy (2022) from MET </a:t>
            </a:r>
            <a:r>
              <a:rPr lang="en-US" sz="1100" dirty="0">
                <a:sym typeface="Wingdings" panose="05000000000000000000" pitchFamily="2" charset="2"/>
              </a:rPr>
              <a:t>to TNU</a:t>
            </a:r>
            <a:endParaRPr lang="en-TO" sz="1100" dirty="0"/>
          </a:p>
        </p:txBody>
      </p:sp>
      <p:sp>
        <p:nvSpPr>
          <p:cNvPr id="5144" name="TextBox 5143">
            <a:extLst>
              <a:ext uri="{FF2B5EF4-FFF2-40B4-BE49-F238E27FC236}">
                <a16:creationId xmlns:a16="http://schemas.microsoft.com/office/drawing/2014/main" id="{1F8C3E57-2D2F-E7C7-9515-1D3D93965BF3}"/>
              </a:ext>
            </a:extLst>
          </p:cNvPr>
          <p:cNvSpPr txBox="1"/>
          <p:nvPr/>
        </p:nvSpPr>
        <p:spPr>
          <a:xfrm>
            <a:off x="3387423" y="4603074"/>
            <a:ext cx="2157990" cy="430887"/>
          </a:xfrm>
          <a:prstGeom prst="rect">
            <a:avLst/>
          </a:prstGeom>
          <a:noFill/>
        </p:spPr>
        <p:txBody>
          <a:bodyPr wrap="square" rtlCol="0">
            <a:spAutoFit/>
          </a:bodyPr>
          <a:lstStyle/>
          <a:p>
            <a:pPr marL="171450" indent="-171450" algn="ctr">
              <a:buFont typeface="Arial" panose="020B0604020202020204" pitchFamily="34" charset="0"/>
              <a:buChar char="•"/>
            </a:pPr>
            <a:r>
              <a:rPr lang="en-US" sz="1100" dirty="0"/>
              <a:t>Vision to attain funding up to 20% of public expenditure.</a:t>
            </a:r>
            <a:endParaRPr lang="en-TO" sz="1100" dirty="0"/>
          </a:p>
        </p:txBody>
      </p:sp>
    </p:spTree>
    <p:extLst>
      <p:ext uri="{BB962C8B-B14F-4D97-AF65-F5344CB8AC3E}">
        <p14:creationId xmlns:p14="http://schemas.microsoft.com/office/powerpoint/2010/main" val="208885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2504AF-7DBF-E696-7566-71AB81B38554}"/>
              </a:ext>
            </a:extLst>
          </p:cNvPr>
          <p:cNvSpPr txBox="1"/>
          <p:nvPr/>
        </p:nvSpPr>
        <p:spPr>
          <a:xfrm>
            <a:off x="389106" y="953470"/>
            <a:ext cx="4880124" cy="461665"/>
          </a:xfrm>
          <a:prstGeom prst="rect">
            <a:avLst/>
          </a:prstGeom>
          <a:noFill/>
        </p:spPr>
        <p:txBody>
          <a:bodyPr wrap="square" rtlCol="0">
            <a:spAutoFit/>
          </a:bodyPr>
          <a:lstStyle/>
          <a:p>
            <a:r>
              <a:rPr lang="en-US" sz="2400" b="1" dirty="0">
                <a:solidFill>
                  <a:schemeClr val="accent1"/>
                </a:solidFill>
              </a:rPr>
              <a:t>Performance Indicators for Tonga</a:t>
            </a:r>
            <a:endParaRPr lang="en-TO" sz="2400" b="1" dirty="0">
              <a:solidFill>
                <a:schemeClr val="accent1"/>
              </a:solidFill>
            </a:endParaRPr>
          </a:p>
        </p:txBody>
      </p:sp>
      <p:pic>
        <p:nvPicPr>
          <p:cNvPr id="6148" name="Picture 4" descr="Students ">
            <a:extLst>
              <a:ext uri="{FF2B5EF4-FFF2-40B4-BE49-F238E27FC236}">
                <a16:creationId xmlns:a16="http://schemas.microsoft.com/office/drawing/2014/main" id="{7895A6CC-1D8F-92E4-8698-F6C30BE03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020" y="1876800"/>
            <a:ext cx="994410" cy="99441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C2CA196-0FE2-6405-9C3A-B12AFE113953}"/>
              </a:ext>
            </a:extLst>
          </p:cNvPr>
          <p:cNvSpPr/>
          <p:nvPr/>
        </p:nvSpPr>
        <p:spPr>
          <a:xfrm>
            <a:off x="514350" y="1415135"/>
            <a:ext cx="994410" cy="16220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0" name="Rectangle 9">
            <a:extLst>
              <a:ext uri="{FF2B5EF4-FFF2-40B4-BE49-F238E27FC236}">
                <a16:creationId xmlns:a16="http://schemas.microsoft.com/office/drawing/2014/main" id="{305E0615-7DA5-EA33-8859-16BE1256A8C3}"/>
              </a:ext>
            </a:extLst>
          </p:cNvPr>
          <p:cNvSpPr/>
          <p:nvPr/>
        </p:nvSpPr>
        <p:spPr>
          <a:xfrm>
            <a:off x="2080260" y="1735650"/>
            <a:ext cx="8732520" cy="12192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1" name="TextBox 10">
            <a:extLst>
              <a:ext uri="{FF2B5EF4-FFF2-40B4-BE49-F238E27FC236}">
                <a16:creationId xmlns:a16="http://schemas.microsoft.com/office/drawing/2014/main" id="{9489B601-E7B7-5ADF-6DF3-226C84FED431}"/>
              </a:ext>
            </a:extLst>
          </p:cNvPr>
          <p:cNvSpPr txBox="1"/>
          <p:nvPr/>
        </p:nvSpPr>
        <p:spPr>
          <a:xfrm>
            <a:off x="2190750" y="1766428"/>
            <a:ext cx="7307580" cy="1200329"/>
          </a:xfrm>
          <a:prstGeom prst="rect">
            <a:avLst/>
          </a:prstGeom>
          <a:noFill/>
        </p:spPr>
        <p:txBody>
          <a:bodyPr wrap="square" rtlCol="0">
            <a:spAutoFit/>
          </a:bodyPr>
          <a:lstStyle/>
          <a:p>
            <a:r>
              <a:rPr lang="en-US" b="1" u="sng" dirty="0"/>
              <a:t>Gender Parity Index ( GPI )</a:t>
            </a:r>
          </a:p>
          <a:p>
            <a:pPr marL="285750" indent="-285750">
              <a:buFont typeface="Arial" panose="020B0604020202020204" pitchFamily="34" charset="0"/>
              <a:buChar char="•"/>
            </a:pPr>
            <a:r>
              <a:rPr lang="en-US" dirty="0"/>
              <a:t>ECE and Primary GPI is between </a:t>
            </a:r>
            <a:r>
              <a:rPr lang="en-US" b="1" dirty="0"/>
              <a:t>0.87</a:t>
            </a:r>
            <a:r>
              <a:rPr lang="en-US" dirty="0"/>
              <a:t> and </a:t>
            </a:r>
            <a:r>
              <a:rPr lang="en-US" b="1" dirty="0"/>
              <a:t>1.0</a:t>
            </a:r>
          </a:p>
          <a:p>
            <a:pPr marL="285750" indent="-285750">
              <a:buFont typeface="Arial" panose="020B0604020202020204" pitchFamily="34" charset="0"/>
              <a:buChar char="•"/>
            </a:pPr>
            <a:r>
              <a:rPr lang="en-US" dirty="0"/>
              <a:t>Secondary and Higher education GPI is </a:t>
            </a:r>
            <a:r>
              <a:rPr lang="en-US" b="1" dirty="0"/>
              <a:t>2.16</a:t>
            </a:r>
            <a:r>
              <a:rPr lang="en-US" dirty="0"/>
              <a:t> and </a:t>
            </a:r>
            <a:r>
              <a:rPr lang="en-US" b="1" dirty="0"/>
              <a:t>2.42</a:t>
            </a:r>
            <a:r>
              <a:rPr lang="en-US" dirty="0"/>
              <a:t> respectively</a:t>
            </a:r>
          </a:p>
          <a:p>
            <a:endParaRPr lang="en-US" b="1" dirty="0"/>
          </a:p>
        </p:txBody>
      </p:sp>
      <p:pic>
        <p:nvPicPr>
          <p:cNvPr id="6150" name="Picture 6" descr="Graduate ">
            <a:extLst>
              <a:ext uri="{FF2B5EF4-FFF2-40B4-BE49-F238E27FC236}">
                <a16:creationId xmlns:a16="http://schemas.microsoft.com/office/drawing/2014/main" id="{47986EE9-4E84-1C5C-F660-5657924338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680" y="4856780"/>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BD03C6D4-61B0-3841-7557-8A7F372C6E35}"/>
              </a:ext>
            </a:extLst>
          </p:cNvPr>
          <p:cNvSpPr/>
          <p:nvPr/>
        </p:nvSpPr>
        <p:spPr>
          <a:xfrm>
            <a:off x="2160634" y="4857169"/>
            <a:ext cx="8743586" cy="12192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3" name="TextBox 12">
            <a:extLst>
              <a:ext uri="{FF2B5EF4-FFF2-40B4-BE49-F238E27FC236}">
                <a16:creationId xmlns:a16="http://schemas.microsoft.com/office/drawing/2014/main" id="{0278450F-45FE-CDE8-7457-4BA1974F0A6A}"/>
              </a:ext>
            </a:extLst>
          </p:cNvPr>
          <p:cNvSpPr txBox="1"/>
          <p:nvPr/>
        </p:nvSpPr>
        <p:spPr>
          <a:xfrm>
            <a:off x="2271124" y="4887947"/>
            <a:ext cx="8633096" cy="1200329"/>
          </a:xfrm>
          <a:prstGeom prst="rect">
            <a:avLst/>
          </a:prstGeom>
          <a:noFill/>
        </p:spPr>
        <p:txBody>
          <a:bodyPr wrap="square" rtlCol="0">
            <a:spAutoFit/>
          </a:bodyPr>
          <a:lstStyle/>
          <a:p>
            <a:r>
              <a:rPr lang="en-US" b="1" u="sng" dirty="0"/>
              <a:t>Teacher Qualifications</a:t>
            </a:r>
          </a:p>
          <a:p>
            <a:pPr marL="285750" indent="-285750">
              <a:buFont typeface="Arial" panose="020B0604020202020204" pitchFamily="34" charset="0"/>
              <a:buChar char="•"/>
            </a:pPr>
            <a:r>
              <a:rPr lang="en-US" dirty="0"/>
              <a:t>Minimum Qualifications:    [ </a:t>
            </a:r>
            <a:r>
              <a:rPr lang="en-US" dirty="0">
                <a:solidFill>
                  <a:schemeClr val="accent6"/>
                </a:solidFill>
              </a:rPr>
              <a:t>54.5%</a:t>
            </a:r>
            <a:r>
              <a:rPr lang="en-US" dirty="0"/>
              <a:t>  ECE  |   </a:t>
            </a:r>
            <a:r>
              <a:rPr lang="en-US" dirty="0">
                <a:solidFill>
                  <a:schemeClr val="accent2"/>
                </a:solidFill>
              </a:rPr>
              <a:t>97.9%</a:t>
            </a:r>
            <a:r>
              <a:rPr lang="en-US" dirty="0"/>
              <a:t> Primary  |   </a:t>
            </a:r>
            <a:r>
              <a:rPr lang="en-US" dirty="0">
                <a:solidFill>
                  <a:schemeClr val="accent5"/>
                </a:solidFill>
              </a:rPr>
              <a:t>86.2 %</a:t>
            </a:r>
            <a:r>
              <a:rPr lang="en-US" dirty="0"/>
              <a:t> Secondary]</a:t>
            </a:r>
          </a:p>
          <a:p>
            <a:pPr marL="285750" indent="-285750">
              <a:buFont typeface="Arial" panose="020B0604020202020204" pitchFamily="34" charset="0"/>
              <a:buChar char="•"/>
            </a:pPr>
            <a:r>
              <a:rPr lang="en-US" dirty="0"/>
              <a:t>Student-Teacher ratio:                      [</a:t>
            </a:r>
            <a:r>
              <a:rPr lang="en-US" dirty="0">
                <a:solidFill>
                  <a:schemeClr val="accent6"/>
                </a:solidFill>
              </a:rPr>
              <a:t>13</a:t>
            </a:r>
            <a:r>
              <a:rPr lang="en-US" dirty="0"/>
              <a:t> ECE  |  </a:t>
            </a:r>
            <a:r>
              <a:rPr lang="en-US" dirty="0">
                <a:solidFill>
                  <a:schemeClr val="accent2"/>
                </a:solidFill>
              </a:rPr>
              <a:t>20</a:t>
            </a:r>
            <a:r>
              <a:rPr lang="en-US" dirty="0"/>
              <a:t> Primary  | </a:t>
            </a:r>
            <a:r>
              <a:rPr lang="en-US" dirty="0">
                <a:solidFill>
                  <a:schemeClr val="accent5"/>
                </a:solidFill>
              </a:rPr>
              <a:t>12</a:t>
            </a:r>
            <a:r>
              <a:rPr lang="en-US" dirty="0"/>
              <a:t> Secondary] </a:t>
            </a:r>
          </a:p>
          <a:p>
            <a:pPr marL="285750" indent="-285750">
              <a:buFont typeface="Arial" panose="020B0604020202020204" pitchFamily="34" charset="0"/>
              <a:buChar char="•"/>
            </a:pPr>
            <a:endParaRPr lang="en-US" dirty="0"/>
          </a:p>
        </p:txBody>
      </p:sp>
      <p:sp>
        <p:nvSpPr>
          <p:cNvPr id="14" name="TextBox 13">
            <a:extLst>
              <a:ext uri="{FF2B5EF4-FFF2-40B4-BE49-F238E27FC236}">
                <a16:creationId xmlns:a16="http://schemas.microsoft.com/office/drawing/2014/main" id="{21756190-6612-1F6C-C33A-ED5CE4DC5DF0}"/>
              </a:ext>
            </a:extLst>
          </p:cNvPr>
          <p:cNvSpPr txBox="1"/>
          <p:nvPr/>
        </p:nvSpPr>
        <p:spPr>
          <a:xfrm>
            <a:off x="2717801" y="6402406"/>
            <a:ext cx="7122886" cy="369332"/>
          </a:xfrm>
          <a:prstGeom prst="rect">
            <a:avLst/>
          </a:prstGeom>
          <a:noFill/>
        </p:spPr>
        <p:txBody>
          <a:bodyPr wrap="square" rtlCol="0">
            <a:spAutoFit/>
          </a:bodyPr>
          <a:lstStyle/>
          <a:p>
            <a:r>
              <a:rPr lang="en-US" dirty="0">
                <a:solidFill>
                  <a:schemeClr val="bg2">
                    <a:lumMod val="90000"/>
                  </a:schemeClr>
                </a:solidFill>
              </a:rPr>
              <a:t>Mission</a:t>
            </a:r>
            <a:r>
              <a:rPr lang="en-US" dirty="0"/>
              <a:t>  |     Snapshot     |</a:t>
            </a:r>
            <a:r>
              <a:rPr lang="en-US" dirty="0">
                <a:solidFill>
                  <a:schemeClr val="bg2">
                    <a:lumMod val="90000"/>
                  </a:schemeClr>
                </a:solidFill>
              </a:rPr>
              <a:t>     Enrolments     |     Challenges     |     Outlook</a:t>
            </a:r>
            <a:endParaRPr lang="en-TO" dirty="0">
              <a:solidFill>
                <a:schemeClr val="bg2">
                  <a:lumMod val="90000"/>
                </a:schemeClr>
              </a:solidFill>
            </a:endParaRPr>
          </a:p>
        </p:txBody>
      </p:sp>
      <p:sp>
        <p:nvSpPr>
          <p:cNvPr id="15" name="TextBox 14">
            <a:extLst>
              <a:ext uri="{FF2B5EF4-FFF2-40B4-BE49-F238E27FC236}">
                <a16:creationId xmlns:a16="http://schemas.microsoft.com/office/drawing/2014/main" id="{350719F3-98C3-6774-05F8-805C5D5124DB}"/>
              </a:ext>
            </a:extLst>
          </p:cNvPr>
          <p:cNvSpPr txBox="1"/>
          <p:nvPr/>
        </p:nvSpPr>
        <p:spPr>
          <a:xfrm>
            <a:off x="408141" y="466530"/>
            <a:ext cx="6438429" cy="369332"/>
          </a:xfrm>
          <a:prstGeom prst="rect">
            <a:avLst/>
          </a:prstGeom>
          <a:noFill/>
        </p:spPr>
        <p:txBody>
          <a:bodyPr wrap="square" rtlCol="0">
            <a:spAutoFit/>
          </a:bodyPr>
          <a:lstStyle/>
          <a:p>
            <a:r>
              <a:rPr lang="en-US" b="1" dirty="0"/>
              <a:t>Snapshot of the education sector</a:t>
            </a:r>
            <a:endParaRPr lang="en-TO" b="1" dirty="0"/>
          </a:p>
        </p:txBody>
      </p:sp>
      <p:pic>
        <p:nvPicPr>
          <p:cNvPr id="6152" name="Picture 8" descr="Training ">
            <a:extLst>
              <a:ext uri="{FF2B5EF4-FFF2-40B4-BE49-F238E27FC236}">
                <a16:creationId xmlns:a16="http://schemas.microsoft.com/office/drawing/2014/main" id="{B92FAAAC-B4B6-28F5-6E38-2175BE8C01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7340" y="3305547"/>
            <a:ext cx="943033" cy="943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DD013D96-05D9-E14C-D19E-530EC150B4DB}"/>
              </a:ext>
            </a:extLst>
          </p:cNvPr>
          <p:cNvSpPr/>
          <p:nvPr/>
        </p:nvSpPr>
        <p:spPr>
          <a:xfrm>
            <a:off x="2717801" y="3245038"/>
            <a:ext cx="8732520" cy="1219200"/>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7" name="TextBox 16">
            <a:extLst>
              <a:ext uri="{FF2B5EF4-FFF2-40B4-BE49-F238E27FC236}">
                <a16:creationId xmlns:a16="http://schemas.microsoft.com/office/drawing/2014/main" id="{4AE7189F-AB1C-CF9E-2E2B-F0E5F204BBB1}"/>
              </a:ext>
            </a:extLst>
          </p:cNvPr>
          <p:cNvSpPr txBox="1"/>
          <p:nvPr/>
        </p:nvSpPr>
        <p:spPr>
          <a:xfrm>
            <a:off x="2828290" y="3275816"/>
            <a:ext cx="8978899" cy="1200329"/>
          </a:xfrm>
          <a:prstGeom prst="rect">
            <a:avLst/>
          </a:prstGeom>
          <a:noFill/>
        </p:spPr>
        <p:txBody>
          <a:bodyPr wrap="square" rtlCol="0">
            <a:spAutoFit/>
          </a:bodyPr>
          <a:lstStyle/>
          <a:p>
            <a:r>
              <a:rPr lang="en-US" b="1" u="sng" dirty="0"/>
              <a:t>Conversion Rates</a:t>
            </a:r>
          </a:p>
          <a:p>
            <a:pPr marL="285750" indent="-285750">
              <a:buFont typeface="Arial" panose="020B0604020202020204" pitchFamily="34" charset="0"/>
              <a:buChar char="•"/>
            </a:pPr>
            <a:r>
              <a:rPr lang="en-US" dirty="0"/>
              <a:t>Form 2 to Form 3 (Secondary Exam):	 </a:t>
            </a:r>
            <a:r>
              <a:rPr lang="en-US" b="1" dirty="0"/>
              <a:t>82.7%</a:t>
            </a:r>
          </a:p>
          <a:p>
            <a:pPr marL="285750" indent="-285750">
              <a:buFont typeface="Arial" panose="020B0604020202020204" pitchFamily="34" charset="0"/>
              <a:buChar char="•"/>
            </a:pPr>
            <a:r>
              <a:rPr lang="en-US" dirty="0"/>
              <a:t>Form 6 to Form 7 (TFSC): 		 </a:t>
            </a:r>
            <a:r>
              <a:rPr lang="en-US" b="1" dirty="0"/>
              <a:t>72.7%</a:t>
            </a:r>
          </a:p>
          <a:p>
            <a:pPr marL="285750" indent="-285750">
              <a:buFont typeface="Arial" panose="020B0604020202020204" pitchFamily="34" charset="0"/>
              <a:buChar char="•"/>
            </a:pPr>
            <a:r>
              <a:rPr lang="en-US" dirty="0"/>
              <a:t>Form 7 to University (TNFSC):                                </a:t>
            </a:r>
            <a:r>
              <a:rPr lang="el-GR" b="1" i="0" dirty="0">
                <a:solidFill>
                  <a:srgbClr val="4A4A4A"/>
                </a:solidFill>
                <a:effectLst/>
                <a:highlight>
                  <a:srgbClr val="FFFF00"/>
                </a:highlight>
                <a:latin typeface="Open Sans" panose="020F0502020204030204" pitchFamily="34" charset="0"/>
              </a:rPr>
              <a:t>ξ</a:t>
            </a:r>
            <a:r>
              <a:rPr lang="en-US" b="1" i="0" dirty="0">
                <a:solidFill>
                  <a:srgbClr val="4A4A4A"/>
                </a:solidFill>
                <a:effectLst/>
                <a:highlight>
                  <a:srgbClr val="FFFF00"/>
                </a:highlight>
                <a:latin typeface="Open Sans" panose="020F0502020204030204" pitchFamily="34" charset="0"/>
              </a:rPr>
              <a:t> (low)</a:t>
            </a:r>
            <a:endParaRPr lang="en-US" b="1" dirty="0"/>
          </a:p>
        </p:txBody>
      </p:sp>
    </p:spTree>
    <p:extLst>
      <p:ext uri="{BB962C8B-B14F-4D97-AF65-F5344CB8AC3E}">
        <p14:creationId xmlns:p14="http://schemas.microsoft.com/office/powerpoint/2010/main" val="161220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D3E9EC-F7A5-39C9-89DF-07BCE2590867}"/>
              </a:ext>
            </a:extLst>
          </p:cNvPr>
          <p:cNvSpPr txBox="1"/>
          <p:nvPr/>
        </p:nvSpPr>
        <p:spPr>
          <a:xfrm>
            <a:off x="5868081" y="5505985"/>
            <a:ext cx="1528638" cy="276999"/>
          </a:xfrm>
          <a:prstGeom prst="rect">
            <a:avLst/>
          </a:prstGeom>
          <a:noFill/>
        </p:spPr>
        <p:txBody>
          <a:bodyPr wrap="square" rtlCol="0">
            <a:spAutoFit/>
          </a:bodyPr>
          <a:lstStyle/>
          <a:p>
            <a:r>
              <a:rPr lang="en-US" sz="1200" i="1" dirty="0"/>
              <a:t>Source: ESA 2022</a:t>
            </a:r>
            <a:endParaRPr lang="en-TO" sz="1200" i="1" dirty="0"/>
          </a:p>
        </p:txBody>
      </p:sp>
      <p:pic>
        <p:nvPicPr>
          <p:cNvPr id="6" name="Picture 5" descr="A graph of students with blue and pink squares&#10;&#10;AI-generated content may be incorrect.">
            <a:extLst>
              <a:ext uri="{FF2B5EF4-FFF2-40B4-BE49-F238E27FC236}">
                <a16:creationId xmlns:a16="http://schemas.microsoft.com/office/drawing/2014/main" id="{7EC7364E-92B1-1F4F-A3B5-AACBDB666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928" y="1390828"/>
            <a:ext cx="6668078" cy="4115157"/>
          </a:xfrm>
          <a:prstGeom prst="rect">
            <a:avLst/>
          </a:prstGeom>
          <a:ln>
            <a:solidFill>
              <a:schemeClr val="accent1"/>
            </a:solidFill>
          </a:ln>
        </p:spPr>
      </p:pic>
      <p:cxnSp>
        <p:nvCxnSpPr>
          <p:cNvPr id="7" name="Straight Connector 6">
            <a:extLst>
              <a:ext uri="{FF2B5EF4-FFF2-40B4-BE49-F238E27FC236}">
                <a16:creationId xmlns:a16="http://schemas.microsoft.com/office/drawing/2014/main" id="{A22F3AD3-27F8-4D05-9F12-1802818281E4}"/>
              </a:ext>
            </a:extLst>
          </p:cNvPr>
          <p:cNvCxnSpPr>
            <a:cxnSpLocks/>
          </p:cNvCxnSpPr>
          <p:nvPr/>
        </p:nvCxnSpPr>
        <p:spPr>
          <a:xfrm>
            <a:off x="7463790" y="1234440"/>
            <a:ext cx="0" cy="4720590"/>
          </a:xfrm>
          <a:prstGeom prst="line">
            <a:avLst/>
          </a:prstGeom>
          <a:ln>
            <a:solidFill>
              <a:schemeClr val="bg2">
                <a:lumMod val="75000"/>
              </a:schemeClr>
            </a:solidFill>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27715B9B-BA7C-BEA7-7CAF-C65F40128EB8}"/>
              </a:ext>
            </a:extLst>
          </p:cNvPr>
          <p:cNvSpPr txBox="1"/>
          <p:nvPr/>
        </p:nvSpPr>
        <p:spPr>
          <a:xfrm>
            <a:off x="437050" y="491703"/>
            <a:ext cx="8775961" cy="369332"/>
          </a:xfrm>
          <a:prstGeom prst="rect">
            <a:avLst/>
          </a:prstGeom>
          <a:noFill/>
        </p:spPr>
        <p:txBody>
          <a:bodyPr wrap="square" rtlCol="0">
            <a:spAutoFit/>
          </a:bodyPr>
          <a:lstStyle/>
          <a:p>
            <a:r>
              <a:rPr lang="en-US" dirty="0"/>
              <a:t>Enrolment data highlights gender disparity and low post-secondary conversion rate</a:t>
            </a:r>
            <a:endParaRPr lang="en-TO" dirty="0"/>
          </a:p>
        </p:txBody>
      </p:sp>
      <p:sp>
        <p:nvSpPr>
          <p:cNvPr id="10" name="Rectangle 9">
            <a:extLst>
              <a:ext uri="{FF2B5EF4-FFF2-40B4-BE49-F238E27FC236}">
                <a16:creationId xmlns:a16="http://schemas.microsoft.com/office/drawing/2014/main" id="{63B331DE-3A57-1C71-2BE0-D829A458AE1E}"/>
              </a:ext>
            </a:extLst>
          </p:cNvPr>
          <p:cNvSpPr/>
          <p:nvPr/>
        </p:nvSpPr>
        <p:spPr>
          <a:xfrm>
            <a:off x="7530862" y="1024936"/>
            <a:ext cx="4240127" cy="510142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11" name="TextBox 10">
            <a:extLst>
              <a:ext uri="{FF2B5EF4-FFF2-40B4-BE49-F238E27FC236}">
                <a16:creationId xmlns:a16="http://schemas.microsoft.com/office/drawing/2014/main" id="{DD3ED681-09D9-8604-8946-585B985FB8F4}"/>
              </a:ext>
            </a:extLst>
          </p:cNvPr>
          <p:cNvSpPr txBox="1"/>
          <p:nvPr/>
        </p:nvSpPr>
        <p:spPr>
          <a:xfrm>
            <a:off x="7564756" y="1149300"/>
            <a:ext cx="4206240" cy="7248138"/>
          </a:xfrm>
          <a:prstGeom prst="rect">
            <a:avLst/>
          </a:prstGeom>
          <a:noFill/>
        </p:spPr>
        <p:txBody>
          <a:bodyPr wrap="square" rtlCol="0">
            <a:spAutoFit/>
          </a:bodyPr>
          <a:lstStyle/>
          <a:p>
            <a:pPr marL="285750" indent="-285750">
              <a:buFont typeface="Arial" panose="020B0604020202020204" pitchFamily="34" charset="0"/>
              <a:buChar char="•"/>
            </a:pPr>
            <a:r>
              <a:rPr lang="en-US" sz="1600" dirty="0"/>
              <a:t>By education level, it is noted that </a:t>
            </a:r>
            <a:r>
              <a:rPr lang="en-US" sz="1600" dirty="0">
                <a:solidFill>
                  <a:srgbClr val="43ACC1"/>
                </a:solidFill>
              </a:rPr>
              <a:t>male</a:t>
            </a:r>
            <a:r>
              <a:rPr lang="en-US" sz="1600" dirty="0"/>
              <a:t> </a:t>
            </a:r>
            <a:r>
              <a:rPr lang="en-US" sz="1600" dirty="0">
                <a:solidFill>
                  <a:srgbClr val="43ACC1"/>
                </a:solidFill>
              </a:rPr>
              <a:t>enrolments</a:t>
            </a:r>
            <a:r>
              <a:rPr lang="en-US" sz="1600" dirty="0"/>
              <a:t> drop </a:t>
            </a:r>
            <a:r>
              <a:rPr lang="en-US" sz="1600" i="1" dirty="0"/>
              <a:t>particularly</a:t>
            </a:r>
            <a:r>
              <a:rPr lang="en-US" sz="1600" dirty="0"/>
              <a:t> in upper- and post-secondary levels. This is mainly due to:</a:t>
            </a:r>
          </a:p>
          <a:p>
            <a:pPr marL="1200150" lvl="2" indent="-285750">
              <a:buFont typeface="Arial" panose="020B0604020202020204" pitchFamily="34" charset="0"/>
              <a:buChar char="•"/>
            </a:pPr>
            <a:r>
              <a:rPr lang="en-US" sz="1400" dirty="0"/>
              <a:t>economic pressure to work</a:t>
            </a:r>
          </a:p>
          <a:p>
            <a:pPr marL="1200150" lvl="2" indent="-285750">
              <a:buFont typeface="Arial" panose="020B0604020202020204" pitchFamily="34" charset="0"/>
              <a:buChar char="•"/>
            </a:pPr>
            <a:r>
              <a:rPr lang="en-US" sz="1400" dirty="0"/>
              <a:t>poor academic outcomes</a:t>
            </a:r>
          </a:p>
          <a:p>
            <a:pPr marL="1200150" lvl="2" indent="-285750">
              <a:buFont typeface="Arial" panose="020B0604020202020204" pitchFamily="34" charset="0"/>
              <a:buChar char="•"/>
            </a:pPr>
            <a:r>
              <a:rPr lang="en-US" sz="1400" dirty="0"/>
              <a:t>poor attitudes to the value of education</a:t>
            </a:r>
          </a:p>
          <a:p>
            <a:pPr marL="1200150" lvl="2"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600" dirty="0"/>
              <a:t>The transition rate from Form 7 to university is also very low (No data on first year entry) to calculate statistic but it can be approximated from 2022 to be __.</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Males dominate TVET due to lower academic entry requirements.</a:t>
            </a:r>
            <a:br>
              <a:rPr lang="en-US" sz="1100" dirty="0"/>
            </a:br>
            <a:endParaRPr lang="en-US" sz="1100" dirty="0"/>
          </a:p>
          <a:p>
            <a:pPr lvl="2"/>
            <a:endParaRPr lang="en-US" sz="1600" dirty="0"/>
          </a:p>
          <a:p>
            <a:pPr marL="1200150" lvl="2"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p:txBody>
      </p:sp>
      <p:sp>
        <p:nvSpPr>
          <p:cNvPr id="14" name="TextBox 13">
            <a:extLst>
              <a:ext uri="{FF2B5EF4-FFF2-40B4-BE49-F238E27FC236}">
                <a16:creationId xmlns:a16="http://schemas.microsoft.com/office/drawing/2014/main" id="{4CCED854-5703-E63C-8F89-CB5972C1C39A}"/>
              </a:ext>
            </a:extLst>
          </p:cNvPr>
          <p:cNvSpPr txBox="1"/>
          <p:nvPr/>
        </p:nvSpPr>
        <p:spPr>
          <a:xfrm>
            <a:off x="2717801" y="6402406"/>
            <a:ext cx="7122886" cy="369332"/>
          </a:xfrm>
          <a:prstGeom prst="rect">
            <a:avLst/>
          </a:prstGeom>
          <a:noFill/>
        </p:spPr>
        <p:txBody>
          <a:bodyPr wrap="square" rtlCol="0">
            <a:spAutoFit/>
          </a:bodyPr>
          <a:lstStyle/>
          <a:p>
            <a:r>
              <a:rPr lang="en-US" dirty="0">
                <a:solidFill>
                  <a:schemeClr val="bg2">
                    <a:lumMod val="90000"/>
                  </a:schemeClr>
                </a:solidFill>
              </a:rPr>
              <a:t>Mission</a:t>
            </a:r>
            <a:r>
              <a:rPr lang="en-US" dirty="0"/>
              <a:t>  </a:t>
            </a:r>
            <a:r>
              <a:rPr lang="en-US" dirty="0">
                <a:solidFill>
                  <a:schemeClr val="bg2">
                    <a:lumMod val="90000"/>
                  </a:schemeClr>
                </a:solidFill>
              </a:rPr>
              <a:t>|     Snapshot     </a:t>
            </a:r>
            <a:r>
              <a:rPr lang="en-US" dirty="0"/>
              <a:t>|</a:t>
            </a:r>
            <a:r>
              <a:rPr lang="en-US" dirty="0">
                <a:solidFill>
                  <a:schemeClr val="bg2">
                    <a:lumMod val="90000"/>
                  </a:schemeClr>
                </a:solidFill>
              </a:rPr>
              <a:t>     </a:t>
            </a:r>
            <a:r>
              <a:rPr lang="en-US" dirty="0"/>
              <a:t>Enrolments     |     </a:t>
            </a:r>
            <a:r>
              <a:rPr lang="en-US" dirty="0">
                <a:solidFill>
                  <a:schemeClr val="bg2">
                    <a:lumMod val="90000"/>
                  </a:schemeClr>
                </a:solidFill>
              </a:rPr>
              <a:t>Challenges     |     Outlook</a:t>
            </a:r>
            <a:endParaRPr lang="en-TO" dirty="0">
              <a:solidFill>
                <a:schemeClr val="bg2">
                  <a:lumMod val="90000"/>
                </a:schemeClr>
              </a:solidFill>
            </a:endParaRPr>
          </a:p>
        </p:txBody>
      </p:sp>
    </p:spTree>
    <p:extLst>
      <p:ext uri="{BB962C8B-B14F-4D97-AF65-F5344CB8AC3E}">
        <p14:creationId xmlns:p14="http://schemas.microsoft.com/office/powerpoint/2010/main" val="329877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BB28F-3552-27B9-338C-81C9A846FF7D}"/>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339D8962-E8D7-0591-BB05-9A8A3DCA29F7}"/>
              </a:ext>
            </a:extLst>
          </p:cNvPr>
          <p:cNvSpPr txBox="1"/>
          <p:nvPr/>
        </p:nvSpPr>
        <p:spPr>
          <a:xfrm>
            <a:off x="584199" y="524933"/>
            <a:ext cx="5232139" cy="369332"/>
          </a:xfrm>
          <a:prstGeom prst="rect">
            <a:avLst/>
          </a:prstGeom>
          <a:noFill/>
        </p:spPr>
        <p:txBody>
          <a:bodyPr wrap="square" rtlCol="0">
            <a:spAutoFit/>
          </a:bodyPr>
          <a:lstStyle/>
          <a:p>
            <a:r>
              <a:rPr lang="en-US" dirty="0"/>
              <a:t>Government schools hold larger enrolments</a:t>
            </a:r>
            <a:endParaRPr lang="en-TO" dirty="0"/>
          </a:p>
        </p:txBody>
      </p:sp>
      <p:cxnSp>
        <p:nvCxnSpPr>
          <p:cNvPr id="15" name="Straight Connector 14">
            <a:extLst>
              <a:ext uri="{FF2B5EF4-FFF2-40B4-BE49-F238E27FC236}">
                <a16:creationId xmlns:a16="http://schemas.microsoft.com/office/drawing/2014/main" id="{0A530242-12E9-194F-A8E2-2C4C42A29DB9}"/>
              </a:ext>
            </a:extLst>
          </p:cNvPr>
          <p:cNvCxnSpPr>
            <a:cxnSpLocks/>
          </p:cNvCxnSpPr>
          <p:nvPr/>
        </p:nvCxnSpPr>
        <p:spPr>
          <a:xfrm>
            <a:off x="7463790" y="1234440"/>
            <a:ext cx="0" cy="4720590"/>
          </a:xfrm>
          <a:prstGeom prst="line">
            <a:avLst/>
          </a:prstGeom>
          <a:ln>
            <a:solidFill>
              <a:schemeClr val="bg2">
                <a:lumMod val="75000"/>
              </a:schemeClr>
            </a:solidFill>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353F26AD-94FE-3B24-5DF9-343E80FF2000}"/>
              </a:ext>
            </a:extLst>
          </p:cNvPr>
          <p:cNvSpPr txBox="1"/>
          <p:nvPr/>
        </p:nvSpPr>
        <p:spPr>
          <a:xfrm>
            <a:off x="2717801" y="6402406"/>
            <a:ext cx="7122886" cy="369332"/>
          </a:xfrm>
          <a:prstGeom prst="rect">
            <a:avLst/>
          </a:prstGeom>
          <a:noFill/>
        </p:spPr>
        <p:txBody>
          <a:bodyPr wrap="square" rtlCol="0">
            <a:spAutoFit/>
          </a:bodyPr>
          <a:lstStyle/>
          <a:p>
            <a:r>
              <a:rPr lang="en-US" dirty="0">
                <a:solidFill>
                  <a:schemeClr val="bg2">
                    <a:lumMod val="90000"/>
                  </a:schemeClr>
                </a:solidFill>
              </a:rPr>
              <a:t>Mission</a:t>
            </a:r>
            <a:r>
              <a:rPr lang="en-US" dirty="0"/>
              <a:t>  </a:t>
            </a:r>
            <a:r>
              <a:rPr lang="en-US" dirty="0">
                <a:solidFill>
                  <a:schemeClr val="bg2">
                    <a:lumMod val="90000"/>
                  </a:schemeClr>
                </a:solidFill>
              </a:rPr>
              <a:t>|     Snapshot     </a:t>
            </a:r>
            <a:r>
              <a:rPr lang="en-US" dirty="0"/>
              <a:t>|</a:t>
            </a:r>
            <a:r>
              <a:rPr lang="en-US" dirty="0">
                <a:solidFill>
                  <a:schemeClr val="bg2">
                    <a:lumMod val="90000"/>
                  </a:schemeClr>
                </a:solidFill>
              </a:rPr>
              <a:t>     </a:t>
            </a:r>
            <a:r>
              <a:rPr lang="en-US" dirty="0"/>
              <a:t>Enrolments     |     </a:t>
            </a:r>
            <a:r>
              <a:rPr lang="en-US" dirty="0">
                <a:solidFill>
                  <a:schemeClr val="bg2">
                    <a:lumMod val="90000"/>
                  </a:schemeClr>
                </a:solidFill>
              </a:rPr>
              <a:t>Challenges     |     Outlook</a:t>
            </a:r>
            <a:endParaRPr lang="en-TO" dirty="0">
              <a:solidFill>
                <a:schemeClr val="bg2">
                  <a:lumMod val="90000"/>
                </a:schemeClr>
              </a:solidFill>
            </a:endParaRPr>
          </a:p>
        </p:txBody>
      </p:sp>
      <p:sp>
        <p:nvSpPr>
          <p:cNvPr id="10" name="TextBox 9">
            <a:extLst>
              <a:ext uri="{FF2B5EF4-FFF2-40B4-BE49-F238E27FC236}">
                <a16:creationId xmlns:a16="http://schemas.microsoft.com/office/drawing/2014/main" id="{E526BD81-E6EE-6DEC-5E56-A32FF4F23BE9}"/>
              </a:ext>
            </a:extLst>
          </p:cNvPr>
          <p:cNvSpPr txBox="1"/>
          <p:nvPr/>
        </p:nvSpPr>
        <p:spPr>
          <a:xfrm>
            <a:off x="3979100" y="5074243"/>
            <a:ext cx="4376039" cy="276999"/>
          </a:xfrm>
          <a:prstGeom prst="rect">
            <a:avLst/>
          </a:prstGeom>
          <a:noFill/>
        </p:spPr>
        <p:txBody>
          <a:bodyPr wrap="square" rtlCol="0">
            <a:spAutoFit/>
          </a:bodyPr>
          <a:lstStyle/>
          <a:p>
            <a:r>
              <a:rPr lang="en-US" sz="1200" i="1" dirty="0"/>
              <a:t>Source: MET National Summit 2024</a:t>
            </a:r>
            <a:endParaRPr lang="en-TO" sz="1200" i="1" dirty="0"/>
          </a:p>
        </p:txBody>
      </p:sp>
      <p:sp>
        <p:nvSpPr>
          <p:cNvPr id="21" name="Rectangle 20">
            <a:extLst>
              <a:ext uri="{FF2B5EF4-FFF2-40B4-BE49-F238E27FC236}">
                <a16:creationId xmlns:a16="http://schemas.microsoft.com/office/drawing/2014/main" id="{BAEE9E08-DF16-EACC-ABF4-0AA9911B8941}"/>
              </a:ext>
            </a:extLst>
          </p:cNvPr>
          <p:cNvSpPr/>
          <p:nvPr/>
        </p:nvSpPr>
        <p:spPr>
          <a:xfrm>
            <a:off x="7530862" y="1024936"/>
            <a:ext cx="4240127" cy="510142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22" name="TextBox 21">
            <a:extLst>
              <a:ext uri="{FF2B5EF4-FFF2-40B4-BE49-F238E27FC236}">
                <a16:creationId xmlns:a16="http://schemas.microsoft.com/office/drawing/2014/main" id="{40EB7754-9FCC-E9E4-EF74-AAF406FC7711}"/>
              </a:ext>
            </a:extLst>
          </p:cNvPr>
          <p:cNvSpPr txBox="1"/>
          <p:nvPr/>
        </p:nvSpPr>
        <p:spPr>
          <a:xfrm>
            <a:off x="7564756" y="1149300"/>
            <a:ext cx="4206240" cy="501675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distribution of student enrolments shows a larger concentration (</a:t>
            </a:r>
            <a:r>
              <a:rPr lang="en-US" sz="1600" b="1" dirty="0"/>
              <a:t>58.8%</a:t>
            </a:r>
            <a:r>
              <a:rPr lang="en-US" sz="1600" dirty="0"/>
              <a:t>) in government schools. On the other hand, we are seeing a growing number of non-government schools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285750" indent="-285750">
              <a:buFont typeface="Arial" panose="020B0604020202020204" pitchFamily="34" charset="0"/>
              <a:buChar char="•"/>
            </a:pPr>
            <a:r>
              <a:rPr lang="en-US" sz="1600" dirty="0"/>
              <a:t>A further breakdown by education gives an important insight into inequity in educational journey from differences in gov and non-gov school enrolments.</a:t>
            </a:r>
          </a:p>
          <a:p>
            <a:endParaRPr lang="en-US" sz="1600" dirty="0"/>
          </a:p>
          <a:p>
            <a:endParaRPr lang="en-US" sz="1600" dirty="0"/>
          </a:p>
        </p:txBody>
      </p:sp>
      <p:pic>
        <p:nvPicPr>
          <p:cNvPr id="23" name="Picture 22">
            <a:extLst>
              <a:ext uri="{FF2B5EF4-FFF2-40B4-BE49-F238E27FC236}">
                <a16:creationId xmlns:a16="http://schemas.microsoft.com/office/drawing/2014/main" id="{16B124CA-7FE9-9D45-222C-DF571CC45D7B}"/>
              </a:ext>
            </a:extLst>
          </p:cNvPr>
          <p:cNvPicPr>
            <a:picLocks noChangeAspect="1"/>
          </p:cNvPicPr>
          <p:nvPr/>
        </p:nvPicPr>
        <p:blipFill>
          <a:blip r:embed="rId3"/>
          <a:stretch>
            <a:fillRect/>
          </a:stretch>
        </p:blipFill>
        <p:spPr>
          <a:xfrm>
            <a:off x="7822453" y="2535220"/>
            <a:ext cx="3588874" cy="1764858"/>
          </a:xfrm>
          <a:prstGeom prst="rect">
            <a:avLst/>
          </a:prstGeom>
        </p:spPr>
      </p:pic>
      <p:pic>
        <p:nvPicPr>
          <p:cNvPr id="30" name="Picture 29" descr="A graph of school type and government&#10;&#10;AI-generated content may be incorrect.">
            <a:extLst>
              <a:ext uri="{FF2B5EF4-FFF2-40B4-BE49-F238E27FC236}">
                <a16:creationId xmlns:a16="http://schemas.microsoft.com/office/drawing/2014/main" id="{BF395086-ACEC-80D8-61B4-C8E1686893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856" y="1427187"/>
            <a:ext cx="5306303" cy="3647533"/>
          </a:xfrm>
          <a:prstGeom prst="rect">
            <a:avLst/>
          </a:prstGeom>
          <a:ln>
            <a:solidFill>
              <a:schemeClr val="accent1"/>
            </a:solidFill>
          </a:ln>
        </p:spPr>
      </p:pic>
    </p:spTree>
    <p:extLst>
      <p:ext uri="{BB962C8B-B14F-4D97-AF65-F5344CB8AC3E}">
        <p14:creationId xmlns:p14="http://schemas.microsoft.com/office/powerpoint/2010/main" val="149567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C3B7D7C-8175-0C52-1250-71673B176E0C}"/>
              </a:ext>
            </a:extLst>
          </p:cNvPr>
          <p:cNvSpPr txBox="1"/>
          <p:nvPr/>
        </p:nvSpPr>
        <p:spPr>
          <a:xfrm>
            <a:off x="584199" y="524933"/>
            <a:ext cx="6913486" cy="369332"/>
          </a:xfrm>
          <a:prstGeom prst="rect">
            <a:avLst/>
          </a:prstGeom>
          <a:noFill/>
        </p:spPr>
        <p:txBody>
          <a:bodyPr wrap="square" rtlCol="0">
            <a:spAutoFit/>
          </a:bodyPr>
          <a:lstStyle/>
          <a:p>
            <a:r>
              <a:rPr lang="en-US" dirty="0"/>
              <a:t>Non-Government schools hold important years of schooling</a:t>
            </a:r>
            <a:endParaRPr lang="en-TO" dirty="0"/>
          </a:p>
        </p:txBody>
      </p:sp>
      <p:cxnSp>
        <p:nvCxnSpPr>
          <p:cNvPr id="15" name="Straight Connector 14">
            <a:extLst>
              <a:ext uri="{FF2B5EF4-FFF2-40B4-BE49-F238E27FC236}">
                <a16:creationId xmlns:a16="http://schemas.microsoft.com/office/drawing/2014/main" id="{F13BAC07-4FB2-DF5B-C67C-5D12DC7E9720}"/>
              </a:ext>
            </a:extLst>
          </p:cNvPr>
          <p:cNvCxnSpPr>
            <a:cxnSpLocks/>
          </p:cNvCxnSpPr>
          <p:nvPr/>
        </p:nvCxnSpPr>
        <p:spPr>
          <a:xfrm>
            <a:off x="7463790" y="1234440"/>
            <a:ext cx="0" cy="4720590"/>
          </a:xfrm>
          <a:prstGeom prst="line">
            <a:avLst/>
          </a:prstGeom>
          <a:ln>
            <a:solidFill>
              <a:schemeClr val="bg2">
                <a:lumMod val="75000"/>
              </a:schemeClr>
            </a:solidFill>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666B8616-EBDB-AB81-35A5-624546F2D3C7}"/>
              </a:ext>
            </a:extLst>
          </p:cNvPr>
          <p:cNvSpPr txBox="1"/>
          <p:nvPr/>
        </p:nvSpPr>
        <p:spPr>
          <a:xfrm>
            <a:off x="2717801" y="6402406"/>
            <a:ext cx="7122886" cy="369332"/>
          </a:xfrm>
          <a:prstGeom prst="rect">
            <a:avLst/>
          </a:prstGeom>
          <a:noFill/>
        </p:spPr>
        <p:txBody>
          <a:bodyPr wrap="square" rtlCol="0">
            <a:spAutoFit/>
          </a:bodyPr>
          <a:lstStyle/>
          <a:p>
            <a:r>
              <a:rPr lang="en-US" dirty="0">
                <a:solidFill>
                  <a:schemeClr val="bg2">
                    <a:lumMod val="90000"/>
                  </a:schemeClr>
                </a:solidFill>
              </a:rPr>
              <a:t>Mission</a:t>
            </a:r>
            <a:r>
              <a:rPr lang="en-US" dirty="0"/>
              <a:t>  </a:t>
            </a:r>
            <a:r>
              <a:rPr lang="en-US" dirty="0">
                <a:solidFill>
                  <a:schemeClr val="bg2">
                    <a:lumMod val="90000"/>
                  </a:schemeClr>
                </a:solidFill>
              </a:rPr>
              <a:t>|     Snapshot     </a:t>
            </a:r>
            <a:r>
              <a:rPr lang="en-US" dirty="0"/>
              <a:t>|</a:t>
            </a:r>
            <a:r>
              <a:rPr lang="en-US" dirty="0">
                <a:solidFill>
                  <a:schemeClr val="bg2">
                    <a:lumMod val="90000"/>
                  </a:schemeClr>
                </a:solidFill>
              </a:rPr>
              <a:t>     </a:t>
            </a:r>
            <a:r>
              <a:rPr lang="en-US" dirty="0"/>
              <a:t>Enrolments     |     </a:t>
            </a:r>
            <a:r>
              <a:rPr lang="en-US" dirty="0">
                <a:solidFill>
                  <a:schemeClr val="bg2">
                    <a:lumMod val="90000"/>
                  </a:schemeClr>
                </a:solidFill>
              </a:rPr>
              <a:t>Challenges     |     Outlook</a:t>
            </a:r>
            <a:endParaRPr lang="en-TO" dirty="0">
              <a:solidFill>
                <a:schemeClr val="bg2">
                  <a:lumMod val="90000"/>
                </a:schemeClr>
              </a:solidFill>
            </a:endParaRPr>
          </a:p>
        </p:txBody>
      </p:sp>
      <p:sp>
        <p:nvSpPr>
          <p:cNvPr id="26" name="TextBox 25">
            <a:extLst>
              <a:ext uri="{FF2B5EF4-FFF2-40B4-BE49-F238E27FC236}">
                <a16:creationId xmlns:a16="http://schemas.microsoft.com/office/drawing/2014/main" id="{05E1E768-6697-DACE-E9D4-D9D6AC5AC723}"/>
              </a:ext>
            </a:extLst>
          </p:cNvPr>
          <p:cNvSpPr txBox="1"/>
          <p:nvPr/>
        </p:nvSpPr>
        <p:spPr>
          <a:xfrm>
            <a:off x="4334415" y="5346561"/>
            <a:ext cx="4376039" cy="276999"/>
          </a:xfrm>
          <a:prstGeom prst="rect">
            <a:avLst/>
          </a:prstGeom>
          <a:noFill/>
        </p:spPr>
        <p:txBody>
          <a:bodyPr wrap="square" rtlCol="0">
            <a:spAutoFit/>
          </a:bodyPr>
          <a:lstStyle/>
          <a:p>
            <a:r>
              <a:rPr lang="en-US" sz="1200" i="1" dirty="0"/>
              <a:t>Source: MET National Summit 2024</a:t>
            </a:r>
            <a:endParaRPr lang="en-TO" sz="1200" i="1" dirty="0"/>
          </a:p>
        </p:txBody>
      </p:sp>
      <p:sp>
        <p:nvSpPr>
          <p:cNvPr id="33" name="Rectangle 32">
            <a:extLst>
              <a:ext uri="{FF2B5EF4-FFF2-40B4-BE49-F238E27FC236}">
                <a16:creationId xmlns:a16="http://schemas.microsoft.com/office/drawing/2014/main" id="{86EE629A-837B-CB86-3EB5-7D13695E97DA}"/>
              </a:ext>
            </a:extLst>
          </p:cNvPr>
          <p:cNvSpPr/>
          <p:nvPr/>
        </p:nvSpPr>
        <p:spPr>
          <a:xfrm>
            <a:off x="7530862" y="1024936"/>
            <a:ext cx="4240127" cy="510142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34" name="TextBox 33">
            <a:extLst>
              <a:ext uri="{FF2B5EF4-FFF2-40B4-BE49-F238E27FC236}">
                <a16:creationId xmlns:a16="http://schemas.microsoft.com/office/drawing/2014/main" id="{965A4A68-B0A0-05A4-DB2C-8EDEA07F7CF3}"/>
              </a:ext>
            </a:extLst>
          </p:cNvPr>
          <p:cNvSpPr txBox="1"/>
          <p:nvPr/>
        </p:nvSpPr>
        <p:spPr>
          <a:xfrm>
            <a:off x="7564756" y="1149300"/>
            <a:ext cx="4206240" cy="4031873"/>
          </a:xfrm>
          <a:prstGeom prst="rect">
            <a:avLst/>
          </a:prstGeom>
          <a:noFill/>
        </p:spPr>
        <p:txBody>
          <a:bodyPr wrap="square" rtlCol="0">
            <a:spAutoFit/>
          </a:bodyPr>
          <a:lstStyle/>
          <a:p>
            <a:pPr marL="285750" indent="-285750">
              <a:buFont typeface="Arial" panose="020B0604020202020204" pitchFamily="34" charset="0"/>
              <a:buChar char="•"/>
            </a:pPr>
            <a:r>
              <a:rPr lang="en-US" sz="1600" dirty="0"/>
              <a:t>Despite government schools holding higher enrolments, the distribution by education level reveals that non-government schools hold a higher concentration of ECE and secondary level enrolments.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implication from this is that students enter non-govt schools during ECE and Secondary level:</a:t>
            </a:r>
          </a:p>
          <a:p>
            <a:r>
              <a:rPr lang="en-US" sz="1600" dirty="0"/>
              <a:t>	- Inequities in quality, access and affordability of education due to systemic differences of govt and non-govt schools.</a:t>
            </a:r>
          </a:p>
          <a:p>
            <a:r>
              <a:rPr lang="en-US" sz="1600" dirty="0"/>
              <a:t>- </a:t>
            </a:r>
          </a:p>
          <a:p>
            <a:endParaRPr lang="en-US" sz="1600" dirty="0"/>
          </a:p>
        </p:txBody>
      </p:sp>
      <p:pic>
        <p:nvPicPr>
          <p:cNvPr id="41" name="Picture 40" descr="A graph of different colored squares&#10;&#10;AI-generated content may be incorrect.">
            <a:extLst>
              <a:ext uri="{FF2B5EF4-FFF2-40B4-BE49-F238E27FC236}">
                <a16:creationId xmlns:a16="http://schemas.microsoft.com/office/drawing/2014/main" id="{FF2A9486-45BA-B99A-F358-EE62513E4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79" y="1524239"/>
            <a:ext cx="6172834" cy="3809521"/>
          </a:xfrm>
          <a:prstGeom prst="rect">
            <a:avLst/>
          </a:prstGeom>
          <a:ln>
            <a:solidFill>
              <a:schemeClr val="accent1"/>
            </a:solidFill>
          </a:ln>
        </p:spPr>
      </p:pic>
    </p:spTree>
    <p:extLst>
      <p:ext uri="{BB962C8B-B14F-4D97-AF65-F5344CB8AC3E}">
        <p14:creationId xmlns:p14="http://schemas.microsoft.com/office/powerpoint/2010/main" val="1227890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7B770-8BAC-5647-22AC-D0A359890D24}"/>
              </a:ext>
            </a:extLst>
          </p:cNvPr>
          <p:cNvSpPr txBox="1"/>
          <p:nvPr/>
        </p:nvSpPr>
        <p:spPr>
          <a:xfrm>
            <a:off x="2717801" y="6402406"/>
            <a:ext cx="7122886" cy="369332"/>
          </a:xfrm>
          <a:prstGeom prst="rect">
            <a:avLst/>
          </a:prstGeom>
          <a:noFill/>
        </p:spPr>
        <p:txBody>
          <a:bodyPr wrap="square" rtlCol="0">
            <a:spAutoFit/>
          </a:bodyPr>
          <a:lstStyle/>
          <a:p>
            <a:r>
              <a:rPr lang="en-US" dirty="0">
                <a:solidFill>
                  <a:schemeClr val="bg2">
                    <a:lumMod val="90000"/>
                  </a:schemeClr>
                </a:solidFill>
              </a:rPr>
              <a:t>Mission</a:t>
            </a:r>
            <a:r>
              <a:rPr lang="en-US" dirty="0"/>
              <a:t>  </a:t>
            </a:r>
            <a:r>
              <a:rPr lang="en-US" dirty="0">
                <a:solidFill>
                  <a:schemeClr val="bg2">
                    <a:lumMod val="90000"/>
                  </a:schemeClr>
                </a:solidFill>
              </a:rPr>
              <a:t>|     Snapshot     |     Enrolments     </a:t>
            </a:r>
            <a:r>
              <a:rPr lang="en-US" dirty="0"/>
              <a:t>|     Challenges     |     </a:t>
            </a:r>
            <a:r>
              <a:rPr lang="en-US" dirty="0">
                <a:solidFill>
                  <a:schemeClr val="bg2">
                    <a:lumMod val="90000"/>
                  </a:schemeClr>
                </a:solidFill>
              </a:rPr>
              <a:t>Outlook</a:t>
            </a:r>
            <a:endParaRPr lang="en-TO" dirty="0">
              <a:solidFill>
                <a:schemeClr val="bg2">
                  <a:lumMod val="90000"/>
                </a:schemeClr>
              </a:solidFill>
            </a:endParaRPr>
          </a:p>
        </p:txBody>
      </p:sp>
      <p:pic>
        <p:nvPicPr>
          <p:cNvPr id="5" name="Picture 4">
            <a:extLst>
              <a:ext uri="{FF2B5EF4-FFF2-40B4-BE49-F238E27FC236}">
                <a16:creationId xmlns:a16="http://schemas.microsoft.com/office/drawing/2014/main" id="{17F58E62-E466-6C86-358E-7969DE0BE67A}"/>
              </a:ext>
            </a:extLst>
          </p:cNvPr>
          <p:cNvPicPr>
            <a:picLocks noChangeAspect="1"/>
          </p:cNvPicPr>
          <p:nvPr/>
        </p:nvPicPr>
        <p:blipFill>
          <a:blip r:embed="rId3"/>
          <a:stretch>
            <a:fillRect/>
          </a:stretch>
        </p:blipFill>
        <p:spPr>
          <a:xfrm>
            <a:off x="556279" y="1936317"/>
            <a:ext cx="2985366" cy="2985366"/>
          </a:xfrm>
          <a:prstGeom prst="rect">
            <a:avLst/>
          </a:prstGeom>
        </p:spPr>
      </p:pic>
      <p:sp>
        <p:nvSpPr>
          <p:cNvPr id="14" name="TextBox 13">
            <a:extLst>
              <a:ext uri="{FF2B5EF4-FFF2-40B4-BE49-F238E27FC236}">
                <a16:creationId xmlns:a16="http://schemas.microsoft.com/office/drawing/2014/main" id="{01100278-7E5D-28D9-D48E-CA08206A098B}"/>
              </a:ext>
            </a:extLst>
          </p:cNvPr>
          <p:cNvSpPr txBox="1"/>
          <p:nvPr/>
        </p:nvSpPr>
        <p:spPr>
          <a:xfrm>
            <a:off x="1750170" y="5057504"/>
            <a:ext cx="2713382" cy="307777"/>
          </a:xfrm>
          <a:prstGeom prst="rect">
            <a:avLst/>
          </a:prstGeom>
          <a:noFill/>
        </p:spPr>
        <p:txBody>
          <a:bodyPr wrap="square" rtlCol="0">
            <a:spAutoFit/>
          </a:bodyPr>
          <a:lstStyle/>
          <a:p>
            <a:r>
              <a:rPr lang="en-US" sz="1400" b="1" dirty="0"/>
              <a:t>Impact</a:t>
            </a:r>
            <a:endParaRPr lang="en-TO" sz="1400" b="1" dirty="0"/>
          </a:p>
        </p:txBody>
      </p:sp>
      <p:sp>
        <p:nvSpPr>
          <p:cNvPr id="15" name="TextBox 14">
            <a:extLst>
              <a:ext uri="{FF2B5EF4-FFF2-40B4-BE49-F238E27FC236}">
                <a16:creationId xmlns:a16="http://schemas.microsoft.com/office/drawing/2014/main" id="{966CCD68-5022-F2A7-ED00-2832E258072B}"/>
              </a:ext>
            </a:extLst>
          </p:cNvPr>
          <p:cNvSpPr txBox="1"/>
          <p:nvPr/>
        </p:nvSpPr>
        <p:spPr>
          <a:xfrm rot="16200000">
            <a:off x="-988047" y="2899713"/>
            <a:ext cx="2713382" cy="307777"/>
          </a:xfrm>
          <a:prstGeom prst="rect">
            <a:avLst/>
          </a:prstGeom>
          <a:noFill/>
        </p:spPr>
        <p:txBody>
          <a:bodyPr wrap="square" rtlCol="0">
            <a:spAutoFit/>
          </a:bodyPr>
          <a:lstStyle/>
          <a:p>
            <a:r>
              <a:rPr lang="en-US" sz="1400" b="1" dirty="0"/>
              <a:t>Complexity to resolve</a:t>
            </a:r>
            <a:endParaRPr lang="en-TO" sz="1400" b="1" dirty="0"/>
          </a:p>
        </p:txBody>
      </p:sp>
      <p:sp>
        <p:nvSpPr>
          <p:cNvPr id="17" name="TextBox 16">
            <a:extLst>
              <a:ext uri="{FF2B5EF4-FFF2-40B4-BE49-F238E27FC236}">
                <a16:creationId xmlns:a16="http://schemas.microsoft.com/office/drawing/2014/main" id="{EB416242-5688-8A0A-2529-7E27680D0DC1}"/>
              </a:ext>
            </a:extLst>
          </p:cNvPr>
          <p:cNvSpPr txBox="1"/>
          <p:nvPr/>
        </p:nvSpPr>
        <p:spPr>
          <a:xfrm>
            <a:off x="7086382" y="1110838"/>
            <a:ext cx="1498818" cy="369332"/>
          </a:xfrm>
          <a:prstGeom prst="rect">
            <a:avLst/>
          </a:prstGeom>
          <a:noFill/>
        </p:spPr>
        <p:txBody>
          <a:bodyPr wrap="square" rtlCol="0">
            <a:spAutoFit/>
          </a:bodyPr>
          <a:lstStyle/>
          <a:p>
            <a:r>
              <a:rPr lang="en-US" b="1" dirty="0">
                <a:solidFill>
                  <a:srgbClr val="C00000"/>
                </a:solidFill>
              </a:rPr>
              <a:t>Challenges</a:t>
            </a:r>
            <a:endParaRPr lang="en-TO" b="1" dirty="0">
              <a:solidFill>
                <a:srgbClr val="C00000"/>
              </a:solidFill>
            </a:endParaRPr>
          </a:p>
        </p:txBody>
      </p:sp>
      <p:sp>
        <p:nvSpPr>
          <p:cNvPr id="19" name="Arrow: Up 18">
            <a:extLst>
              <a:ext uri="{FF2B5EF4-FFF2-40B4-BE49-F238E27FC236}">
                <a16:creationId xmlns:a16="http://schemas.microsoft.com/office/drawing/2014/main" id="{A9AF0229-873D-AAB5-A7F4-6C2207C4661F}"/>
              </a:ext>
            </a:extLst>
          </p:cNvPr>
          <p:cNvSpPr/>
          <p:nvPr/>
        </p:nvSpPr>
        <p:spPr>
          <a:xfrm>
            <a:off x="556279" y="1921914"/>
            <a:ext cx="45719" cy="2985366"/>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20" name="Arrow: Right 19">
            <a:extLst>
              <a:ext uri="{FF2B5EF4-FFF2-40B4-BE49-F238E27FC236}">
                <a16:creationId xmlns:a16="http://schemas.microsoft.com/office/drawing/2014/main" id="{CB32B338-A7D9-CADE-EBEC-4118F9806299}"/>
              </a:ext>
            </a:extLst>
          </p:cNvPr>
          <p:cNvSpPr/>
          <p:nvPr/>
        </p:nvSpPr>
        <p:spPr>
          <a:xfrm>
            <a:off x="556279" y="4907280"/>
            <a:ext cx="298536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28" name="Rectangle 27">
            <a:extLst>
              <a:ext uri="{FF2B5EF4-FFF2-40B4-BE49-F238E27FC236}">
                <a16:creationId xmlns:a16="http://schemas.microsoft.com/office/drawing/2014/main" id="{50BB2389-564B-93CC-EF76-F94A9E894249}"/>
              </a:ext>
            </a:extLst>
          </p:cNvPr>
          <p:cNvSpPr/>
          <p:nvPr/>
        </p:nvSpPr>
        <p:spPr>
          <a:xfrm>
            <a:off x="4368800" y="1620840"/>
            <a:ext cx="3439161" cy="1213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29" name="Rectangle 28">
            <a:extLst>
              <a:ext uri="{FF2B5EF4-FFF2-40B4-BE49-F238E27FC236}">
                <a16:creationId xmlns:a16="http://schemas.microsoft.com/office/drawing/2014/main" id="{02AE4699-E9EC-1B9C-BD71-A1EB9D51127A}"/>
              </a:ext>
            </a:extLst>
          </p:cNvPr>
          <p:cNvSpPr/>
          <p:nvPr/>
        </p:nvSpPr>
        <p:spPr>
          <a:xfrm>
            <a:off x="4368800" y="2992440"/>
            <a:ext cx="3439161" cy="1213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30" name="Rectangle 29">
            <a:extLst>
              <a:ext uri="{FF2B5EF4-FFF2-40B4-BE49-F238E27FC236}">
                <a16:creationId xmlns:a16="http://schemas.microsoft.com/office/drawing/2014/main" id="{EFB7BEDC-3F88-0AD9-2E5A-97D870421E8F}"/>
              </a:ext>
            </a:extLst>
          </p:cNvPr>
          <p:cNvSpPr/>
          <p:nvPr/>
        </p:nvSpPr>
        <p:spPr>
          <a:xfrm>
            <a:off x="4368799" y="4364040"/>
            <a:ext cx="3439161" cy="1213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31" name="Rectangle 30">
            <a:extLst>
              <a:ext uri="{FF2B5EF4-FFF2-40B4-BE49-F238E27FC236}">
                <a16:creationId xmlns:a16="http://schemas.microsoft.com/office/drawing/2014/main" id="{F260CEE8-FD15-6B57-B805-4B5EBFD19767}"/>
              </a:ext>
            </a:extLst>
          </p:cNvPr>
          <p:cNvSpPr/>
          <p:nvPr/>
        </p:nvSpPr>
        <p:spPr>
          <a:xfrm>
            <a:off x="8087360" y="1631000"/>
            <a:ext cx="3439161" cy="1213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32" name="Rectangle 31">
            <a:extLst>
              <a:ext uri="{FF2B5EF4-FFF2-40B4-BE49-F238E27FC236}">
                <a16:creationId xmlns:a16="http://schemas.microsoft.com/office/drawing/2014/main" id="{6ABF3CBA-A528-6E0F-3E31-F133BFEAE9CD}"/>
              </a:ext>
            </a:extLst>
          </p:cNvPr>
          <p:cNvSpPr/>
          <p:nvPr/>
        </p:nvSpPr>
        <p:spPr>
          <a:xfrm>
            <a:off x="8087360" y="3002600"/>
            <a:ext cx="3439161" cy="1213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33" name="Rectangle 32">
            <a:extLst>
              <a:ext uri="{FF2B5EF4-FFF2-40B4-BE49-F238E27FC236}">
                <a16:creationId xmlns:a16="http://schemas.microsoft.com/office/drawing/2014/main" id="{1807A504-CD8B-0662-8093-91D0FFE5822B}"/>
              </a:ext>
            </a:extLst>
          </p:cNvPr>
          <p:cNvSpPr/>
          <p:nvPr/>
        </p:nvSpPr>
        <p:spPr>
          <a:xfrm>
            <a:off x="8087359" y="4374200"/>
            <a:ext cx="3439161" cy="1213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35" name="TextBox 34">
            <a:extLst>
              <a:ext uri="{FF2B5EF4-FFF2-40B4-BE49-F238E27FC236}">
                <a16:creationId xmlns:a16="http://schemas.microsoft.com/office/drawing/2014/main" id="{F31C29A2-2849-2D94-D270-91825A1587A8}"/>
              </a:ext>
            </a:extLst>
          </p:cNvPr>
          <p:cNvSpPr txBox="1"/>
          <p:nvPr/>
        </p:nvSpPr>
        <p:spPr>
          <a:xfrm>
            <a:off x="4368799" y="1631000"/>
            <a:ext cx="3439161" cy="1297984"/>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GB" sz="1400" b="1" kern="100" dirty="0">
                <a:effectLst/>
                <a:latin typeface="Calibri" panose="020F0502020204030204" pitchFamily="34" charset="0"/>
                <a:ea typeface="Calibri" panose="020F0502020204030204" pitchFamily="34" charset="0"/>
                <a:cs typeface="Cordia New" panose="020B0304020202020204" pitchFamily="34" charset="-34"/>
              </a:rPr>
              <a:t>Limited Resources</a:t>
            </a:r>
          </a:p>
          <a:p>
            <a:pPr marL="171450" marR="0" lvl="0" indent="-171450">
              <a:lnSpc>
                <a:spcPct val="107000"/>
              </a:lnSpc>
              <a:spcBef>
                <a:spcPts val="0"/>
              </a:spcBef>
              <a:spcAft>
                <a:spcPts val="0"/>
              </a:spcAft>
              <a:buFontTx/>
              <a:buChar char="-"/>
            </a:pPr>
            <a:r>
              <a:rPr lang="en-GB" sz="1200" kern="100" dirty="0">
                <a:effectLst/>
                <a:latin typeface="Calibri" panose="020F0502020204030204" pitchFamily="34" charset="0"/>
                <a:ea typeface="Calibri" panose="020F0502020204030204" pitchFamily="34" charset="0"/>
                <a:cs typeface="Cordia New" panose="020B0304020202020204" pitchFamily="34" charset="-34"/>
              </a:rPr>
              <a:t>Outer island lacks access to Technology.</a:t>
            </a:r>
          </a:p>
          <a:p>
            <a:pPr marL="171450" marR="0" lvl="0" indent="-171450">
              <a:lnSpc>
                <a:spcPct val="107000"/>
              </a:lnSpc>
              <a:spcBef>
                <a:spcPts val="0"/>
              </a:spcBef>
              <a:spcAft>
                <a:spcPts val="0"/>
              </a:spcAft>
              <a:buFontTx/>
              <a:buChar char="-"/>
            </a:pPr>
            <a:r>
              <a:rPr lang="en-GB" sz="1200" kern="100" dirty="0">
                <a:effectLst/>
                <a:latin typeface="Calibri" panose="020F0502020204030204" pitchFamily="34" charset="0"/>
                <a:ea typeface="Calibri" panose="020F0502020204030204" pitchFamily="34" charset="0"/>
                <a:cs typeface="Cordia New" panose="020B0304020202020204" pitchFamily="34" charset="-34"/>
              </a:rPr>
              <a:t>Shortage of textbooks and teaching resources </a:t>
            </a:r>
          </a:p>
          <a:p>
            <a:pPr marL="171450" marR="0" lvl="0" indent="-171450">
              <a:lnSpc>
                <a:spcPct val="107000"/>
              </a:lnSpc>
              <a:spcBef>
                <a:spcPts val="0"/>
              </a:spcBef>
              <a:spcAft>
                <a:spcPts val="0"/>
              </a:spcAft>
              <a:buFontTx/>
              <a:buChar char="-"/>
            </a:pPr>
            <a:r>
              <a:rPr lang="en-GB" sz="1200" kern="100" dirty="0">
                <a:latin typeface="Calibri" panose="020F0502020204030204" pitchFamily="34" charset="0"/>
                <a:ea typeface="Calibri" panose="020F0502020204030204" pitchFamily="34" charset="0"/>
                <a:cs typeface="Cordia New" panose="020B0304020202020204" pitchFamily="34" charset="-34"/>
              </a:rPr>
              <a:t>Student with disabilities need special resources</a:t>
            </a:r>
          </a:p>
          <a:p>
            <a:pPr marL="171450" marR="0" lvl="0" indent="-171450">
              <a:lnSpc>
                <a:spcPct val="107000"/>
              </a:lnSpc>
              <a:spcBef>
                <a:spcPts val="0"/>
              </a:spcBef>
              <a:spcAft>
                <a:spcPts val="0"/>
              </a:spcAft>
              <a:buFontTx/>
              <a:buChar char="-"/>
            </a:pPr>
            <a:r>
              <a:rPr lang="en-GB" sz="1200" kern="100" dirty="0">
                <a:effectLst/>
                <a:latin typeface="Calibri" panose="020F0502020204030204" pitchFamily="34" charset="0"/>
                <a:ea typeface="Calibri" panose="020F0502020204030204" pitchFamily="34" charset="0"/>
                <a:cs typeface="Cordia New" panose="020B0304020202020204" pitchFamily="34" charset="-34"/>
              </a:rPr>
              <a:t>Funding constraints</a:t>
            </a:r>
          </a:p>
          <a:p>
            <a:endParaRPr lang="en-TO" sz="1200" dirty="0"/>
          </a:p>
        </p:txBody>
      </p:sp>
      <p:sp>
        <p:nvSpPr>
          <p:cNvPr id="36" name="TextBox 35">
            <a:extLst>
              <a:ext uri="{FF2B5EF4-FFF2-40B4-BE49-F238E27FC236}">
                <a16:creationId xmlns:a16="http://schemas.microsoft.com/office/drawing/2014/main" id="{2BFA38BB-91D7-8AC6-0711-065569E2E1D8}"/>
              </a:ext>
            </a:extLst>
          </p:cNvPr>
          <p:cNvSpPr txBox="1"/>
          <p:nvPr/>
        </p:nvSpPr>
        <p:spPr>
          <a:xfrm>
            <a:off x="4368798" y="2992440"/>
            <a:ext cx="3439161" cy="1061509"/>
          </a:xfrm>
          <a:prstGeom prst="rect">
            <a:avLst/>
          </a:prstGeom>
          <a:noFill/>
        </p:spPr>
        <p:txBody>
          <a:bodyPr wrap="square" rtlCol="0">
            <a:spAutoFit/>
          </a:bodyPr>
          <a:lstStyle/>
          <a:p>
            <a:pPr marR="0" lvl="0">
              <a:lnSpc>
                <a:spcPct val="107000"/>
              </a:lnSpc>
              <a:spcBef>
                <a:spcPts val="0"/>
              </a:spcBef>
              <a:spcAft>
                <a:spcPts val="0"/>
              </a:spcAft>
            </a:pPr>
            <a:r>
              <a:rPr lang="en-GB" sz="1400" b="1" kern="100" dirty="0">
                <a:effectLst/>
                <a:latin typeface="Calibri" panose="020F0502020204030204" pitchFamily="34" charset="0"/>
                <a:ea typeface="Calibri" panose="020F0502020204030204" pitchFamily="34" charset="0"/>
                <a:cs typeface="Cordia New" panose="020B0304020202020204" pitchFamily="34" charset="-34"/>
              </a:rPr>
              <a:t>2.      Teacher Recruitments and Retention</a:t>
            </a:r>
          </a:p>
          <a:p>
            <a:pPr marL="171450" indent="-171450">
              <a:buFontTx/>
              <a:buChar char="-"/>
            </a:pPr>
            <a:r>
              <a:rPr lang="en-US" sz="1200" dirty="0"/>
              <a:t>Shortage of teachers (Science &amp; </a:t>
            </a:r>
            <a:r>
              <a:rPr lang="en-US" sz="1200" dirty="0" err="1"/>
              <a:t>Maths</a:t>
            </a:r>
            <a:r>
              <a:rPr lang="en-US" sz="1200" dirty="0"/>
              <a:t>) </a:t>
            </a:r>
          </a:p>
          <a:p>
            <a:pPr marL="171450" indent="-171450">
              <a:buFontTx/>
              <a:buChar char="-"/>
            </a:pPr>
            <a:r>
              <a:rPr lang="en-US" sz="1200" dirty="0"/>
              <a:t>Teachers easily leave for better paying jobs</a:t>
            </a:r>
          </a:p>
          <a:p>
            <a:pPr marL="171450" indent="-171450">
              <a:buFontTx/>
              <a:buChar char="-"/>
            </a:pPr>
            <a:r>
              <a:rPr lang="en-US" sz="1200" dirty="0"/>
              <a:t>Salary gap between govt and non-govt teachers</a:t>
            </a:r>
            <a:endParaRPr lang="en-TO" sz="1200" dirty="0"/>
          </a:p>
        </p:txBody>
      </p:sp>
      <p:sp>
        <p:nvSpPr>
          <p:cNvPr id="37" name="TextBox 36">
            <a:extLst>
              <a:ext uri="{FF2B5EF4-FFF2-40B4-BE49-F238E27FC236}">
                <a16:creationId xmlns:a16="http://schemas.microsoft.com/office/drawing/2014/main" id="{D04963A7-EEBC-18D7-16F0-D74640FE6E1D}"/>
              </a:ext>
            </a:extLst>
          </p:cNvPr>
          <p:cNvSpPr txBox="1"/>
          <p:nvPr/>
        </p:nvSpPr>
        <p:spPr>
          <a:xfrm>
            <a:off x="4368798" y="4364040"/>
            <a:ext cx="3439161" cy="709361"/>
          </a:xfrm>
          <a:prstGeom prst="rect">
            <a:avLst/>
          </a:prstGeom>
          <a:noFill/>
        </p:spPr>
        <p:txBody>
          <a:bodyPr wrap="square" rtlCol="0">
            <a:spAutoFit/>
          </a:bodyPr>
          <a:lstStyle/>
          <a:p>
            <a:pPr marL="342900" marR="0" lvl="0" indent="-342900">
              <a:lnSpc>
                <a:spcPct val="107000"/>
              </a:lnSpc>
              <a:spcBef>
                <a:spcPts val="0"/>
              </a:spcBef>
              <a:spcAft>
                <a:spcPts val="0"/>
              </a:spcAft>
              <a:buAutoNum type="arabicPeriod" startAt="3"/>
            </a:pPr>
            <a:r>
              <a:rPr lang="en-GB" sz="1400" b="1" kern="100" dirty="0">
                <a:latin typeface="Calibri" panose="020F0502020204030204" pitchFamily="34" charset="0"/>
                <a:ea typeface="Calibri" panose="020F0502020204030204" pitchFamily="34" charset="0"/>
                <a:cs typeface="Cordia New" panose="020B0304020202020204" pitchFamily="34" charset="-34"/>
              </a:rPr>
              <a:t>Gender Inequality</a:t>
            </a:r>
          </a:p>
          <a:p>
            <a:pPr marL="285750" marR="0" lvl="0" indent="-285750">
              <a:lnSpc>
                <a:spcPct val="107000"/>
              </a:lnSpc>
              <a:spcBef>
                <a:spcPts val="0"/>
              </a:spcBef>
              <a:spcAft>
                <a:spcPts val="0"/>
              </a:spcAft>
              <a:buFontTx/>
              <a:buChar char="-"/>
            </a:pPr>
            <a:r>
              <a:rPr lang="en-GB" sz="1200" kern="100" dirty="0">
                <a:latin typeface="Calibri" panose="020F0502020204030204" pitchFamily="34" charset="0"/>
                <a:ea typeface="Calibri" panose="020F0502020204030204" pitchFamily="34" charset="0"/>
                <a:cs typeface="Cordia New" panose="020B0304020202020204" pitchFamily="34" charset="-34"/>
              </a:rPr>
              <a:t>More girls completing high school than boys</a:t>
            </a:r>
          </a:p>
          <a:p>
            <a:pPr marL="285750" marR="0" lvl="0" indent="-285750">
              <a:lnSpc>
                <a:spcPct val="107000"/>
              </a:lnSpc>
              <a:spcBef>
                <a:spcPts val="0"/>
              </a:spcBef>
              <a:spcAft>
                <a:spcPts val="0"/>
              </a:spcAft>
              <a:buFontTx/>
              <a:buChar char="-"/>
            </a:pPr>
            <a:r>
              <a:rPr lang="en-GB" sz="1200" kern="100" dirty="0">
                <a:latin typeface="Calibri" panose="020F0502020204030204" pitchFamily="34" charset="0"/>
                <a:ea typeface="Calibri" panose="020F0502020204030204" pitchFamily="34" charset="0"/>
                <a:cs typeface="Cordia New" panose="020B0304020202020204" pitchFamily="34" charset="-34"/>
              </a:rPr>
              <a:t>Drop out rate is more apparent in boy students.</a:t>
            </a:r>
          </a:p>
        </p:txBody>
      </p:sp>
      <p:sp>
        <p:nvSpPr>
          <p:cNvPr id="40" name="TextBox 39">
            <a:extLst>
              <a:ext uri="{FF2B5EF4-FFF2-40B4-BE49-F238E27FC236}">
                <a16:creationId xmlns:a16="http://schemas.microsoft.com/office/drawing/2014/main" id="{42A7B319-5A39-1869-DC8E-354D1F67FAB3}"/>
              </a:ext>
            </a:extLst>
          </p:cNvPr>
          <p:cNvSpPr txBox="1"/>
          <p:nvPr/>
        </p:nvSpPr>
        <p:spPr>
          <a:xfrm>
            <a:off x="8121106" y="1631000"/>
            <a:ext cx="3439161" cy="906980"/>
          </a:xfrm>
          <a:prstGeom prst="rect">
            <a:avLst/>
          </a:prstGeom>
          <a:noFill/>
        </p:spPr>
        <p:txBody>
          <a:bodyPr wrap="square" rtlCol="0">
            <a:spAutoFit/>
          </a:bodyPr>
          <a:lstStyle/>
          <a:p>
            <a:pPr marR="0" lvl="0">
              <a:lnSpc>
                <a:spcPct val="107000"/>
              </a:lnSpc>
              <a:spcBef>
                <a:spcPts val="0"/>
              </a:spcBef>
              <a:spcAft>
                <a:spcPts val="0"/>
              </a:spcAft>
            </a:pPr>
            <a:r>
              <a:rPr lang="en-GB" sz="1400" b="1" kern="100" dirty="0">
                <a:latin typeface="Calibri" panose="020F0502020204030204" pitchFamily="34" charset="0"/>
                <a:ea typeface="Calibri" panose="020F0502020204030204" pitchFamily="34" charset="0"/>
                <a:cs typeface="Cordia New" panose="020B0304020202020204" pitchFamily="34" charset="-34"/>
              </a:rPr>
              <a:t>4.       Infrastructure and Facilities</a:t>
            </a:r>
          </a:p>
          <a:p>
            <a:pPr marL="285750" marR="0" lvl="0" indent="-285750">
              <a:lnSpc>
                <a:spcPct val="107000"/>
              </a:lnSpc>
              <a:spcBef>
                <a:spcPts val="0"/>
              </a:spcBef>
              <a:spcAft>
                <a:spcPts val="0"/>
              </a:spcAft>
              <a:buFontTx/>
              <a:buChar char="-"/>
            </a:pPr>
            <a:r>
              <a:rPr lang="en-GB" sz="1200" kern="100" dirty="0">
                <a:latin typeface="Calibri" panose="020F0502020204030204" pitchFamily="34" charset="0"/>
                <a:ea typeface="Calibri" panose="020F0502020204030204" pitchFamily="34" charset="0"/>
                <a:cs typeface="Cordia New" panose="020B0304020202020204" pitchFamily="34" charset="-34"/>
              </a:rPr>
              <a:t>Poor school Infrastructure</a:t>
            </a:r>
          </a:p>
          <a:p>
            <a:pPr marL="285750" marR="0" lvl="0" indent="-285750">
              <a:lnSpc>
                <a:spcPct val="107000"/>
              </a:lnSpc>
              <a:spcBef>
                <a:spcPts val="0"/>
              </a:spcBef>
              <a:spcAft>
                <a:spcPts val="0"/>
              </a:spcAft>
              <a:buFontTx/>
              <a:buChar char="-"/>
            </a:pPr>
            <a:r>
              <a:rPr lang="en-GB" sz="1200" kern="100" dirty="0">
                <a:latin typeface="Calibri" panose="020F0502020204030204" pitchFamily="34" charset="0"/>
                <a:ea typeface="Calibri" panose="020F0502020204030204" pitchFamily="34" charset="0"/>
                <a:cs typeface="Cordia New" panose="020B0304020202020204" pitchFamily="34" charset="-34"/>
              </a:rPr>
              <a:t>Natural Disaster prone – TSRS project (WB)</a:t>
            </a:r>
          </a:p>
          <a:p>
            <a:pPr marL="285750" marR="0" lvl="0" indent="-285750">
              <a:lnSpc>
                <a:spcPct val="107000"/>
              </a:lnSpc>
              <a:spcBef>
                <a:spcPts val="0"/>
              </a:spcBef>
              <a:spcAft>
                <a:spcPts val="0"/>
              </a:spcAft>
              <a:buFontTx/>
              <a:buChar char="-"/>
            </a:pPr>
            <a:endParaRPr lang="en-GB" sz="1200" kern="100" dirty="0">
              <a:latin typeface="Calibri" panose="020F0502020204030204" pitchFamily="34" charset="0"/>
              <a:ea typeface="Calibri" panose="020F0502020204030204" pitchFamily="34" charset="0"/>
              <a:cs typeface="Cordia New" panose="020B0304020202020204" pitchFamily="34" charset="-34"/>
            </a:endParaRPr>
          </a:p>
        </p:txBody>
      </p:sp>
      <p:sp>
        <p:nvSpPr>
          <p:cNvPr id="41" name="TextBox 40">
            <a:extLst>
              <a:ext uri="{FF2B5EF4-FFF2-40B4-BE49-F238E27FC236}">
                <a16:creationId xmlns:a16="http://schemas.microsoft.com/office/drawing/2014/main" id="{95B28B90-CA07-03BE-1C19-C89C5DC57F07}"/>
              </a:ext>
            </a:extLst>
          </p:cNvPr>
          <p:cNvSpPr txBox="1"/>
          <p:nvPr/>
        </p:nvSpPr>
        <p:spPr>
          <a:xfrm>
            <a:off x="8087358" y="3009570"/>
            <a:ext cx="3439161" cy="906980"/>
          </a:xfrm>
          <a:prstGeom prst="rect">
            <a:avLst/>
          </a:prstGeom>
          <a:noFill/>
        </p:spPr>
        <p:txBody>
          <a:bodyPr wrap="square" rtlCol="0">
            <a:spAutoFit/>
          </a:bodyPr>
          <a:lstStyle/>
          <a:p>
            <a:pPr marR="0" lvl="0">
              <a:lnSpc>
                <a:spcPct val="107000"/>
              </a:lnSpc>
              <a:spcBef>
                <a:spcPts val="0"/>
              </a:spcBef>
              <a:spcAft>
                <a:spcPts val="0"/>
              </a:spcAft>
            </a:pPr>
            <a:r>
              <a:rPr lang="en-GB" sz="1400" b="1" kern="100" dirty="0">
                <a:latin typeface="Calibri" panose="020F0502020204030204" pitchFamily="34" charset="0"/>
                <a:ea typeface="Calibri" panose="020F0502020204030204" pitchFamily="34" charset="0"/>
                <a:cs typeface="Cordia New" panose="020B0304020202020204" pitchFamily="34" charset="-34"/>
              </a:rPr>
              <a:t>5.         Data Availability</a:t>
            </a:r>
          </a:p>
          <a:p>
            <a:pPr marL="285750" marR="0" lvl="0" indent="-285750">
              <a:lnSpc>
                <a:spcPct val="107000"/>
              </a:lnSpc>
              <a:spcBef>
                <a:spcPts val="0"/>
              </a:spcBef>
              <a:spcAft>
                <a:spcPts val="0"/>
              </a:spcAft>
              <a:buFontTx/>
              <a:buChar char="-"/>
            </a:pPr>
            <a:r>
              <a:rPr lang="en-GB" sz="1200" kern="100" dirty="0">
                <a:latin typeface="Calibri" panose="020F0502020204030204" pitchFamily="34" charset="0"/>
                <a:ea typeface="Calibri" panose="020F0502020204030204" pitchFamily="34" charset="0"/>
                <a:cs typeface="Cordia New" panose="020B0304020202020204" pitchFamily="34" charset="-34"/>
              </a:rPr>
              <a:t>The availability of data needs to be strengthened</a:t>
            </a:r>
          </a:p>
          <a:p>
            <a:pPr marL="285750" marR="0" lvl="0" indent="-285750">
              <a:lnSpc>
                <a:spcPct val="107000"/>
              </a:lnSpc>
              <a:spcBef>
                <a:spcPts val="0"/>
              </a:spcBef>
              <a:spcAft>
                <a:spcPts val="0"/>
              </a:spcAft>
              <a:buFontTx/>
              <a:buChar char="-"/>
            </a:pPr>
            <a:r>
              <a:rPr lang="en-GB" sz="1200" kern="100" dirty="0">
                <a:latin typeface="Calibri" panose="020F0502020204030204" pitchFamily="34" charset="0"/>
                <a:ea typeface="Calibri" panose="020F0502020204030204" pitchFamily="34" charset="0"/>
                <a:cs typeface="Cordia New" panose="020B0304020202020204" pitchFamily="34" charset="-34"/>
              </a:rPr>
              <a:t>No official website</a:t>
            </a:r>
          </a:p>
        </p:txBody>
      </p:sp>
      <p:sp>
        <p:nvSpPr>
          <p:cNvPr id="42" name="TextBox 41">
            <a:extLst>
              <a:ext uri="{FF2B5EF4-FFF2-40B4-BE49-F238E27FC236}">
                <a16:creationId xmlns:a16="http://schemas.microsoft.com/office/drawing/2014/main" id="{6E27D415-FF52-31D1-B47E-FF8FD4C922BB}"/>
              </a:ext>
            </a:extLst>
          </p:cNvPr>
          <p:cNvSpPr txBox="1"/>
          <p:nvPr/>
        </p:nvSpPr>
        <p:spPr>
          <a:xfrm>
            <a:off x="8121106" y="4374200"/>
            <a:ext cx="3439161" cy="906980"/>
          </a:xfrm>
          <a:prstGeom prst="rect">
            <a:avLst/>
          </a:prstGeom>
          <a:noFill/>
        </p:spPr>
        <p:txBody>
          <a:bodyPr wrap="square" rtlCol="0">
            <a:spAutoFit/>
          </a:bodyPr>
          <a:lstStyle/>
          <a:p>
            <a:pPr marL="342900" marR="0" lvl="0" indent="-342900">
              <a:lnSpc>
                <a:spcPct val="107000"/>
              </a:lnSpc>
              <a:spcBef>
                <a:spcPts val="0"/>
              </a:spcBef>
              <a:spcAft>
                <a:spcPts val="0"/>
              </a:spcAft>
              <a:buAutoNum type="arabicPeriod" startAt="6"/>
            </a:pPr>
            <a:r>
              <a:rPr lang="en-GB" sz="1400" b="1" kern="100" dirty="0">
                <a:latin typeface="Calibri" panose="020F0502020204030204" pitchFamily="34" charset="0"/>
                <a:ea typeface="Calibri" panose="020F0502020204030204" pitchFamily="34" charset="0"/>
                <a:cs typeface="Cordia New" panose="020B0304020202020204" pitchFamily="34" charset="-34"/>
              </a:rPr>
              <a:t>Political Change</a:t>
            </a:r>
          </a:p>
          <a:p>
            <a:pPr marR="0" lvl="0">
              <a:lnSpc>
                <a:spcPct val="107000"/>
              </a:lnSpc>
              <a:spcBef>
                <a:spcPts val="0"/>
              </a:spcBef>
              <a:spcAft>
                <a:spcPts val="0"/>
              </a:spcAft>
            </a:pPr>
            <a:r>
              <a:rPr lang="en-GB" sz="1200" b="1" kern="100" dirty="0">
                <a:latin typeface="Calibri" panose="020F0502020204030204" pitchFamily="34" charset="0"/>
                <a:ea typeface="Calibri" panose="020F0502020204030204" pitchFamily="34" charset="0"/>
                <a:cs typeface="Cordia New" panose="020B0304020202020204" pitchFamily="34" charset="-34"/>
              </a:rPr>
              <a:t>-</a:t>
            </a:r>
            <a:r>
              <a:rPr lang="en-GB" sz="1200" kern="100" dirty="0">
                <a:latin typeface="Calibri" panose="020F0502020204030204" pitchFamily="34" charset="0"/>
                <a:ea typeface="Calibri" panose="020F0502020204030204" pitchFamily="34" charset="0"/>
                <a:cs typeface="Cordia New" panose="020B0304020202020204" pitchFamily="34" charset="-34"/>
              </a:rPr>
              <a:t> Changing government initiatives may have different values and priorities from previous government</a:t>
            </a:r>
            <a:endParaRPr lang="en-GB" sz="1200" b="1" kern="100" dirty="0">
              <a:latin typeface="Calibri" panose="020F0502020204030204" pitchFamily="34" charset="0"/>
              <a:ea typeface="Calibri" panose="020F0502020204030204" pitchFamily="34" charset="0"/>
              <a:cs typeface="Cordia New" panose="020B0304020202020204" pitchFamily="34" charset="-34"/>
            </a:endParaRPr>
          </a:p>
        </p:txBody>
      </p:sp>
      <p:sp>
        <p:nvSpPr>
          <p:cNvPr id="43" name="TextBox 42">
            <a:extLst>
              <a:ext uri="{FF2B5EF4-FFF2-40B4-BE49-F238E27FC236}">
                <a16:creationId xmlns:a16="http://schemas.microsoft.com/office/drawing/2014/main" id="{085C13E5-4F6A-0FE4-756E-6FC6BFBEA5E2}"/>
              </a:ext>
            </a:extLst>
          </p:cNvPr>
          <p:cNvSpPr txBox="1"/>
          <p:nvPr/>
        </p:nvSpPr>
        <p:spPr>
          <a:xfrm>
            <a:off x="584199" y="524933"/>
            <a:ext cx="6913486" cy="369332"/>
          </a:xfrm>
          <a:prstGeom prst="rect">
            <a:avLst/>
          </a:prstGeom>
          <a:noFill/>
        </p:spPr>
        <p:txBody>
          <a:bodyPr wrap="square" rtlCol="0">
            <a:spAutoFit/>
          </a:bodyPr>
          <a:lstStyle/>
          <a:p>
            <a:r>
              <a:rPr lang="en-US" dirty="0"/>
              <a:t>Non-Government schools hold important years of schooling</a:t>
            </a:r>
            <a:endParaRPr lang="en-TO" dirty="0"/>
          </a:p>
        </p:txBody>
      </p:sp>
      <p:sp>
        <p:nvSpPr>
          <p:cNvPr id="44" name="Oval 43">
            <a:extLst>
              <a:ext uri="{FF2B5EF4-FFF2-40B4-BE49-F238E27FC236}">
                <a16:creationId xmlns:a16="http://schemas.microsoft.com/office/drawing/2014/main" id="{0DF9B2DD-4F9B-CAA7-F6A6-C7AEC4550A67}"/>
              </a:ext>
            </a:extLst>
          </p:cNvPr>
          <p:cNvSpPr/>
          <p:nvPr/>
        </p:nvSpPr>
        <p:spPr>
          <a:xfrm>
            <a:off x="2814840" y="3257832"/>
            <a:ext cx="276843" cy="3038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endParaRPr lang="en-TO" dirty="0"/>
          </a:p>
        </p:txBody>
      </p:sp>
      <p:sp>
        <p:nvSpPr>
          <p:cNvPr id="45" name="Oval 44">
            <a:extLst>
              <a:ext uri="{FF2B5EF4-FFF2-40B4-BE49-F238E27FC236}">
                <a16:creationId xmlns:a16="http://schemas.microsoft.com/office/drawing/2014/main" id="{F306835E-69D2-14DB-CA39-38D7BAFF1867}"/>
              </a:ext>
            </a:extLst>
          </p:cNvPr>
          <p:cNvSpPr/>
          <p:nvPr/>
        </p:nvSpPr>
        <p:spPr>
          <a:xfrm>
            <a:off x="2380126" y="2423600"/>
            <a:ext cx="276843" cy="3038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endParaRPr lang="en-TO" dirty="0"/>
          </a:p>
        </p:txBody>
      </p:sp>
      <p:sp>
        <p:nvSpPr>
          <p:cNvPr id="46" name="Oval 45">
            <a:extLst>
              <a:ext uri="{FF2B5EF4-FFF2-40B4-BE49-F238E27FC236}">
                <a16:creationId xmlns:a16="http://schemas.microsoft.com/office/drawing/2014/main" id="{F50C5D20-DA40-0C31-8C94-8129E73FE352}"/>
              </a:ext>
            </a:extLst>
          </p:cNvPr>
          <p:cNvSpPr/>
          <p:nvPr/>
        </p:nvSpPr>
        <p:spPr>
          <a:xfrm>
            <a:off x="1988984" y="3125147"/>
            <a:ext cx="276843" cy="3038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endParaRPr lang="en-TO" dirty="0"/>
          </a:p>
        </p:txBody>
      </p:sp>
      <p:sp>
        <p:nvSpPr>
          <p:cNvPr id="47" name="Oval 46">
            <a:extLst>
              <a:ext uri="{FF2B5EF4-FFF2-40B4-BE49-F238E27FC236}">
                <a16:creationId xmlns:a16="http://schemas.microsoft.com/office/drawing/2014/main" id="{70C2AC69-E20D-2512-5E95-4E5547BA2917}"/>
              </a:ext>
            </a:extLst>
          </p:cNvPr>
          <p:cNvSpPr/>
          <p:nvPr/>
        </p:nvSpPr>
        <p:spPr>
          <a:xfrm>
            <a:off x="2393699" y="4222273"/>
            <a:ext cx="276843" cy="3038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endParaRPr lang="en-TO" dirty="0"/>
          </a:p>
        </p:txBody>
      </p:sp>
      <p:sp>
        <p:nvSpPr>
          <p:cNvPr id="48" name="Oval 47">
            <a:extLst>
              <a:ext uri="{FF2B5EF4-FFF2-40B4-BE49-F238E27FC236}">
                <a16:creationId xmlns:a16="http://schemas.microsoft.com/office/drawing/2014/main" id="{1FC3DA75-489E-D656-400B-337BF28528E6}"/>
              </a:ext>
            </a:extLst>
          </p:cNvPr>
          <p:cNvSpPr/>
          <p:nvPr/>
        </p:nvSpPr>
        <p:spPr>
          <a:xfrm>
            <a:off x="2921062" y="4496817"/>
            <a:ext cx="276843" cy="3038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5</a:t>
            </a:r>
            <a:endParaRPr lang="en-TO" dirty="0"/>
          </a:p>
        </p:txBody>
      </p:sp>
      <p:sp>
        <p:nvSpPr>
          <p:cNvPr id="49" name="Oval 48">
            <a:extLst>
              <a:ext uri="{FF2B5EF4-FFF2-40B4-BE49-F238E27FC236}">
                <a16:creationId xmlns:a16="http://schemas.microsoft.com/office/drawing/2014/main" id="{4431BC03-72E2-601F-B8D8-FA365E878F4B}"/>
              </a:ext>
            </a:extLst>
          </p:cNvPr>
          <p:cNvSpPr/>
          <p:nvPr/>
        </p:nvSpPr>
        <p:spPr>
          <a:xfrm>
            <a:off x="1715513" y="2459567"/>
            <a:ext cx="276843" cy="30385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6</a:t>
            </a:r>
            <a:endParaRPr lang="en-TO" dirty="0"/>
          </a:p>
        </p:txBody>
      </p:sp>
    </p:spTree>
    <p:extLst>
      <p:ext uri="{BB962C8B-B14F-4D97-AF65-F5344CB8AC3E}">
        <p14:creationId xmlns:p14="http://schemas.microsoft.com/office/powerpoint/2010/main" val="4355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D55E-9F23-E4CA-1D67-1761F5A6F2FB}"/>
              </a:ext>
            </a:extLst>
          </p:cNvPr>
          <p:cNvSpPr txBox="1"/>
          <p:nvPr/>
        </p:nvSpPr>
        <p:spPr>
          <a:xfrm>
            <a:off x="2717801" y="6402406"/>
            <a:ext cx="7122886" cy="369332"/>
          </a:xfrm>
          <a:prstGeom prst="rect">
            <a:avLst/>
          </a:prstGeom>
          <a:noFill/>
        </p:spPr>
        <p:txBody>
          <a:bodyPr wrap="square" rtlCol="0">
            <a:spAutoFit/>
          </a:bodyPr>
          <a:lstStyle/>
          <a:p>
            <a:r>
              <a:rPr lang="en-US" dirty="0">
                <a:solidFill>
                  <a:schemeClr val="bg2">
                    <a:lumMod val="90000"/>
                  </a:schemeClr>
                </a:solidFill>
              </a:rPr>
              <a:t>Mission</a:t>
            </a:r>
            <a:r>
              <a:rPr lang="en-US" dirty="0"/>
              <a:t>  </a:t>
            </a:r>
            <a:r>
              <a:rPr lang="en-US" dirty="0">
                <a:solidFill>
                  <a:schemeClr val="bg2">
                    <a:lumMod val="90000"/>
                  </a:schemeClr>
                </a:solidFill>
              </a:rPr>
              <a:t>|     Snapshot     |     Enrolments     |     Challenges     </a:t>
            </a:r>
            <a:r>
              <a:rPr lang="en-US" dirty="0"/>
              <a:t>|     Outlook</a:t>
            </a:r>
            <a:endParaRPr lang="en-TO" dirty="0"/>
          </a:p>
        </p:txBody>
      </p:sp>
      <p:sp>
        <p:nvSpPr>
          <p:cNvPr id="7" name="Flowchart: Process 6">
            <a:extLst>
              <a:ext uri="{FF2B5EF4-FFF2-40B4-BE49-F238E27FC236}">
                <a16:creationId xmlns:a16="http://schemas.microsoft.com/office/drawing/2014/main" id="{7BCF1F98-4A34-92AC-06EE-0A32463B1C77}"/>
              </a:ext>
            </a:extLst>
          </p:cNvPr>
          <p:cNvSpPr/>
          <p:nvPr/>
        </p:nvSpPr>
        <p:spPr>
          <a:xfrm>
            <a:off x="386080" y="1432560"/>
            <a:ext cx="1168400" cy="101600"/>
          </a:xfrm>
          <a:prstGeom prst="flowChartProcess">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8" name="TextBox 7">
            <a:extLst>
              <a:ext uri="{FF2B5EF4-FFF2-40B4-BE49-F238E27FC236}">
                <a16:creationId xmlns:a16="http://schemas.microsoft.com/office/drawing/2014/main" id="{73798E7C-ACEE-6764-FFDE-0A54503DB894}"/>
              </a:ext>
            </a:extLst>
          </p:cNvPr>
          <p:cNvSpPr txBox="1"/>
          <p:nvPr/>
        </p:nvSpPr>
        <p:spPr>
          <a:xfrm>
            <a:off x="304800" y="1026160"/>
            <a:ext cx="4084320" cy="369332"/>
          </a:xfrm>
          <a:prstGeom prst="rect">
            <a:avLst/>
          </a:prstGeom>
          <a:noFill/>
        </p:spPr>
        <p:txBody>
          <a:bodyPr wrap="square" rtlCol="0">
            <a:spAutoFit/>
          </a:bodyPr>
          <a:lstStyle/>
          <a:p>
            <a:r>
              <a:rPr lang="en-US" b="1" dirty="0"/>
              <a:t>Forecasting Education GDP</a:t>
            </a:r>
            <a:endParaRPr lang="en-TO" b="1" dirty="0"/>
          </a:p>
        </p:txBody>
      </p:sp>
      <p:cxnSp>
        <p:nvCxnSpPr>
          <p:cNvPr id="9" name="Straight Connector 8">
            <a:extLst>
              <a:ext uri="{FF2B5EF4-FFF2-40B4-BE49-F238E27FC236}">
                <a16:creationId xmlns:a16="http://schemas.microsoft.com/office/drawing/2014/main" id="{83F2CD04-B157-4B39-EE71-8D61518F5D5D}"/>
              </a:ext>
            </a:extLst>
          </p:cNvPr>
          <p:cNvCxnSpPr>
            <a:cxnSpLocks/>
          </p:cNvCxnSpPr>
          <p:nvPr/>
        </p:nvCxnSpPr>
        <p:spPr>
          <a:xfrm>
            <a:off x="6996430" y="1221105"/>
            <a:ext cx="0" cy="4720590"/>
          </a:xfrm>
          <a:prstGeom prst="line">
            <a:avLst/>
          </a:prstGeom>
          <a:ln>
            <a:solidFill>
              <a:schemeClr val="bg2">
                <a:lumMod val="75000"/>
              </a:schemeClr>
            </a:solidFill>
          </a:ln>
        </p:spPr>
        <p:style>
          <a:lnRef idx="2">
            <a:schemeClr val="dk1"/>
          </a:lnRef>
          <a:fillRef idx="0">
            <a:schemeClr val="dk1"/>
          </a:fillRef>
          <a:effectRef idx="1">
            <a:schemeClr val="dk1"/>
          </a:effectRef>
          <a:fontRef idx="minor">
            <a:schemeClr val="tx1"/>
          </a:fontRef>
        </p:style>
      </p:cxnSp>
      <p:sp>
        <p:nvSpPr>
          <p:cNvPr id="10" name="Flowchart: Process 9">
            <a:extLst>
              <a:ext uri="{FF2B5EF4-FFF2-40B4-BE49-F238E27FC236}">
                <a16:creationId xmlns:a16="http://schemas.microsoft.com/office/drawing/2014/main" id="{A81695EF-4293-0C9E-219A-A9248952FB37}"/>
              </a:ext>
            </a:extLst>
          </p:cNvPr>
          <p:cNvSpPr/>
          <p:nvPr/>
        </p:nvSpPr>
        <p:spPr>
          <a:xfrm>
            <a:off x="7244080" y="1026160"/>
            <a:ext cx="4477112" cy="5110480"/>
          </a:xfrm>
          <a:prstGeom prst="flowChartProcess">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pic>
        <p:nvPicPr>
          <p:cNvPr id="15" name="Picture 14">
            <a:extLst>
              <a:ext uri="{FF2B5EF4-FFF2-40B4-BE49-F238E27FC236}">
                <a16:creationId xmlns:a16="http://schemas.microsoft.com/office/drawing/2014/main" id="{F4194024-6A57-7C4F-8F43-5209977DF525}"/>
              </a:ext>
            </a:extLst>
          </p:cNvPr>
          <p:cNvPicPr>
            <a:picLocks noChangeAspect="1"/>
          </p:cNvPicPr>
          <p:nvPr/>
        </p:nvPicPr>
        <p:blipFill>
          <a:blip r:embed="rId2"/>
          <a:stretch>
            <a:fillRect/>
          </a:stretch>
        </p:blipFill>
        <p:spPr>
          <a:xfrm>
            <a:off x="470808" y="1661258"/>
            <a:ext cx="5997460" cy="4077053"/>
          </a:xfrm>
          <a:prstGeom prst="rect">
            <a:avLst/>
          </a:prstGeom>
          <a:ln>
            <a:solidFill>
              <a:schemeClr val="accent1"/>
            </a:solidFill>
          </a:ln>
        </p:spPr>
      </p:pic>
      <p:sp>
        <p:nvSpPr>
          <p:cNvPr id="16" name="TextBox 15">
            <a:extLst>
              <a:ext uri="{FF2B5EF4-FFF2-40B4-BE49-F238E27FC236}">
                <a16:creationId xmlns:a16="http://schemas.microsoft.com/office/drawing/2014/main" id="{CFAAA843-2369-0181-3E17-1C07994AF75B}"/>
              </a:ext>
            </a:extLst>
          </p:cNvPr>
          <p:cNvSpPr txBox="1"/>
          <p:nvPr/>
        </p:nvSpPr>
        <p:spPr>
          <a:xfrm>
            <a:off x="7325360" y="1148080"/>
            <a:ext cx="4395832" cy="5355312"/>
          </a:xfrm>
          <a:prstGeom prst="rect">
            <a:avLst/>
          </a:prstGeom>
          <a:noFill/>
        </p:spPr>
        <p:txBody>
          <a:bodyPr wrap="square" rtlCol="0">
            <a:spAutoFit/>
          </a:bodyPr>
          <a:lstStyle/>
          <a:p>
            <a:r>
              <a:rPr lang="en-US" b="1" u="sng" dirty="0"/>
              <a:t>Key events</a:t>
            </a:r>
          </a:p>
          <a:p>
            <a:pPr marL="285750" indent="-285750">
              <a:buFontTx/>
              <a:buChar char="-"/>
            </a:pPr>
            <a:r>
              <a:rPr lang="en-US" dirty="0"/>
              <a:t>Establishment of TNU in 2022 bringing level 7 (Bachelor) qualifications to local tertiary schools.</a:t>
            </a:r>
          </a:p>
          <a:p>
            <a:pPr marL="285750" indent="-285750">
              <a:buFontTx/>
              <a:buChar char="-"/>
            </a:pPr>
            <a:r>
              <a:rPr lang="en-US" dirty="0"/>
              <a:t>Removal of selective exams (2023) and government imbursements for vulnerable groups – encouraging higher enrolments</a:t>
            </a:r>
          </a:p>
          <a:p>
            <a:pPr marL="285750" indent="-285750">
              <a:buFontTx/>
              <a:buChar char="-"/>
            </a:pPr>
            <a:r>
              <a:rPr lang="en-US" dirty="0"/>
              <a:t>Slight moderation of growth post 2025 due to revised initiatives (reinstating F5 exams, removing breakfast program) to reduce government expenditure.</a:t>
            </a:r>
          </a:p>
          <a:p>
            <a:pPr marL="285750" indent="-285750">
              <a:buFontTx/>
              <a:buChar char="-"/>
            </a:pPr>
            <a:r>
              <a:rPr lang="en-US" dirty="0"/>
              <a:t>STG signed in 2025 to improve education quality</a:t>
            </a:r>
          </a:p>
          <a:p>
            <a:pPr marL="285750" indent="-285750">
              <a:buFontTx/>
              <a:buChar char="-"/>
            </a:pPr>
            <a:r>
              <a:rPr lang="en-US" dirty="0"/>
              <a:t>Allocated $1.4 budget 2025 to reinvest in primary education </a:t>
            </a:r>
          </a:p>
          <a:p>
            <a:pPr marL="285750" indent="-285750">
              <a:buFontTx/>
              <a:buChar char="-"/>
            </a:pPr>
            <a:endParaRPr lang="en-US" dirty="0"/>
          </a:p>
          <a:p>
            <a:pPr marL="285750" indent="-285750">
              <a:buFontTx/>
              <a:buChar char="-"/>
            </a:pPr>
            <a:endParaRPr lang="en-US" dirty="0"/>
          </a:p>
          <a:p>
            <a:endParaRPr lang="en-TO" dirty="0"/>
          </a:p>
        </p:txBody>
      </p:sp>
    </p:spTree>
    <p:extLst>
      <p:ext uri="{BB962C8B-B14F-4D97-AF65-F5344CB8AC3E}">
        <p14:creationId xmlns:p14="http://schemas.microsoft.com/office/powerpoint/2010/main" val="1842069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11536</TotalTime>
  <Words>2612</Words>
  <Application>Microsoft Office PowerPoint</Application>
  <PresentationFormat>Widescreen</PresentationFormat>
  <Paragraphs>319</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Open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Moeaki</dc:creator>
  <cp:lastModifiedBy>Antonio Moeaki</cp:lastModifiedBy>
  <cp:revision>10</cp:revision>
  <dcterms:created xsi:type="dcterms:W3CDTF">2025-04-06T22:46:20Z</dcterms:created>
  <dcterms:modified xsi:type="dcterms:W3CDTF">2025-04-17T04:12:55Z</dcterms:modified>
</cp:coreProperties>
</file>