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42" r:id="rId3"/>
    <p:sldId id="2403" r:id="rId4"/>
    <p:sldId id="2411" r:id="rId5"/>
    <p:sldId id="2417" r:id="rId6"/>
    <p:sldId id="2416" r:id="rId7"/>
    <p:sldId id="2412" r:id="rId8"/>
    <p:sldId id="2414" r:id="rId9"/>
    <p:sldId id="2415" r:id="rId10"/>
    <p:sldId id="2410" r:id="rId11"/>
  </p:sldIdLst>
  <p:sldSz cx="12192000" cy="6858000"/>
  <p:notesSz cx="6807200" cy="9939338"/>
  <p:defaultTextStyle>
    <a:defPPr>
      <a:defRPr lang="en-T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6" autoAdjust="0"/>
  </p:normalViewPr>
  <p:slideViewPr>
    <p:cSldViewPr snapToGrid="0">
      <p:cViewPr>
        <p:scale>
          <a:sx n="77" d="100"/>
          <a:sy n="77" d="100"/>
        </p:scale>
        <p:origin x="864"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oeaki\Desktop\Copy%20of%20GDP_FORECAST_SERVICES_July_202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Sheet1!$A$2</c:f>
              <c:strCache>
                <c:ptCount val="1"/>
                <c:pt idx="0">
                  <c:v>Budget</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dPt>
            <c:idx val="12"/>
            <c:marker>
              <c:symbol val="diamond"/>
              <c:size val="6"/>
              <c:spPr>
                <a:solidFill>
                  <a:schemeClr val="accent1"/>
                </a:solidFill>
                <a:ln w="9525">
                  <a:solidFill>
                    <a:schemeClr val="accent1"/>
                  </a:solidFill>
                  <a:round/>
                </a:ln>
                <a:effectLst/>
              </c:spPr>
            </c:marker>
            <c:bubble3D val="0"/>
            <c:spPr>
              <a:ln w="22225" cap="rnd">
                <a:solidFill>
                  <a:schemeClr val="accent1"/>
                </a:solidFill>
                <a:prstDash val="sysDot"/>
                <a:round/>
              </a:ln>
              <a:effectLst/>
            </c:spPr>
            <c:extLst>
              <c:ext xmlns:c16="http://schemas.microsoft.com/office/drawing/2014/chart" uri="{C3380CC4-5D6E-409C-BE32-E72D297353CC}">
                <c16:uniqueId val="{00000001-9BE2-4FE1-A878-BC3EDF6D76D6}"/>
              </c:ext>
            </c:extLst>
          </c:dPt>
          <c:dPt>
            <c:idx val="13"/>
            <c:marker>
              <c:symbol val="diamond"/>
              <c:size val="6"/>
              <c:spPr>
                <a:solidFill>
                  <a:schemeClr val="accent1"/>
                </a:solidFill>
                <a:ln w="9525">
                  <a:solidFill>
                    <a:schemeClr val="accent1"/>
                  </a:solidFill>
                  <a:round/>
                </a:ln>
                <a:effectLst/>
              </c:spPr>
            </c:marker>
            <c:bubble3D val="0"/>
            <c:spPr>
              <a:ln w="22225" cap="rnd">
                <a:solidFill>
                  <a:schemeClr val="accent1"/>
                </a:solidFill>
                <a:prstDash val="sysDot"/>
                <a:round/>
              </a:ln>
              <a:effectLst/>
            </c:spPr>
            <c:extLst>
              <c:ext xmlns:c16="http://schemas.microsoft.com/office/drawing/2014/chart" uri="{C3380CC4-5D6E-409C-BE32-E72D297353CC}">
                <c16:uniqueId val="{00000003-9BE2-4FE1-A878-BC3EDF6D76D6}"/>
              </c:ext>
            </c:extLst>
          </c:dPt>
          <c:dPt>
            <c:idx val="14"/>
            <c:marker>
              <c:symbol val="diamond"/>
              <c:size val="6"/>
              <c:spPr>
                <a:solidFill>
                  <a:schemeClr val="accent1"/>
                </a:solidFill>
                <a:ln w="9525">
                  <a:solidFill>
                    <a:schemeClr val="accent1"/>
                  </a:solidFill>
                  <a:round/>
                </a:ln>
                <a:effectLst/>
              </c:spPr>
            </c:marker>
            <c:bubble3D val="0"/>
            <c:spPr>
              <a:ln w="22225" cap="rnd">
                <a:solidFill>
                  <a:schemeClr val="accent1"/>
                </a:solidFill>
                <a:prstDash val="sysDot"/>
                <a:round/>
              </a:ln>
              <a:effectLst/>
            </c:spPr>
            <c:extLst>
              <c:ext xmlns:c16="http://schemas.microsoft.com/office/drawing/2014/chart" uri="{C3380CC4-5D6E-409C-BE32-E72D297353CC}">
                <c16:uniqueId val="{00000005-9BE2-4FE1-A878-BC3EDF6D76D6}"/>
              </c:ext>
            </c:extLst>
          </c:dPt>
          <c:dPt>
            <c:idx val="15"/>
            <c:marker>
              <c:symbol val="diamond"/>
              <c:size val="6"/>
              <c:spPr>
                <a:solidFill>
                  <a:schemeClr val="accent1"/>
                </a:solidFill>
                <a:ln w="9525">
                  <a:solidFill>
                    <a:schemeClr val="accent1"/>
                  </a:solidFill>
                  <a:round/>
                </a:ln>
                <a:effectLst/>
              </c:spPr>
            </c:marker>
            <c:bubble3D val="0"/>
            <c:spPr>
              <a:ln w="22225" cap="rnd">
                <a:solidFill>
                  <a:schemeClr val="accent1"/>
                </a:solidFill>
                <a:prstDash val="sysDot"/>
                <a:round/>
              </a:ln>
              <a:effectLst/>
            </c:spPr>
            <c:extLst>
              <c:ext xmlns:c16="http://schemas.microsoft.com/office/drawing/2014/chart" uri="{C3380CC4-5D6E-409C-BE32-E72D297353CC}">
                <c16:uniqueId val="{00000007-9BE2-4FE1-A878-BC3EDF6D76D6}"/>
              </c:ext>
            </c:extLst>
          </c:dPt>
          <c:dLbls>
            <c:dLbl>
              <c:idx val="11"/>
              <c:delete val="1"/>
              <c:extLst>
                <c:ext xmlns:c15="http://schemas.microsoft.com/office/drawing/2012/chart" uri="{CE6537A1-D6FC-4f65-9D91-7224C49458BB}"/>
                <c:ext xmlns:c16="http://schemas.microsoft.com/office/drawing/2014/chart" uri="{C3380CC4-5D6E-409C-BE32-E72D297353CC}">
                  <c16:uniqueId val="{00000008-9BE2-4FE1-A878-BC3EDF6D76D6}"/>
                </c:ext>
              </c:extLst>
            </c:dLbl>
            <c:dLbl>
              <c:idx val="12"/>
              <c:delete val="1"/>
              <c:extLst>
                <c:ext xmlns:c15="http://schemas.microsoft.com/office/drawing/2012/chart" uri="{CE6537A1-D6FC-4f65-9D91-7224C49458BB}"/>
                <c:ext xmlns:c16="http://schemas.microsoft.com/office/drawing/2014/chart" uri="{C3380CC4-5D6E-409C-BE32-E72D297353CC}">
                  <c16:uniqueId val="{00000001-9BE2-4FE1-A878-BC3EDF6D76D6}"/>
                </c:ext>
              </c:extLst>
            </c:dLbl>
            <c:dLbl>
              <c:idx val="13"/>
              <c:delete val="1"/>
              <c:extLst>
                <c:ext xmlns:c15="http://schemas.microsoft.com/office/drawing/2012/chart" uri="{CE6537A1-D6FC-4f65-9D91-7224C49458BB}"/>
                <c:ext xmlns:c16="http://schemas.microsoft.com/office/drawing/2014/chart" uri="{C3380CC4-5D6E-409C-BE32-E72D297353CC}">
                  <c16:uniqueId val="{00000003-9BE2-4FE1-A878-BC3EDF6D76D6}"/>
                </c:ext>
              </c:extLst>
            </c:dLbl>
            <c:dLbl>
              <c:idx val="14"/>
              <c:delete val="1"/>
              <c:extLst>
                <c:ext xmlns:c15="http://schemas.microsoft.com/office/drawing/2012/chart" uri="{CE6537A1-D6FC-4f65-9D91-7224C49458BB}"/>
                <c:ext xmlns:c16="http://schemas.microsoft.com/office/drawing/2014/chart" uri="{C3380CC4-5D6E-409C-BE32-E72D297353CC}">
                  <c16:uniqueId val="{00000005-9BE2-4FE1-A878-BC3EDF6D76D6}"/>
                </c:ext>
              </c:extLst>
            </c:dLbl>
            <c:dLbl>
              <c:idx val="15"/>
              <c:delete val="1"/>
              <c:extLst>
                <c:ext xmlns:c15="http://schemas.microsoft.com/office/drawing/2012/chart" uri="{CE6537A1-D6FC-4f65-9D91-7224C49458BB}"/>
                <c:ext xmlns:c16="http://schemas.microsoft.com/office/drawing/2014/chart" uri="{C3380CC4-5D6E-409C-BE32-E72D297353CC}">
                  <c16:uniqueId val="{00000007-9BE2-4FE1-A878-BC3EDF6D76D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T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Sheet1!$B$1:$Q$1</c:f>
              <c:numCache>
                <c:formatCode>General</c:formatCode>
                <c:ptCount val="16"/>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numCache>
            </c:numRef>
          </c:cat>
          <c:val>
            <c:numRef>
              <c:f>Sheet1!$B$2:$Q$2</c:f>
              <c:numCache>
                <c:formatCode>0.0</c:formatCode>
                <c:ptCount val="16"/>
                <c:pt idx="0">
                  <c:v>3.4941294889472285</c:v>
                </c:pt>
                <c:pt idx="1">
                  <c:v>-1.0620553237651209</c:v>
                </c:pt>
                <c:pt idx="2">
                  <c:v>1.1954887118370783</c:v>
                </c:pt>
                <c:pt idx="3">
                  <c:v>5.5499531067209062</c:v>
                </c:pt>
                <c:pt idx="4">
                  <c:v>1.6178629282753043</c:v>
                </c:pt>
                <c:pt idx="5">
                  <c:v>3.3301877671969571</c:v>
                </c:pt>
                <c:pt idx="6">
                  <c:v>-2.4761287812813282</c:v>
                </c:pt>
                <c:pt idx="7">
                  <c:v>2.6335527480378484</c:v>
                </c:pt>
                <c:pt idx="8">
                  <c:v>-5.1960156660745493</c:v>
                </c:pt>
                <c:pt idx="9">
                  <c:v>-1.8940735942190701</c:v>
                </c:pt>
                <c:pt idx="10">
                  <c:v>-2.974313721154842</c:v>
                </c:pt>
                <c:pt idx="11">
                  <c:v>4.2654888048122119</c:v>
                </c:pt>
                <c:pt idx="12">
                  <c:v>3.4500873565513679</c:v>
                </c:pt>
                <c:pt idx="13">
                  <c:v>3.1759670246716887</c:v>
                </c:pt>
                <c:pt idx="14">
                  <c:v>3.663336629065661</c:v>
                </c:pt>
                <c:pt idx="15">
                  <c:v>6.0469977146155207</c:v>
                </c:pt>
              </c:numCache>
            </c:numRef>
          </c:val>
          <c:smooth val="1"/>
          <c:extLst>
            <c:ext xmlns:c16="http://schemas.microsoft.com/office/drawing/2014/chart" uri="{C3380CC4-5D6E-409C-BE32-E72D297353CC}">
              <c16:uniqueId val="{00000009-9BE2-4FE1-A878-BC3EDF6D76D6}"/>
            </c:ext>
          </c:extLst>
        </c:ser>
        <c:ser>
          <c:idx val="1"/>
          <c:order val="1"/>
          <c:tx>
            <c:strRef>
              <c:f>Sheet1!$A$3</c:f>
              <c:strCache>
                <c:ptCount val="1"/>
                <c:pt idx="0">
                  <c:v>Revised</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dPt>
            <c:idx val="12"/>
            <c:marker>
              <c:symbol val="square"/>
              <c:size val="6"/>
              <c:spPr>
                <a:solidFill>
                  <a:schemeClr val="accent2"/>
                </a:solidFill>
                <a:ln w="9525">
                  <a:solidFill>
                    <a:schemeClr val="accent2"/>
                  </a:solidFill>
                  <a:round/>
                </a:ln>
                <a:effectLst/>
              </c:spPr>
            </c:marker>
            <c:bubble3D val="0"/>
            <c:spPr>
              <a:ln w="22225" cap="rnd">
                <a:solidFill>
                  <a:schemeClr val="accent2"/>
                </a:solidFill>
                <a:prstDash val="sysDot"/>
                <a:round/>
              </a:ln>
              <a:effectLst/>
            </c:spPr>
            <c:extLst>
              <c:ext xmlns:c16="http://schemas.microsoft.com/office/drawing/2014/chart" uri="{C3380CC4-5D6E-409C-BE32-E72D297353CC}">
                <c16:uniqueId val="{0000000B-9BE2-4FE1-A878-BC3EDF6D76D6}"/>
              </c:ext>
            </c:extLst>
          </c:dPt>
          <c:dPt>
            <c:idx val="13"/>
            <c:marker>
              <c:symbol val="square"/>
              <c:size val="6"/>
              <c:spPr>
                <a:solidFill>
                  <a:schemeClr val="accent2"/>
                </a:solidFill>
                <a:ln w="9525">
                  <a:solidFill>
                    <a:schemeClr val="accent2"/>
                  </a:solidFill>
                  <a:round/>
                </a:ln>
                <a:effectLst/>
              </c:spPr>
            </c:marker>
            <c:bubble3D val="0"/>
            <c:spPr>
              <a:ln w="22225" cap="rnd">
                <a:solidFill>
                  <a:schemeClr val="accent2"/>
                </a:solidFill>
                <a:prstDash val="sysDot"/>
                <a:round/>
              </a:ln>
              <a:effectLst/>
            </c:spPr>
            <c:extLst>
              <c:ext xmlns:c16="http://schemas.microsoft.com/office/drawing/2014/chart" uri="{C3380CC4-5D6E-409C-BE32-E72D297353CC}">
                <c16:uniqueId val="{0000000D-9BE2-4FE1-A878-BC3EDF6D76D6}"/>
              </c:ext>
            </c:extLst>
          </c:dPt>
          <c:dPt>
            <c:idx val="14"/>
            <c:marker>
              <c:symbol val="square"/>
              <c:size val="6"/>
              <c:spPr>
                <a:solidFill>
                  <a:schemeClr val="accent2"/>
                </a:solidFill>
                <a:ln w="9525">
                  <a:solidFill>
                    <a:schemeClr val="accent2"/>
                  </a:solidFill>
                  <a:round/>
                </a:ln>
                <a:effectLst/>
              </c:spPr>
            </c:marker>
            <c:bubble3D val="0"/>
            <c:spPr>
              <a:ln w="22225" cap="rnd">
                <a:solidFill>
                  <a:schemeClr val="accent2"/>
                </a:solidFill>
                <a:prstDash val="sysDot"/>
                <a:round/>
              </a:ln>
              <a:effectLst/>
            </c:spPr>
            <c:extLst>
              <c:ext xmlns:c16="http://schemas.microsoft.com/office/drawing/2014/chart" uri="{C3380CC4-5D6E-409C-BE32-E72D297353CC}">
                <c16:uniqueId val="{0000000F-9BE2-4FE1-A878-BC3EDF6D76D6}"/>
              </c:ext>
            </c:extLst>
          </c:dPt>
          <c:dPt>
            <c:idx val="15"/>
            <c:marker>
              <c:symbol val="square"/>
              <c:size val="6"/>
              <c:spPr>
                <a:solidFill>
                  <a:schemeClr val="accent2"/>
                </a:solidFill>
                <a:ln w="9525">
                  <a:solidFill>
                    <a:schemeClr val="accent2"/>
                  </a:solidFill>
                  <a:round/>
                </a:ln>
                <a:effectLst/>
              </c:spPr>
            </c:marker>
            <c:bubble3D val="0"/>
            <c:spPr>
              <a:ln w="22225" cap="rnd">
                <a:solidFill>
                  <a:schemeClr val="accent2"/>
                </a:solidFill>
                <a:prstDash val="sysDot"/>
                <a:round/>
              </a:ln>
              <a:effectLst/>
            </c:spPr>
            <c:extLst>
              <c:ext xmlns:c16="http://schemas.microsoft.com/office/drawing/2014/chart" uri="{C3380CC4-5D6E-409C-BE32-E72D297353CC}">
                <c16:uniqueId val="{00000011-9BE2-4FE1-A878-BC3EDF6D76D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accent1"/>
                    </a:solidFill>
                    <a:latin typeface="+mn-lt"/>
                    <a:ea typeface="+mn-ea"/>
                    <a:cs typeface="+mn-cs"/>
                  </a:defRPr>
                </a:pPr>
                <a:endParaRPr lang="en-TO"/>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Sheet1!$B$1:$Q$1</c:f>
              <c:numCache>
                <c:formatCode>General</c:formatCode>
                <c:ptCount val="16"/>
                <c:pt idx="0">
                  <c:v>2013</c:v>
                </c:pt>
                <c:pt idx="1">
                  <c:v>2014</c:v>
                </c:pt>
                <c:pt idx="2">
                  <c:v>2015</c:v>
                </c:pt>
                <c:pt idx="3">
                  <c:v>2016</c:v>
                </c:pt>
                <c:pt idx="4">
                  <c:v>2017</c:v>
                </c:pt>
                <c:pt idx="5">
                  <c:v>2018</c:v>
                </c:pt>
                <c:pt idx="6">
                  <c:v>2019</c:v>
                </c:pt>
                <c:pt idx="7">
                  <c:v>2020</c:v>
                </c:pt>
                <c:pt idx="8">
                  <c:v>2021</c:v>
                </c:pt>
                <c:pt idx="9">
                  <c:v>2022</c:v>
                </c:pt>
                <c:pt idx="10">
                  <c:v>2023</c:v>
                </c:pt>
                <c:pt idx="11">
                  <c:v>2024</c:v>
                </c:pt>
                <c:pt idx="12">
                  <c:v>2025</c:v>
                </c:pt>
                <c:pt idx="13">
                  <c:v>2026</c:v>
                </c:pt>
                <c:pt idx="14">
                  <c:v>2027</c:v>
                </c:pt>
                <c:pt idx="15">
                  <c:v>2028</c:v>
                </c:pt>
              </c:numCache>
            </c:numRef>
          </c:cat>
          <c:val>
            <c:numRef>
              <c:f>Sheet1!$B$3:$Q$3</c:f>
              <c:numCache>
                <c:formatCode>0.0</c:formatCode>
                <c:ptCount val="16"/>
                <c:pt idx="0">
                  <c:v>3.4941294889472285</c:v>
                </c:pt>
                <c:pt idx="1">
                  <c:v>-1.0620553237651209</c:v>
                </c:pt>
                <c:pt idx="2">
                  <c:v>1.1954887118370783</c:v>
                </c:pt>
                <c:pt idx="3">
                  <c:v>5.5499531067209062</c:v>
                </c:pt>
                <c:pt idx="4">
                  <c:v>1.6178629282753043</c:v>
                </c:pt>
                <c:pt idx="5">
                  <c:v>3.3301877671969571</c:v>
                </c:pt>
                <c:pt idx="6">
                  <c:v>-2.4761287812813282</c:v>
                </c:pt>
                <c:pt idx="7">
                  <c:v>2.6335527480378484</c:v>
                </c:pt>
                <c:pt idx="8">
                  <c:v>-5.1960156660745493</c:v>
                </c:pt>
                <c:pt idx="9">
                  <c:v>-1.8940735942190701</c:v>
                </c:pt>
                <c:pt idx="10">
                  <c:v>-2.974313721154842</c:v>
                </c:pt>
                <c:pt idx="11">
                  <c:v>4.7453773574160918</c:v>
                </c:pt>
                <c:pt idx="12">
                  <c:v>5.1661022723174632</c:v>
                </c:pt>
                <c:pt idx="13">
                  <c:v>6.2636237706051201</c:v>
                </c:pt>
                <c:pt idx="14">
                  <c:v>6.7772901814906028</c:v>
                </c:pt>
                <c:pt idx="15">
                  <c:v>7.4118787556803234</c:v>
                </c:pt>
              </c:numCache>
            </c:numRef>
          </c:val>
          <c:smooth val="1"/>
          <c:extLst>
            <c:ext xmlns:c16="http://schemas.microsoft.com/office/drawing/2014/chart" uri="{C3380CC4-5D6E-409C-BE32-E72D297353CC}">
              <c16:uniqueId val="{00000012-9BE2-4FE1-A878-BC3EDF6D76D6}"/>
            </c:ext>
          </c:extLst>
        </c:ser>
        <c:dLbls>
          <c:dLblPos val="t"/>
          <c:showLegendKey val="0"/>
          <c:showVal val="1"/>
          <c:showCatName val="0"/>
          <c:showSerName val="0"/>
          <c:showPercent val="0"/>
          <c:showBubbleSize val="0"/>
        </c:dLbls>
        <c:marker val="1"/>
        <c:smooth val="0"/>
        <c:axId val="506342991"/>
        <c:axId val="506358831"/>
      </c:lineChart>
      <c:catAx>
        <c:axId val="50634299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0" spcFirstLastPara="1" vertOverflow="ellipsis" wrap="square" anchor="ctr" anchorCtr="1"/>
          <a:lstStyle/>
          <a:p>
            <a:pPr>
              <a:defRPr sz="800" b="1" i="0" u="none" strike="noStrike" kern="1200" cap="all" spc="120" normalizeH="0" baseline="0">
                <a:solidFill>
                  <a:sysClr val="windowText" lastClr="000000"/>
                </a:solidFill>
                <a:latin typeface="+mn-lt"/>
                <a:ea typeface="+mn-ea"/>
                <a:cs typeface="+mn-cs"/>
              </a:defRPr>
            </a:pPr>
            <a:endParaRPr lang="en-TO"/>
          </a:p>
        </c:txPr>
        <c:crossAx val="506358831"/>
        <c:crosses val="autoZero"/>
        <c:auto val="1"/>
        <c:lblAlgn val="ctr"/>
        <c:lblOffset val="100"/>
        <c:noMultiLvlLbl val="0"/>
      </c:catAx>
      <c:valAx>
        <c:axId val="506358831"/>
        <c:scaling>
          <c:orientation val="minMax"/>
        </c:scaling>
        <c:delete val="0"/>
        <c:axPos val="l"/>
        <c:numFmt formatCode="0.0"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O"/>
          </a:p>
        </c:txPr>
        <c:crossAx val="506342991"/>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TO"/>
          </a:p>
        </c:txPr>
      </c:dTable>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T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r>
              <a:rPr lang="en-US" dirty="0">
                <a:solidFill>
                  <a:schemeClr val="bg1"/>
                </a:solidFill>
              </a:rPr>
              <a:t>Service</a:t>
            </a:r>
            <a:r>
              <a:rPr lang="en-US" baseline="0" dirty="0">
                <a:solidFill>
                  <a:schemeClr val="bg1"/>
                </a:solidFill>
              </a:rPr>
              <a:t> sector contribution</a:t>
            </a:r>
            <a:endParaRPr lang="en-US" dirty="0">
              <a:solidFill>
                <a:schemeClr val="bg1"/>
              </a:solidFill>
            </a:endParaRPr>
          </a:p>
        </c:rich>
      </c:tx>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7E9-4DCD-B625-FB104BD3A87F}"/>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7E9-4DCD-B625-FB104BD3A87F}"/>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7E9-4DCD-B625-FB104BD3A87F}"/>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A7E9-4DCD-B625-FB104BD3A87F}"/>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A7E9-4DCD-B625-FB104BD3A87F}"/>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A7E9-4DCD-B625-FB104BD3A87F}"/>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A7E9-4DCD-B625-FB104BD3A87F}"/>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A7E9-4DCD-B625-FB104BD3A87F}"/>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A7E9-4DCD-B625-FB104BD3A87F}"/>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A7E9-4DCD-B625-FB104BD3A87F}"/>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A7E9-4DCD-B625-FB104BD3A87F}"/>
              </c:ext>
            </c:extLst>
          </c:dPt>
          <c:dPt>
            <c:idx val="11"/>
            <c:bubble3D val="0"/>
            <c:spPr>
              <a:solidFill>
                <a:schemeClr val="accent6">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7-A7E9-4DCD-B625-FB104BD3A87F}"/>
              </c:ext>
            </c:extLst>
          </c:dPt>
          <c:dPt>
            <c:idx val="12"/>
            <c:bubble3D val="0"/>
            <c:spPr>
              <a:solidFill>
                <a:schemeClr val="accent1">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9-A7E9-4DCD-B625-FB104BD3A87F}"/>
              </c:ext>
            </c:extLst>
          </c:dPt>
          <c:dPt>
            <c:idx val="13"/>
            <c:bubble3D val="0"/>
            <c:spPr>
              <a:solidFill>
                <a:schemeClr val="accent2">
                  <a:lumMod val="80000"/>
                  <a:lumOff val="2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B-A7E9-4DCD-B625-FB104BD3A87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TO"/>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SERVICES_MASTER!$AG$102:$AG$115</c:f>
              <c:strCache>
                <c:ptCount val="14"/>
                <c:pt idx="0">
                  <c:v>Wholesale and retail trade</c:v>
                </c:pt>
                <c:pt idx="1">
                  <c:v>Public administration and defence</c:v>
                </c:pt>
                <c:pt idx="2">
                  <c:v>Education - (both government &amp; non-government)</c:v>
                </c:pt>
                <c:pt idx="3">
                  <c:v>Financial and insurance activities </c:v>
                </c:pt>
                <c:pt idx="4">
                  <c:v>Ownership of dwellings</c:v>
                </c:pt>
                <c:pt idx="5">
                  <c:v>Health and social work - (both government &amp; non-government)</c:v>
                </c:pt>
                <c:pt idx="6">
                  <c:v>Accomodation and food service activities </c:v>
                </c:pt>
                <c:pt idx="7">
                  <c:v>Transport and storage </c:v>
                </c:pt>
                <c:pt idx="8">
                  <c:v>Information and communication</c:v>
                </c:pt>
                <c:pt idx="9">
                  <c:v>Other service activities</c:v>
                </c:pt>
                <c:pt idx="10">
                  <c:v>Other real estate activities </c:v>
                </c:pt>
                <c:pt idx="11">
                  <c:v>Arts, entertainment and recreation</c:v>
                </c:pt>
                <c:pt idx="12">
                  <c:v>Professional, scientific and technical activities</c:v>
                </c:pt>
                <c:pt idx="13">
                  <c:v>Administrative and support service activities</c:v>
                </c:pt>
              </c:strCache>
            </c:strRef>
          </c:cat>
          <c:val>
            <c:numRef>
              <c:f>SERVICES_MASTER!$AH$102:$AH$115</c:f>
              <c:numCache>
                <c:formatCode>General</c:formatCode>
                <c:ptCount val="14"/>
                <c:pt idx="0">
                  <c:v>22.018599703591228</c:v>
                </c:pt>
                <c:pt idx="1">
                  <c:v>19.432795228785977</c:v>
                </c:pt>
                <c:pt idx="2">
                  <c:v>10.961683434921033</c:v>
                </c:pt>
                <c:pt idx="3">
                  <c:v>10.383906104837711</c:v>
                </c:pt>
                <c:pt idx="4">
                  <c:v>8.7172896631091241</c:v>
                </c:pt>
                <c:pt idx="5">
                  <c:v>6.5003766822931572</c:v>
                </c:pt>
                <c:pt idx="6">
                  <c:v>6.0668986713684276</c:v>
                </c:pt>
                <c:pt idx="7">
                  <c:v>5.3338204508020226</c:v>
                </c:pt>
                <c:pt idx="8">
                  <c:v>4.5911739601638351</c:v>
                </c:pt>
                <c:pt idx="9">
                  <c:v>2.3075237777521878</c:v>
                </c:pt>
                <c:pt idx="10">
                  <c:v>2.0918494503851481</c:v>
                </c:pt>
                <c:pt idx="11">
                  <c:v>0.7151749273289949</c:v>
                </c:pt>
                <c:pt idx="12">
                  <c:v>0.46616069661100284</c:v>
                </c:pt>
                <c:pt idx="13">
                  <c:v>0.41274724805014096</c:v>
                </c:pt>
              </c:numCache>
            </c:numRef>
          </c:val>
          <c:extLst>
            <c:ext xmlns:c16="http://schemas.microsoft.com/office/drawing/2014/chart" uri="{C3380CC4-5D6E-409C-BE32-E72D297353CC}">
              <c16:uniqueId val="{0000001C-A7E9-4DCD-B625-FB104BD3A87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TO"/>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T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en-TO"/>
          </a:p>
        </p:txBody>
      </p:sp>
      <p:sp>
        <p:nvSpPr>
          <p:cNvPr id="3" name="Date Placeholder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13E13730-70AD-4487-B6D6-49B3E77508CD}" type="datetimeFigureOut">
              <a:rPr lang="en-TO" smtClean="0"/>
              <a:t>05/08/2025</a:t>
            </a:fld>
            <a:endParaRPr lang="en-TO"/>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en-TO"/>
          </a:p>
        </p:txBody>
      </p:sp>
      <p:sp>
        <p:nvSpPr>
          <p:cNvPr id="5" name="Notes Placeholder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6" name="Footer Placeholder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en-TO"/>
          </a:p>
        </p:txBody>
      </p:sp>
      <p:sp>
        <p:nvSpPr>
          <p:cNvPr id="7" name="Slide Number Placeholder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9E5C9E19-5A20-42A4-AB1F-BD1271D79703}" type="slidenum">
              <a:rPr lang="en-TO" smtClean="0"/>
              <a:t>‹#›</a:t>
            </a:fld>
            <a:endParaRPr lang="en-TO"/>
          </a:p>
        </p:txBody>
      </p:sp>
    </p:spTree>
    <p:extLst>
      <p:ext uri="{BB962C8B-B14F-4D97-AF65-F5344CB8AC3E}">
        <p14:creationId xmlns:p14="http://schemas.microsoft.com/office/powerpoint/2010/main" val="294152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8E171-A796-CE8A-E4DF-C3CB49756C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310D0-2D97-946A-A070-20B10D380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EBA792-8DB4-6686-1057-2D5A5307A990}"/>
              </a:ext>
            </a:extLst>
          </p:cNvPr>
          <p:cNvSpPr>
            <a:spLocks noGrp="1"/>
          </p:cNvSpPr>
          <p:nvPr>
            <p:ph type="body" idx="1"/>
          </p:nvPr>
        </p:nvSpPr>
        <p:spPr/>
        <p:txBody>
          <a:bodyPr/>
          <a:lstStyle/>
          <a:p>
            <a:endParaRPr lang="en-TO" dirty="0"/>
          </a:p>
        </p:txBody>
      </p:sp>
      <p:sp>
        <p:nvSpPr>
          <p:cNvPr id="4" name="Slide Number Placeholder 3">
            <a:extLst>
              <a:ext uri="{FF2B5EF4-FFF2-40B4-BE49-F238E27FC236}">
                <a16:creationId xmlns:a16="http://schemas.microsoft.com/office/drawing/2014/main" id="{446984E1-168B-36F0-0ECF-230C586F4C8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A01331-91AB-4FAC-8F34-DDC98C64A497}" type="slidenum">
              <a:rPr kumimoji="0" lang="en-T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T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2171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BB984-6DB0-1A7B-2B15-56F1E283D2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FD8D3-1670-6928-5357-DDF42333C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E198B3-1733-2745-68CF-58ECC976D4EF}"/>
              </a:ext>
            </a:extLst>
          </p:cNvPr>
          <p:cNvSpPr>
            <a:spLocks noGrp="1"/>
          </p:cNvSpPr>
          <p:nvPr>
            <p:ph type="body" idx="1"/>
          </p:nvPr>
        </p:nvSpPr>
        <p:spPr/>
        <p:txBody>
          <a:bodyPr/>
          <a:lstStyle/>
          <a:p>
            <a:endParaRPr lang="en-TO" dirty="0"/>
          </a:p>
        </p:txBody>
      </p:sp>
      <p:sp>
        <p:nvSpPr>
          <p:cNvPr id="4" name="Slide Number Placeholder 3">
            <a:extLst>
              <a:ext uri="{FF2B5EF4-FFF2-40B4-BE49-F238E27FC236}">
                <a16:creationId xmlns:a16="http://schemas.microsoft.com/office/drawing/2014/main" id="{9A02DA4A-800B-43EF-A2B0-A2364A2316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A01331-91AB-4FAC-8F34-DDC98C64A497}" type="slidenum">
              <a:rPr kumimoji="0" lang="en-TO"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TO"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18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90BB3-CE78-DE41-BAEC-24F0F955A0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DB242B-52A7-F444-DD83-809744CC57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2EEC1-9C17-4297-FC59-99B664880217}"/>
              </a:ext>
            </a:extLst>
          </p:cNvPr>
          <p:cNvSpPr>
            <a:spLocks noGrp="1"/>
          </p:cNvSpPr>
          <p:nvPr>
            <p:ph type="body" idx="1"/>
          </p:nvPr>
        </p:nvSpPr>
        <p:spPr/>
        <p:txBody>
          <a:bodyPr/>
          <a:lstStyle/>
          <a:p>
            <a:r>
              <a:rPr lang="en-US" dirty="0"/>
              <a:t>TNU performance – </a:t>
            </a:r>
            <a:r>
              <a:rPr lang="en-US" dirty="0" err="1"/>
              <a:t>iniatiatives</a:t>
            </a:r>
            <a:r>
              <a:rPr lang="en-US" dirty="0"/>
              <a:t>? (more degrees, </a:t>
            </a:r>
          </a:p>
          <a:p>
            <a:r>
              <a:rPr lang="en-US" dirty="0"/>
              <a:t>Budget to see investment into education to reveal new government </a:t>
            </a:r>
            <a:r>
              <a:rPr lang="en-US" dirty="0" err="1"/>
              <a:t>iniatives</a:t>
            </a:r>
            <a:r>
              <a:rPr lang="en-US" dirty="0"/>
              <a:t> </a:t>
            </a:r>
            <a:endParaRPr lang="en-TO" dirty="0"/>
          </a:p>
        </p:txBody>
      </p:sp>
      <p:sp>
        <p:nvSpPr>
          <p:cNvPr id="4" name="Slide Number Placeholder 3">
            <a:extLst>
              <a:ext uri="{FF2B5EF4-FFF2-40B4-BE49-F238E27FC236}">
                <a16:creationId xmlns:a16="http://schemas.microsoft.com/office/drawing/2014/main" id="{DAD03E33-5F78-BD7A-7C83-E7E33B5EFD40}"/>
              </a:ext>
            </a:extLst>
          </p:cNvPr>
          <p:cNvSpPr>
            <a:spLocks noGrp="1"/>
          </p:cNvSpPr>
          <p:nvPr>
            <p:ph type="sldNum" sz="quarter" idx="5"/>
          </p:nvPr>
        </p:nvSpPr>
        <p:spPr/>
        <p:txBody>
          <a:bodyPr/>
          <a:lstStyle/>
          <a:p>
            <a:fld id="{BD60A076-3650-4F2F-B3D2-AAAEC0CA9A32}" type="slidenum">
              <a:rPr lang="en-TO" smtClean="0"/>
              <a:t>4</a:t>
            </a:fld>
            <a:endParaRPr lang="en-TO"/>
          </a:p>
        </p:txBody>
      </p:sp>
    </p:spTree>
    <p:extLst>
      <p:ext uri="{BB962C8B-B14F-4D97-AF65-F5344CB8AC3E}">
        <p14:creationId xmlns:p14="http://schemas.microsoft.com/office/powerpoint/2010/main" val="2586910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C68D4-EC34-AD49-C537-B0C0C2429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04152A-DABA-79DA-7022-DD9FD27B7A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E7CC68-EC14-0978-745F-E63186A070BD}"/>
              </a:ext>
            </a:extLst>
          </p:cNvPr>
          <p:cNvSpPr>
            <a:spLocks noGrp="1"/>
          </p:cNvSpPr>
          <p:nvPr>
            <p:ph type="body" idx="1"/>
          </p:nvPr>
        </p:nvSpPr>
        <p:spPr/>
        <p:txBody>
          <a:bodyPr/>
          <a:lstStyle/>
          <a:p>
            <a:endParaRPr lang="en-TO" dirty="0"/>
          </a:p>
        </p:txBody>
      </p:sp>
      <p:sp>
        <p:nvSpPr>
          <p:cNvPr id="4" name="Slide Number Placeholder 3">
            <a:extLst>
              <a:ext uri="{FF2B5EF4-FFF2-40B4-BE49-F238E27FC236}">
                <a16:creationId xmlns:a16="http://schemas.microsoft.com/office/drawing/2014/main" id="{A1B4AB30-CF1F-F6A2-573D-F1E525BEC5FB}"/>
              </a:ext>
            </a:extLst>
          </p:cNvPr>
          <p:cNvSpPr>
            <a:spLocks noGrp="1"/>
          </p:cNvSpPr>
          <p:nvPr>
            <p:ph type="sldNum" sz="quarter" idx="5"/>
          </p:nvPr>
        </p:nvSpPr>
        <p:spPr/>
        <p:txBody>
          <a:bodyPr/>
          <a:lstStyle/>
          <a:p>
            <a:fld id="{BD60A076-3650-4F2F-B3D2-AAAEC0CA9A32}" type="slidenum">
              <a:rPr lang="en-TO" smtClean="0"/>
              <a:t>5</a:t>
            </a:fld>
            <a:endParaRPr lang="en-TO"/>
          </a:p>
        </p:txBody>
      </p:sp>
    </p:spTree>
    <p:extLst>
      <p:ext uri="{BB962C8B-B14F-4D97-AF65-F5344CB8AC3E}">
        <p14:creationId xmlns:p14="http://schemas.microsoft.com/office/powerpoint/2010/main" val="3130000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F5B62-EE4A-4B64-E6CC-8A47A099F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4D064-16D6-50C8-1603-F230383BCB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A6A85D-8220-A073-3F4D-352AB10EDF29}"/>
              </a:ext>
            </a:extLst>
          </p:cNvPr>
          <p:cNvSpPr>
            <a:spLocks noGrp="1"/>
          </p:cNvSpPr>
          <p:nvPr>
            <p:ph type="body" idx="1"/>
          </p:nvPr>
        </p:nvSpPr>
        <p:spPr/>
        <p:txBody>
          <a:bodyPr/>
          <a:lstStyle/>
          <a:p>
            <a:r>
              <a:rPr lang="en-US" dirty="0"/>
              <a:t>Reflect new public growth data</a:t>
            </a:r>
            <a:endParaRPr lang="en-TO" dirty="0"/>
          </a:p>
        </p:txBody>
      </p:sp>
      <p:sp>
        <p:nvSpPr>
          <p:cNvPr id="4" name="Slide Number Placeholder 3">
            <a:extLst>
              <a:ext uri="{FF2B5EF4-FFF2-40B4-BE49-F238E27FC236}">
                <a16:creationId xmlns:a16="http://schemas.microsoft.com/office/drawing/2014/main" id="{3A23FD0B-F430-3792-CB77-66B717CF66F7}"/>
              </a:ext>
            </a:extLst>
          </p:cNvPr>
          <p:cNvSpPr>
            <a:spLocks noGrp="1"/>
          </p:cNvSpPr>
          <p:nvPr>
            <p:ph type="sldNum" sz="quarter" idx="5"/>
          </p:nvPr>
        </p:nvSpPr>
        <p:spPr/>
        <p:txBody>
          <a:bodyPr/>
          <a:lstStyle/>
          <a:p>
            <a:fld id="{BD60A076-3650-4F2F-B3D2-AAAEC0CA9A32}" type="slidenum">
              <a:rPr lang="en-TO" smtClean="0"/>
              <a:t>6</a:t>
            </a:fld>
            <a:endParaRPr lang="en-TO"/>
          </a:p>
        </p:txBody>
      </p:sp>
    </p:spTree>
    <p:extLst>
      <p:ext uri="{BB962C8B-B14F-4D97-AF65-F5344CB8AC3E}">
        <p14:creationId xmlns:p14="http://schemas.microsoft.com/office/powerpoint/2010/main" val="57065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D7295-92F6-5CC4-803F-DAE2B2443E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6A3636-6425-3C4C-4398-FE5FF243F6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D239F-6FDC-3408-DA97-1146C87D7D4F}"/>
              </a:ext>
            </a:extLst>
          </p:cNvPr>
          <p:cNvSpPr>
            <a:spLocks noGrp="1"/>
          </p:cNvSpPr>
          <p:nvPr>
            <p:ph type="body" idx="1"/>
          </p:nvPr>
        </p:nvSpPr>
        <p:spPr/>
        <p:txBody>
          <a:bodyPr/>
          <a:lstStyle/>
          <a:p>
            <a:r>
              <a:rPr lang="en-US" dirty="0"/>
              <a:t>TNU performance – </a:t>
            </a:r>
            <a:r>
              <a:rPr lang="en-US" dirty="0" err="1"/>
              <a:t>iniatiatives</a:t>
            </a:r>
            <a:r>
              <a:rPr lang="en-US" dirty="0"/>
              <a:t>? (more degrees, </a:t>
            </a:r>
          </a:p>
          <a:p>
            <a:r>
              <a:rPr lang="en-US" dirty="0"/>
              <a:t>Budget to see investment into education to reveal new government </a:t>
            </a:r>
            <a:r>
              <a:rPr lang="en-US" dirty="0" err="1"/>
              <a:t>iniatives</a:t>
            </a:r>
            <a:r>
              <a:rPr lang="en-US" dirty="0"/>
              <a:t> </a:t>
            </a:r>
            <a:endParaRPr lang="en-TO" dirty="0"/>
          </a:p>
        </p:txBody>
      </p:sp>
      <p:sp>
        <p:nvSpPr>
          <p:cNvPr id="4" name="Slide Number Placeholder 3">
            <a:extLst>
              <a:ext uri="{FF2B5EF4-FFF2-40B4-BE49-F238E27FC236}">
                <a16:creationId xmlns:a16="http://schemas.microsoft.com/office/drawing/2014/main" id="{79FAFA8F-0DFC-7F84-5293-75585B2C1862}"/>
              </a:ext>
            </a:extLst>
          </p:cNvPr>
          <p:cNvSpPr>
            <a:spLocks noGrp="1"/>
          </p:cNvSpPr>
          <p:nvPr>
            <p:ph type="sldNum" sz="quarter" idx="5"/>
          </p:nvPr>
        </p:nvSpPr>
        <p:spPr/>
        <p:txBody>
          <a:bodyPr/>
          <a:lstStyle/>
          <a:p>
            <a:fld id="{BD60A076-3650-4F2F-B3D2-AAAEC0CA9A32}" type="slidenum">
              <a:rPr lang="en-TO" smtClean="0"/>
              <a:t>7</a:t>
            </a:fld>
            <a:endParaRPr lang="en-TO"/>
          </a:p>
        </p:txBody>
      </p:sp>
    </p:spTree>
    <p:extLst>
      <p:ext uri="{BB962C8B-B14F-4D97-AF65-F5344CB8AC3E}">
        <p14:creationId xmlns:p14="http://schemas.microsoft.com/office/powerpoint/2010/main" val="1570160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1585F-B99B-5393-AE89-7045D8E37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D3A4BB-7FD6-D04A-393E-9656147CEF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3BE88B-4CBB-CD67-026E-A791843DF5A8}"/>
              </a:ext>
            </a:extLst>
          </p:cNvPr>
          <p:cNvSpPr>
            <a:spLocks noGrp="1"/>
          </p:cNvSpPr>
          <p:nvPr>
            <p:ph type="body" idx="1"/>
          </p:nvPr>
        </p:nvSpPr>
        <p:spPr/>
        <p:txBody>
          <a:bodyPr/>
          <a:lstStyle/>
          <a:p>
            <a:pPr marL="0" indent="0">
              <a:buFont typeface="Arial" panose="020B0604020202020204" pitchFamily="34" charset="0"/>
              <a:buNone/>
            </a:pPr>
            <a:r>
              <a:rPr lang="en-US" dirty="0"/>
              <a:t>The </a:t>
            </a:r>
            <a:r>
              <a:rPr lang="en-US" dirty="0" err="1"/>
              <a:t>contributional</a:t>
            </a:r>
            <a:r>
              <a:rPr lang="en-US" dirty="0"/>
              <a:t> share to the services sector for education is 11%</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Updated data:</a:t>
            </a:r>
          </a:p>
          <a:p>
            <a:pPr marL="171450" indent="-171450">
              <a:buFont typeface="Arial" panose="020B0604020202020204" pitchFamily="34" charset="0"/>
              <a:buChar char="•"/>
            </a:pPr>
            <a:r>
              <a:rPr lang="en-US" b="1" dirty="0">
                <a:highlight>
                  <a:srgbClr val="FFFF00"/>
                </a:highlight>
              </a:rPr>
              <a:t>Educations</a:t>
            </a:r>
            <a:r>
              <a:rPr lang="en-US" b="1" dirty="0"/>
              <a:t> staff list </a:t>
            </a:r>
            <a:r>
              <a:rPr lang="en-US" dirty="0"/>
              <a:t>was </a:t>
            </a:r>
            <a:r>
              <a:rPr lang="en-US" b="0" i="1" dirty="0">
                <a:highlight>
                  <a:srgbClr val="FFFF00"/>
                </a:highlight>
              </a:rPr>
              <a:t>1500</a:t>
            </a:r>
            <a:r>
              <a:rPr lang="en-US" b="0" dirty="0">
                <a:highlight>
                  <a:srgbClr val="FFFF00"/>
                </a:highlight>
              </a:rPr>
              <a:t> </a:t>
            </a:r>
            <a:r>
              <a:rPr lang="en-US" b="0" dirty="0"/>
              <a:t>(up 100+ from previous year)</a:t>
            </a:r>
          </a:p>
          <a:p>
            <a:pPr marL="171450" indent="-171450">
              <a:buFont typeface="Arial" panose="020B0604020202020204" pitchFamily="34" charset="0"/>
              <a:buChar char="•"/>
            </a:pPr>
            <a:r>
              <a:rPr lang="en-US" b="1" dirty="0"/>
              <a:t>Total enrolment </a:t>
            </a:r>
            <a:r>
              <a:rPr lang="en-US" dirty="0"/>
              <a:t>in 2024 was </a:t>
            </a:r>
            <a:r>
              <a:rPr lang="en-US" i="1" dirty="0"/>
              <a:t>33,895</a:t>
            </a:r>
            <a:r>
              <a:rPr lang="en-US" dirty="0"/>
              <a:t> (2.5% decline from previous year)</a:t>
            </a:r>
          </a:p>
          <a:p>
            <a:pPr marL="171450" indent="-171450">
              <a:buFont typeface="Arial" panose="020B0604020202020204" pitchFamily="34" charset="0"/>
              <a:buChar char="•"/>
            </a:pPr>
            <a:r>
              <a:rPr lang="en-US" b="1" dirty="0"/>
              <a:t>Total recurrent budget </a:t>
            </a:r>
            <a:r>
              <a:rPr lang="en-US" dirty="0"/>
              <a:t>was </a:t>
            </a:r>
            <a:r>
              <a:rPr lang="en-US" b="0" i="1" dirty="0"/>
              <a:t>$74.8m </a:t>
            </a:r>
            <a:r>
              <a:rPr lang="en-US" dirty="0"/>
              <a:t>(from $70m in previous year | around </a:t>
            </a:r>
            <a:r>
              <a:rPr lang="en-US" i="1" dirty="0"/>
              <a:t>15%</a:t>
            </a:r>
            <a:r>
              <a:rPr lang="en-US" dirty="0"/>
              <a:t> of government expenditure).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Free education act (2025) </a:t>
            </a:r>
            <a:br>
              <a:rPr lang="en-US" dirty="0"/>
            </a:br>
            <a:endParaRPr lang="en-US" dirty="0"/>
          </a:p>
          <a:p>
            <a:pPr marL="0" indent="0">
              <a:buFont typeface="Arial" panose="020B0604020202020204" pitchFamily="34" charset="0"/>
              <a:buNone/>
            </a:pPr>
            <a:r>
              <a:rPr lang="en-US" b="1" dirty="0"/>
              <a:t>2025 points</a:t>
            </a:r>
          </a:p>
          <a:p>
            <a:pPr marL="171450" indent="-171450">
              <a:buFont typeface="Arial" panose="020B0604020202020204" pitchFamily="34" charset="0"/>
              <a:buChar char="•"/>
            </a:pPr>
            <a:r>
              <a:rPr lang="en-US" dirty="0"/>
              <a:t>The increased subsidies for schools is in favor of Non-government schools in the levels of ECE and C1-F2. (positive)</a:t>
            </a:r>
          </a:p>
          <a:p>
            <a:pPr marL="1085850" lvl="2" indent="-171450">
              <a:buFont typeface="Arial" panose="020B0604020202020204" pitchFamily="34" charset="0"/>
              <a:buChar char="•"/>
            </a:pPr>
            <a:r>
              <a:rPr lang="en-US" dirty="0"/>
              <a:t>ECE ($200 for non-gov, $50 for gov).	</a:t>
            </a:r>
          </a:p>
          <a:p>
            <a:pPr marL="1085850" lvl="2" indent="-171450">
              <a:buFont typeface="Arial" panose="020B0604020202020204" pitchFamily="34" charset="0"/>
              <a:buChar char="•"/>
            </a:pPr>
            <a:r>
              <a:rPr lang="en-US" dirty="0"/>
              <a:t>C1-F2 ($110 for non-gov, $50 for gov)</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Reintroducing high-stakes exams could increase drop-out rates at that level, which runs counter to the retention gains you saw when the exams were removed in 2023 (negative)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Student loans available for tertiary students (4.5m) and 10m given for non-gov schools will help educational accessibility in the coming years (financing is one of </a:t>
            </a:r>
            <a:r>
              <a:rPr lang="en-US" dirty="0" err="1"/>
              <a:t>Tongas</a:t>
            </a:r>
            <a:r>
              <a:rPr lang="en-US" dirty="0"/>
              <a:t> biggest barriers post-secondary</a:t>
            </a:r>
          </a:p>
          <a:p>
            <a:pPr marL="171450"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Global Partnership for Education (GPE) gave a STG grant ($2.2m) to improve Tonga’s education system in 2025 (4 year duration), this aims to </a:t>
            </a:r>
            <a:r>
              <a:rPr lang="en-US" sz="1200" b="0" i="0" kern="1200" dirty="0">
                <a:solidFill>
                  <a:schemeClr val="tx1"/>
                </a:solidFill>
                <a:effectLst/>
                <a:latin typeface="+mn-lt"/>
                <a:ea typeface="+mn-ea"/>
                <a:cs typeface="+mn-cs"/>
              </a:rPr>
              <a:t>develop classroom libraries and a national reading in-service program + Home reading journals to encourage literacy at home and appoint school counsellors to support student well-being</a:t>
            </a:r>
            <a:endParaRPr lang="en-US" dirty="0"/>
          </a:p>
        </p:txBody>
      </p:sp>
      <p:sp>
        <p:nvSpPr>
          <p:cNvPr id="4" name="Slide Number Placeholder 3">
            <a:extLst>
              <a:ext uri="{FF2B5EF4-FFF2-40B4-BE49-F238E27FC236}">
                <a16:creationId xmlns:a16="http://schemas.microsoft.com/office/drawing/2014/main" id="{CC09207A-6627-0CC0-9A7D-69A17B4B5C70}"/>
              </a:ext>
            </a:extLst>
          </p:cNvPr>
          <p:cNvSpPr>
            <a:spLocks noGrp="1"/>
          </p:cNvSpPr>
          <p:nvPr>
            <p:ph type="sldNum" sz="quarter" idx="5"/>
          </p:nvPr>
        </p:nvSpPr>
        <p:spPr/>
        <p:txBody>
          <a:bodyPr/>
          <a:lstStyle/>
          <a:p>
            <a:fld id="{BD60A076-3650-4F2F-B3D2-AAAEC0CA9A32}" type="slidenum">
              <a:rPr lang="en-TO" smtClean="0"/>
              <a:t>8</a:t>
            </a:fld>
            <a:endParaRPr lang="en-TO"/>
          </a:p>
        </p:txBody>
      </p:sp>
    </p:spTree>
    <p:extLst>
      <p:ext uri="{BB962C8B-B14F-4D97-AF65-F5344CB8AC3E}">
        <p14:creationId xmlns:p14="http://schemas.microsoft.com/office/powerpoint/2010/main" val="3005495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A1BA3-FDD6-A532-1737-F258C03D83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2AE0D0-CCEC-9AD2-F675-F3433D50DC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1D3B3-3018-0ECB-DBC9-E09AE1A4C95B}"/>
              </a:ext>
            </a:extLst>
          </p:cNvPr>
          <p:cNvSpPr>
            <a:spLocks noGrp="1"/>
          </p:cNvSpPr>
          <p:nvPr>
            <p:ph type="body" idx="1"/>
          </p:nvPr>
        </p:nvSpPr>
        <p:spPr/>
        <p:txBody>
          <a:bodyPr/>
          <a:lstStyle/>
          <a:p>
            <a:pPr>
              <a:lnSpc>
                <a:spcPct val="115000"/>
              </a:lnSpc>
              <a:spcAft>
                <a:spcPts val="400"/>
              </a:spcAft>
              <a:buNone/>
            </a:pPr>
            <a:r>
              <a:rPr lang="en-TO" sz="1200" b="1" kern="100" dirty="0">
                <a:solidFill>
                  <a:schemeClr val="accent2"/>
                </a:solidFill>
                <a:effectLst/>
                <a:ea typeface="Aptos" panose="020B0004020202020204" pitchFamily="34" charset="0"/>
                <a:cs typeface="Times New Roman" panose="02020603050405020304" pitchFamily="18" charset="0"/>
              </a:rPr>
              <a:t>2022/23: Recovery Phase (+3.8% GDP Growth)</a:t>
            </a:r>
            <a:endParaRPr lang="en-TO" sz="1400" kern="100" dirty="0">
              <a:solidFill>
                <a:schemeClr val="accent2"/>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200" kern="100" dirty="0">
                <a:solidFill>
                  <a:schemeClr val="bg1"/>
                </a:solidFill>
                <a:effectLst/>
                <a:ea typeface="Aptos" panose="020B0004020202020204" pitchFamily="34" charset="0"/>
                <a:cs typeface="Times New Roman" panose="02020603050405020304" pitchFamily="18" charset="0"/>
              </a:rPr>
              <a:t>The sector grew by </a:t>
            </a:r>
            <a:r>
              <a:rPr lang="en-TO" sz="1200" b="1" kern="100" dirty="0">
                <a:solidFill>
                  <a:schemeClr val="bg1"/>
                </a:solidFill>
                <a:effectLst/>
                <a:ea typeface="Aptos" panose="020B0004020202020204" pitchFamily="34" charset="0"/>
                <a:cs typeface="Times New Roman" panose="02020603050405020304" pitchFamily="18" charset="0"/>
              </a:rPr>
              <a:t>3.8%</a:t>
            </a:r>
            <a:r>
              <a:rPr lang="en-TO" sz="1200" kern="100" dirty="0">
                <a:solidFill>
                  <a:schemeClr val="bg1"/>
                </a:solidFill>
                <a:effectLst/>
                <a:ea typeface="Aptos" panose="020B0004020202020204" pitchFamily="34" charset="0"/>
                <a:cs typeface="Times New Roman" panose="02020603050405020304" pitchFamily="18" charset="0"/>
              </a:rPr>
              <a:t>, led by:</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A 16% increase in total imports, especially in consumer goods, food, and fuel.</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Early impact of the ESRS rollout, enhancing formal sector visibility.</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Rebound in remittances and tourism, boosting household consumption.</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Tax exemptions on some customs duties redirected the revenue focus toward CT collections, gradually shifting more responsibility to the retail end</a:t>
            </a:r>
            <a:endParaRPr lang="en-TO" sz="1400" kern="100" dirty="0">
              <a:solidFill>
                <a:schemeClr val="bg1"/>
              </a:solidFill>
              <a:effectLst/>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D658FA-2E4B-E176-B264-23DDC97E56C1}"/>
              </a:ext>
            </a:extLst>
          </p:cNvPr>
          <p:cNvSpPr>
            <a:spLocks noGrp="1"/>
          </p:cNvSpPr>
          <p:nvPr>
            <p:ph type="sldNum" sz="quarter" idx="5"/>
          </p:nvPr>
        </p:nvSpPr>
        <p:spPr/>
        <p:txBody>
          <a:bodyPr/>
          <a:lstStyle/>
          <a:p>
            <a:fld id="{BD60A076-3650-4F2F-B3D2-AAAEC0CA9A32}" type="slidenum">
              <a:rPr lang="en-TO" smtClean="0"/>
              <a:t>9</a:t>
            </a:fld>
            <a:endParaRPr lang="en-TO"/>
          </a:p>
        </p:txBody>
      </p:sp>
    </p:spTree>
    <p:extLst>
      <p:ext uri="{BB962C8B-B14F-4D97-AF65-F5344CB8AC3E}">
        <p14:creationId xmlns:p14="http://schemas.microsoft.com/office/powerpoint/2010/main" val="3235364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00946-D625-9727-54B5-BD8FE6022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O"/>
          </a:p>
        </p:txBody>
      </p:sp>
      <p:sp>
        <p:nvSpPr>
          <p:cNvPr id="3" name="Subtitle 2">
            <a:extLst>
              <a:ext uri="{FF2B5EF4-FFF2-40B4-BE49-F238E27FC236}">
                <a16:creationId xmlns:a16="http://schemas.microsoft.com/office/drawing/2014/main" id="{99D8CE55-FB6E-872D-1D38-6BB095D1E7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O"/>
          </a:p>
        </p:txBody>
      </p:sp>
      <p:sp>
        <p:nvSpPr>
          <p:cNvPr id="4" name="Date Placeholder 3">
            <a:extLst>
              <a:ext uri="{FF2B5EF4-FFF2-40B4-BE49-F238E27FC236}">
                <a16:creationId xmlns:a16="http://schemas.microsoft.com/office/drawing/2014/main" id="{9AF84B75-7946-9986-C77C-2942DEFBBC72}"/>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5" name="Footer Placeholder 4">
            <a:extLst>
              <a:ext uri="{FF2B5EF4-FFF2-40B4-BE49-F238E27FC236}">
                <a16:creationId xmlns:a16="http://schemas.microsoft.com/office/drawing/2014/main" id="{639AF730-8FBB-E848-A75F-A6C123194B54}"/>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EE991BA8-BC17-1E4D-8171-A8C8EA462DC1}"/>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4182434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8F28-C234-F7FE-F06A-283AC8646979}"/>
              </a:ext>
            </a:extLst>
          </p:cNvPr>
          <p:cNvSpPr>
            <a:spLocks noGrp="1"/>
          </p:cNvSpPr>
          <p:nvPr>
            <p:ph type="title"/>
          </p:nvPr>
        </p:nvSpPr>
        <p:spPr/>
        <p:txBody>
          <a:bodyPr/>
          <a:lstStyle/>
          <a:p>
            <a:r>
              <a:rPr lang="en-US"/>
              <a:t>Click to edit Master title style</a:t>
            </a:r>
            <a:endParaRPr lang="en-TO"/>
          </a:p>
        </p:txBody>
      </p:sp>
      <p:sp>
        <p:nvSpPr>
          <p:cNvPr id="3" name="Vertical Text Placeholder 2">
            <a:extLst>
              <a:ext uri="{FF2B5EF4-FFF2-40B4-BE49-F238E27FC236}">
                <a16:creationId xmlns:a16="http://schemas.microsoft.com/office/drawing/2014/main" id="{DE158C4B-3925-F86F-CCFE-8DD77163F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18A28868-2211-B05A-EC5B-02D282F312CA}"/>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5" name="Footer Placeholder 4">
            <a:extLst>
              <a:ext uri="{FF2B5EF4-FFF2-40B4-BE49-F238E27FC236}">
                <a16:creationId xmlns:a16="http://schemas.microsoft.com/office/drawing/2014/main" id="{43F99A93-6EA7-B9B1-DE17-6FDF64DBAE21}"/>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9EF35CA4-5939-427B-294C-FE49708E5380}"/>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373357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7FCDC-EBFE-85DF-7C2D-2D118FC05B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O"/>
          </a:p>
        </p:txBody>
      </p:sp>
      <p:sp>
        <p:nvSpPr>
          <p:cNvPr id="3" name="Vertical Text Placeholder 2">
            <a:extLst>
              <a:ext uri="{FF2B5EF4-FFF2-40B4-BE49-F238E27FC236}">
                <a16:creationId xmlns:a16="http://schemas.microsoft.com/office/drawing/2014/main" id="{304148ED-ECD9-F00F-C7B6-7255FDAE1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1D7657D0-05D5-4AE4-3783-29F4023921C8}"/>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5" name="Footer Placeholder 4">
            <a:extLst>
              <a:ext uri="{FF2B5EF4-FFF2-40B4-BE49-F238E27FC236}">
                <a16:creationId xmlns:a16="http://schemas.microsoft.com/office/drawing/2014/main" id="{40992BC1-E130-900D-864A-16866D907527}"/>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D57946A5-60DF-301F-092E-E63657928794}"/>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1640938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18AC-33D7-3381-A8BB-B0F0A62A6787}"/>
              </a:ext>
            </a:extLst>
          </p:cNvPr>
          <p:cNvSpPr>
            <a:spLocks noGrp="1"/>
          </p:cNvSpPr>
          <p:nvPr>
            <p:ph type="title"/>
          </p:nvPr>
        </p:nvSpPr>
        <p:spPr/>
        <p:txBody>
          <a:bodyPr/>
          <a:lstStyle/>
          <a:p>
            <a:r>
              <a:rPr lang="en-US"/>
              <a:t>Click to edit Master title style</a:t>
            </a:r>
            <a:endParaRPr lang="en-TO"/>
          </a:p>
        </p:txBody>
      </p:sp>
      <p:sp>
        <p:nvSpPr>
          <p:cNvPr id="3" name="Content Placeholder 2">
            <a:extLst>
              <a:ext uri="{FF2B5EF4-FFF2-40B4-BE49-F238E27FC236}">
                <a16:creationId xmlns:a16="http://schemas.microsoft.com/office/drawing/2014/main" id="{8F159A73-6896-C6AA-A647-05A72A2C9C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315638AD-B48C-C999-D5A5-98B1B3278CF2}"/>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5" name="Footer Placeholder 4">
            <a:extLst>
              <a:ext uri="{FF2B5EF4-FFF2-40B4-BE49-F238E27FC236}">
                <a16:creationId xmlns:a16="http://schemas.microsoft.com/office/drawing/2014/main" id="{7E3100F3-6F9B-5F7A-D4F2-06F55B30E491}"/>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4EF329B8-2282-1330-58F8-376B5AF3B6AE}"/>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37233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B07A2-492D-5CEF-192A-7B4BD8047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O"/>
          </a:p>
        </p:txBody>
      </p:sp>
      <p:sp>
        <p:nvSpPr>
          <p:cNvPr id="3" name="Text Placeholder 2">
            <a:extLst>
              <a:ext uri="{FF2B5EF4-FFF2-40B4-BE49-F238E27FC236}">
                <a16:creationId xmlns:a16="http://schemas.microsoft.com/office/drawing/2014/main" id="{890A1286-784A-BFD9-38AF-5553CD7E4D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39198F-46AA-AC36-22EB-5C3322BB7C88}"/>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5" name="Footer Placeholder 4">
            <a:extLst>
              <a:ext uri="{FF2B5EF4-FFF2-40B4-BE49-F238E27FC236}">
                <a16:creationId xmlns:a16="http://schemas.microsoft.com/office/drawing/2014/main" id="{421E2E7C-EB20-CAAB-E94F-0481D04CD29D}"/>
              </a:ext>
            </a:extLst>
          </p:cNvPr>
          <p:cNvSpPr>
            <a:spLocks noGrp="1"/>
          </p:cNvSpPr>
          <p:nvPr>
            <p:ph type="ftr" sz="quarter" idx="11"/>
          </p:nvPr>
        </p:nvSpPr>
        <p:spPr/>
        <p:txBody>
          <a:bodyPr/>
          <a:lstStyle/>
          <a:p>
            <a:endParaRPr lang="en-TO"/>
          </a:p>
        </p:txBody>
      </p:sp>
      <p:sp>
        <p:nvSpPr>
          <p:cNvPr id="6" name="Slide Number Placeholder 5">
            <a:extLst>
              <a:ext uri="{FF2B5EF4-FFF2-40B4-BE49-F238E27FC236}">
                <a16:creationId xmlns:a16="http://schemas.microsoft.com/office/drawing/2014/main" id="{CD4EE238-6F5F-6152-8E86-F90EA6D9C7C0}"/>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1554169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B497C-504F-ABA2-96E7-3D6A1B85964B}"/>
              </a:ext>
            </a:extLst>
          </p:cNvPr>
          <p:cNvSpPr>
            <a:spLocks noGrp="1"/>
          </p:cNvSpPr>
          <p:nvPr>
            <p:ph type="title"/>
          </p:nvPr>
        </p:nvSpPr>
        <p:spPr/>
        <p:txBody>
          <a:bodyPr/>
          <a:lstStyle/>
          <a:p>
            <a:r>
              <a:rPr lang="en-US"/>
              <a:t>Click to edit Master title style</a:t>
            </a:r>
            <a:endParaRPr lang="en-TO"/>
          </a:p>
        </p:txBody>
      </p:sp>
      <p:sp>
        <p:nvSpPr>
          <p:cNvPr id="3" name="Content Placeholder 2">
            <a:extLst>
              <a:ext uri="{FF2B5EF4-FFF2-40B4-BE49-F238E27FC236}">
                <a16:creationId xmlns:a16="http://schemas.microsoft.com/office/drawing/2014/main" id="{1681643F-1907-16F4-BF2F-802BCE4451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Content Placeholder 3">
            <a:extLst>
              <a:ext uri="{FF2B5EF4-FFF2-40B4-BE49-F238E27FC236}">
                <a16:creationId xmlns:a16="http://schemas.microsoft.com/office/drawing/2014/main" id="{F588A067-417F-C75B-23D5-AD42432BE4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5" name="Date Placeholder 4">
            <a:extLst>
              <a:ext uri="{FF2B5EF4-FFF2-40B4-BE49-F238E27FC236}">
                <a16:creationId xmlns:a16="http://schemas.microsoft.com/office/drawing/2014/main" id="{39B9A87E-31C9-DCC2-BC3C-5B87F7FB9582}"/>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6" name="Footer Placeholder 5">
            <a:extLst>
              <a:ext uri="{FF2B5EF4-FFF2-40B4-BE49-F238E27FC236}">
                <a16:creationId xmlns:a16="http://schemas.microsoft.com/office/drawing/2014/main" id="{0BD1714B-4F43-D270-8A5F-74D334EF8234}"/>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FF7BF6DB-BC54-2CC9-7595-60F79FA4CF70}"/>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401430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06FE-926C-5C68-8971-9815C406C250}"/>
              </a:ext>
            </a:extLst>
          </p:cNvPr>
          <p:cNvSpPr>
            <a:spLocks noGrp="1"/>
          </p:cNvSpPr>
          <p:nvPr>
            <p:ph type="title"/>
          </p:nvPr>
        </p:nvSpPr>
        <p:spPr>
          <a:xfrm>
            <a:off x="839788" y="365125"/>
            <a:ext cx="10515600" cy="1325563"/>
          </a:xfrm>
        </p:spPr>
        <p:txBody>
          <a:bodyPr/>
          <a:lstStyle/>
          <a:p>
            <a:r>
              <a:rPr lang="en-US"/>
              <a:t>Click to edit Master title style</a:t>
            </a:r>
            <a:endParaRPr lang="en-TO"/>
          </a:p>
        </p:txBody>
      </p:sp>
      <p:sp>
        <p:nvSpPr>
          <p:cNvPr id="3" name="Text Placeholder 2">
            <a:extLst>
              <a:ext uri="{FF2B5EF4-FFF2-40B4-BE49-F238E27FC236}">
                <a16:creationId xmlns:a16="http://schemas.microsoft.com/office/drawing/2014/main" id="{CB956BDC-D8BC-E526-D075-8D022BC8FA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0F5449-2449-13B8-7244-F4CD2381A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5" name="Text Placeholder 4">
            <a:extLst>
              <a:ext uri="{FF2B5EF4-FFF2-40B4-BE49-F238E27FC236}">
                <a16:creationId xmlns:a16="http://schemas.microsoft.com/office/drawing/2014/main" id="{46BE7717-2440-6EA1-943B-3526D6AF26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8E3C3-E24E-4A78-E296-80C267038A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7" name="Date Placeholder 6">
            <a:extLst>
              <a:ext uri="{FF2B5EF4-FFF2-40B4-BE49-F238E27FC236}">
                <a16:creationId xmlns:a16="http://schemas.microsoft.com/office/drawing/2014/main" id="{15F8EA29-B58A-60E5-5F91-5B0551D55817}"/>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8" name="Footer Placeholder 7">
            <a:extLst>
              <a:ext uri="{FF2B5EF4-FFF2-40B4-BE49-F238E27FC236}">
                <a16:creationId xmlns:a16="http://schemas.microsoft.com/office/drawing/2014/main" id="{587EFEF4-657C-B6C2-D9FD-E155C986BE6C}"/>
              </a:ext>
            </a:extLst>
          </p:cNvPr>
          <p:cNvSpPr>
            <a:spLocks noGrp="1"/>
          </p:cNvSpPr>
          <p:nvPr>
            <p:ph type="ftr" sz="quarter" idx="11"/>
          </p:nvPr>
        </p:nvSpPr>
        <p:spPr/>
        <p:txBody>
          <a:bodyPr/>
          <a:lstStyle/>
          <a:p>
            <a:endParaRPr lang="en-TO"/>
          </a:p>
        </p:txBody>
      </p:sp>
      <p:sp>
        <p:nvSpPr>
          <p:cNvPr id="9" name="Slide Number Placeholder 8">
            <a:extLst>
              <a:ext uri="{FF2B5EF4-FFF2-40B4-BE49-F238E27FC236}">
                <a16:creationId xmlns:a16="http://schemas.microsoft.com/office/drawing/2014/main" id="{D0C94338-D0DD-9BCA-1A99-304CCC18386A}"/>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402058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27DD-FB47-074F-E7DE-CD359A982805}"/>
              </a:ext>
            </a:extLst>
          </p:cNvPr>
          <p:cNvSpPr>
            <a:spLocks noGrp="1"/>
          </p:cNvSpPr>
          <p:nvPr>
            <p:ph type="title"/>
          </p:nvPr>
        </p:nvSpPr>
        <p:spPr/>
        <p:txBody>
          <a:bodyPr/>
          <a:lstStyle/>
          <a:p>
            <a:r>
              <a:rPr lang="en-US"/>
              <a:t>Click to edit Master title style</a:t>
            </a:r>
            <a:endParaRPr lang="en-TO"/>
          </a:p>
        </p:txBody>
      </p:sp>
      <p:sp>
        <p:nvSpPr>
          <p:cNvPr id="3" name="Date Placeholder 2">
            <a:extLst>
              <a:ext uri="{FF2B5EF4-FFF2-40B4-BE49-F238E27FC236}">
                <a16:creationId xmlns:a16="http://schemas.microsoft.com/office/drawing/2014/main" id="{4A57CA4D-D855-20FC-FB05-F0516659F22B}"/>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4" name="Footer Placeholder 3">
            <a:extLst>
              <a:ext uri="{FF2B5EF4-FFF2-40B4-BE49-F238E27FC236}">
                <a16:creationId xmlns:a16="http://schemas.microsoft.com/office/drawing/2014/main" id="{FDF6AC17-B4AD-DFA7-772B-70015CCD74C7}"/>
              </a:ext>
            </a:extLst>
          </p:cNvPr>
          <p:cNvSpPr>
            <a:spLocks noGrp="1"/>
          </p:cNvSpPr>
          <p:nvPr>
            <p:ph type="ftr" sz="quarter" idx="11"/>
          </p:nvPr>
        </p:nvSpPr>
        <p:spPr/>
        <p:txBody>
          <a:bodyPr/>
          <a:lstStyle/>
          <a:p>
            <a:endParaRPr lang="en-TO"/>
          </a:p>
        </p:txBody>
      </p:sp>
      <p:sp>
        <p:nvSpPr>
          <p:cNvPr id="5" name="Slide Number Placeholder 4">
            <a:extLst>
              <a:ext uri="{FF2B5EF4-FFF2-40B4-BE49-F238E27FC236}">
                <a16:creationId xmlns:a16="http://schemas.microsoft.com/office/drawing/2014/main" id="{C3005827-BF93-7CE4-F4F6-7F491734C843}"/>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118105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EA3EF-E478-247E-C5DA-4A093587D5C3}"/>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3" name="Footer Placeholder 2">
            <a:extLst>
              <a:ext uri="{FF2B5EF4-FFF2-40B4-BE49-F238E27FC236}">
                <a16:creationId xmlns:a16="http://schemas.microsoft.com/office/drawing/2014/main" id="{D872B978-2F73-EB3D-7228-ED0769B264EA}"/>
              </a:ext>
            </a:extLst>
          </p:cNvPr>
          <p:cNvSpPr>
            <a:spLocks noGrp="1"/>
          </p:cNvSpPr>
          <p:nvPr>
            <p:ph type="ftr" sz="quarter" idx="11"/>
          </p:nvPr>
        </p:nvSpPr>
        <p:spPr/>
        <p:txBody>
          <a:bodyPr/>
          <a:lstStyle/>
          <a:p>
            <a:endParaRPr lang="en-TO"/>
          </a:p>
        </p:txBody>
      </p:sp>
      <p:sp>
        <p:nvSpPr>
          <p:cNvPr id="4" name="Slide Number Placeholder 3">
            <a:extLst>
              <a:ext uri="{FF2B5EF4-FFF2-40B4-BE49-F238E27FC236}">
                <a16:creationId xmlns:a16="http://schemas.microsoft.com/office/drawing/2014/main" id="{875B72A0-A8CE-2131-E6E8-D0221B37A9C8}"/>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123374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7854D-840A-0792-23B9-2B99BC02B7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O"/>
          </a:p>
        </p:txBody>
      </p:sp>
      <p:sp>
        <p:nvSpPr>
          <p:cNvPr id="3" name="Content Placeholder 2">
            <a:extLst>
              <a:ext uri="{FF2B5EF4-FFF2-40B4-BE49-F238E27FC236}">
                <a16:creationId xmlns:a16="http://schemas.microsoft.com/office/drawing/2014/main" id="{BF4DB713-8E81-6927-5874-B9A552600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Text Placeholder 3">
            <a:extLst>
              <a:ext uri="{FF2B5EF4-FFF2-40B4-BE49-F238E27FC236}">
                <a16:creationId xmlns:a16="http://schemas.microsoft.com/office/drawing/2014/main" id="{476D32CB-4693-B885-FAAE-75D5D0871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BA9E4-2061-ECDE-4310-68DA958B7CEC}"/>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6" name="Footer Placeholder 5">
            <a:extLst>
              <a:ext uri="{FF2B5EF4-FFF2-40B4-BE49-F238E27FC236}">
                <a16:creationId xmlns:a16="http://schemas.microsoft.com/office/drawing/2014/main" id="{BB531F43-F9BE-A4B6-20F4-E6ACE9B41505}"/>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C00A60C1-CB60-3752-153D-B360551AC558}"/>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36936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990B1-765E-576D-ECC7-1AD9FDF643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O"/>
          </a:p>
        </p:txBody>
      </p:sp>
      <p:sp>
        <p:nvSpPr>
          <p:cNvPr id="3" name="Picture Placeholder 2">
            <a:extLst>
              <a:ext uri="{FF2B5EF4-FFF2-40B4-BE49-F238E27FC236}">
                <a16:creationId xmlns:a16="http://schemas.microsoft.com/office/drawing/2014/main" id="{AFC9F9EB-0CF8-230F-0AE3-5FE616A709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O"/>
          </a:p>
        </p:txBody>
      </p:sp>
      <p:sp>
        <p:nvSpPr>
          <p:cNvPr id="4" name="Text Placeholder 3">
            <a:extLst>
              <a:ext uri="{FF2B5EF4-FFF2-40B4-BE49-F238E27FC236}">
                <a16:creationId xmlns:a16="http://schemas.microsoft.com/office/drawing/2014/main" id="{3A4DEDE4-BB0E-C073-809F-477705C1EB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2DF9A-2FFD-AF8A-778B-AC1E0D0456C0}"/>
              </a:ext>
            </a:extLst>
          </p:cNvPr>
          <p:cNvSpPr>
            <a:spLocks noGrp="1"/>
          </p:cNvSpPr>
          <p:nvPr>
            <p:ph type="dt" sz="half" idx="10"/>
          </p:nvPr>
        </p:nvSpPr>
        <p:spPr/>
        <p:txBody>
          <a:bodyPr/>
          <a:lstStyle/>
          <a:p>
            <a:fld id="{2EB3FC18-985E-4D57-8748-67ADC6E3CC3B}" type="datetimeFigureOut">
              <a:rPr lang="en-TO" smtClean="0"/>
              <a:t>05/08/2025</a:t>
            </a:fld>
            <a:endParaRPr lang="en-TO"/>
          </a:p>
        </p:txBody>
      </p:sp>
      <p:sp>
        <p:nvSpPr>
          <p:cNvPr id="6" name="Footer Placeholder 5">
            <a:extLst>
              <a:ext uri="{FF2B5EF4-FFF2-40B4-BE49-F238E27FC236}">
                <a16:creationId xmlns:a16="http://schemas.microsoft.com/office/drawing/2014/main" id="{EDC67BC7-9CE9-26F4-B68E-3C06E6ABA869}"/>
              </a:ext>
            </a:extLst>
          </p:cNvPr>
          <p:cNvSpPr>
            <a:spLocks noGrp="1"/>
          </p:cNvSpPr>
          <p:nvPr>
            <p:ph type="ftr" sz="quarter" idx="11"/>
          </p:nvPr>
        </p:nvSpPr>
        <p:spPr/>
        <p:txBody>
          <a:bodyPr/>
          <a:lstStyle/>
          <a:p>
            <a:endParaRPr lang="en-TO"/>
          </a:p>
        </p:txBody>
      </p:sp>
      <p:sp>
        <p:nvSpPr>
          <p:cNvPr id="7" name="Slide Number Placeholder 6">
            <a:extLst>
              <a:ext uri="{FF2B5EF4-FFF2-40B4-BE49-F238E27FC236}">
                <a16:creationId xmlns:a16="http://schemas.microsoft.com/office/drawing/2014/main" id="{6F8CE368-1749-E390-7309-60D3D2A7223A}"/>
              </a:ext>
            </a:extLst>
          </p:cNvPr>
          <p:cNvSpPr>
            <a:spLocks noGrp="1"/>
          </p:cNvSpPr>
          <p:nvPr>
            <p:ph type="sldNum" sz="quarter" idx="12"/>
          </p:nvPr>
        </p:nvSpPr>
        <p:spPr/>
        <p:txBody>
          <a:bodyPr/>
          <a:lstStyle/>
          <a:p>
            <a:fld id="{F72B5528-2F2C-4EFC-BD10-C4BAB0BF016C}" type="slidenum">
              <a:rPr lang="en-TO" smtClean="0"/>
              <a:t>‹#›</a:t>
            </a:fld>
            <a:endParaRPr lang="en-TO"/>
          </a:p>
        </p:txBody>
      </p:sp>
    </p:spTree>
    <p:extLst>
      <p:ext uri="{BB962C8B-B14F-4D97-AF65-F5344CB8AC3E}">
        <p14:creationId xmlns:p14="http://schemas.microsoft.com/office/powerpoint/2010/main" val="3583569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A07949-D6BB-C73A-CDF0-798237AE0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O"/>
          </a:p>
        </p:txBody>
      </p:sp>
      <p:sp>
        <p:nvSpPr>
          <p:cNvPr id="3" name="Text Placeholder 2">
            <a:extLst>
              <a:ext uri="{FF2B5EF4-FFF2-40B4-BE49-F238E27FC236}">
                <a16:creationId xmlns:a16="http://schemas.microsoft.com/office/drawing/2014/main" id="{257E2660-0AF5-4516-B30E-4D75888BAD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O"/>
          </a:p>
        </p:txBody>
      </p:sp>
      <p:sp>
        <p:nvSpPr>
          <p:cNvPr id="4" name="Date Placeholder 3">
            <a:extLst>
              <a:ext uri="{FF2B5EF4-FFF2-40B4-BE49-F238E27FC236}">
                <a16:creationId xmlns:a16="http://schemas.microsoft.com/office/drawing/2014/main" id="{683BE422-F1C1-1765-848A-431EB5906A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B3FC18-985E-4D57-8748-67ADC6E3CC3B}" type="datetimeFigureOut">
              <a:rPr lang="en-TO" smtClean="0"/>
              <a:t>05/08/2025</a:t>
            </a:fld>
            <a:endParaRPr lang="en-TO"/>
          </a:p>
        </p:txBody>
      </p:sp>
      <p:sp>
        <p:nvSpPr>
          <p:cNvPr id="5" name="Footer Placeholder 4">
            <a:extLst>
              <a:ext uri="{FF2B5EF4-FFF2-40B4-BE49-F238E27FC236}">
                <a16:creationId xmlns:a16="http://schemas.microsoft.com/office/drawing/2014/main" id="{6AC51199-08BF-05C1-C8B3-DC0C8275D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TO"/>
          </a:p>
        </p:txBody>
      </p:sp>
      <p:sp>
        <p:nvSpPr>
          <p:cNvPr id="6" name="Slide Number Placeholder 5">
            <a:extLst>
              <a:ext uri="{FF2B5EF4-FFF2-40B4-BE49-F238E27FC236}">
                <a16:creationId xmlns:a16="http://schemas.microsoft.com/office/drawing/2014/main" id="{BD322B23-379F-E1DF-386F-F866579E9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2B5528-2F2C-4EFC-BD10-C4BAB0BF016C}" type="slidenum">
              <a:rPr lang="en-TO" smtClean="0"/>
              <a:t>‹#›</a:t>
            </a:fld>
            <a:endParaRPr lang="en-TO"/>
          </a:p>
        </p:txBody>
      </p:sp>
    </p:spTree>
    <p:extLst>
      <p:ext uri="{BB962C8B-B14F-4D97-AF65-F5344CB8AC3E}">
        <p14:creationId xmlns:p14="http://schemas.microsoft.com/office/powerpoint/2010/main" val="3509998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ADEB-A2FC-735F-9019-AD4ED5F571E3}"/>
              </a:ext>
            </a:extLst>
          </p:cNvPr>
          <p:cNvSpPr>
            <a:spLocks noGrp="1"/>
          </p:cNvSpPr>
          <p:nvPr>
            <p:ph type="ctrTitle"/>
          </p:nvPr>
        </p:nvSpPr>
        <p:spPr/>
        <p:txBody>
          <a:bodyPr/>
          <a:lstStyle/>
          <a:p>
            <a:r>
              <a:rPr lang="en-US" b="1" dirty="0"/>
              <a:t>Service Sector</a:t>
            </a:r>
            <a:endParaRPr lang="en-FJ" b="1" dirty="0"/>
          </a:p>
        </p:txBody>
      </p:sp>
    </p:spTree>
    <p:extLst>
      <p:ext uri="{BB962C8B-B14F-4D97-AF65-F5344CB8AC3E}">
        <p14:creationId xmlns:p14="http://schemas.microsoft.com/office/powerpoint/2010/main" val="114045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13E5-0D25-4283-D620-BCB25CB46C82}"/>
              </a:ext>
            </a:extLst>
          </p:cNvPr>
          <p:cNvSpPr>
            <a:spLocks noGrp="1"/>
          </p:cNvSpPr>
          <p:nvPr>
            <p:ph type="title"/>
          </p:nvPr>
        </p:nvSpPr>
        <p:spPr/>
        <p:txBody>
          <a:bodyPr>
            <a:normAutofit fontScale="90000"/>
          </a:bodyPr>
          <a:lstStyle/>
          <a:p>
            <a:r>
              <a:rPr lang="en-FJ" b="1" kern="100" dirty="0">
                <a:latin typeface="Aptos" panose="020B0004020202020204" pitchFamily="34" charset="0"/>
                <a:ea typeface="Aptos" panose="020B0004020202020204" pitchFamily="34" charset="0"/>
                <a:cs typeface="Times New Roman" panose="02020603050405020304" pitchFamily="18" charset="0"/>
              </a:rPr>
              <a:t>Key Takeaways for Tertiary Sector Growth</a:t>
            </a:r>
            <a:br>
              <a:rPr lang="en-FJ" kern="100" dirty="0">
                <a:latin typeface="Aptos" panose="020B0004020202020204" pitchFamily="34" charset="0"/>
                <a:ea typeface="Aptos" panose="020B0004020202020204" pitchFamily="34" charset="0"/>
                <a:cs typeface="Times New Roman" panose="02020603050405020304" pitchFamily="18" charset="0"/>
              </a:rPr>
            </a:br>
            <a:endParaRPr lang="en-FJ" dirty="0"/>
          </a:p>
        </p:txBody>
      </p:sp>
      <p:sp>
        <p:nvSpPr>
          <p:cNvPr id="3" name="Content Placeholder 2">
            <a:extLst>
              <a:ext uri="{FF2B5EF4-FFF2-40B4-BE49-F238E27FC236}">
                <a16:creationId xmlns:a16="http://schemas.microsoft.com/office/drawing/2014/main" id="{78EA5647-CBA1-9C6A-DB10-4B128F8E8A6F}"/>
              </a:ext>
            </a:extLst>
          </p:cNvPr>
          <p:cNvSpPr>
            <a:spLocks noGrp="1"/>
          </p:cNvSpPr>
          <p:nvPr>
            <p:ph idx="1"/>
          </p:nvPr>
        </p:nvSpPr>
        <p:spPr>
          <a:xfrm>
            <a:off x="676469" y="1690688"/>
            <a:ext cx="11515531" cy="4351338"/>
          </a:xfrm>
        </p:spPr>
        <p:txBody>
          <a:bodyPr>
            <a:normAutofit/>
          </a:bodyPr>
          <a:lstStyle/>
          <a:p>
            <a:r>
              <a:rPr lang="en-US" sz="2000" dirty="0"/>
              <a:t>The Tertiary sector is mainly driven by growths in </a:t>
            </a:r>
            <a:r>
              <a:rPr lang="en-US" sz="2000" dirty="0">
                <a:solidFill>
                  <a:schemeClr val="accent1"/>
                </a:solidFill>
              </a:rPr>
              <a:t>Wholesale </a:t>
            </a:r>
            <a:r>
              <a:rPr lang="en-US" sz="2000" dirty="0"/>
              <a:t>and the </a:t>
            </a:r>
            <a:r>
              <a:rPr lang="en-US" sz="2000" dirty="0">
                <a:solidFill>
                  <a:schemeClr val="accent1"/>
                </a:solidFill>
              </a:rPr>
              <a:t>Public administration sector</a:t>
            </a:r>
          </a:p>
          <a:p>
            <a:pPr lvl="2">
              <a:buFont typeface="Wingdings" panose="05000000000000000000" pitchFamily="2" charset="2"/>
              <a:buChar char="q"/>
            </a:pPr>
            <a:r>
              <a:rPr lang="en-US" dirty="0"/>
              <a:t>This is in line with strengthened revenue administration</a:t>
            </a:r>
          </a:p>
          <a:p>
            <a:pPr lvl="3">
              <a:buFont typeface="Wingdings" panose="05000000000000000000" pitchFamily="2" charset="2"/>
              <a:buChar char="§"/>
            </a:pPr>
            <a:r>
              <a:rPr lang="en-US" dirty="0"/>
              <a:t> large-scale ESRS adoptions across Tonga generating 179% revenue against CT estimates</a:t>
            </a:r>
          </a:p>
          <a:p>
            <a:pPr lvl="2">
              <a:buFont typeface="Wingdings" panose="05000000000000000000" pitchFamily="2" charset="2"/>
              <a:buChar char="q"/>
            </a:pPr>
            <a:r>
              <a:rPr lang="en-US" dirty="0"/>
              <a:t> The growing size (and high-end salary positions) of the public sector</a:t>
            </a:r>
          </a:p>
          <a:p>
            <a:pPr lvl="3">
              <a:buFont typeface="Wingdings" panose="05000000000000000000" pitchFamily="2" charset="2"/>
              <a:buChar char="§"/>
            </a:pPr>
            <a:r>
              <a:rPr lang="en-US" dirty="0"/>
              <a:t>Growth in COLA and PMS movements</a:t>
            </a:r>
          </a:p>
          <a:p>
            <a:pPr lvl="3">
              <a:buFont typeface="Wingdings" panose="05000000000000000000" pitchFamily="2" charset="2"/>
              <a:buChar char="§"/>
            </a:pPr>
            <a:r>
              <a:rPr lang="en-US" dirty="0"/>
              <a:t>Staff turnover increases across MDAs</a:t>
            </a:r>
          </a:p>
          <a:p>
            <a:r>
              <a:rPr lang="en-US" sz="2000" dirty="0"/>
              <a:t>GDL scheme is instrumental in the growth of key sectors, namely:</a:t>
            </a:r>
          </a:p>
          <a:p>
            <a:pPr lvl="2">
              <a:buFont typeface="Wingdings" panose="05000000000000000000" pitchFamily="2" charset="2"/>
              <a:buChar char="§"/>
            </a:pPr>
            <a:r>
              <a:rPr lang="en-US" sz="1400" dirty="0"/>
              <a:t>Education: School loans ($4.5m)and non-government investments ($10m)</a:t>
            </a:r>
          </a:p>
          <a:p>
            <a:pPr lvl="2">
              <a:buFont typeface="Wingdings" panose="05000000000000000000" pitchFamily="2" charset="2"/>
              <a:buChar char="§"/>
            </a:pPr>
            <a:r>
              <a:rPr lang="en-US" sz="1400" dirty="0"/>
              <a:t>Financial: Opportunity to give greater access </a:t>
            </a:r>
            <a:r>
              <a:rPr lang="en-US" sz="1400" dirty="0" err="1"/>
              <a:t>eg</a:t>
            </a:r>
            <a:r>
              <a:rPr lang="en-US" sz="1400" dirty="0"/>
              <a:t> Microfinancing ($1.2m) and credit access</a:t>
            </a:r>
          </a:p>
          <a:p>
            <a:pPr lvl="2">
              <a:buFont typeface="Wingdings" panose="05000000000000000000" pitchFamily="2" charset="2"/>
              <a:buChar char="§"/>
            </a:pPr>
            <a:r>
              <a:rPr lang="en-US" sz="1400" dirty="0"/>
              <a:t>Wholesale: 4.3% GDL allocation offering loans with a maximum of $50,000 and a 2-year repayment period</a:t>
            </a:r>
          </a:p>
          <a:p>
            <a:pPr lvl="2">
              <a:buFont typeface="Wingdings" panose="05000000000000000000" pitchFamily="2" charset="2"/>
              <a:buChar char="§"/>
            </a:pPr>
            <a:endParaRPr lang="en-US" sz="1400" dirty="0"/>
          </a:p>
          <a:p>
            <a:pPr lvl="2">
              <a:buFont typeface="Wingdings" panose="05000000000000000000" pitchFamily="2" charset="2"/>
              <a:buChar char="§"/>
            </a:pPr>
            <a:endParaRPr lang="en-US" sz="1400" dirty="0"/>
          </a:p>
          <a:p>
            <a:endParaRPr lang="en-US" dirty="0"/>
          </a:p>
          <a:p>
            <a:endParaRPr lang="en-US" dirty="0"/>
          </a:p>
        </p:txBody>
      </p:sp>
    </p:spTree>
    <p:extLst>
      <p:ext uri="{BB962C8B-B14F-4D97-AF65-F5344CB8AC3E}">
        <p14:creationId xmlns:p14="http://schemas.microsoft.com/office/powerpoint/2010/main" val="2065884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4E3A5-2675-A54C-34BE-BFA6F2F3DFCE}"/>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79EC2243-0B00-E0BC-553B-965D8979F276}"/>
              </a:ext>
            </a:extLst>
          </p:cNvPr>
          <p:cNvSpPr>
            <a:spLocks noGrp="1"/>
          </p:cNvSpPr>
          <p:nvPr>
            <p:ph type="subTitle" idx="1"/>
          </p:nvPr>
        </p:nvSpPr>
        <p:spPr>
          <a:xfrm>
            <a:off x="684742" y="293619"/>
            <a:ext cx="9851922" cy="565412"/>
          </a:xfrm>
        </p:spPr>
        <p:txBody>
          <a:bodyPr>
            <a:noAutofit/>
          </a:bodyPr>
          <a:lstStyle/>
          <a:p>
            <a:pPr algn="ctr"/>
            <a:r>
              <a:rPr lang="en-AU" sz="3200" b="1" dirty="0">
                <a:solidFill>
                  <a:srgbClr val="0070C0"/>
                </a:solidFill>
                <a:latin typeface="Bookman Old Style" panose="02050604050505020204" pitchFamily="18" charset="0"/>
              </a:rPr>
              <a:t>Total Service Sector Growth (%)</a:t>
            </a:r>
            <a:endParaRPr lang="en-AU" sz="3200" b="1" dirty="0">
              <a:solidFill>
                <a:srgbClr val="FF0000"/>
              </a:solidFill>
              <a:latin typeface="Bookman Old Style" panose="02050604050505020204" pitchFamily="18" charset="0"/>
            </a:endParaRPr>
          </a:p>
        </p:txBody>
      </p:sp>
      <p:graphicFrame>
        <p:nvGraphicFramePr>
          <p:cNvPr id="2" name="Chart 1">
            <a:extLst>
              <a:ext uri="{FF2B5EF4-FFF2-40B4-BE49-F238E27FC236}">
                <a16:creationId xmlns:a16="http://schemas.microsoft.com/office/drawing/2014/main" id="{8E71E200-04B3-1ED6-9A0E-6DB546BFB6E3}"/>
              </a:ext>
            </a:extLst>
          </p:cNvPr>
          <p:cNvGraphicFramePr>
            <a:graphicFrameLocks/>
          </p:cNvGraphicFramePr>
          <p:nvPr>
            <p:extLst>
              <p:ext uri="{D42A27DB-BD31-4B8C-83A1-F6EECF244321}">
                <p14:modId xmlns:p14="http://schemas.microsoft.com/office/powerpoint/2010/main" val="1003576417"/>
              </p:ext>
            </p:extLst>
          </p:nvPr>
        </p:nvGraphicFramePr>
        <p:xfrm>
          <a:off x="1214319" y="820299"/>
          <a:ext cx="8649348" cy="5217401"/>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247F884E-0895-A880-9FF9-B98C0C268AB1}"/>
              </a:ext>
            </a:extLst>
          </p:cNvPr>
          <p:cNvSpPr/>
          <p:nvPr/>
        </p:nvSpPr>
        <p:spPr>
          <a:xfrm>
            <a:off x="7484531" y="1041400"/>
            <a:ext cx="2159000" cy="4301067"/>
          </a:xfrm>
          <a:prstGeom prst="rect">
            <a:avLst/>
          </a:prstGeom>
          <a:solidFill>
            <a:srgbClr val="156082">
              <a:alpha val="25098"/>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
        <p:nvSpPr>
          <p:cNvPr id="5" name="TextBox 4">
            <a:extLst>
              <a:ext uri="{FF2B5EF4-FFF2-40B4-BE49-F238E27FC236}">
                <a16:creationId xmlns:a16="http://schemas.microsoft.com/office/drawing/2014/main" id="{2C521167-C6D7-C4C3-FFE1-94C71AA2F078}"/>
              </a:ext>
            </a:extLst>
          </p:cNvPr>
          <p:cNvSpPr txBox="1"/>
          <p:nvPr/>
        </p:nvSpPr>
        <p:spPr>
          <a:xfrm>
            <a:off x="8157631" y="1238534"/>
            <a:ext cx="1134533" cy="276999"/>
          </a:xfrm>
          <a:prstGeom prst="rect">
            <a:avLst/>
          </a:prstGeom>
          <a:noFill/>
        </p:spPr>
        <p:txBody>
          <a:bodyPr wrap="square" rtlCol="0">
            <a:spAutoFit/>
          </a:bodyPr>
          <a:lstStyle/>
          <a:p>
            <a:r>
              <a:rPr lang="en-US" sz="1200" b="1" dirty="0"/>
              <a:t>Forecast</a:t>
            </a:r>
            <a:endParaRPr lang="en-TO" sz="1200" b="1" dirty="0"/>
          </a:p>
        </p:txBody>
      </p:sp>
      <p:sp>
        <p:nvSpPr>
          <p:cNvPr id="6" name="Rectangle 5">
            <a:extLst>
              <a:ext uri="{FF2B5EF4-FFF2-40B4-BE49-F238E27FC236}">
                <a16:creationId xmlns:a16="http://schemas.microsoft.com/office/drawing/2014/main" id="{957BD1EB-37F5-E2F0-75F4-D49965869DC8}"/>
              </a:ext>
            </a:extLst>
          </p:cNvPr>
          <p:cNvSpPr/>
          <p:nvPr/>
        </p:nvSpPr>
        <p:spPr>
          <a:xfrm>
            <a:off x="7338646" y="5431693"/>
            <a:ext cx="2383692" cy="565412"/>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a:p>
        </p:txBody>
      </p:sp>
    </p:spTree>
    <p:extLst>
      <p:ext uri="{BB962C8B-B14F-4D97-AF65-F5344CB8AC3E}">
        <p14:creationId xmlns:p14="http://schemas.microsoft.com/office/powerpoint/2010/main" val="2894396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CD30D-0429-E480-4B68-1228B26D14AA}"/>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0A6B8E29-2E38-8786-56BB-421BF21989D0}"/>
              </a:ext>
            </a:extLst>
          </p:cNvPr>
          <p:cNvSpPr>
            <a:spLocks noGrp="1"/>
          </p:cNvSpPr>
          <p:nvPr>
            <p:ph type="subTitle" idx="1"/>
          </p:nvPr>
        </p:nvSpPr>
        <p:spPr>
          <a:xfrm>
            <a:off x="985254" y="31517"/>
            <a:ext cx="10971842" cy="565412"/>
          </a:xfrm>
        </p:spPr>
        <p:txBody>
          <a:bodyPr>
            <a:noAutofit/>
          </a:bodyPr>
          <a:lstStyle/>
          <a:p>
            <a:pPr algn="ctr"/>
            <a:r>
              <a:rPr lang="en-AU" sz="3200" b="1" dirty="0">
                <a:solidFill>
                  <a:srgbClr val="0070C0"/>
                </a:solidFill>
                <a:latin typeface="Bookman Old Style" panose="02050604050505020204" pitchFamily="18" charset="0"/>
              </a:rPr>
              <a:t>Services Sector - </a:t>
            </a:r>
            <a:r>
              <a:rPr lang="en-AU" b="1" dirty="0">
                <a:solidFill>
                  <a:srgbClr val="0070C0"/>
                </a:solidFill>
                <a:latin typeface="Bookman Old Style" panose="02050604050505020204" pitchFamily="18" charset="0"/>
              </a:rPr>
              <a:t>GDP Forecasting Performance</a:t>
            </a:r>
            <a:endParaRPr lang="en-AU" sz="3200" b="1" dirty="0">
              <a:solidFill>
                <a:srgbClr val="FF0000"/>
              </a:solidFill>
              <a:latin typeface="Bookman Old Style" panose="02050604050505020204" pitchFamily="18" charset="0"/>
            </a:endParaRPr>
          </a:p>
        </p:txBody>
      </p:sp>
      <p:sp>
        <p:nvSpPr>
          <p:cNvPr id="11" name="Rectangle 10">
            <a:extLst>
              <a:ext uri="{FF2B5EF4-FFF2-40B4-BE49-F238E27FC236}">
                <a16:creationId xmlns:a16="http://schemas.microsoft.com/office/drawing/2014/main" id="{900D41D6-6AE4-8332-7969-A0D251D22F97}"/>
              </a:ext>
            </a:extLst>
          </p:cNvPr>
          <p:cNvSpPr/>
          <p:nvPr/>
        </p:nvSpPr>
        <p:spPr>
          <a:xfrm>
            <a:off x="18661" y="752668"/>
            <a:ext cx="6235022" cy="6127517"/>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graphicFrame>
        <p:nvGraphicFramePr>
          <p:cNvPr id="12" name="Chart 11">
            <a:extLst>
              <a:ext uri="{FF2B5EF4-FFF2-40B4-BE49-F238E27FC236}">
                <a16:creationId xmlns:a16="http://schemas.microsoft.com/office/drawing/2014/main" id="{519FBE57-704C-0562-FA49-1DA6B0ADF436}"/>
              </a:ext>
            </a:extLst>
          </p:cNvPr>
          <p:cNvGraphicFramePr>
            <a:graphicFrameLocks/>
          </p:cNvGraphicFramePr>
          <p:nvPr>
            <p:extLst>
              <p:ext uri="{D42A27DB-BD31-4B8C-83A1-F6EECF244321}">
                <p14:modId xmlns:p14="http://schemas.microsoft.com/office/powerpoint/2010/main" val="2761666364"/>
              </p:ext>
            </p:extLst>
          </p:nvPr>
        </p:nvGraphicFramePr>
        <p:xfrm>
          <a:off x="307908" y="1420172"/>
          <a:ext cx="5843559" cy="4565762"/>
        </p:xfrm>
        <a:graphic>
          <a:graphicData uri="http://schemas.openxmlformats.org/drawingml/2006/chart">
            <c:chart xmlns:c="http://schemas.openxmlformats.org/drawingml/2006/chart" xmlns:r="http://schemas.openxmlformats.org/officeDocument/2006/relationships" r:id="rId3"/>
          </a:graphicData>
        </a:graphic>
      </p:graphicFrame>
      <p:pic>
        <p:nvPicPr>
          <p:cNvPr id="6" name="Picture 5" descr="A graph of growth and education&#10;&#10;AI-generated content may be incorrect.">
            <a:extLst>
              <a:ext uri="{FF2B5EF4-FFF2-40B4-BE49-F238E27FC236}">
                <a16:creationId xmlns:a16="http://schemas.microsoft.com/office/drawing/2014/main" id="{74CA1DE1-9B6E-7954-0273-9EB904A876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8137" y="1548795"/>
            <a:ext cx="5578959" cy="3947545"/>
          </a:xfrm>
          <a:prstGeom prst="rect">
            <a:avLst/>
          </a:prstGeom>
        </p:spPr>
      </p:pic>
    </p:spTree>
    <p:extLst>
      <p:ext uri="{BB962C8B-B14F-4D97-AF65-F5344CB8AC3E}">
        <p14:creationId xmlns:p14="http://schemas.microsoft.com/office/powerpoint/2010/main" val="323302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4E528-20DC-1F06-9E09-86FC9BD5DA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A1EC7-AF93-0B5B-49CA-DA0A4A64EAA6}"/>
              </a:ext>
            </a:extLst>
          </p:cNvPr>
          <p:cNvSpPr>
            <a:spLocks noGrp="1"/>
          </p:cNvSpPr>
          <p:nvPr>
            <p:ph type="title"/>
          </p:nvPr>
        </p:nvSpPr>
        <p:spPr>
          <a:xfrm>
            <a:off x="330200" y="-176742"/>
            <a:ext cx="10515600" cy="1325563"/>
          </a:xfrm>
        </p:spPr>
        <p:txBody>
          <a:bodyPr>
            <a:normAutofit/>
          </a:bodyPr>
          <a:lstStyle/>
          <a:p>
            <a:r>
              <a:rPr lang="en-US" sz="3600" b="1" dirty="0">
                <a:solidFill>
                  <a:srgbClr val="0070C0"/>
                </a:solidFill>
              </a:rPr>
              <a:t>Accommodation Sector</a:t>
            </a:r>
            <a:endParaRPr lang="en-TO" sz="3600" b="1" dirty="0">
              <a:solidFill>
                <a:srgbClr val="0070C0"/>
              </a:solidFill>
            </a:endParaRPr>
          </a:p>
        </p:txBody>
      </p:sp>
      <p:sp>
        <p:nvSpPr>
          <p:cNvPr id="27" name="Rectangle 26">
            <a:extLst>
              <a:ext uri="{FF2B5EF4-FFF2-40B4-BE49-F238E27FC236}">
                <a16:creationId xmlns:a16="http://schemas.microsoft.com/office/drawing/2014/main" id="{D37AED05-E6D4-4297-692B-E0605AB3C939}"/>
              </a:ext>
            </a:extLst>
          </p:cNvPr>
          <p:cNvSpPr/>
          <p:nvPr/>
        </p:nvSpPr>
        <p:spPr>
          <a:xfrm>
            <a:off x="5230792" y="6394"/>
            <a:ext cx="6961209"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pic>
        <p:nvPicPr>
          <p:cNvPr id="9" name="Picture 8" descr="A graph with a red line&#10;&#10;AI-generated content may be incorrect.">
            <a:extLst>
              <a:ext uri="{FF2B5EF4-FFF2-40B4-BE49-F238E27FC236}">
                <a16:creationId xmlns:a16="http://schemas.microsoft.com/office/drawing/2014/main" id="{971CB80A-6B24-3911-131C-06C692850A78}"/>
              </a:ext>
            </a:extLst>
          </p:cNvPr>
          <p:cNvPicPr>
            <a:picLocks noChangeAspect="1"/>
          </p:cNvPicPr>
          <p:nvPr/>
        </p:nvPicPr>
        <p:blipFill>
          <a:blip r:embed="rId3">
            <a:extLst>
              <a:ext uri="{28A0092B-C50C-407E-A947-70E740481C1C}">
                <a14:useLocalDpi xmlns:a14="http://schemas.microsoft.com/office/drawing/2010/main" val="0"/>
              </a:ext>
            </a:extLst>
          </a:blip>
          <a:srcRect r="13745"/>
          <a:stretch>
            <a:fillRect/>
          </a:stretch>
        </p:blipFill>
        <p:spPr>
          <a:xfrm>
            <a:off x="143436" y="1131888"/>
            <a:ext cx="4900592" cy="3855517"/>
          </a:xfrm>
          <a:prstGeom prst="rect">
            <a:avLst/>
          </a:prstGeom>
        </p:spPr>
      </p:pic>
      <p:sp>
        <p:nvSpPr>
          <p:cNvPr id="4" name="TextBox 3">
            <a:extLst>
              <a:ext uri="{FF2B5EF4-FFF2-40B4-BE49-F238E27FC236}">
                <a16:creationId xmlns:a16="http://schemas.microsoft.com/office/drawing/2014/main" id="{D19E77CF-F5B9-E24F-D881-BFC8C147C23C}"/>
              </a:ext>
            </a:extLst>
          </p:cNvPr>
          <p:cNvSpPr txBox="1"/>
          <p:nvPr/>
        </p:nvSpPr>
        <p:spPr>
          <a:xfrm>
            <a:off x="5309118" y="6394"/>
            <a:ext cx="6882882" cy="7178119"/>
          </a:xfrm>
          <a:prstGeom prst="rect">
            <a:avLst/>
          </a:prstGeom>
          <a:noFill/>
        </p:spPr>
        <p:txBody>
          <a:bodyPr wrap="square">
            <a:spAutoFit/>
          </a:bodyPr>
          <a:lstStyle/>
          <a:p>
            <a:pPr>
              <a:lnSpc>
                <a:spcPct val="115000"/>
              </a:lnSpc>
              <a:spcAft>
                <a:spcPts val="800"/>
              </a:spcAft>
              <a:buNone/>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2023/24</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of </a:t>
            </a: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26.6%,</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sector growth decreased compared to </a:t>
            </a: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147.6%</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2022/2023.</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although overall growth is declining, the accommodation and food services sector is increasing, with earnings rising from $22.9 million to $29.0 million and total air visitors’ arrival increased by 46.6% (from 40,665 to 59,633).</a:t>
            </a:r>
          </a:p>
          <a:p>
            <a:pPr>
              <a:lnSpc>
                <a:spcPct val="115000"/>
              </a:lnSpc>
              <a:spcAft>
                <a:spcPts val="800"/>
              </a:spcAft>
              <a:buNone/>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a:lnSpc>
                <a:spcPct val="115000"/>
              </a:lnSpc>
              <a:spcAft>
                <a:spcPts val="800"/>
              </a:spcAft>
              <a:buNone/>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2024/25</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recorded at 8.2% compared to 26.6% in 2023/24</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although overall growth is declining, the accommodation and food services sector is increasing, with earnings rising from $29.0 million to $31 million and total air visitors’ arrival increased by 5% (from 59,633 to 62,615).</a:t>
            </a:r>
            <a:b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2025/26</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recorded at 8.7% compared to 8.2% in 2024/25</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Both growth and earnings are increasing. Earnings increased by $2.7 million to $34.12 million.</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 activities under each tourism subsector such as </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airlines, Tours &amp; travel, transportation (land &amp; sea), </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accommodation, restaurant, bars &amp; entertainment and events &amp; activities</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handicrafts. Activities under these subsectors </a:t>
            </a:r>
            <a:r>
              <a:rPr lang="en-TO" sz="12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Heilala</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festivals, Pacific Festival of Arts, cruise ships, Royal Agriculture, Fisheries, Tourism and Consumer &amp; Trade Shows locally and internationally</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the local beautification program to boost the cleanliness in Tonga via infrastructure development, village clean-up campaign.</a:t>
            </a:r>
          </a:p>
          <a:p>
            <a:pPr marL="342900" lvl="0" indent="-342900" algn="just">
              <a:lnSpc>
                <a:spcPct val="115000"/>
              </a:lnSpc>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foreign investors to increase the </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development of 5-star accommodations</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(FUA’AMOTU 5 STAR HOTEL) - increasing number of visitors coming to the Kingdom.</a:t>
            </a:r>
          </a:p>
          <a:p>
            <a:pPr marL="342900" lvl="0" indent="-342900" algn="just">
              <a:lnSpc>
                <a:spcPct val="115000"/>
              </a:lnSpc>
              <a:buFont typeface="Wingdings" panose="05000000000000000000" pitchFamily="2" charset="2"/>
              <a:buChar char=""/>
            </a:pPr>
            <a:r>
              <a:rPr lang="en-AU"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His Majesty’s Cabinet approved on the 7</a:t>
            </a:r>
            <a:r>
              <a:rPr lang="en-AU" sz="1200" kern="100" baseline="300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a:t>
            </a:r>
            <a:r>
              <a:rPr lang="en-AU"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of February 2025 the acquisition of the </a:t>
            </a:r>
            <a:r>
              <a:rPr lang="en-AU"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Tonga National Museum</a:t>
            </a:r>
            <a:r>
              <a:rPr lang="en-AU"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We will continue to monitor the construction of the new museum building in the coming years. </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lgn="just">
              <a:lnSpc>
                <a:spcPct val="115000"/>
              </a:lnSpc>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Cruise Ships Schedule 2025 </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(travel receipts increases by 15.4%)</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Jan – May = 17 cruise ships &amp; 3 was cancelled.</a:t>
            </a:r>
          </a:p>
          <a:p>
            <a:pPr marL="742950" lvl="1" indent="-285750" algn="just">
              <a:lnSpc>
                <a:spcPct val="115000"/>
              </a:lnSpc>
              <a:buFont typeface="Courier New" panose="02070309020205020404" pitchFamily="49" charset="0"/>
              <a:buChar char="o"/>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September – December = 16 Cruise Ships.</a:t>
            </a:r>
          </a:p>
          <a:p>
            <a:pPr marL="342900" lvl="0" indent="-342900" algn="just">
              <a:lnSpc>
                <a:spcPct val="115000"/>
              </a:lnSpc>
              <a:buFont typeface="Wingdings" panose="05000000000000000000" pitchFamily="2" charset="2"/>
              <a:buChar char=""/>
            </a:pP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228600" algn="just">
              <a:lnSpc>
                <a:spcPct val="115000"/>
              </a:lnSpc>
              <a:spcAft>
                <a:spcPts val="800"/>
              </a:spcAft>
              <a:buNone/>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3037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ABE49-0D9A-7A84-ADF7-386BD16CF5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42ADD-8FF5-C3F9-4903-9D21A427B790}"/>
              </a:ext>
            </a:extLst>
          </p:cNvPr>
          <p:cNvSpPr>
            <a:spLocks noGrp="1"/>
          </p:cNvSpPr>
          <p:nvPr>
            <p:ph type="title"/>
          </p:nvPr>
        </p:nvSpPr>
        <p:spPr>
          <a:xfrm>
            <a:off x="330200" y="-176742"/>
            <a:ext cx="10515600" cy="1325563"/>
          </a:xfrm>
        </p:spPr>
        <p:txBody>
          <a:bodyPr>
            <a:normAutofit/>
          </a:bodyPr>
          <a:lstStyle/>
          <a:p>
            <a:r>
              <a:rPr lang="en-US" sz="3600" b="1" dirty="0">
                <a:solidFill>
                  <a:srgbClr val="0070C0"/>
                </a:solidFill>
              </a:rPr>
              <a:t>Accommodation Sector</a:t>
            </a:r>
            <a:endParaRPr lang="en-TO" sz="3600" b="1" dirty="0">
              <a:solidFill>
                <a:srgbClr val="0070C0"/>
              </a:solidFill>
            </a:endParaRPr>
          </a:p>
        </p:txBody>
      </p:sp>
      <p:sp>
        <p:nvSpPr>
          <p:cNvPr id="27" name="Rectangle 26">
            <a:extLst>
              <a:ext uri="{FF2B5EF4-FFF2-40B4-BE49-F238E27FC236}">
                <a16:creationId xmlns:a16="http://schemas.microsoft.com/office/drawing/2014/main" id="{01197332-3CAE-C6EE-C51B-A0C285DF618A}"/>
              </a:ext>
            </a:extLst>
          </p:cNvPr>
          <p:cNvSpPr/>
          <p:nvPr/>
        </p:nvSpPr>
        <p:spPr>
          <a:xfrm>
            <a:off x="5230792" y="6394"/>
            <a:ext cx="6961209"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pic>
        <p:nvPicPr>
          <p:cNvPr id="9" name="Picture 8" descr="A graph with a red line&#10;&#10;AI-generated content may be incorrect.">
            <a:extLst>
              <a:ext uri="{FF2B5EF4-FFF2-40B4-BE49-F238E27FC236}">
                <a16:creationId xmlns:a16="http://schemas.microsoft.com/office/drawing/2014/main" id="{0DF6B37D-CB6B-24DB-31D8-927DCC3814B9}"/>
              </a:ext>
            </a:extLst>
          </p:cNvPr>
          <p:cNvPicPr>
            <a:picLocks noChangeAspect="1"/>
          </p:cNvPicPr>
          <p:nvPr/>
        </p:nvPicPr>
        <p:blipFill>
          <a:blip r:embed="rId3">
            <a:extLst>
              <a:ext uri="{28A0092B-C50C-407E-A947-70E740481C1C}">
                <a14:useLocalDpi xmlns:a14="http://schemas.microsoft.com/office/drawing/2010/main" val="0"/>
              </a:ext>
            </a:extLst>
          </a:blip>
          <a:srcRect r="13745"/>
          <a:stretch>
            <a:fillRect/>
          </a:stretch>
        </p:blipFill>
        <p:spPr>
          <a:xfrm>
            <a:off x="143436" y="1131888"/>
            <a:ext cx="4900592" cy="3855517"/>
          </a:xfrm>
          <a:prstGeom prst="rect">
            <a:avLst/>
          </a:prstGeom>
        </p:spPr>
      </p:pic>
      <p:sp>
        <p:nvSpPr>
          <p:cNvPr id="5" name="TextBox 4">
            <a:extLst>
              <a:ext uri="{FF2B5EF4-FFF2-40B4-BE49-F238E27FC236}">
                <a16:creationId xmlns:a16="http://schemas.microsoft.com/office/drawing/2014/main" id="{3AA4ACE9-250A-BB07-CBEB-B18B5ED332A2}"/>
              </a:ext>
            </a:extLst>
          </p:cNvPr>
          <p:cNvSpPr txBox="1"/>
          <p:nvPr/>
        </p:nvSpPr>
        <p:spPr>
          <a:xfrm>
            <a:off x="5416681" y="6394"/>
            <a:ext cx="6445120" cy="6870342"/>
          </a:xfrm>
          <a:prstGeom prst="rect">
            <a:avLst/>
          </a:prstGeom>
          <a:noFill/>
        </p:spPr>
        <p:txBody>
          <a:bodyPr wrap="square">
            <a:spAutoFit/>
          </a:bodyPr>
          <a:lstStyle/>
          <a:p>
            <a:pPr marL="342900" lvl="0" indent="-342900" algn="just">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Ministry of Tourism New Initiatives</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Tonga Festival </a:t>
            </a:r>
          </a:p>
          <a:p>
            <a:pPr marL="342900" lvl="0" indent="-342900" algn="just">
              <a:lnSpc>
                <a:spcPct val="115000"/>
              </a:lnSpc>
              <a:buFont typeface="+mj-lt"/>
              <a:buAutoNum type="arabicPeriod"/>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Mafana Festival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Tourism Rebranding Project Phase 2</a:t>
            </a: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 travel trade activities</a:t>
            </a: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Improve Digital Marketing efforts </a:t>
            </a: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Museum Touring Exhibition</a:t>
            </a: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Revival of the Tonga National Cultural Centre (TNCC) </a:t>
            </a:r>
          </a:p>
          <a:p>
            <a:pPr marL="342900" lvl="0" indent="-342900" algn="just">
              <a:lnSpc>
                <a:spcPct val="115000"/>
              </a:lnSpc>
              <a:buFont typeface="+mj-lt"/>
              <a:buAutoNum type="arabicPeriod"/>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Establishing a national baseline data for Heritage Sites </a:t>
            </a:r>
          </a:p>
          <a:p>
            <a:pPr marL="342900" lvl="0" indent="-342900">
              <a:lnSpc>
                <a:spcPct val="115000"/>
              </a:lnSpc>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Number of Accommodations this year </a:t>
            </a:r>
          </a:p>
          <a:p>
            <a:pPr marL="342900" lvl="0" indent="-342900">
              <a:lnSpc>
                <a:spcPct val="115000"/>
              </a:lnSpc>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Tongatapu:84(operating) + 15 (renovated) + 2 (new) = 101  </a:t>
            </a:r>
            <a:b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TO"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Vava’u</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37 (operating) + 6 (renovated) = 43  </a:t>
            </a:r>
            <a:b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TO" sz="12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Ha’apai</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15 (operating) = 15  </a:t>
            </a:r>
            <a:b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Eua: 15 (operating) + 2 (renovated) = 17  </a:t>
            </a:r>
            <a:b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Total for 2025: 176 accommodations</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Whale watching operators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2025 - currently 48 licensed whale-watching operators throughout Tonga however, there is a possibility that these numbers will be reduced.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2026: This number is expected to decrease to focus on sustainable tourism practices.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2026/27 &amp; 2027/2028</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of 9.5% for 2026/27 and 10.4% for 2027/28.</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Average growth for outer years is 9.5%.</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number of accommodations is </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expected to remain stable,</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with potential for new boutique accommodations to open.  </a:t>
            </a:r>
          </a:p>
          <a:p>
            <a:pPr marL="342900" lvl="0" indent="-342900" algn="just">
              <a:lnSpc>
                <a:spcPct val="115000"/>
              </a:lnSpc>
              <a:buFont typeface="Wingdings" panose="05000000000000000000" pitchFamily="2" charset="2"/>
              <a:buChar char=""/>
            </a:pPr>
            <a:r>
              <a:rPr lang="en-AU"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Tourism Roadmap for 2018-2023 now extend to 2023-2028. </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plan focuses on the implementation of </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practical and systematic measures to build a stronger and sustainable tourism sector.</a:t>
            </a:r>
            <a:r>
              <a:rPr lang="en-TO" sz="1200" kern="100" dirty="0">
                <a:solidFill>
                  <a:schemeClr val="bg1"/>
                </a:solidFill>
                <a:effectLst/>
                <a:latin typeface="Candara" panose="020E0502030303020204" pitchFamily="34" charset="0"/>
                <a:ea typeface="Aptos" panose="020B0004020202020204" pitchFamily="34" charset="0"/>
                <a:cs typeface="Times New Roman" panose="02020603050405020304" pitchFamily="18" charset="0"/>
              </a:rPr>
              <a:t> </a:t>
            </a:r>
            <a:r>
              <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plan includes </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initiatives such as beautification projects &amp; upgrading of tourist sites, tourism infrastructure and product development, tourism activities, industry empowerment, and the safeguarding of our culture and heritage. </a:t>
            </a:r>
            <a:endParaRPr lang="en-TO" dirty="0"/>
          </a:p>
        </p:txBody>
      </p:sp>
    </p:spTree>
    <p:extLst>
      <p:ext uri="{BB962C8B-B14F-4D97-AF65-F5344CB8AC3E}">
        <p14:creationId xmlns:p14="http://schemas.microsoft.com/office/powerpoint/2010/main" val="668304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AD068-2A07-B188-B575-C373BD772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AC2B8-A56D-4E26-2884-503A50806D22}"/>
              </a:ext>
            </a:extLst>
          </p:cNvPr>
          <p:cNvSpPr>
            <a:spLocks noGrp="1"/>
          </p:cNvSpPr>
          <p:nvPr>
            <p:ph type="title"/>
          </p:nvPr>
        </p:nvSpPr>
        <p:spPr>
          <a:xfrm>
            <a:off x="330200" y="-176742"/>
            <a:ext cx="10515600" cy="1325563"/>
          </a:xfrm>
        </p:spPr>
        <p:txBody>
          <a:bodyPr>
            <a:normAutofit/>
          </a:bodyPr>
          <a:lstStyle/>
          <a:p>
            <a:r>
              <a:rPr lang="en-US" sz="3600" b="1" dirty="0">
                <a:solidFill>
                  <a:srgbClr val="0070C0"/>
                </a:solidFill>
              </a:rPr>
              <a:t>Public Administration Sector</a:t>
            </a:r>
            <a:endParaRPr lang="en-TO" sz="3600" b="1" dirty="0">
              <a:solidFill>
                <a:srgbClr val="0070C0"/>
              </a:solidFill>
            </a:endParaRPr>
          </a:p>
        </p:txBody>
      </p:sp>
      <p:sp>
        <p:nvSpPr>
          <p:cNvPr id="27" name="Rectangle 26">
            <a:extLst>
              <a:ext uri="{FF2B5EF4-FFF2-40B4-BE49-F238E27FC236}">
                <a16:creationId xmlns:a16="http://schemas.microsoft.com/office/drawing/2014/main" id="{CC0C6BE9-9B61-308F-54A2-2141224CE970}"/>
              </a:ext>
            </a:extLst>
          </p:cNvPr>
          <p:cNvSpPr/>
          <p:nvPr/>
        </p:nvSpPr>
        <p:spPr>
          <a:xfrm>
            <a:off x="6231608" y="0"/>
            <a:ext cx="5960392"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sp>
        <p:nvSpPr>
          <p:cNvPr id="4" name="TextBox 3">
            <a:extLst>
              <a:ext uri="{FF2B5EF4-FFF2-40B4-BE49-F238E27FC236}">
                <a16:creationId xmlns:a16="http://schemas.microsoft.com/office/drawing/2014/main" id="{A0E258D1-717C-5C63-5049-F31CC255FC99}"/>
              </a:ext>
            </a:extLst>
          </p:cNvPr>
          <p:cNvSpPr txBox="1"/>
          <p:nvPr/>
        </p:nvSpPr>
        <p:spPr>
          <a:xfrm>
            <a:off x="6231608" y="0"/>
            <a:ext cx="6102220" cy="7170937"/>
          </a:xfrm>
          <a:prstGeom prst="rect">
            <a:avLst/>
          </a:prstGeom>
          <a:noFill/>
        </p:spPr>
        <p:txBody>
          <a:bodyPr wrap="square">
            <a:spAutoFit/>
          </a:bodyPr>
          <a:lstStyle/>
          <a:p>
            <a:pPr>
              <a:lnSpc>
                <a:spcPct val="115000"/>
              </a:lnSpc>
              <a:spcAft>
                <a:spcPts val="800"/>
              </a:spcAft>
              <a:buNone/>
            </a:pPr>
            <a:r>
              <a:rPr lang="en-US" sz="1200" b="1" kern="100" dirty="0">
                <a:solidFill>
                  <a:schemeClr val="accent2">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2023/24</a:t>
            </a:r>
            <a:r>
              <a:rPr lang="en-US"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US" sz="105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r>
              <a:rPr lang="en-US"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of </a:t>
            </a:r>
            <a:r>
              <a:rPr lang="en-US" sz="105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4.1%,</a:t>
            </a:r>
            <a:r>
              <a:rPr lang="en-US"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sector growth increased compared to </a:t>
            </a:r>
            <a:r>
              <a:rPr lang="en-US" sz="105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1.0%</a:t>
            </a:r>
            <a:r>
              <a:rPr lang="en-US"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2022/2023.)</a:t>
            </a:r>
            <a:endParaRPr lang="en-TO"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increased growth rate in salaries and wages following the </a:t>
            </a: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COLA increases and PMS.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number of civil servants (employees) decreases by 193 posts (from 3601 to 3408) – </a:t>
            </a: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excluding Health &amp; Education. (vacant post of 868)</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Although the no. of post decreases but the Salaries increase by $5.68 mil</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Critical post committee vet post proposed from MDAs</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Lower posts were merged to create higher posts.</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Courier New" panose="02070309020205020404" pitchFamily="49" charset="0"/>
              <a:buChar char="o"/>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Civil servants (64) leave for labor mobility scheme.</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US" sz="1200" b="1" kern="100" dirty="0">
                <a:solidFill>
                  <a:schemeClr val="accent2">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2024/25</a:t>
            </a:r>
            <a:r>
              <a:rPr lang="en-US"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US" sz="105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r>
              <a:rPr lang="en-US"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recorded at </a:t>
            </a:r>
            <a:r>
              <a:rPr lang="en-US" sz="105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6.2%</a:t>
            </a:r>
            <a:r>
              <a:rPr lang="en-US"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compared to </a:t>
            </a:r>
            <a:r>
              <a:rPr lang="en-US" sz="105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4.1%</a:t>
            </a:r>
            <a:r>
              <a:rPr lang="en-US"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 2023/24)</a:t>
            </a:r>
            <a:endParaRPr lang="en-TO"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increased growth rate in salaries following PMS of FY 2023/24.</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$1.8m budget for </a:t>
            </a: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Public Sector Reform</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under PMO &amp; MOF budget.</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number of civil servants (employees) increases by 187 (from 3408 to 3595) – excluding Health &amp; Education.</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Increased number of vacant posts filled especially higher posts including CEO.</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spcAft>
                <a:spcPts val="800"/>
              </a:spcAft>
              <a:buFont typeface="Courier New" panose="02070309020205020404" pitchFamily="49" charset="0"/>
              <a:buChar char="o"/>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Staff turnover increases across MDAs</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US" sz="1200" b="1" kern="100" dirty="0">
                <a:solidFill>
                  <a:schemeClr val="accent2">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2025/26</a:t>
            </a:r>
            <a:r>
              <a:rPr lang="en-US"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recorded at 8.7% compared to 6.2% in 2024/25)</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increased growth rate in salaries following PMS of FY 2024/25</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increase Government Budget</a:t>
            </a:r>
            <a:r>
              <a:rPr lang="en-US"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by 25% from $452.m to $603m.</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buFont typeface="Courier New" panose="02070309020205020404" pitchFamily="49" charset="0"/>
              <a:buChar char="o"/>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$152.3 million new initiatives that will cover from the Government Recurrent Budget (new initiatives for FY 2026)</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gn="just">
              <a:lnSpc>
                <a:spcPct val="115000"/>
              </a:lnSpc>
              <a:spcAft>
                <a:spcPts val="800"/>
              </a:spcAft>
              <a:buFont typeface="Courier New" panose="02070309020205020404" pitchFamily="49" charset="0"/>
              <a:buChar char="o"/>
            </a:pP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$20million to </a:t>
            </a:r>
            <a:r>
              <a:rPr lang="en-US" sz="12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Fanga’uta</a:t>
            </a:r>
            <a:r>
              <a:rPr lang="en-US"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Bridge (one of the big projects forecast to finish by 2027/28.</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15000"/>
              </a:lnSpc>
              <a:spcAft>
                <a:spcPts val="800"/>
              </a:spcAft>
              <a:buNone/>
            </a:pPr>
            <a:r>
              <a:rPr lang="en-TO" sz="1200" b="1" kern="100" dirty="0">
                <a:solidFill>
                  <a:schemeClr val="accent2">
                    <a:lumMod val="40000"/>
                    <a:lumOff val="60000"/>
                  </a:schemeClr>
                </a:solidFill>
                <a:effectLst/>
                <a:latin typeface="Aptos" panose="020B0004020202020204" pitchFamily="34" charset="0"/>
                <a:ea typeface="Aptos" panose="020B0004020202020204" pitchFamily="34" charset="0"/>
                <a:cs typeface="Times New Roman" panose="02020603050405020304" pitchFamily="18" charset="0"/>
              </a:rPr>
              <a:t>2026/27 &amp; 2027/2028</a:t>
            </a:r>
            <a:r>
              <a:rPr lang="en-US" sz="1200" kern="100" dirty="0">
                <a:solidFill>
                  <a:schemeClr val="accent2">
                    <a:lumMod val="40000"/>
                    <a:lumOff val="60000"/>
                  </a:schemeClr>
                </a:solidFill>
                <a:latin typeface="Aptos" panose="020B0004020202020204" pitchFamily="34" charset="0"/>
                <a:ea typeface="Aptos" panose="020B0004020202020204" pitchFamily="34" charset="0"/>
                <a:cs typeface="Times New Roman" panose="02020603050405020304" pitchFamily="18" charset="0"/>
              </a:rPr>
              <a:t> </a:t>
            </a:r>
            <a:r>
              <a:rPr lang="en-US" sz="105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r>
              <a:rPr lang="en-TO"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Growth of 9.9% for 2026/27 and 10.7% for 2027/28</a:t>
            </a:r>
            <a:r>
              <a:rPr lang="en-US" sz="105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TO" sz="105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Average growth for outer years is 9.7%.</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 number of employees and salaries are expected to increase on the medium term given the scholarship student are expected to finish studies and vacant post are expected to be filled.</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Government are expected to increased in the medium given the huge project expected to finish by 2027/28</a:t>
            </a:r>
            <a:r>
              <a:rPr lang="en-US"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 </a:t>
            </a:r>
            <a:r>
              <a:rPr lang="en-US" sz="1200" b="1"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eg</a:t>
            </a:r>
            <a:r>
              <a:rPr lang="en-US"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TO" sz="12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Vava’u</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Hospital and </a:t>
            </a:r>
            <a:r>
              <a:rPr lang="en-TO" sz="1200" b="1"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Fanga’uta</a:t>
            </a: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Bridge.</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pPr marL="228600" algn="just">
              <a:lnSpc>
                <a:spcPct val="115000"/>
              </a:lnSpc>
              <a:spcAft>
                <a:spcPts val="800"/>
              </a:spcAft>
              <a:buNone/>
            </a:pPr>
            <a:r>
              <a:rPr lang="en-TO"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TO"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A graph with a line going up&#10;&#10;AI-generated content may be incorrect.">
            <a:extLst>
              <a:ext uri="{FF2B5EF4-FFF2-40B4-BE49-F238E27FC236}">
                <a16:creationId xmlns:a16="http://schemas.microsoft.com/office/drawing/2014/main" id="{34C636B4-1722-440F-A8BE-2D3FB8FBC1C9}"/>
              </a:ext>
            </a:extLst>
          </p:cNvPr>
          <p:cNvPicPr>
            <a:picLocks noChangeAspect="1"/>
          </p:cNvPicPr>
          <p:nvPr/>
        </p:nvPicPr>
        <p:blipFill>
          <a:blip r:embed="rId3">
            <a:extLst>
              <a:ext uri="{28A0092B-C50C-407E-A947-70E740481C1C}">
                <a14:useLocalDpi xmlns:a14="http://schemas.microsoft.com/office/drawing/2010/main" val="0"/>
              </a:ext>
            </a:extLst>
          </a:blip>
          <a:srcRect r="14542"/>
          <a:stretch>
            <a:fillRect/>
          </a:stretch>
        </p:blipFill>
        <p:spPr>
          <a:xfrm>
            <a:off x="526954" y="1375846"/>
            <a:ext cx="4959448" cy="4106308"/>
          </a:xfrm>
          <a:prstGeom prst="rect">
            <a:avLst/>
          </a:prstGeom>
        </p:spPr>
      </p:pic>
    </p:spTree>
    <p:extLst>
      <p:ext uri="{BB962C8B-B14F-4D97-AF65-F5344CB8AC3E}">
        <p14:creationId xmlns:p14="http://schemas.microsoft.com/office/powerpoint/2010/main" val="2781056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0598D-9C1A-8A40-8FB9-1FB79B573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19D18-F0ED-433A-A994-BC5EF2CDB0B6}"/>
              </a:ext>
            </a:extLst>
          </p:cNvPr>
          <p:cNvSpPr>
            <a:spLocks noGrp="1"/>
          </p:cNvSpPr>
          <p:nvPr>
            <p:ph type="title"/>
          </p:nvPr>
        </p:nvSpPr>
        <p:spPr>
          <a:xfrm>
            <a:off x="330200" y="-176742"/>
            <a:ext cx="10515600" cy="1325563"/>
          </a:xfrm>
        </p:spPr>
        <p:txBody>
          <a:bodyPr>
            <a:normAutofit/>
          </a:bodyPr>
          <a:lstStyle/>
          <a:p>
            <a:r>
              <a:rPr lang="en-US" sz="3600" b="1" dirty="0">
                <a:solidFill>
                  <a:srgbClr val="0070C0"/>
                </a:solidFill>
              </a:rPr>
              <a:t>Financial Sector Growth</a:t>
            </a:r>
            <a:endParaRPr lang="en-TO" sz="3600" b="1" dirty="0">
              <a:solidFill>
                <a:srgbClr val="0070C0"/>
              </a:solidFill>
            </a:endParaRPr>
          </a:p>
        </p:txBody>
      </p:sp>
      <p:sp>
        <p:nvSpPr>
          <p:cNvPr id="27" name="Rectangle 26">
            <a:extLst>
              <a:ext uri="{FF2B5EF4-FFF2-40B4-BE49-F238E27FC236}">
                <a16:creationId xmlns:a16="http://schemas.microsoft.com/office/drawing/2014/main" id="{49D53363-C9E5-6860-8B04-2DAF4B93D2C1}"/>
              </a:ext>
            </a:extLst>
          </p:cNvPr>
          <p:cNvSpPr/>
          <p:nvPr/>
        </p:nvSpPr>
        <p:spPr>
          <a:xfrm>
            <a:off x="5523722" y="6394"/>
            <a:ext cx="6668279"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pic>
        <p:nvPicPr>
          <p:cNvPr id="4" name="Picture 3">
            <a:extLst>
              <a:ext uri="{FF2B5EF4-FFF2-40B4-BE49-F238E27FC236}">
                <a16:creationId xmlns:a16="http://schemas.microsoft.com/office/drawing/2014/main" id="{643901BE-C4E8-6632-2595-3B52024BBCD5}"/>
              </a:ext>
            </a:extLst>
          </p:cNvPr>
          <p:cNvPicPr>
            <a:picLocks noChangeAspect="1"/>
          </p:cNvPicPr>
          <p:nvPr/>
        </p:nvPicPr>
        <p:blipFill>
          <a:blip r:embed="rId3">
            <a:extLst>
              <a:ext uri="{28A0092B-C50C-407E-A947-70E740481C1C}">
                <a14:useLocalDpi xmlns:a14="http://schemas.microsoft.com/office/drawing/2010/main" val="0"/>
              </a:ext>
            </a:extLst>
          </a:blip>
          <a:srcRect r="13947"/>
          <a:stretch>
            <a:fillRect/>
          </a:stretch>
        </p:blipFill>
        <p:spPr>
          <a:xfrm>
            <a:off x="330200" y="1216018"/>
            <a:ext cx="5062894" cy="3635383"/>
          </a:xfrm>
          <a:prstGeom prst="rect">
            <a:avLst/>
          </a:prstGeom>
        </p:spPr>
      </p:pic>
      <p:sp>
        <p:nvSpPr>
          <p:cNvPr id="5" name="TextBox 4">
            <a:extLst>
              <a:ext uri="{FF2B5EF4-FFF2-40B4-BE49-F238E27FC236}">
                <a16:creationId xmlns:a16="http://schemas.microsoft.com/office/drawing/2014/main" id="{29EFAD7D-BBBD-3111-366E-26EDE15DB6BF}"/>
              </a:ext>
            </a:extLst>
          </p:cNvPr>
          <p:cNvSpPr txBox="1"/>
          <p:nvPr/>
        </p:nvSpPr>
        <p:spPr>
          <a:xfrm>
            <a:off x="5589031" y="62380"/>
            <a:ext cx="6668279" cy="5509200"/>
          </a:xfrm>
          <a:prstGeom prst="rect">
            <a:avLst/>
          </a:prstGeom>
          <a:noFill/>
        </p:spPr>
        <p:txBody>
          <a:bodyPr wrap="square">
            <a:spAutoFit/>
          </a:bodyPr>
          <a:lstStyle/>
          <a:p>
            <a:r>
              <a:rPr lang="en-TO" sz="1600" b="1" dirty="0">
                <a:solidFill>
                  <a:schemeClr val="bg1"/>
                </a:solidFill>
              </a:rPr>
              <a:t>Key Trends</a:t>
            </a:r>
            <a:endParaRPr lang="en-US" sz="1600" b="1" dirty="0">
              <a:solidFill>
                <a:schemeClr val="bg1"/>
              </a:solidFill>
            </a:endParaRPr>
          </a:p>
          <a:p>
            <a:r>
              <a:rPr lang="en-TO" sz="1600" dirty="0">
                <a:solidFill>
                  <a:schemeClr val="bg1"/>
                </a:solidFill>
              </a:rPr>
              <a:t>Growth rebounded to </a:t>
            </a:r>
            <a:r>
              <a:rPr lang="en-TO" sz="1600" b="1" dirty="0">
                <a:solidFill>
                  <a:schemeClr val="bg1"/>
                </a:solidFill>
              </a:rPr>
              <a:t>13.3% in 2023 </a:t>
            </a:r>
            <a:r>
              <a:rPr lang="en-TO" sz="1600" dirty="0">
                <a:solidFill>
                  <a:schemeClr val="bg1"/>
                </a:solidFill>
              </a:rPr>
              <a:t>after pandemic/economic</a:t>
            </a:r>
            <a:r>
              <a:rPr lang="en-US" sz="1600" dirty="0">
                <a:solidFill>
                  <a:schemeClr val="bg1"/>
                </a:solidFill>
              </a:rPr>
              <a:t> </a:t>
            </a:r>
            <a:r>
              <a:rPr lang="en-TO" sz="1600" dirty="0">
                <a:solidFill>
                  <a:schemeClr val="bg1"/>
                </a:solidFill>
              </a:rPr>
              <a:t>shocks in 2021-22.</a:t>
            </a:r>
            <a:endParaRPr lang="en-US" sz="1600" dirty="0">
              <a:solidFill>
                <a:schemeClr val="bg1"/>
              </a:solidFill>
            </a:endParaRPr>
          </a:p>
          <a:p>
            <a:r>
              <a:rPr lang="en-TO" sz="1600" dirty="0">
                <a:solidFill>
                  <a:schemeClr val="bg1"/>
                </a:solidFill>
              </a:rPr>
              <a:t>Moderate growth of </a:t>
            </a:r>
            <a:r>
              <a:rPr lang="en-TO" sz="1600" b="1" dirty="0">
                <a:solidFill>
                  <a:schemeClr val="bg1"/>
                </a:solidFill>
              </a:rPr>
              <a:t>3.6-5.7%</a:t>
            </a:r>
            <a:r>
              <a:rPr lang="en-TO" sz="1600" dirty="0">
                <a:solidFill>
                  <a:schemeClr val="bg1"/>
                </a:solidFill>
              </a:rPr>
              <a:t> projected for 2024-2028.</a:t>
            </a:r>
            <a:endParaRPr lang="en-US" sz="1600" dirty="0">
              <a:solidFill>
                <a:schemeClr val="bg1"/>
              </a:solidFill>
            </a:endParaRPr>
          </a:p>
          <a:p>
            <a:r>
              <a:rPr lang="en-US" sz="1600" dirty="0">
                <a:solidFill>
                  <a:schemeClr val="bg1"/>
                </a:solidFill>
              </a:rPr>
              <a:t>Sector </a:t>
            </a:r>
            <a:r>
              <a:rPr lang="en-TO" sz="1600" dirty="0">
                <a:solidFill>
                  <a:schemeClr val="bg1"/>
                </a:solidFill>
              </a:rPr>
              <a:t>contributes </a:t>
            </a:r>
            <a:r>
              <a:rPr lang="en-TO" sz="1600" b="1" dirty="0">
                <a:solidFill>
                  <a:schemeClr val="bg1"/>
                </a:solidFill>
              </a:rPr>
              <a:t>~5-7% of GDP</a:t>
            </a:r>
            <a:r>
              <a:rPr lang="en-TO" sz="1600" dirty="0">
                <a:solidFill>
                  <a:schemeClr val="bg1"/>
                </a:solidFill>
              </a:rPr>
              <a:t>; highly liquid and capitalized.</a:t>
            </a:r>
            <a:endParaRPr lang="en-US" sz="1600" dirty="0">
              <a:solidFill>
                <a:schemeClr val="bg1"/>
              </a:solidFill>
            </a:endParaRPr>
          </a:p>
          <a:p>
            <a:endParaRPr lang="en-US" sz="1600" dirty="0">
              <a:solidFill>
                <a:schemeClr val="bg1"/>
              </a:solidFill>
            </a:endParaRPr>
          </a:p>
          <a:p>
            <a:r>
              <a:rPr lang="en-TO" sz="1600" b="1" dirty="0"/>
              <a:t>Growth Drivers</a:t>
            </a:r>
            <a:endParaRPr lang="en-US" sz="1600" b="1" dirty="0"/>
          </a:p>
          <a:p>
            <a:r>
              <a:rPr lang="en-TO" sz="1600" b="1" dirty="0">
                <a:solidFill>
                  <a:schemeClr val="bg1"/>
                </a:solidFill>
              </a:rPr>
              <a:t>Remittances</a:t>
            </a:r>
            <a:r>
              <a:rPr lang="en-TO" sz="1600" dirty="0">
                <a:solidFill>
                  <a:schemeClr val="bg1"/>
                </a:solidFill>
              </a:rPr>
              <a:t> (35% of GDP) boost liquidity and household demand.</a:t>
            </a:r>
            <a:endParaRPr lang="en-US" sz="1600" dirty="0">
              <a:solidFill>
                <a:schemeClr val="bg1"/>
              </a:solidFill>
            </a:endParaRPr>
          </a:p>
          <a:p>
            <a:r>
              <a:rPr lang="en-TO" sz="1600" b="1" dirty="0">
                <a:solidFill>
                  <a:schemeClr val="bg1"/>
                </a:solidFill>
              </a:rPr>
              <a:t>Loan &amp; Deposit Growth</a:t>
            </a:r>
            <a:r>
              <a:rPr lang="en-TO" sz="1600" dirty="0">
                <a:solidFill>
                  <a:schemeClr val="bg1"/>
                </a:solidFill>
              </a:rPr>
              <a:t>: Loans +4%, Deposits +7% in 2024.</a:t>
            </a:r>
            <a:endParaRPr lang="en-US" sz="1600" dirty="0">
              <a:solidFill>
                <a:schemeClr val="bg1"/>
              </a:solidFill>
            </a:endParaRPr>
          </a:p>
          <a:p>
            <a:r>
              <a:rPr lang="en-TO" sz="1600" b="1" dirty="0">
                <a:solidFill>
                  <a:schemeClr val="bg1"/>
                </a:solidFill>
              </a:rPr>
              <a:t>Gov't &amp; Donor Support</a:t>
            </a:r>
            <a:r>
              <a:rPr lang="en-TO" sz="1600" dirty="0">
                <a:solidFill>
                  <a:schemeClr val="bg1"/>
                </a:solidFill>
              </a:rPr>
              <a:t>: Recovery grants + TOP 56.4m GDL </a:t>
            </a:r>
            <a:r>
              <a:rPr lang="en-TO" sz="1600" dirty="0" err="1">
                <a:solidFill>
                  <a:schemeClr val="bg1"/>
                </a:solidFill>
              </a:rPr>
              <a:t>forsector</a:t>
            </a:r>
            <a:r>
              <a:rPr lang="en-TO" sz="1600" dirty="0">
                <a:solidFill>
                  <a:schemeClr val="bg1"/>
                </a:solidFill>
              </a:rPr>
              <a:t>.</a:t>
            </a:r>
            <a:endParaRPr lang="en-US" sz="1600" dirty="0">
              <a:solidFill>
                <a:schemeClr val="bg1"/>
              </a:solidFill>
            </a:endParaRPr>
          </a:p>
          <a:p>
            <a:r>
              <a:rPr lang="en-TO" sz="1600" b="1" dirty="0">
                <a:solidFill>
                  <a:schemeClr val="bg1"/>
                </a:solidFill>
              </a:rPr>
              <a:t>Digital Financial Services</a:t>
            </a:r>
            <a:r>
              <a:rPr lang="en-TO" sz="1600" dirty="0">
                <a:solidFill>
                  <a:schemeClr val="bg1"/>
                </a:solidFill>
              </a:rPr>
              <a:t>: Expanding mobile and card payments.</a:t>
            </a:r>
            <a:endParaRPr lang="en-US" sz="1600" dirty="0">
              <a:solidFill>
                <a:schemeClr val="bg1"/>
              </a:solidFill>
            </a:endParaRPr>
          </a:p>
          <a:p>
            <a:endParaRPr lang="en-US" sz="1600" dirty="0">
              <a:solidFill>
                <a:schemeClr val="bg1"/>
              </a:solidFill>
            </a:endParaRPr>
          </a:p>
          <a:p>
            <a:r>
              <a:rPr lang="en-TO" sz="1600" b="1" dirty="0"/>
              <a:t>Challenges</a:t>
            </a:r>
            <a:endParaRPr lang="en-US" sz="1600" b="1" dirty="0"/>
          </a:p>
          <a:p>
            <a:r>
              <a:rPr lang="en-TO" sz="1600" b="1" dirty="0">
                <a:solidFill>
                  <a:schemeClr val="bg1"/>
                </a:solidFill>
              </a:rPr>
              <a:t>NPLs </a:t>
            </a:r>
            <a:r>
              <a:rPr lang="en-TO" sz="1600" dirty="0">
                <a:solidFill>
                  <a:schemeClr val="bg1"/>
                </a:solidFill>
              </a:rPr>
              <a:t>remain elevated, esp. in </a:t>
            </a:r>
            <a:r>
              <a:rPr lang="en-TO" sz="1600" dirty="0" err="1">
                <a:solidFill>
                  <a:schemeClr val="bg1"/>
                </a:solidFill>
              </a:rPr>
              <a:t>agri</a:t>
            </a:r>
            <a:r>
              <a:rPr lang="en-TO" sz="1600" dirty="0">
                <a:solidFill>
                  <a:schemeClr val="bg1"/>
                </a:solidFill>
              </a:rPr>
              <a:t> and SME sectors.</a:t>
            </a:r>
            <a:endParaRPr lang="en-US" sz="1600" dirty="0">
              <a:solidFill>
                <a:schemeClr val="bg1"/>
              </a:solidFill>
            </a:endParaRPr>
          </a:p>
          <a:p>
            <a:r>
              <a:rPr lang="en-TO" sz="1600" b="1" dirty="0">
                <a:solidFill>
                  <a:schemeClr val="bg1"/>
                </a:solidFill>
              </a:rPr>
              <a:t>Climate Risk &amp; Shocks</a:t>
            </a:r>
            <a:r>
              <a:rPr lang="en-TO" sz="1600" dirty="0">
                <a:solidFill>
                  <a:schemeClr val="bg1"/>
                </a:solidFill>
              </a:rPr>
              <a:t>: Natural disasters disrupt recovery cycles.</a:t>
            </a:r>
            <a:endParaRPr lang="en-US" sz="1600" dirty="0">
              <a:solidFill>
                <a:schemeClr val="bg1"/>
              </a:solidFill>
            </a:endParaRPr>
          </a:p>
          <a:p>
            <a:r>
              <a:rPr lang="en-TO" sz="1600" b="1" dirty="0">
                <a:solidFill>
                  <a:schemeClr val="bg1"/>
                </a:solidFill>
              </a:rPr>
              <a:t>Skilled Labor Drain:</a:t>
            </a:r>
            <a:r>
              <a:rPr lang="en-TO" sz="1600" dirty="0">
                <a:solidFill>
                  <a:schemeClr val="bg1"/>
                </a:solidFill>
              </a:rPr>
              <a:t> Worker migration affects banking workforce.</a:t>
            </a:r>
            <a:endParaRPr lang="en-US" sz="1600" dirty="0">
              <a:solidFill>
                <a:schemeClr val="bg1"/>
              </a:solidFill>
            </a:endParaRPr>
          </a:p>
          <a:p>
            <a:r>
              <a:rPr lang="en-TO" sz="1600" b="1" dirty="0">
                <a:solidFill>
                  <a:schemeClr val="bg1"/>
                </a:solidFill>
              </a:rPr>
              <a:t>Financial Inclusion Gap:</a:t>
            </a:r>
            <a:r>
              <a:rPr lang="en-TO" sz="1600" dirty="0">
                <a:solidFill>
                  <a:schemeClr val="bg1"/>
                </a:solidFill>
              </a:rPr>
              <a:t> Rural and outer islands underserved.</a:t>
            </a:r>
            <a:endParaRPr lang="en-US" sz="1600" dirty="0">
              <a:solidFill>
                <a:schemeClr val="bg1"/>
              </a:solidFill>
            </a:endParaRPr>
          </a:p>
          <a:p>
            <a:endParaRPr lang="en-US" sz="1600" b="1" dirty="0"/>
          </a:p>
          <a:p>
            <a:r>
              <a:rPr lang="en-TO" sz="1600" b="1" dirty="0"/>
              <a:t>Opportunities</a:t>
            </a:r>
            <a:endParaRPr lang="en-US" sz="1600" b="1" dirty="0"/>
          </a:p>
          <a:p>
            <a:r>
              <a:rPr lang="en-TO" sz="1600" dirty="0">
                <a:solidFill>
                  <a:schemeClr val="bg1"/>
                </a:solidFill>
              </a:rPr>
              <a:t>Scale up </a:t>
            </a:r>
            <a:r>
              <a:rPr lang="en-TO" sz="1600" b="1" dirty="0">
                <a:solidFill>
                  <a:schemeClr val="bg1"/>
                </a:solidFill>
              </a:rPr>
              <a:t>financial literacy &amp; fintech</a:t>
            </a:r>
            <a:r>
              <a:rPr lang="en-TO" sz="1600" dirty="0">
                <a:solidFill>
                  <a:schemeClr val="bg1"/>
                </a:solidFill>
              </a:rPr>
              <a:t>.</a:t>
            </a:r>
            <a:endParaRPr lang="en-US" sz="1600" dirty="0">
              <a:solidFill>
                <a:schemeClr val="bg1"/>
              </a:solidFill>
            </a:endParaRPr>
          </a:p>
          <a:p>
            <a:r>
              <a:rPr lang="en-TO" sz="1600" dirty="0">
                <a:solidFill>
                  <a:schemeClr val="bg1"/>
                </a:solidFill>
              </a:rPr>
              <a:t>Expand access via </a:t>
            </a:r>
            <a:r>
              <a:rPr lang="en-TO" sz="1600" b="1" dirty="0">
                <a:solidFill>
                  <a:schemeClr val="bg1"/>
                </a:solidFill>
              </a:rPr>
              <a:t>GDL</a:t>
            </a:r>
            <a:r>
              <a:rPr lang="en-TO" sz="1600" dirty="0">
                <a:solidFill>
                  <a:schemeClr val="bg1"/>
                </a:solidFill>
              </a:rPr>
              <a:t> programs.</a:t>
            </a:r>
            <a:endParaRPr lang="en-US" sz="1600" dirty="0">
              <a:solidFill>
                <a:schemeClr val="bg1"/>
              </a:solidFill>
            </a:endParaRPr>
          </a:p>
          <a:p>
            <a:r>
              <a:rPr lang="en-TO" sz="1600" dirty="0">
                <a:solidFill>
                  <a:schemeClr val="bg1"/>
                </a:solidFill>
              </a:rPr>
              <a:t>Strengthen </a:t>
            </a:r>
            <a:r>
              <a:rPr lang="en-TO" sz="1600" b="1" dirty="0">
                <a:solidFill>
                  <a:schemeClr val="bg1"/>
                </a:solidFill>
              </a:rPr>
              <a:t>credit risk management </a:t>
            </a:r>
            <a:r>
              <a:rPr lang="en-TO" sz="1600" dirty="0">
                <a:solidFill>
                  <a:schemeClr val="bg1"/>
                </a:solidFill>
              </a:rPr>
              <a:t>&amp; </a:t>
            </a:r>
            <a:r>
              <a:rPr lang="en-TO" sz="1600" b="1" dirty="0">
                <a:solidFill>
                  <a:schemeClr val="bg1"/>
                </a:solidFill>
              </a:rPr>
              <a:t>non-bank oversight</a:t>
            </a:r>
            <a:r>
              <a:rPr lang="en-TO" sz="1600" dirty="0">
                <a:solidFill>
                  <a:schemeClr val="bg1"/>
                </a:solidFill>
              </a:rPr>
              <a:t>.</a:t>
            </a:r>
          </a:p>
        </p:txBody>
      </p:sp>
    </p:spTree>
    <p:extLst>
      <p:ext uri="{BB962C8B-B14F-4D97-AF65-F5344CB8AC3E}">
        <p14:creationId xmlns:p14="http://schemas.microsoft.com/office/powerpoint/2010/main" val="2300436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AE1F3-30EA-862B-2DFE-EDE927661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C37AC5-D0B9-4947-DEF5-4A6D15A87E8C}"/>
              </a:ext>
            </a:extLst>
          </p:cNvPr>
          <p:cNvSpPr>
            <a:spLocks noGrp="1"/>
          </p:cNvSpPr>
          <p:nvPr>
            <p:ph type="title"/>
          </p:nvPr>
        </p:nvSpPr>
        <p:spPr>
          <a:xfrm>
            <a:off x="330200" y="-176742"/>
            <a:ext cx="10515600" cy="1325563"/>
          </a:xfrm>
        </p:spPr>
        <p:txBody>
          <a:bodyPr>
            <a:normAutofit/>
          </a:bodyPr>
          <a:lstStyle/>
          <a:p>
            <a:r>
              <a:rPr lang="en-US" sz="3600" b="1" dirty="0">
                <a:solidFill>
                  <a:srgbClr val="0070C0"/>
                </a:solidFill>
              </a:rPr>
              <a:t>Education Sector</a:t>
            </a:r>
            <a:endParaRPr lang="en-TO" sz="3600" b="1" dirty="0">
              <a:solidFill>
                <a:srgbClr val="0070C0"/>
              </a:solidFill>
            </a:endParaRPr>
          </a:p>
        </p:txBody>
      </p:sp>
      <p:sp>
        <p:nvSpPr>
          <p:cNvPr id="27" name="Rectangle 26">
            <a:extLst>
              <a:ext uri="{FF2B5EF4-FFF2-40B4-BE49-F238E27FC236}">
                <a16:creationId xmlns:a16="http://schemas.microsoft.com/office/drawing/2014/main" id="{98F08235-9422-ABFD-8B9B-16F90C961C63}"/>
              </a:ext>
            </a:extLst>
          </p:cNvPr>
          <p:cNvSpPr/>
          <p:nvPr/>
        </p:nvSpPr>
        <p:spPr>
          <a:xfrm>
            <a:off x="6390229" y="6394"/>
            <a:ext cx="5801772"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sp>
        <p:nvSpPr>
          <p:cNvPr id="28" name="TextBox 27">
            <a:extLst>
              <a:ext uri="{FF2B5EF4-FFF2-40B4-BE49-F238E27FC236}">
                <a16:creationId xmlns:a16="http://schemas.microsoft.com/office/drawing/2014/main" id="{49AAC1C8-777F-B8D0-3493-8A4EADAF5FFC}"/>
              </a:ext>
            </a:extLst>
          </p:cNvPr>
          <p:cNvSpPr txBox="1"/>
          <p:nvPr/>
        </p:nvSpPr>
        <p:spPr>
          <a:xfrm>
            <a:off x="6648946" y="-37187"/>
            <a:ext cx="5371184" cy="6671057"/>
          </a:xfrm>
          <a:prstGeom prst="rect">
            <a:avLst/>
          </a:prstGeom>
          <a:noFill/>
          <a:ln>
            <a:noFill/>
          </a:ln>
        </p:spPr>
        <p:txBody>
          <a:bodyPr wrap="square" rtlCol="0">
            <a:spAutoFit/>
          </a:bodyPr>
          <a:lstStyle/>
          <a:p>
            <a:r>
              <a:rPr lang="en-US" b="1" u="sng" dirty="0">
                <a:solidFill>
                  <a:schemeClr val="bg1"/>
                </a:solidFill>
              </a:rPr>
              <a:t>Key events</a:t>
            </a:r>
          </a:p>
          <a:p>
            <a:pPr marL="285750" indent="-285750">
              <a:buFontTx/>
              <a:buChar char="-"/>
            </a:pPr>
            <a:r>
              <a:rPr lang="en-US" sz="1600" dirty="0">
                <a:solidFill>
                  <a:schemeClr val="bg1"/>
                </a:solidFill>
              </a:rPr>
              <a:t>Establishment of TNU in 2022 bringing level 7 (Bachelor) qualifications to local tertiary schools.</a:t>
            </a:r>
          </a:p>
          <a:p>
            <a:pPr marL="285750" indent="-285750">
              <a:buFontTx/>
              <a:buChar char="-"/>
            </a:pPr>
            <a:r>
              <a:rPr lang="en-US" sz="1600" dirty="0">
                <a:solidFill>
                  <a:schemeClr val="bg1"/>
                </a:solidFill>
              </a:rPr>
              <a:t>Removal of selective exams (2023)</a:t>
            </a:r>
          </a:p>
          <a:p>
            <a:pPr marL="285750" indent="-285750">
              <a:buFontTx/>
              <a:buChar char="-"/>
            </a:pPr>
            <a:r>
              <a:rPr lang="en-US" sz="1600" dirty="0">
                <a:solidFill>
                  <a:schemeClr val="bg1"/>
                </a:solidFill>
              </a:rPr>
              <a:t> government imbursements for vulnerable groups – encouraging higher enrolments</a:t>
            </a:r>
          </a:p>
          <a:p>
            <a:r>
              <a:rPr lang="en-US" b="1" dirty="0">
                <a:solidFill>
                  <a:srgbClr val="FFC000"/>
                </a:solidFill>
              </a:rPr>
              <a:t>FY 2024 </a:t>
            </a:r>
            <a:r>
              <a:rPr lang="en-US" dirty="0">
                <a:solidFill>
                  <a:srgbClr val="FFC000"/>
                </a:solidFill>
              </a:rPr>
              <a:t>(3.7%)</a:t>
            </a:r>
          </a:p>
          <a:p>
            <a:pPr marL="285750" indent="-285750">
              <a:buFontTx/>
              <a:buChar char="-"/>
            </a:pPr>
            <a:r>
              <a:rPr lang="en-US" sz="1600" b="1" dirty="0">
                <a:solidFill>
                  <a:schemeClr val="bg1"/>
                </a:solidFill>
              </a:rPr>
              <a:t>Feedback </a:t>
            </a:r>
            <a:r>
              <a:rPr lang="en-US" sz="1600" dirty="0">
                <a:solidFill>
                  <a:schemeClr val="bg1"/>
                </a:solidFill>
              </a:rPr>
              <a:t>effect from </a:t>
            </a:r>
            <a:r>
              <a:rPr lang="en-US" sz="1600" dirty="0" err="1">
                <a:solidFill>
                  <a:schemeClr val="bg1"/>
                </a:solidFill>
              </a:rPr>
              <a:t>from</a:t>
            </a:r>
            <a:r>
              <a:rPr lang="en-US" sz="1600" dirty="0">
                <a:solidFill>
                  <a:schemeClr val="bg1"/>
                </a:solidFill>
              </a:rPr>
              <a:t> retention of level 7-8 students in Tonga (from TNU establishment)</a:t>
            </a:r>
          </a:p>
          <a:p>
            <a:pPr marL="285750" indent="-285750">
              <a:buFontTx/>
              <a:buChar char="-"/>
            </a:pPr>
            <a:r>
              <a:rPr lang="en-US" sz="1600" dirty="0">
                <a:solidFill>
                  <a:schemeClr val="bg1"/>
                </a:solidFill>
              </a:rPr>
              <a:t>Tongan national syllabus gaining credibility with NZ.</a:t>
            </a:r>
          </a:p>
          <a:p>
            <a:pPr marL="285750" indent="-285750">
              <a:buFontTx/>
              <a:buChar char="-"/>
            </a:pPr>
            <a:r>
              <a:rPr lang="en-US" sz="1600" dirty="0">
                <a:solidFill>
                  <a:schemeClr val="bg1"/>
                </a:solidFill>
              </a:rPr>
              <a:t>Free education (GMS – extended to F2) and vulnerable assistance schemes to improve education continuity</a:t>
            </a:r>
            <a:endParaRPr lang="en-US" sz="1600" b="1" dirty="0">
              <a:solidFill>
                <a:schemeClr val="bg1"/>
              </a:solidFill>
            </a:endParaRPr>
          </a:p>
          <a:p>
            <a:r>
              <a:rPr lang="en-US" b="1" dirty="0">
                <a:solidFill>
                  <a:srgbClr val="FFC000"/>
                </a:solidFill>
              </a:rPr>
              <a:t>FY 2025 </a:t>
            </a:r>
            <a:r>
              <a:rPr lang="en-US" dirty="0">
                <a:solidFill>
                  <a:srgbClr val="FFC000"/>
                </a:solidFill>
              </a:rPr>
              <a:t>(</a:t>
            </a:r>
            <a:r>
              <a:rPr lang="en-US" sz="1600" dirty="0">
                <a:solidFill>
                  <a:srgbClr val="FFC000"/>
                </a:solidFill>
              </a:rPr>
              <a:t>4.1% growth)</a:t>
            </a:r>
          </a:p>
          <a:p>
            <a:pPr marL="742950" lvl="1" indent="-285750">
              <a:buFont typeface="Arial" panose="020B0604020202020204" pitchFamily="34" charset="0"/>
              <a:buChar char="•"/>
            </a:pPr>
            <a:r>
              <a:rPr lang="en-US" sz="1600" dirty="0">
                <a:solidFill>
                  <a:schemeClr val="bg1"/>
                </a:solidFill>
              </a:rPr>
              <a:t>increased subsidy to schools for better equity </a:t>
            </a:r>
            <a:br>
              <a:rPr lang="en-US" sz="1600" dirty="0">
                <a:solidFill>
                  <a:schemeClr val="bg1"/>
                </a:solidFill>
              </a:rPr>
            </a:br>
            <a:r>
              <a:rPr lang="en-US" sz="1100" dirty="0">
                <a:solidFill>
                  <a:schemeClr val="bg1">
                    <a:lumMod val="65000"/>
                  </a:schemeClr>
                </a:solidFill>
              </a:rPr>
              <a:t>(</a:t>
            </a:r>
            <a:r>
              <a:rPr lang="en-US" sz="1100" dirty="0" err="1">
                <a:solidFill>
                  <a:schemeClr val="bg1">
                    <a:lumMod val="65000"/>
                  </a:schemeClr>
                </a:solidFill>
              </a:rPr>
              <a:t>eg</a:t>
            </a:r>
            <a:r>
              <a:rPr lang="en-US" sz="1100" dirty="0">
                <a:solidFill>
                  <a:schemeClr val="bg1">
                    <a:lumMod val="65000"/>
                  </a:schemeClr>
                </a:solidFill>
              </a:rPr>
              <a:t> increased to $770/head secondary, 1320 tertiary)</a:t>
            </a:r>
            <a:endParaRPr lang="en-US" sz="1600" dirty="0">
              <a:solidFill>
                <a:schemeClr val="bg1">
                  <a:lumMod val="65000"/>
                </a:schemeClr>
              </a:solidFill>
            </a:endParaRPr>
          </a:p>
          <a:p>
            <a:pPr marL="742950" lvl="1" indent="-285750">
              <a:buFont typeface="Arial" panose="020B0604020202020204" pitchFamily="34" charset="0"/>
              <a:buChar char="•"/>
            </a:pPr>
            <a:r>
              <a:rPr lang="en-US" sz="1600" dirty="0">
                <a:solidFill>
                  <a:schemeClr val="bg1"/>
                </a:solidFill>
              </a:rPr>
              <a:t>reinstating F5 exams </a:t>
            </a:r>
            <a:r>
              <a:rPr lang="en-US" sz="1050" dirty="0">
                <a:solidFill>
                  <a:schemeClr val="bg1">
                    <a:lumMod val="65000"/>
                  </a:schemeClr>
                </a:solidFill>
              </a:rPr>
              <a:t>(perceived negative effect which will reduce enrolment numbers)</a:t>
            </a:r>
            <a:endParaRPr lang="en-US" sz="1100" dirty="0">
              <a:solidFill>
                <a:schemeClr val="bg1">
                  <a:lumMod val="65000"/>
                </a:schemeClr>
              </a:solidFill>
            </a:endParaRPr>
          </a:p>
          <a:p>
            <a:pPr marL="742950" lvl="1" indent="-285750">
              <a:buFont typeface="Arial" panose="020B0604020202020204" pitchFamily="34" charset="0"/>
              <a:buChar char="•"/>
            </a:pPr>
            <a:r>
              <a:rPr lang="en-US" sz="1600" dirty="0">
                <a:solidFill>
                  <a:schemeClr val="bg1"/>
                </a:solidFill>
              </a:rPr>
              <a:t>47 ECE schools established by government.</a:t>
            </a:r>
          </a:p>
          <a:p>
            <a:pPr marL="285750" indent="-285750">
              <a:buFont typeface="Arial" panose="020B0604020202020204" pitchFamily="34" charset="0"/>
              <a:buChar char="•"/>
            </a:pPr>
            <a:r>
              <a:rPr lang="en-US" sz="1600" dirty="0">
                <a:solidFill>
                  <a:schemeClr val="bg1"/>
                </a:solidFill>
              </a:rPr>
              <a:t>GDL contributions </a:t>
            </a:r>
            <a:r>
              <a:rPr lang="en-US" sz="1600" dirty="0">
                <a:solidFill>
                  <a:schemeClr val="accent1">
                    <a:lumMod val="40000"/>
                    <a:lumOff val="60000"/>
                  </a:schemeClr>
                </a:solidFill>
              </a:rPr>
              <a:t>($4.5m </a:t>
            </a:r>
            <a:r>
              <a:rPr lang="en-US" sz="1600" dirty="0">
                <a:solidFill>
                  <a:schemeClr val="bg1"/>
                </a:solidFill>
              </a:rPr>
              <a:t>for student loans and </a:t>
            </a:r>
            <a:r>
              <a:rPr lang="en-US" sz="1600" dirty="0">
                <a:solidFill>
                  <a:schemeClr val="accent1">
                    <a:lumMod val="40000"/>
                    <a:lumOff val="60000"/>
                  </a:schemeClr>
                </a:solidFill>
              </a:rPr>
              <a:t>$10m </a:t>
            </a:r>
            <a:r>
              <a:rPr lang="en-US" sz="1600" dirty="0">
                <a:solidFill>
                  <a:schemeClr val="bg1"/>
                </a:solidFill>
              </a:rPr>
              <a:t>for non-gov schools) – </a:t>
            </a:r>
            <a:r>
              <a:rPr lang="en-US" sz="1000" dirty="0">
                <a:solidFill>
                  <a:schemeClr val="bg1">
                    <a:lumMod val="65000"/>
                  </a:schemeClr>
                </a:solidFill>
              </a:rPr>
              <a:t>perceived long term positive effect due to better opportunity to study</a:t>
            </a:r>
          </a:p>
          <a:p>
            <a:pPr marL="285750" indent="-285750">
              <a:buFont typeface="Arial" panose="020B0604020202020204" pitchFamily="34" charset="0"/>
              <a:buChar char="•"/>
            </a:pPr>
            <a:r>
              <a:rPr lang="en-US" sz="1600" dirty="0">
                <a:solidFill>
                  <a:schemeClr val="bg1"/>
                </a:solidFill>
              </a:rPr>
              <a:t>STG ($2.2m) signed in 2025 to improve education quality </a:t>
            </a:r>
            <a:r>
              <a:rPr lang="en-US" sz="1050" dirty="0">
                <a:solidFill>
                  <a:schemeClr val="bg1">
                    <a:lumMod val="65000"/>
                  </a:schemeClr>
                </a:solidFill>
              </a:rPr>
              <a:t>(perceived positive effect due to better resources)</a:t>
            </a:r>
            <a:endParaRPr lang="en-US" sz="1200" dirty="0">
              <a:solidFill>
                <a:schemeClr val="bg1">
                  <a:lumMod val="65000"/>
                </a:schemeClr>
              </a:solidFill>
            </a:endParaRPr>
          </a:p>
          <a:p>
            <a:r>
              <a:rPr lang="en-US" b="1" dirty="0">
                <a:solidFill>
                  <a:srgbClr val="FFC000"/>
                </a:solidFill>
              </a:rPr>
              <a:t>FY 2026  </a:t>
            </a:r>
            <a:r>
              <a:rPr lang="en-US" dirty="0">
                <a:solidFill>
                  <a:srgbClr val="FFC000"/>
                </a:solidFill>
              </a:rPr>
              <a:t>(3.9%)</a:t>
            </a:r>
          </a:p>
          <a:p>
            <a:pPr marL="285750" indent="-285750">
              <a:buFont typeface="Arial" panose="020B0604020202020204" pitchFamily="34" charset="0"/>
              <a:buChar char="•"/>
            </a:pPr>
            <a:r>
              <a:rPr lang="en-US" sz="1600" dirty="0">
                <a:solidFill>
                  <a:schemeClr val="bg1"/>
                </a:solidFill>
              </a:rPr>
              <a:t>Student loan roll out process is better established</a:t>
            </a:r>
          </a:p>
          <a:p>
            <a:pPr marL="285750" indent="-285750">
              <a:buFont typeface="Arial" panose="020B0604020202020204" pitchFamily="34" charset="0"/>
              <a:buChar char="•"/>
            </a:pPr>
            <a:r>
              <a:rPr lang="en-US" sz="1600" dirty="0">
                <a:solidFill>
                  <a:schemeClr val="bg1"/>
                </a:solidFill>
              </a:rPr>
              <a:t>ECE school growth</a:t>
            </a:r>
          </a:p>
          <a:p>
            <a:pPr marL="285750" indent="-285750">
              <a:buFont typeface="Arial" panose="020B0604020202020204" pitchFamily="34" charset="0"/>
              <a:buChar char="•"/>
            </a:pPr>
            <a:r>
              <a:rPr lang="en-US" sz="1600" dirty="0">
                <a:solidFill>
                  <a:schemeClr val="bg1"/>
                </a:solidFill>
              </a:rPr>
              <a:t>STG progress</a:t>
            </a:r>
          </a:p>
        </p:txBody>
      </p:sp>
      <p:pic>
        <p:nvPicPr>
          <p:cNvPr id="5" name="Picture 4" descr="A graph with a line going up&#10;&#10;AI-generated content may be incorrect.">
            <a:extLst>
              <a:ext uri="{FF2B5EF4-FFF2-40B4-BE49-F238E27FC236}">
                <a16:creationId xmlns:a16="http://schemas.microsoft.com/office/drawing/2014/main" id="{4D5C2388-11F6-114E-186F-8207E7EAD1F3}"/>
              </a:ext>
            </a:extLst>
          </p:cNvPr>
          <p:cNvPicPr>
            <a:picLocks noChangeAspect="1"/>
          </p:cNvPicPr>
          <p:nvPr/>
        </p:nvPicPr>
        <p:blipFill>
          <a:blip r:embed="rId3">
            <a:extLst>
              <a:ext uri="{28A0092B-C50C-407E-A947-70E740481C1C}">
                <a14:useLocalDpi xmlns:a14="http://schemas.microsoft.com/office/drawing/2010/main" val="0"/>
              </a:ext>
            </a:extLst>
          </a:blip>
          <a:srcRect r="13346"/>
          <a:stretch>
            <a:fillRect/>
          </a:stretch>
        </p:blipFill>
        <p:spPr>
          <a:xfrm>
            <a:off x="494632" y="1431949"/>
            <a:ext cx="5601368" cy="3994102"/>
          </a:xfrm>
          <a:prstGeom prst="rect">
            <a:avLst/>
          </a:prstGeom>
        </p:spPr>
      </p:pic>
      <p:sp>
        <p:nvSpPr>
          <p:cNvPr id="4" name="TextBox 3">
            <a:extLst>
              <a:ext uri="{FF2B5EF4-FFF2-40B4-BE49-F238E27FC236}">
                <a16:creationId xmlns:a16="http://schemas.microsoft.com/office/drawing/2014/main" id="{CFEC1365-D59F-8005-91E2-4E1B564004A3}"/>
              </a:ext>
            </a:extLst>
          </p:cNvPr>
          <p:cNvSpPr txBox="1"/>
          <p:nvPr/>
        </p:nvSpPr>
        <p:spPr>
          <a:xfrm>
            <a:off x="140895" y="6611779"/>
            <a:ext cx="6102220" cy="215444"/>
          </a:xfrm>
          <a:prstGeom prst="rect">
            <a:avLst/>
          </a:prstGeom>
          <a:noFill/>
        </p:spPr>
        <p:txBody>
          <a:bodyPr wrap="square">
            <a:spAutoFit/>
          </a:bodyPr>
          <a:lstStyle/>
          <a:p>
            <a:r>
              <a:rPr lang="en-US" sz="800" b="1" dirty="0">
                <a:solidFill>
                  <a:schemeClr val="bg2">
                    <a:lumMod val="75000"/>
                  </a:schemeClr>
                </a:solidFill>
              </a:rPr>
              <a:t>Indicators: </a:t>
            </a:r>
            <a:r>
              <a:rPr lang="en-US" sz="800" dirty="0">
                <a:solidFill>
                  <a:schemeClr val="bg2">
                    <a:lumMod val="75000"/>
                  </a:schemeClr>
                </a:solidFill>
              </a:rPr>
              <a:t>Staff List, Enrolments, Government Expenditure</a:t>
            </a:r>
          </a:p>
        </p:txBody>
      </p:sp>
    </p:spTree>
    <p:extLst>
      <p:ext uri="{BB962C8B-B14F-4D97-AF65-F5344CB8AC3E}">
        <p14:creationId xmlns:p14="http://schemas.microsoft.com/office/powerpoint/2010/main" val="311907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A88A9-8A76-5B83-9161-E6A4AB8335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B4560-36AF-CFBE-3808-46C034F2FDD7}"/>
              </a:ext>
            </a:extLst>
          </p:cNvPr>
          <p:cNvSpPr>
            <a:spLocks noGrp="1"/>
          </p:cNvSpPr>
          <p:nvPr>
            <p:ph type="title"/>
          </p:nvPr>
        </p:nvSpPr>
        <p:spPr>
          <a:xfrm>
            <a:off x="330200" y="-176742"/>
            <a:ext cx="10515600" cy="1325563"/>
          </a:xfrm>
        </p:spPr>
        <p:txBody>
          <a:bodyPr>
            <a:normAutofit/>
          </a:bodyPr>
          <a:lstStyle/>
          <a:p>
            <a:r>
              <a:rPr lang="en-US" sz="3600" b="1" dirty="0">
                <a:solidFill>
                  <a:srgbClr val="0070C0"/>
                </a:solidFill>
              </a:rPr>
              <a:t>Wholesale Sector</a:t>
            </a:r>
            <a:endParaRPr lang="en-TO" sz="3600" b="1" dirty="0">
              <a:solidFill>
                <a:srgbClr val="0070C0"/>
              </a:solidFill>
            </a:endParaRPr>
          </a:p>
        </p:txBody>
      </p:sp>
      <p:sp>
        <p:nvSpPr>
          <p:cNvPr id="27" name="Rectangle 26">
            <a:extLst>
              <a:ext uri="{FF2B5EF4-FFF2-40B4-BE49-F238E27FC236}">
                <a16:creationId xmlns:a16="http://schemas.microsoft.com/office/drawing/2014/main" id="{0CB42B7A-0786-020B-ABF4-F5F5CC9C39BD}"/>
              </a:ext>
            </a:extLst>
          </p:cNvPr>
          <p:cNvSpPr/>
          <p:nvPr/>
        </p:nvSpPr>
        <p:spPr>
          <a:xfrm>
            <a:off x="6390229" y="6394"/>
            <a:ext cx="5801772" cy="6858000"/>
          </a:xfrm>
          <a:prstGeom prst="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O" dirty="0"/>
          </a:p>
        </p:txBody>
      </p:sp>
      <p:pic>
        <p:nvPicPr>
          <p:cNvPr id="5" name="Picture 4" descr="A graph with a line going up&#10;&#10;AI-generated content may be incorrect.">
            <a:extLst>
              <a:ext uri="{FF2B5EF4-FFF2-40B4-BE49-F238E27FC236}">
                <a16:creationId xmlns:a16="http://schemas.microsoft.com/office/drawing/2014/main" id="{2D21F7E9-B46D-D3BF-3CFB-74851D84B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238" y="1348841"/>
            <a:ext cx="6107024" cy="3773492"/>
          </a:xfrm>
          <a:prstGeom prst="rect">
            <a:avLst/>
          </a:prstGeom>
        </p:spPr>
      </p:pic>
      <p:sp>
        <p:nvSpPr>
          <p:cNvPr id="4" name="TextBox 3">
            <a:extLst>
              <a:ext uri="{FF2B5EF4-FFF2-40B4-BE49-F238E27FC236}">
                <a16:creationId xmlns:a16="http://schemas.microsoft.com/office/drawing/2014/main" id="{6ED05590-B612-DAF2-20B9-833DA6E9F189}"/>
              </a:ext>
            </a:extLst>
          </p:cNvPr>
          <p:cNvSpPr txBox="1"/>
          <p:nvPr/>
        </p:nvSpPr>
        <p:spPr>
          <a:xfrm>
            <a:off x="6410466" y="-519582"/>
            <a:ext cx="5587141" cy="7655686"/>
          </a:xfrm>
          <a:prstGeom prst="rect">
            <a:avLst/>
          </a:prstGeom>
          <a:noFill/>
        </p:spPr>
        <p:txBody>
          <a:bodyPr wrap="square">
            <a:spAutoFit/>
          </a:bodyPr>
          <a:lstStyle/>
          <a:p>
            <a:pPr>
              <a:lnSpc>
                <a:spcPct val="115000"/>
              </a:lnSpc>
              <a:spcAft>
                <a:spcPts val="400"/>
              </a:spcAft>
              <a:buNone/>
            </a:pPr>
            <a:r>
              <a:rPr lang="en-US" sz="1400" kern="100" dirty="0">
                <a:solidFill>
                  <a:schemeClr val="bg1"/>
                </a:solidFill>
                <a:effectLst/>
                <a:ea typeface="Aptos" panose="020B0004020202020204" pitchFamily="34" charset="0"/>
                <a:cs typeface="Times New Roman" panose="02020603050405020304" pitchFamily="18" charset="0"/>
              </a:rPr>
              <a:t> </a:t>
            </a:r>
            <a:endParaRPr lang="en-TO" sz="1400" kern="100" dirty="0">
              <a:solidFill>
                <a:schemeClr val="bg1"/>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200" kern="100" dirty="0">
                <a:solidFill>
                  <a:schemeClr val="bg1"/>
                </a:solidFill>
                <a:effectLst/>
                <a:ea typeface="Aptos" panose="020B0004020202020204" pitchFamily="34" charset="0"/>
                <a:cs typeface="Times New Roman" panose="02020603050405020304" pitchFamily="18" charset="0"/>
              </a:rPr>
              <a:t> </a:t>
            </a:r>
            <a:endParaRPr lang="en-TO" sz="1400" kern="100" dirty="0">
              <a:solidFill>
                <a:schemeClr val="bg1"/>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400" b="1" kern="100" dirty="0">
                <a:solidFill>
                  <a:schemeClr val="accent2">
                    <a:lumMod val="20000"/>
                    <a:lumOff val="80000"/>
                  </a:schemeClr>
                </a:solidFill>
                <a:effectLst/>
                <a:ea typeface="Aptos" panose="020B0004020202020204" pitchFamily="34" charset="0"/>
                <a:cs typeface="Times New Roman" panose="02020603050405020304" pitchFamily="18" charset="0"/>
              </a:rPr>
              <a:t>2023/24: Strengthening Growth (+6.1% GDP Forecast)</a:t>
            </a:r>
            <a:endParaRPr lang="en-TO" sz="1600" kern="100" dirty="0">
              <a:solidFill>
                <a:schemeClr val="accent2">
                  <a:lumMod val="20000"/>
                  <a:lumOff val="80000"/>
                </a:schemeClr>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200" kern="100" dirty="0">
                <a:solidFill>
                  <a:schemeClr val="bg1"/>
                </a:solidFill>
                <a:effectLst/>
                <a:ea typeface="Aptos" panose="020B0004020202020204" pitchFamily="34" charset="0"/>
                <a:cs typeface="Times New Roman" panose="02020603050405020304" pitchFamily="18" charset="0"/>
              </a:rPr>
              <a:t>Sector growth is forecast at 6.1%, supported by:</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99 additional ESRS-adopted branches, expanding CT collection points.</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CT revenue rose by 3%, with a 75% increase in collection compared to 2022/23.</a:t>
            </a:r>
            <a:endParaRPr lang="en-TO" sz="1400" kern="100" dirty="0">
              <a:solidFill>
                <a:schemeClr val="bg1"/>
              </a:solidFill>
              <a:effectLst/>
              <a:ea typeface="Aptos" panose="020B0004020202020204" pitchFamily="34" charset="0"/>
              <a:cs typeface="Times New Roman" panose="02020603050405020304" pitchFamily="18" charset="0"/>
            </a:endParaRPr>
          </a:p>
          <a:p>
            <a:pPr marL="742950" lvl="1" indent="-285750">
              <a:lnSpc>
                <a:spcPct val="115000"/>
              </a:lnSpc>
              <a:spcAft>
                <a:spcPts val="400"/>
              </a:spcAft>
              <a:buSzPts val="1000"/>
              <a:buFont typeface="Courier New" panose="02070309020205020404" pitchFamily="49" charset="0"/>
              <a:buChar char="o"/>
              <a:tabLst>
                <a:tab pos="914400" algn="l"/>
              </a:tabLst>
            </a:pPr>
            <a:r>
              <a:rPr lang="en-TO" sz="1200" kern="100" dirty="0">
                <a:solidFill>
                  <a:schemeClr val="bg1"/>
                </a:solidFill>
                <a:effectLst/>
                <a:ea typeface="Aptos" panose="020B0004020202020204" pitchFamily="34" charset="0"/>
                <a:cs typeface="Times New Roman" panose="02020603050405020304" pitchFamily="18" charset="0"/>
              </a:rPr>
              <a:t>February 2024 recorded the highest monthly collection at $655,171.23</a:t>
            </a:r>
            <a:endParaRPr lang="en-TO" sz="1400" kern="100" dirty="0">
              <a:solidFill>
                <a:schemeClr val="bg1"/>
              </a:solidFill>
              <a:effectLst/>
              <a:ea typeface="Aptos" panose="020B0004020202020204" pitchFamily="34" charset="0"/>
              <a:cs typeface="Times New Roman" panose="02020603050405020304" pitchFamily="18" charset="0"/>
            </a:endParaRPr>
          </a:p>
          <a:p>
            <a:pPr marL="742950" lvl="1" indent="-285750">
              <a:lnSpc>
                <a:spcPct val="115000"/>
              </a:lnSpc>
              <a:spcAft>
                <a:spcPts val="400"/>
              </a:spcAft>
              <a:buSzPts val="1000"/>
              <a:buFont typeface="Courier New" panose="02070309020205020404" pitchFamily="49" charset="0"/>
              <a:buChar char="o"/>
              <a:tabLst>
                <a:tab pos="914400" algn="l"/>
              </a:tabLst>
            </a:pPr>
            <a:r>
              <a:rPr lang="en-TO" sz="1200" kern="100" dirty="0" err="1">
                <a:solidFill>
                  <a:schemeClr val="bg1"/>
                </a:solidFill>
                <a:effectLst/>
                <a:ea typeface="Aptos" panose="020B0004020202020204" pitchFamily="34" charset="0"/>
                <a:cs typeface="Times New Roman" panose="02020603050405020304" pitchFamily="18" charset="0"/>
              </a:rPr>
              <a:t>MoRC</a:t>
            </a:r>
            <a:r>
              <a:rPr lang="en-TO" sz="1200" kern="100" dirty="0">
                <a:solidFill>
                  <a:schemeClr val="bg1"/>
                </a:solidFill>
                <a:effectLst/>
                <a:ea typeface="Aptos" panose="020B0004020202020204" pitchFamily="34" charset="0"/>
                <a:cs typeface="Times New Roman" panose="02020603050405020304" pitchFamily="18" charset="0"/>
              </a:rPr>
              <a:t> collected 179% of estimated CT revenue</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Awareness campaigns by the Revenue Division helped improve public understanding of tax obligations, leading to</a:t>
            </a:r>
            <a:r>
              <a:rPr lang="en-US" sz="1200" kern="100" dirty="0">
                <a:solidFill>
                  <a:schemeClr val="bg1"/>
                </a:solidFill>
                <a:ea typeface="Aptos" panose="020B0004020202020204" pitchFamily="34" charset="0"/>
                <a:cs typeface="Times New Roman" panose="02020603050405020304" pitchFamily="18" charset="0"/>
              </a:rPr>
              <a:t> m</a:t>
            </a:r>
            <a:r>
              <a:rPr lang="en-TO" sz="1200" kern="100" dirty="0">
                <a:solidFill>
                  <a:schemeClr val="bg1"/>
                </a:solidFill>
                <a:effectLst/>
                <a:ea typeface="Aptos" panose="020B0004020202020204" pitchFamily="34" charset="0"/>
                <a:cs typeface="Times New Roman" panose="02020603050405020304" pitchFamily="18" charset="0"/>
              </a:rPr>
              <a:t>ore CT registrations</a:t>
            </a:r>
            <a:endParaRPr lang="en-TO" sz="1400" kern="100" dirty="0">
              <a:solidFill>
                <a:schemeClr val="bg1"/>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200" kern="100" dirty="0">
                <a:solidFill>
                  <a:schemeClr val="bg1"/>
                </a:solidFill>
                <a:effectLst/>
                <a:ea typeface="Aptos" panose="020B0004020202020204" pitchFamily="34" charset="0"/>
                <a:cs typeface="Times New Roman" panose="02020603050405020304" pitchFamily="18" charset="0"/>
              </a:rPr>
              <a:t>These efforts collectively broadened the CT base and formalized more wholesale and retail activity.</a:t>
            </a:r>
            <a:endParaRPr lang="en-TO" sz="1400" kern="100" dirty="0">
              <a:solidFill>
                <a:schemeClr val="bg1"/>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400" b="1" kern="100" dirty="0">
                <a:solidFill>
                  <a:schemeClr val="accent2">
                    <a:lumMod val="20000"/>
                    <a:lumOff val="80000"/>
                  </a:schemeClr>
                </a:solidFill>
                <a:effectLst/>
                <a:ea typeface="Aptos" panose="020B0004020202020204" pitchFamily="34" charset="0"/>
                <a:cs typeface="Times New Roman" panose="02020603050405020304" pitchFamily="18" charset="0"/>
              </a:rPr>
              <a:t>2024/25: Momentum Building (+8.8% GDP Projection)</a:t>
            </a:r>
            <a:endParaRPr lang="en-TO" sz="1600" kern="100" dirty="0">
              <a:solidFill>
                <a:schemeClr val="accent2">
                  <a:lumMod val="20000"/>
                  <a:lumOff val="80000"/>
                </a:schemeClr>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200" kern="100" dirty="0">
                <a:solidFill>
                  <a:schemeClr val="bg1"/>
                </a:solidFill>
                <a:effectLst/>
                <a:ea typeface="Aptos" panose="020B0004020202020204" pitchFamily="34" charset="0"/>
                <a:cs typeface="Times New Roman" panose="02020603050405020304" pitchFamily="18" charset="0"/>
              </a:rPr>
              <a:t>The sector is projected to grow by 8.8%, reflecting:</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5.4% rise in import payments, </a:t>
            </a:r>
            <a:r>
              <a:rPr lang="en-TO" sz="1200" kern="100" dirty="0" err="1">
                <a:solidFill>
                  <a:schemeClr val="bg1"/>
                </a:solidFill>
                <a:effectLst/>
                <a:ea typeface="Aptos" panose="020B0004020202020204" pitchFamily="34" charset="0"/>
                <a:cs typeface="Times New Roman" panose="02020603050405020304" pitchFamily="18" charset="0"/>
              </a:rPr>
              <a:t>signaling</a:t>
            </a:r>
            <a:r>
              <a:rPr lang="en-TO" sz="1200" kern="100" dirty="0">
                <a:solidFill>
                  <a:schemeClr val="bg1"/>
                </a:solidFill>
                <a:effectLst/>
                <a:ea typeface="Aptos" panose="020B0004020202020204" pitchFamily="34" charset="0"/>
                <a:cs typeface="Times New Roman" panose="02020603050405020304" pitchFamily="18" charset="0"/>
              </a:rPr>
              <a:t> strong restocking and higher consumer demand.</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16 more ESRS-registered branches, further widening CT compliance.</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Continued shift from import duties to CT as a primary tax instrument for goods, reinforcing retail-level accountability.</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Ongoing public engagement and tax education campaigns sustaining positive </a:t>
            </a:r>
            <a:r>
              <a:rPr lang="en-TO" sz="1200" kern="100" dirty="0" err="1">
                <a:solidFill>
                  <a:schemeClr val="bg1"/>
                </a:solidFill>
                <a:effectLst/>
                <a:ea typeface="Aptos" panose="020B0004020202020204" pitchFamily="34" charset="0"/>
                <a:cs typeface="Times New Roman" panose="02020603050405020304" pitchFamily="18" charset="0"/>
              </a:rPr>
              <a:t>behavioral</a:t>
            </a:r>
            <a:r>
              <a:rPr lang="en-TO" sz="1200" kern="100" dirty="0">
                <a:solidFill>
                  <a:schemeClr val="bg1"/>
                </a:solidFill>
                <a:effectLst/>
                <a:ea typeface="Aptos" panose="020B0004020202020204" pitchFamily="34" charset="0"/>
                <a:cs typeface="Times New Roman" panose="02020603050405020304" pitchFamily="18" charset="0"/>
              </a:rPr>
              <a:t> shifts in tax compliance.</a:t>
            </a:r>
            <a:endParaRPr lang="en-TO" sz="1400" kern="100" dirty="0">
              <a:solidFill>
                <a:schemeClr val="bg1"/>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400" b="1" kern="100" dirty="0">
                <a:solidFill>
                  <a:schemeClr val="accent2">
                    <a:lumMod val="20000"/>
                    <a:lumOff val="80000"/>
                  </a:schemeClr>
                </a:solidFill>
                <a:effectLst/>
                <a:ea typeface="Aptos" panose="020B0004020202020204" pitchFamily="34" charset="0"/>
                <a:cs typeface="Times New Roman" panose="02020603050405020304" pitchFamily="18" charset="0"/>
              </a:rPr>
              <a:t>2025/26 – 2027/28: Sustained Growth (Avg. 9.6% Nominal Growth | 3% Real GDP Contribution)</a:t>
            </a:r>
            <a:endParaRPr lang="en-TO" sz="1600" b="1" kern="100" dirty="0">
              <a:solidFill>
                <a:schemeClr val="accent2">
                  <a:lumMod val="20000"/>
                  <a:lumOff val="80000"/>
                </a:schemeClr>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TO" sz="1200" kern="100" dirty="0">
                <a:solidFill>
                  <a:schemeClr val="bg1"/>
                </a:solidFill>
                <a:effectLst/>
                <a:ea typeface="Aptos" panose="020B0004020202020204" pitchFamily="34" charset="0"/>
                <a:cs typeface="Times New Roman" panose="02020603050405020304" pitchFamily="18" charset="0"/>
              </a:rPr>
              <a:t>Looking ahead, the sector is expected to maintain high nominal growth, averaging 9.6%, and contribute around 3% to real GDP annually, underpinned by:</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Rising imports of key </a:t>
            </a:r>
            <a:r>
              <a:rPr lang="en-US" sz="1200" kern="100" dirty="0">
                <a:solidFill>
                  <a:schemeClr val="bg1"/>
                </a:solidFill>
                <a:ea typeface="Aptos" panose="020B0004020202020204" pitchFamily="34" charset="0"/>
                <a:cs typeface="Times New Roman" panose="02020603050405020304" pitchFamily="18" charset="0"/>
              </a:rPr>
              <a:t>goods | </a:t>
            </a:r>
            <a:r>
              <a:rPr lang="en-TO" sz="1200" kern="100" dirty="0">
                <a:solidFill>
                  <a:schemeClr val="bg1"/>
                </a:solidFill>
                <a:effectLst/>
                <a:ea typeface="Aptos" panose="020B0004020202020204" pitchFamily="34" charset="0"/>
                <a:cs typeface="Times New Roman" panose="02020603050405020304" pitchFamily="18" charset="0"/>
              </a:rPr>
              <a:t>Growing remittances and COLA wage</a:t>
            </a:r>
            <a:endParaRPr lang="en-TO" sz="1400" kern="100" dirty="0">
              <a:solidFill>
                <a:schemeClr val="bg1"/>
              </a:solidFill>
              <a:effectLst/>
              <a:ea typeface="Aptos" panose="020B0004020202020204" pitchFamily="34" charset="0"/>
              <a:cs typeface="Times New Roman" panose="02020603050405020304" pitchFamily="18" charset="0"/>
            </a:endParaRPr>
          </a:p>
          <a:p>
            <a:pPr marL="342900" lvl="0" indent="-342900">
              <a:lnSpc>
                <a:spcPct val="115000"/>
              </a:lnSpc>
              <a:spcAft>
                <a:spcPts val="400"/>
              </a:spcAft>
              <a:buSzPts val="1000"/>
              <a:buFont typeface="Symbol" panose="05050102010706020507" pitchFamily="18" charset="2"/>
              <a:buChar char=""/>
              <a:tabLst>
                <a:tab pos="457200" algn="l"/>
              </a:tabLst>
            </a:pPr>
            <a:r>
              <a:rPr lang="en-TO" sz="1200" kern="100" dirty="0">
                <a:solidFill>
                  <a:schemeClr val="bg1"/>
                </a:solidFill>
                <a:effectLst/>
                <a:ea typeface="Aptos" panose="020B0004020202020204" pitchFamily="34" charset="0"/>
                <a:cs typeface="Times New Roman" panose="02020603050405020304" pitchFamily="18" charset="0"/>
              </a:rPr>
              <a:t>Expanding ESRS coverage and CT education, cementing the formalization of the sector.</a:t>
            </a:r>
            <a:endParaRPr lang="en-TO" sz="1400" kern="100" dirty="0">
              <a:solidFill>
                <a:schemeClr val="bg1"/>
              </a:solidFill>
              <a:effectLst/>
              <a:ea typeface="Aptos" panose="020B0004020202020204" pitchFamily="34" charset="0"/>
              <a:cs typeface="Times New Roman" panose="02020603050405020304" pitchFamily="18" charset="0"/>
            </a:endParaRPr>
          </a:p>
          <a:p>
            <a:pPr>
              <a:lnSpc>
                <a:spcPct val="115000"/>
              </a:lnSpc>
              <a:spcAft>
                <a:spcPts val="400"/>
              </a:spcAft>
              <a:buNone/>
            </a:pPr>
            <a:r>
              <a:rPr lang="en-US" sz="1200" kern="100" dirty="0">
                <a:solidFill>
                  <a:schemeClr val="bg1"/>
                </a:solidFill>
                <a:effectLst/>
                <a:ea typeface="Aptos" panose="020B0004020202020204" pitchFamily="34" charset="0"/>
                <a:cs typeface="Times New Roman" panose="02020603050405020304" pitchFamily="18" charset="0"/>
              </a:rPr>
              <a:t> </a:t>
            </a:r>
            <a:endParaRPr lang="en-TO" sz="1400"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80100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592</TotalTime>
  <Words>2062</Words>
  <Application>Microsoft Office PowerPoint</Application>
  <PresentationFormat>Widescreen</PresentationFormat>
  <Paragraphs>182</Paragraphs>
  <Slides>10</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Aptos Display</vt:lpstr>
      <vt:lpstr>Arial</vt:lpstr>
      <vt:lpstr>Bookman Old Style</vt:lpstr>
      <vt:lpstr>Calibri</vt:lpstr>
      <vt:lpstr>Candara</vt:lpstr>
      <vt:lpstr>Courier New</vt:lpstr>
      <vt:lpstr>Symbol</vt:lpstr>
      <vt:lpstr>Wingdings</vt:lpstr>
      <vt:lpstr>Office Theme</vt:lpstr>
      <vt:lpstr>Service Sector</vt:lpstr>
      <vt:lpstr>PowerPoint Presentation</vt:lpstr>
      <vt:lpstr>PowerPoint Presentation</vt:lpstr>
      <vt:lpstr>Accommodation Sector</vt:lpstr>
      <vt:lpstr>Accommodation Sector</vt:lpstr>
      <vt:lpstr>Public Administration Sector</vt:lpstr>
      <vt:lpstr>Financial Sector Growth</vt:lpstr>
      <vt:lpstr>Education Sector</vt:lpstr>
      <vt:lpstr>Wholesale Sector</vt:lpstr>
      <vt:lpstr>Key Takeaways for Tertiary Sector Growth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Moeaki</dc:creator>
  <cp:lastModifiedBy>Antonio Moeaki</cp:lastModifiedBy>
  <cp:revision>7</cp:revision>
  <cp:lastPrinted>2025-08-05T00:43:16Z</cp:lastPrinted>
  <dcterms:created xsi:type="dcterms:W3CDTF">2025-08-04T04:41:08Z</dcterms:created>
  <dcterms:modified xsi:type="dcterms:W3CDTF">2025-08-05T02:36:24Z</dcterms:modified>
</cp:coreProperties>
</file>