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1" r:id="rId3"/>
  </p:sldIdLst>
  <p:sldSz cx="12192000" cy="6858000"/>
  <p:notesSz cx="6858000" cy="9144000"/>
  <p:defaultTextStyle>
    <a:defPPr>
      <a:defRPr lang="en-T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DCEAF7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3E595-C74E-401C-A13D-1AB3B9515D82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BE2FE-5232-4EE5-AB71-63F2F2297636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129549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2E076-55F4-A4AC-87FF-B5909D34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07CB1-F442-2DB9-F924-5197AA6BC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12DB07-2606-80B9-B036-B9843EC2E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7BC7-88FD-FD13-DBF2-B57D7D973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BE2FE-5232-4EE5-AB71-63F2F2297636}" type="slidenum">
              <a:rPr lang="en-TO" smtClean="0"/>
              <a:t>2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7141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DD00-68EB-4B32-8C67-E6D398808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8344F-5DC0-6F3B-0BFA-7A6FEEAD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8AFE-393B-2C76-9053-05044E1C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9063-727F-F280-E5FD-39BA1663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C74C-B89D-B16A-0B40-7A5EDE7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94932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61F-9621-0FFF-D188-D056FEB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C602E-0C51-EC68-53CF-B29905EDF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A560-5E29-0656-5DE9-B757145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0B6E-93C5-4F9E-E757-61C8F3D4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A828-A0A8-BF1E-9340-6246E0C8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186531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E46BD-05AE-5DAB-D941-606ED8EC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119A-3E5B-F53F-C221-446E04559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83FC-F451-484E-EC4A-3D72166C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4BACB-3291-FD46-BA8B-0F9F00F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880D-2B4D-EF39-CE58-FE35274E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357588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A902-9820-1FAA-B076-585BC21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A0126-47C3-668C-FB81-45648DF2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5E68-CBE1-C00F-C5FA-DD77D69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51B6-D098-F436-58D1-B26D1116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7364-9B35-DC11-2333-9F975858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234407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C36-1CE3-53A9-5BC3-3329C406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7D7B-2CF8-C7A2-8936-92A78D64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10E4-6EA1-21F5-1968-4DDA132D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DE3A-2537-A518-84A1-D17EF988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AF36-FB98-2739-5A06-5855F0E2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26439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75BF-1B39-E8E5-9E5C-DB83AD73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332F-A34E-1FE5-7AC9-8A9F11801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F49AE-1E79-2B7F-950E-CB04DEC30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730A-7D01-99E3-7D8E-5419C592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6BE9B-7207-183D-8A02-2F8C5255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91A0C-F8EB-8F93-206C-04B6C38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41702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2EBE-2ECE-2737-3B95-1C0423D0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7B06-1314-E188-92A5-5F63183C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A3D6-5392-A112-DEF3-921D9609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C6D00-AF57-734F-06E2-4A59ABBC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FD06A-A6F8-4B86-B5F2-8019FCC4D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796DD-D2CA-D802-C0ED-5EA2430D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DC34C-42C0-9643-4244-AE4B2034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7971B-9136-5396-F41B-2554FC83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229589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E1F2-D831-A5DF-05C3-65AF4326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E28A0-0065-947B-4FC3-9B7F01D0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BD4F3-1806-0A10-2330-CBE386BD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9323-9696-3BF7-BB59-A631637E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101118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3D9EC-74C4-7A85-A7DD-E8564B63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7F9CC-3FD3-922E-B176-856702D5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9A671-54C9-8D7A-D21F-66492E8E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20997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05DD-448F-70D6-A5DC-72F4DC4A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3FF5-42F1-1E5A-F487-1B91686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11C11-C9D3-D669-727B-57EAF02B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E493-68BA-DB7C-D073-8FF5547E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E4EF6-9836-502E-4452-97095A9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F10B-3BD6-B710-E7F2-FAF84DD5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3882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5B31-21CA-CF8E-9C3A-FA149499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D47D-B5A2-4777-A9BA-3E1F30631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FE71-E1DC-8270-4B5E-CA1246654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016A-594C-7862-CB78-FA996A8D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71216-016D-19D1-9659-675693C3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97A77-43DD-F1D4-3EF3-3A834CA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28332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FC931-7D49-157D-CBDA-3674FDED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0857-31DF-6126-1088-2F98FCDF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6FE7-E8BD-0415-9D26-F50BBA152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8A133-6B39-4A49-BBF9-F34F847A0AAF}" type="datetimeFigureOut">
              <a:rPr lang="en-TO" smtClean="0"/>
              <a:t>12/08/2025</a:t>
            </a:fld>
            <a:endParaRPr lang="en-T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4AF3-DFF2-B44A-B8B0-55937655C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2A57-E3A3-DDBF-83F4-6AEBDB1B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EBAAD-3374-45AF-919B-CB4BFF4BFEFE}" type="slidenum">
              <a:rPr lang="en-TO" smtClean="0"/>
              <a:t>‹#›</a:t>
            </a:fld>
            <a:endParaRPr lang="en-TO"/>
          </a:p>
        </p:txBody>
      </p:sp>
    </p:spTree>
    <p:extLst>
      <p:ext uri="{BB962C8B-B14F-4D97-AF65-F5344CB8AC3E}">
        <p14:creationId xmlns:p14="http://schemas.microsoft.com/office/powerpoint/2010/main" val="108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AB82182-46E8-EACE-2BDD-833B3EE3D8BE}"/>
              </a:ext>
            </a:extLst>
          </p:cNvPr>
          <p:cNvSpPr txBox="1"/>
          <p:nvPr/>
        </p:nvSpPr>
        <p:spPr>
          <a:xfrm>
            <a:off x="3158066" y="339213"/>
            <a:ext cx="3674533" cy="37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Forecast deviation</a:t>
            </a:r>
            <a:endParaRPr lang="en-TO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B68C6A-A21E-28FC-C8BB-2AC37D5C1FCA}"/>
              </a:ext>
            </a:extLst>
          </p:cNvPr>
          <p:cNvGrpSpPr/>
          <p:nvPr/>
        </p:nvGrpSpPr>
        <p:grpSpPr>
          <a:xfrm>
            <a:off x="2855028" y="6316198"/>
            <a:ext cx="4098020" cy="279664"/>
            <a:chOff x="4448052" y="3118255"/>
            <a:chExt cx="8151689" cy="34375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CE7FC5-96F3-378E-F31D-01C58AA1D65C}"/>
                </a:ext>
              </a:extLst>
            </p:cNvPr>
            <p:cNvGrpSpPr/>
            <p:nvPr/>
          </p:nvGrpSpPr>
          <p:grpSpPr>
            <a:xfrm>
              <a:off x="4448052" y="3118255"/>
              <a:ext cx="8151689" cy="343753"/>
              <a:chOff x="4031602" y="6530321"/>
              <a:chExt cx="8151689" cy="34375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ABB15F-8D09-4D26-B915-413DD08B97D7}"/>
                  </a:ext>
                </a:extLst>
              </p:cNvPr>
              <p:cNvSpPr/>
              <p:nvPr/>
            </p:nvSpPr>
            <p:spPr>
              <a:xfrm>
                <a:off x="4031602" y="6618166"/>
                <a:ext cx="126999" cy="1016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O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0C197E-9FCF-1F28-E996-29E927BD425F}"/>
                  </a:ext>
                </a:extLst>
              </p:cNvPr>
              <p:cNvSpPr/>
              <p:nvPr/>
            </p:nvSpPr>
            <p:spPr>
              <a:xfrm>
                <a:off x="9944675" y="6686453"/>
                <a:ext cx="126999" cy="1016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O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1B9AB8-6D45-C3C0-8F3F-3CED3E1B7490}"/>
                  </a:ext>
                </a:extLst>
              </p:cNvPr>
              <p:cNvSpPr txBox="1"/>
              <p:nvPr/>
            </p:nvSpPr>
            <p:spPr>
              <a:xfrm>
                <a:off x="4331637" y="6530321"/>
                <a:ext cx="1058334" cy="25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actual</a:t>
                </a:r>
                <a:endParaRPr lang="en-TO" sz="9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6D288B-FD50-A5F0-0AC0-9CEA64EFA817}"/>
                  </a:ext>
                </a:extLst>
              </p:cNvPr>
              <p:cNvSpPr txBox="1"/>
              <p:nvPr/>
            </p:nvSpPr>
            <p:spPr>
              <a:xfrm>
                <a:off x="10242246" y="6590344"/>
                <a:ext cx="1941045" cy="28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forecast</a:t>
                </a:r>
                <a:endParaRPr lang="en-TO" sz="9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2291E8-D113-D632-FC3C-40A218E9C493}"/>
                  </a:ext>
                </a:extLst>
              </p:cNvPr>
              <p:cNvSpPr txBox="1"/>
              <p:nvPr/>
            </p:nvSpPr>
            <p:spPr>
              <a:xfrm>
                <a:off x="7265513" y="6575309"/>
                <a:ext cx="1745362" cy="28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provisional</a:t>
                </a:r>
                <a:endParaRPr lang="en-TO" sz="9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E6603C9-8EA9-9264-0FF6-2AC739F60CC3}"/>
                </a:ext>
              </a:extLst>
            </p:cNvPr>
            <p:cNvSpPr/>
            <p:nvPr/>
          </p:nvSpPr>
          <p:spPr>
            <a:xfrm>
              <a:off x="7426835" y="3255628"/>
              <a:ext cx="126999" cy="10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0E3DE59-DF91-8B19-8734-0674F2ECB21E}"/>
              </a:ext>
            </a:extLst>
          </p:cNvPr>
          <p:cNvSpPr/>
          <p:nvPr/>
        </p:nvSpPr>
        <p:spPr>
          <a:xfrm>
            <a:off x="8136467" y="397933"/>
            <a:ext cx="3462866" cy="58077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TO" sz="11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5F187-4DD5-035D-B65D-2B3BF04AC3ED}"/>
              </a:ext>
            </a:extLst>
          </p:cNvPr>
          <p:cNvSpPr txBox="1"/>
          <p:nvPr/>
        </p:nvSpPr>
        <p:spPr>
          <a:xfrm>
            <a:off x="8248448" y="652330"/>
            <a:ext cx="3344333" cy="35240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General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dirty="0">
                <a:solidFill>
                  <a:schemeClr val="accent4"/>
                </a:solidFill>
              </a:rPr>
              <a:t>MAC GDP revisions (2025) </a:t>
            </a:r>
            <a:r>
              <a:rPr lang="en-US" sz="1200" dirty="0"/>
              <a:t>is in blue with </a:t>
            </a:r>
            <a:r>
              <a:rPr lang="en-US" sz="1200" i="1" dirty="0"/>
              <a:t>forecast years </a:t>
            </a:r>
            <a:r>
              <a:rPr lang="en-US" sz="1200" dirty="0"/>
              <a:t>marked by striped lines.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Previous year forecasts (Budget statement 2021-2023) are marked in faded colors to compare against </a:t>
            </a:r>
            <a:r>
              <a:rPr lang="en-US" sz="1200" dirty="0">
                <a:solidFill>
                  <a:schemeClr val="accent4"/>
                </a:solidFill>
              </a:rPr>
              <a:t>(blue) </a:t>
            </a:r>
            <a:r>
              <a:rPr lang="en-US" sz="1200" dirty="0"/>
              <a:t>actual data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100" dirty="0"/>
              <a:t>Earlier year </a:t>
            </a:r>
            <a:r>
              <a:rPr lang="en-US" sz="1100" dirty="0" err="1"/>
              <a:t>fo</a:t>
            </a:r>
            <a:r>
              <a:rPr lang="en-US" sz="1100" dirty="0"/>
              <a:t>(recasts (</a:t>
            </a:r>
            <a:r>
              <a:rPr lang="en-US" sz="1100" dirty="0" err="1"/>
              <a:t>eg</a:t>
            </a:r>
            <a:r>
              <a:rPr lang="en-US" sz="1100" dirty="0"/>
              <a:t> FY2019 projections) deviate most from the actual data,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100" dirty="0"/>
              <a:t>but this estimate is brought  closer to the actual figure each successive year (2020, 2021,2022) through revisions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100" dirty="0"/>
              <a:t>We can focus on 3 regions on forecasts</a:t>
            </a:r>
          </a:p>
          <a:p>
            <a:pPr lvl="1" fontAlgn="base"/>
            <a:r>
              <a:rPr lang="en-US" sz="1100" dirty="0"/>
              <a:t>1) Pessimistic forecasts in 2019-2022</a:t>
            </a:r>
          </a:p>
          <a:p>
            <a:pPr lvl="1" fontAlgn="base"/>
            <a:r>
              <a:rPr lang="en-US" sz="1100" dirty="0"/>
              <a:t>2) Optimistic forecasts in 2022-2023</a:t>
            </a:r>
          </a:p>
          <a:p>
            <a:pPr lvl="1" fontAlgn="base"/>
            <a:r>
              <a:rPr lang="en-US" sz="1100" dirty="0"/>
              <a:t>3) Outer year forecasts 2025-2028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D1E4D5-2F8E-1E0C-1223-D85C9309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44" y="713351"/>
            <a:ext cx="6262474" cy="4019516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1FED7E4-44B9-B589-240E-85C8F4892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28998"/>
              </p:ext>
            </p:extLst>
          </p:nvPr>
        </p:nvGraphicFramePr>
        <p:xfrm>
          <a:off x="1452103" y="5178132"/>
          <a:ext cx="6057356" cy="774592"/>
        </p:xfrm>
        <a:graphic>
          <a:graphicData uri="http://schemas.openxmlformats.org/drawingml/2006/table">
            <a:tbl>
              <a:tblPr/>
              <a:tblGrid>
                <a:gridCol w="1222586">
                  <a:extLst>
                    <a:ext uri="{9D8B030D-6E8A-4147-A177-3AD203B41FA5}">
                      <a16:colId xmlns:a16="http://schemas.microsoft.com/office/drawing/2014/main" val="1195016539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1829079134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876595693"/>
                    </a:ext>
                  </a:extLst>
                </a:gridCol>
                <a:gridCol w="544606">
                  <a:extLst>
                    <a:ext uri="{9D8B030D-6E8A-4147-A177-3AD203B41FA5}">
                      <a16:colId xmlns:a16="http://schemas.microsoft.com/office/drawing/2014/main" val="1913876013"/>
                    </a:ext>
                  </a:extLst>
                </a:gridCol>
                <a:gridCol w="544606">
                  <a:extLst>
                    <a:ext uri="{9D8B030D-6E8A-4147-A177-3AD203B41FA5}">
                      <a16:colId xmlns:a16="http://schemas.microsoft.com/office/drawing/2014/main" val="2396138235"/>
                    </a:ext>
                  </a:extLst>
                </a:gridCol>
                <a:gridCol w="544606">
                  <a:extLst>
                    <a:ext uri="{9D8B030D-6E8A-4147-A177-3AD203B41FA5}">
                      <a16:colId xmlns:a16="http://schemas.microsoft.com/office/drawing/2014/main" val="859402698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2854678581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1896676413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2863064693"/>
                    </a:ext>
                  </a:extLst>
                </a:gridCol>
                <a:gridCol w="533492">
                  <a:extLst>
                    <a:ext uri="{9D8B030D-6E8A-4147-A177-3AD203B41FA5}">
                      <a16:colId xmlns:a16="http://schemas.microsoft.com/office/drawing/2014/main" val="1307922288"/>
                    </a:ext>
                  </a:extLst>
                </a:gridCol>
              </a:tblGrid>
              <a:tr h="15737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TO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TO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2014/15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TO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2015/16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TO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2016/17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TO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2017/18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TO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2018/19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2019/20P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2020/21P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2021/22P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2022/23P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48895"/>
                  </a:ext>
                </a:extLst>
              </a:tr>
              <a:tr h="145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BSFY2021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22274"/>
                  </a:ext>
                </a:extLst>
              </a:tr>
              <a:tr h="145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BSFY2022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4246"/>
                  </a:ext>
                </a:extLst>
              </a:tr>
              <a:tr h="145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BSFY2023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826200"/>
                  </a:ext>
                </a:extLst>
              </a:tr>
              <a:tr h="15737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GDP_July MAC 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5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TO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59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7F032-45A3-A30C-BF4A-75E56A0F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81879EB-51C8-43F9-B7E8-BE2A79027061}"/>
              </a:ext>
            </a:extLst>
          </p:cNvPr>
          <p:cNvSpPr txBox="1"/>
          <p:nvPr/>
        </p:nvSpPr>
        <p:spPr>
          <a:xfrm>
            <a:off x="2309039" y="48025"/>
            <a:ext cx="3674533" cy="37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Forecast deviation</a:t>
            </a:r>
            <a:endParaRPr lang="en-TO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B71EB-24DF-3DC5-69F0-325F4DE97750}"/>
              </a:ext>
            </a:extLst>
          </p:cNvPr>
          <p:cNvSpPr/>
          <p:nvPr/>
        </p:nvSpPr>
        <p:spPr>
          <a:xfrm>
            <a:off x="7425267" y="397934"/>
            <a:ext cx="4174066" cy="2136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TO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4AE1DE-99CA-AC5E-3AE3-E8236D55BB20}"/>
              </a:ext>
            </a:extLst>
          </p:cNvPr>
          <p:cNvSpPr/>
          <p:nvPr/>
        </p:nvSpPr>
        <p:spPr>
          <a:xfrm>
            <a:off x="7435943" y="2778877"/>
            <a:ext cx="4174066" cy="25201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TO" sz="11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FE1F3C-79E9-CD15-3BAA-354EC6D371CF}"/>
              </a:ext>
            </a:extLst>
          </p:cNvPr>
          <p:cNvSpPr txBox="1"/>
          <p:nvPr/>
        </p:nvSpPr>
        <p:spPr>
          <a:xfrm>
            <a:off x="7750621" y="160553"/>
            <a:ext cx="3706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Pessimistic forecasts (FY2019-FY2021)</a:t>
            </a:r>
            <a:endParaRPr lang="en-TO" sz="11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AAFB5E-CCF8-2648-32BE-3D0D1327C26D}"/>
              </a:ext>
            </a:extLst>
          </p:cNvPr>
          <p:cNvSpPr txBox="1"/>
          <p:nvPr/>
        </p:nvSpPr>
        <p:spPr>
          <a:xfrm>
            <a:off x="7881454" y="2528358"/>
            <a:ext cx="3706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Optimistic forecasts (FY2022-FY23)</a:t>
            </a:r>
            <a:endParaRPr lang="en-TO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E59B22-1C11-73B8-1256-A9E690F9B1FE}"/>
              </a:ext>
            </a:extLst>
          </p:cNvPr>
          <p:cNvSpPr txBox="1"/>
          <p:nvPr/>
        </p:nvSpPr>
        <p:spPr>
          <a:xfrm>
            <a:off x="7611897" y="2761662"/>
            <a:ext cx="202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Tonga 2021/22 </a:t>
            </a:r>
            <a:endParaRPr lang="en-TO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EBDDCB-9E4A-25B9-0E2F-B7AA7EC3C93C}"/>
              </a:ext>
            </a:extLst>
          </p:cNvPr>
          <p:cNvSpPr txBox="1"/>
          <p:nvPr/>
        </p:nvSpPr>
        <p:spPr>
          <a:xfrm>
            <a:off x="7627118" y="4042836"/>
            <a:ext cx="202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Tonga 2022/23 </a:t>
            </a:r>
            <a:endParaRPr lang="en-TO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E13CEE-FEE4-485B-37F2-9655C5671A14}"/>
              </a:ext>
            </a:extLst>
          </p:cNvPr>
          <p:cNvSpPr txBox="1"/>
          <p:nvPr/>
        </p:nvSpPr>
        <p:spPr>
          <a:xfrm>
            <a:off x="7797270" y="3022377"/>
            <a:ext cx="39504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High forecast projections surmises strong recovery expected from reconstruction </a:t>
            </a:r>
            <a:r>
              <a:rPr lang="en-US" sz="1050" dirty="0" err="1"/>
              <a:t>actvities</a:t>
            </a:r>
            <a:r>
              <a:rPr lang="en-US" sz="1050" dirty="0"/>
              <a:t>, travel bubble with NZ and Aus and $60m Gov Economic and Social Stimulus package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u="sng" dirty="0"/>
              <a:t>Actual data (-2.31)</a:t>
            </a:r>
            <a:r>
              <a:rPr lang="en-US" sz="1050" dirty="0"/>
              <a:t> driven by pessimistic expectations from the double shock from </a:t>
            </a:r>
            <a:r>
              <a:rPr lang="en-US" sz="1050" dirty="0">
                <a:solidFill>
                  <a:srgbClr val="FF0000"/>
                </a:solidFill>
              </a:rPr>
              <a:t>HTHH</a:t>
            </a:r>
            <a:r>
              <a:rPr lang="en-US" sz="1050" dirty="0"/>
              <a:t> and </a:t>
            </a:r>
            <a:r>
              <a:rPr lang="en-US" sz="1050" dirty="0">
                <a:solidFill>
                  <a:schemeClr val="accent1"/>
                </a:solidFill>
              </a:rPr>
              <a:t>covid pandemic </a:t>
            </a:r>
            <a:r>
              <a:rPr lang="en-US" sz="1050" dirty="0"/>
              <a:t>as well as increased dependency on external aid.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TO" sz="105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A32C0-0A8B-E557-BA80-A56FECAB85B3}"/>
              </a:ext>
            </a:extLst>
          </p:cNvPr>
          <p:cNvSpPr/>
          <p:nvPr/>
        </p:nvSpPr>
        <p:spPr>
          <a:xfrm>
            <a:off x="7428069" y="346097"/>
            <a:ext cx="304800" cy="313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TO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09C3E0-E67D-0C91-8653-04C95F35C442}"/>
              </a:ext>
            </a:extLst>
          </p:cNvPr>
          <p:cNvSpPr/>
          <p:nvPr/>
        </p:nvSpPr>
        <p:spPr>
          <a:xfrm>
            <a:off x="7350835" y="2677751"/>
            <a:ext cx="304800" cy="313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T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A1065-3689-31A7-3FDC-149F782D0334}"/>
              </a:ext>
            </a:extLst>
          </p:cNvPr>
          <p:cNvSpPr txBox="1"/>
          <p:nvPr/>
        </p:nvSpPr>
        <p:spPr>
          <a:xfrm>
            <a:off x="7732869" y="39711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Tonga 2019/20   </a:t>
            </a:r>
            <a:endParaRPr lang="en-TO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83C19-4A85-8D67-AC08-7C2FF3816F4C}"/>
              </a:ext>
            </a:extLst>
          </p:cNvPr>
          <p:cNvSpPr txBox="1"/>
          <p:nvPr/>
        </p:nvSpPr>
        <p:spPr>
          <a:xfrm>
            <a:off x="7768130" y="563026"/>
            <a:ext cx="3790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Negative growth projections taking into account the impacts from  </a:t>
            </a:r>
            <a:r>
              <a:rPr lang="en-US" sz="1000" dirty="0">
                <a:solidFill>
                  <a:schemeClr val="accent1"/>
                </a:solidFill>
              </a:rPr>
              <a:t>COVID-19 pandemic </a:t>
            </a:r>
            <a:r>
              <a:rPr lang="en-US" sz="1000" dirty="0"/>
              <a:t>and </a:t>
            </a:r>
            <a:r>
              <a:rPr lang="en-US" sz="1000" dirty="0">
                <a:solidFill>
                  <a:schemeClr val="accent2"/>
                </a:solidFill>
              </a:rPr>
              <a:t>TC Harold (April 2020) </a:t>
            </a:r>
            <a:r>
              <a:rPr lang="en-US" sz="1000" dirty="0"/>
              <a:t>on key sectors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/>
              <a:t>Actual figures (1.78)</a:t>
            </a:r>
            <a:r>
              <a:rPr lang="en-US" sz="1000" dirty="0"/>
              <a:t> reflects the major construction projects including TC Gita reconstruction activities and sector recovery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A42D0A-FF40-7091-4975-B012A8276894}"/>
              </a:ext>
            </a:extLst>
          </p:cNvPr>
          <p:cNvSpPr txBox="1"/>
          <p:nvPr/>
        </p:nvSpPr>
        <p:spPr>
          <a:xfrm>
            <a:off x="7750378" y="142166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Tonga 2020/21   </a:t>
            </a:r>
            <a:endParaRPr lang="en-TO" sz="1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F66D50-87D9-3BB5-3F60-5467FD9522BE}"/>
              </a:ext>
            </a:extLst>
          </p:cNvPr>
          <p:cNvSpPr txBox="1"/>
          <p:nvPr/>
        </p:nvSpPr>
        <p:spPr>
          <a:xfrm>
            <a:off x="7797270" y="1620417"/>
            <a:ext cx="37905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Negative growth projections from prolonged impacts of </a:t>
            </a:r>
            <a:r>
              <a:rPr lang="en-US" sz="1000" dirty="0">
                <a:solidFill>
                  <a:schemeClr val="accent1"/>
                </a:solidFill>
              </a:rPr>
              <a:t>COVID-19, </a:t>
            </a:r>
            <a:r>
              <a:rPr lang="en-US" sz="1000" dirty="0"/>
              <a:t>recovery from </a:t>
            </a:r>
            <a:r>
              <a:rPr lang="en-US" sz="1000" dirty="0">
                <a:solidFill>
                  <a:schemeClr val="accent2"/>
                </a:solidFill>
              </a:rPr>
              <a:t>Tropical Cyclones (TC) GITA </a:t>
            </a:r>
            <a:r>
              <a:rPr lang="en-US" sz="1000" dirty="0"/>
              <a:t>and</a:t>
            </a:r>
            <a:r>
              <a:rPr lang="en-US" sz="1000" dirty="0">
                <a:solidFill>
                  <a:schemeClr val="accent2"/>
                </a:solidFill>
              </a:rPr>
              <a:t> TC Harold</a:t>
            </a:r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/>
              <a:t>Actual figures (0.36) </a:t>
            </a:r>
            <a:r>
              <a:rPr lang="en-US" sz="1000" dirty="0"/>
              <a:t>driven by ongoing reconstruction and recovery works especially during a very challenging time.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78DBFC-2B73-3E7D-9C2F-4AEED5362EA8}"/>
              </a:ext>
            </a:extLst>
          </p:cNvPr>
          <p:cNvSpPr txBox="1"/>
          <p:nvPr/>
        </p:nvSpPr>
        <p:spPr>
          <a:xfrm>
            <a:off x="7823969" y="4246606"/>
            <a:ext cx="3950422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Higher projections came from extended socio-economic support to business FY2022, construction recovery works, and normalizing of demand post covid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u="sng" dirty="0"/>
              <a:t>Actual data (2.08)</a:t>
            </a:r>
            <a:r>
              <a:rPr lang="en-US" sz="1050" b="1" dirty="0"/>
              <a:t> </a:t>
            </a:r>
            <a:r>
              <a:rPr lang="en-US" sz="1050" dirty="0"/>
              <a:t>shows catalyst broad-based growth from recovery and reconstruction activities and stronger remittance and tax revenue inflows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TO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AE8F87-648F-E576-6120-A1466D45855B}"/>
              </a:ext>
            </a:extLst>
          </p:cNvPr>
          <p:cNvSpPr/>
          <p:nvPr/>
        </p:nvSpPr>
        <p:spPr>
          <a:xfrm>
            <a:off x="4768274" y="5340294"/>
            <a:ext cx="6841735" cy="12714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49BA6B-4404-67F6-3AC9-6BA1902B47D1}"/>
              </a:ext>
            </a:extLst>
          </p:cNvPr>
          <p:cNvSpPr txBox="1"/>
          <p:nvPr/>
        </p:nvSpPr>
        <p:spPr>
          <a:xfrm>
            <a:off x="4701946" y="5289128"/>
            <a:ext cx="6908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Moderation of growth in outer years in medium term (FY2025-FY2028) consider: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/>
              <a:t>Major construction projects (</a:t>
            </a:r>
            <a:r>
              <a:rPr lang="en-US" sz="1100" dirty="0" err="1"/>
              <a:t>Fangauta</a:t>
            </a:r>
            <a:r>
              <a:rPr lang="en-US" sz="1100" dirty="0"/>
              <a:t> Bridge (US$102m), </a:t>
            </a:r>
            <a:r>
              <a:rPr lang="en-US" sz="1100" dirty="0" err="1"/>
              <a:t>Fuaamotu</a:t>
            </a:r>
            <a:r>
              <a:rPr lang="en-US" sz="1100" dirty="0"/>
              <a:t> Resort ($US56m)Tonga Museum ($16.7m), Queen Salote nursing, </a:t>
            </a:r>
            <a:r>
              <a:rPr lang="en-US" sz="1100" dirty="0" err="1"/>
              <a:t>Vava’u</a:t>
            </a:r>
            <a:r>
              <a:rPr lang="en-US" sz="1100" dirty="0"/>
              <a:t> hospital $15m, GRID Project $16m)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/>
              <a:t>Strengthened revenue administration through E</a:t>
            </a:r>
            <a:r>
              <a:rPr lang="en-US" sz="1100" dirty="0">
                <a:latin typeface="Aptos" panose="020B0004020202020204" pitchFamily="34" charset="0"/>
              </a:rPr>
              <a:t>SRS adoptions across Tonga generating 179% revenue against CT estimates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/>
              <a:t>Global uncertainty affecting supply and trade dynamics (Ukraine War)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100" dirty="0"/>
              <a:t>Potentially stalled projects from </a:t>
            </a:r>
            <a:r>
              <a:rPr lang="en-US" sz="1100" i="1" dirty="0"/>
              <a:t>caretaking mode </a:t>
            </a:r>
            <a:r>
              <a:rPr lang="en-US" sz="1100" dirty="0"/>
              <a:t>in upcoming elections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100" dirty="0">
              <a:latin typeface="Aptos" panose="020B00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BB8D0A-CA63-9DAB-430F-E40847704B52}"/>
              </a:ext>
            </a:extLst>
          </p:cNvPr>
          <p:cNvSpPr/>
          <p:nvPr/>
        </p:nvSpPr>
        <p:spPr>
          <a:xfrm>
            <a:off x="5232399" y="791626"/>
            <a:ext cx="968103" cy="3860800"/>
          </a:xfrm>
          <a:prstGeom prst="rect">
            <a:avLst/>
          </a:prstGeom>
          <a:solidFill>
            <a:schemeClr val="tx2">
              <a:lumMod val="25000"/>
              <a:lumOff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162FAD-BA01-6390-F0D5-27E4F44677D4}"/>
              </a:ext>
            </a:extLst>
          </p:cNvPr>
          <p:cNvSpPr/>
          <p:nvPr/>
        </p:nvSpPr>
        <p:spPr>
          <a:xfrm>
            <a:off x="4655234" y="5230035"/>
            <a:ext cx="304800" cy="313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TO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F88B28-4EE3-E99A-10B0-A708632E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6" y="576997"/>
            <a:ext cx="7004094" cy="44955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BE14E6-A6D1-864F-C89A-2BF4EBCA76F9}"/>
              </a:ext>
            </a:extLst>
          </p:cNvPr>
          <p:cNvSpPr/>
          <p:nvPr/>
        </p:nvSpPr>
        <p:spPr>
          <a:xfrm>
            <a:off x="2347431" y="784778"/>
            <a:ext cx="874666" cy="386080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CF7209-C229-E96C-35AE-DF395E1BF57C}"/>
              </a:ext>
            </a:extLst>
          </p:cNvPr>
          <p:cNvSpPr/>
          <p:nvPr/>
        </p:nvSpPr>
        <p:spPr>
          <a:xfrm>
            <a:off x="3447916" y="784778"/>
            <a:ext cx="610278" cy="3860800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1780B7-3612-75DD-6841-F483C4540FC6}"/>
              </a:ext>
            </a:extLst>
          </p:cNvPr>
          <p:cNvSpPr/>
          <p:nvPr/>
        </p:nvSpPr>
        <p:spPr>
          <a:xfrm>
            <a:off x="2637002" y="422163"/>
            <a:ext cx="304800" cy="31326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TO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8AA0AE-8DA8-7052-06B5-2099DD103FA4}"/>
              </a:ext>
            </a:extLst>
          </p:cNvPr>
          <p:cNvSpPr/>
          <p:nvPr/>
        </p:nvSpPr>
        <p:spPr>
          <a:xfrm>
            <a:off x="3594104" y="423961"/>
            <a:ext cx="304800" cy="313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TO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94704-867E-4E1D-3353-C8F6835DFCB7}"/>
              </a:ext>
            </a:extLst>
          </p:cNvPr>
          <p:cNvSpPr/>
          <p:nvPr/>
        </p:nvSpPr>
        <p:spPr>
          <a:xfrm>
            <a:off x="5232399" y="791626"/>
            <a:ext cx="968103" cy="3860800"/>
          </a:xfrm>
          <a:prstGeom prst="rect">
            <a:avLst/>
          </a:prstGeom>
          <a:solidFill>
            <a:schemeClr val="tx2">
              <a:lumMod val="25000"/>
              <a:lumOff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O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4031EF-9E6F-3E47-0294-F1FC44F9CCF5}"/>
              </a:ext>
            </a:extLst>
          </p:cNvPr>
          <p:cNvSpPr/>
          <p:nvPr/>
        </p:nvSpPr>
        <p:spPr>
          <a:xfrm>
            <a:off x="5572843" y="422163"/>
            <a:ext cx="304800" cy="3132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TO" dirty="0"/>
          </a:p>
        </p:txBody>
      </p:sp>
    </p:spTree>
    <p:extLst>
      <p:ext uri="{BB962C8B-B14F-4D97-AF65-F5344CB8AC3E}">
        <p14:creationId xmlns:p14="http://schemas.microsoft.com/office/powerpoint/2010/main" val="370586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8644</TotalTime>
  <Words>456</Words>
  <Application>Microsoft Office PowerPoint</Application>
  <PresentationFormat>Widescreen</PresentationFormat>
  <Paragraphs>94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Moeaki</dc:creator>
  <cp:lastModifiedBy>Antonio Moeaki</cp:lastModifiedBy>
  <cp:revision>11</cp:revision>
  <dcterms:created xsi:type="dcterms:W3CDTF">2025-08-11T21:30:41Z</dcterms:created>
  <dcterms:modified xsi:type="dcterms:W3CDTF">2025-08-17T22:09:18Z</dcterms:modified>
</cp:coreProperties>
</file>