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7ABC"/>
    <a:srgbClr val="A6CFE2"/>
    <a:srgbClr val="9BD0ED"/>
    <a:srgbClr val="C6C6E2"/>
    <a:srgbClr val="3366CC"/>
    <a:srgbClr val="685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2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6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84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04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5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3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87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9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5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3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3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3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0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7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1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8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9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130" y="838952"/>
            <a:ext cx="7772400" cy="1470025"/>
          </a:xfrm>
        </p:spPr>
        <p:txBody>
          <a:bodyPr anchor="ctr">
            <a:normAutofit fontScale="90000"/>
          </a:bodyPr>
          <a:lstStyle/>
          <a:p>
            <a:pPr algn="l">
              <a:defRPr sz="4400" b="1">
                <a:solidFill>
                  <a:srgbClr val="002060"/>
                </a:solidFill>
              </a:defRPr>
            </a:pPr>
            <a:r>
              <a:rPr b="1" cap="none" dirty="0" err="1">
                <a:ln w="12700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  <a:effectLst>
                  <a:outerShdw dist="38100" dir="2640000" algn="bl" rotWithShape="0">
                    <a:schemeClr val="accent1"/>
                  </a:outerShdw>
                </a:effectLst>
              </a:rPr>
              <a:t>Мультимедийный</a:t>
            </a:r>
            <a:r>
              <a:rPr b="1" cap="none" dirty="0">
                <a:ln w="12700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  <a:effectLst>
                  <a:outerShdw dist="38100" dir="2640000" algn="bl" rotWithShape="0">
                    <a:schemeClr val="accent1"/>
                  </a:outerShdw>
                </a:effectLst>
              </a:rPr>
              <a:t> ПК </a:t>
            </a:r>
            <a:r>
              <a:rPr b="1" cap="none" dirty="0" err="1">
                <a:ln w="12700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  <a:effectLst>
                  <a:outerShdw dist="38100" dir="2640000" algn="bl" rotWithShape="0">
                    <a:schemeClr val="accent1"/>
                  </a:outerShdw>
                </a:effectLst>
              </a:rPr>
              <a:t>для</a:t>
            </a:r>
            <a:r>
              <a:rPr b="1" cap="none" dirty="0">
                <a:ln w="12700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b="1" cap="none" dirty="0" err="1">
                <a:ln w="12700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  <a:effectLst>
                  <a:outerShdw dist="38100" dir="2640000" algn="bl" rotWithShape="0">
                    <a:schemeClr val="accent1"/>
                  </a:outerShdw>
                </a:effectLst>
              </a:rPr>
              <a:t>домашнего</a:t>
            </a:r>
            <a:r>
              <a:rPr b="1" cap="none" dirty="0">
                <a:ln w="12700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b="1" cap="none" dirty="0" err="1">
                <a:ln w="12700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  <a:effectLst>
                  <a:outerShdw dist="38100" dir="2640000" algn="bl" rotWithShape="0">
                    <a:schemeClr val="accent1"/>
                  </a:outerShdw>
                </a:effectLst>
              </a:rPr>
              <a:t>кинотеатра</a:t>
            </a:r>
            <a:r>
              <a:rPr b="1" cap="none" dirty="0">
                <a:ln w="12700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  <a:effectLst>
                  <a:outerShdw dist="38100" dir="2640000" algn="bl" rotWithShape="0">
                    <a:schemeClr val="accent1"/>
                  </a:outerShdw>
                </a:effectLst>
              </a:rPr>
              <a:t> и VR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4532" y="2217694"/>
            <a:ext cx="5702588" cy="1391935"/>
          </a:xfrm>
        </p:spPr>
        <p:txBody>
          <a:bodyPr anchor="ctr">
            <a:normAutofit/>
          </a:bodyPr>
          <a:lstStyle/>
          <a:p>
            <a:pPr algn="l">
              <a:defRPr sz="2800"/>
            </a:pPr>
            <a:r>
              <a:rPr sz="2400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Проект</a:t>
            </a:r>
            <a:r>
              <a:rPr sz="24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высокопроизводительного</a:t>
            </a:r>
            <a:r>
              <a:rPr sz="24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ПК </a:t>
            </a:r>
            <a:r>
              <a:rPr sz="2400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sz="24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8K-кинотеатра и </a:t>
            </a:r>
            <a:r>
              <a:rPr sz="2400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виртуальной</a:t>
            </a:r>
            <a:r>
              <a:rPr sz="24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реальности</a:t>
            </a:r>
            <a:endParaRPr sz="2400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8892ACE-C066-4EE1-AAA8-130A617CB579}"/>
              </a:ext>
            </a:extLst>
          </p:cNvPr>
          <p:cNvSpPr txBox="1">
            <a:spLocks/>
          </p:cNvSpPr>
          <p:nvPr/>
        </p:nvSpPr>
        <p:spPr>
          <a:xfrm>
            <a:off x="10828097" y="0"/>
            <a:ext cx="1363903" cy="53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defRPr sz="2800"/>
            </a:pP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17.05.2025</a:t>
            </a:r>
            <a:endParaRPr lang="ru-RU" sz="1600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1385726-3169-4D23-B28D-0C0FCB8D1128}"/>
              </a:ext>
            </a:extLst>
          </p:cNvPr>
          <p:cNvSpPr txBox="1">
            <a:spLocks/>
          </p:cNvSpPr>
          <p:nvPr/>
        </p:nvSpPr>
        <p:spPr>
          <a:xfrm>
            <a:off x="6565610" y="5821664"/>
            <a:ext cx="5575590" cy="1391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800"/>
            </a:pPr>
            <a:r>
              <a:rPr lang="ru-RU" sz="18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Выполнили: </a:t>
            </a:r>
            <a:r>
              <a:rPr lang="ru-RU" sz="1800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Джереловский</a:t>
            </a:r>
            <a:r>
              <a:rPr lang="ru-RU" sz="18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Ладейщиков, Юсупов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9787" y="176283"/>
            <a:ext cx="5452427" cy="1148080"/>
          </a:xfrm>
        </p:spPr>
        <p:txBody>
          <a:bodyPr>
            <a:normAutofit/>
          </a:bodyPr>
          <a:lstStyle/>
          <a:p>
            <a:pPr algn="ctr">
              <a:defRPr>
                <a:solidFill>
                  <a:srgbClr val="002060"/>
                </a:solidFill>
              </a:defRPr>
            </a:pPr>
            <a:r>
              <a:rPr sz="3600" b="1" dirty="0" err="1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Цель</a:t>
            </a:r>
            <a:r>
              <a:rPr sz="3600" b="1" dirty="0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 </a:t>
            </a:r>
            <a:r>
              <a:rPr sz="3600" b="1" dirty="0" err="1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проекта</a:t>
            </a:r>
            <a:endParaRPr sz="3600" b="1" dirty="0">
              <a:gradFill>
                <a:gsLst>
                  <a:gs pos="0">
                    <a:srgbClr val="3366CC"/>
                  </a:gs>
                  <a:gs pos="100000">
                    <a:srgbClr val="C6C6E2"/>
                  </a:gs>
                </a:gsLst>
                <a:lin ang="5400000" scaled="1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45639"/>
            <a:ext cx="9905998" cy="3124201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endParaRPr sz="2600" dirty="0"/>
          </a:p>
          <a:p>
            <a:pPr marL="0" indent="0">
              <a:lnSpc>
                <a:spcPct val="150000"/>
              </a:lnSpc>
              <a:buNone/>
              <a:defRPr sz="2400"/>
            </a:pPr>
            <a:r>
              <a:rPr sz="2600" dirty="0" err="1">
                <a:latin typeface="Impact" panose="020B0806030902050204" pitchFamily="34" charset="0"/>
              </a:rPr>
              <a:t>Спроектировать</a:t>
            </a:r>
            <a:r>
              <a:rPr sz="2600" dirty="0">
                <a:latin typeface="Impact" panose="020B0806030902050204" pitchFamily="34" charset="0"/>
              </a:rPr>
              <a:t> ПК </a:t>
            </a:r>
            <a:r>
              <a:rPr sz="2600" dirty="0" err="1">
                <a:latin typeface="Impact" panose="020B0806030902050204" pitchFamily="34" charset="0"/>
              </a:rPr>
              <a:t>для</a:t>
            </a:r>
            <a:r>
              <a:rPr sz="2600" dirty="0">
                <a:latin typeface="Impact" panose="020B0806030902050204" pitchFamily="34" charset="0"/>
              </a:rPr>
              <a:t>:</a:t>
            </a:r>
            <a:endParaRPr lang="ru-RU" sz="2600" dirty="0">
              <a:latin typeface="Impact" panose="020B080603090205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sz="2600" dirty="0" err="1">
                <a:latin typeface="Impact" panose="020B0806030902050204" pitchFamily="34" charset="0"/>
              </a:rPr>
              <a:t>Просмотра</a:t>
            </a:r>
            <a:r>
              <a:rPr sz="2600" dirty="0">
                <a:latin typeface="Impact" panose="020B0806030902050204" pitchFamily="34" charset="0"/>
              </a:rPr>
              <a:t> 8K-фильмов с Dolby Atmos</a:t>
            </a:r>
            <a:endParaRPr lang="ru-RU" sz="2600" dirty="0">
              <a:latin typeface="Impact" panose="020B080603090205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sz="2600" dirty="0" err="1">
                <a:latin typeface="Impact" panose="020B0806030902050204" pitchFamily="34" charset="0"/>
              </a:rPr>
              <a:t>Игр</a:t>
            </a:r>
            <a:r>
              <a:rPr sz="2600" dirty="0">
                <a:latin typeface="Impact" panose="020B0806030902050204" pitchFamily="34" charset="0"/>
              </a:rPr>
              <a:t> в </a:t>
            </a:r>
            <a:r>
              <a:rPr sz="2600" dirty="0" err="1">
                <a:latin typeface="Impact" panose="020B0806030902050204" pitchFamily="34" charset="0"/>
              </a:rPr>
              <a:t>виртуальной</a:t>
            </a:r>
            <a:r>
              <a:rPr sz="2600" dirty="0">
                <a:latin typeface="Impact" panose="020B0806030902050204" pitchFamily="34" charset="0"/>
              </a:rPr>
              <a:t> </a:t>
            </a:r>
            <a:r>
              <a:rPr sz="2600" dirty="0" err="1">
                <a:latin typeface="Impact" panose="020B0806030902050204" pitchFamily="34" charset="0"/>
              </a:rPr>
              <a:t>реальности</a:t>
            </a:r>
            <a:r>
              <a:rPr sz="2600" dirty="0">
                <a:latin typeface="Impact" panose="020B0806030902050204" pitchFamily="34" charset="0"/>
              </a:rPr>
              <a:t> (Meta Quest 3, Valve Index)</a:t>
            </a:r>
            <a:endParaRPr lang="ru-RU" sz="2600" dirty="0">
              <a:latin typeface="Impact" panose="020B080603090205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sz="2600" dirty="0" err="1">
                <a:latin typeface="Impact" panose="020B0806030902050204" pitchFamily="34" charset="0"/>
              </a:rPr>
              <a:t>Бесшумной</a:t>
            </a:r>
            <a:r>
              <a:rPr sz="2600" dirty="0">
                <a:latin typeface="Impact" panose="020B0806030902050204" pitchFamily="34" charset="0"/>
              </a:rPr>
              <a:t> </a:t>
            </a:r>
            <a:r>
              <a:rPr sz="2600" dirty="0" err="1">
                <a:latin typeface="Impact" panose="020B0806030902050204" pitchFamily="34" charset="0"/>
              </a:rPr>
              <a:t>работы</a:t>
            </a:r>
            <a:r>
              <a:rPr sz="2600" dirty="0">
                <a:latin typeface="Impact" panose="020B0806030902050204" pitchFamily="34" charset="0"/>
              </a:rPr>
              <a:t> в </a:t>
            </a:r>
            <a:r>
              <a:rPr sz="2600" dirty="0" err="1">
                <a:latin typeface="Impact" panose="020B0806030902050204" pitchFamily="34" charset="0"/>
              </a:rPr>
              <a:t>гостиной</a:t>
            </a:r>
            <a:r>
              <a:rPr sz="2600" dirty="0">
                <a:latin typeface="Impact" panose="020B0806030902050204" pitchFamily="34" charset="0"/>
              </a:rPr>
              <a:t> (&lt;30 </a:t>
            </a:r>
            <a:r>
              <a:rPr sz="2600" dirty="0" err="1">
                <a:latin typeface="Impact" panose="020B0806030902050204" pitchFamily="34" charset="0"/>
              </a:rPr>
              <a:t>дБ</a:t>
            </a:r>
            <a:r>
              <a:rPr sz="2600" dirty="0">
                <a:latin typeface="Impact" panose="020B080603090205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507" y="166958"/>
            <a:ext cx="8154987" cy="1290320"/>
          </a:xfrm>
        </p:spPr>
        <p:txBody>
          <a:bodyPr>
            <a:normAutofit/>
          </a:bodyPr>
          <a:lstStyle/>
          <a:p>
            <a:pPr algn="ctr">
              <a:defRPr>
                <a:solidFill>
                  <a:srgbClr val="002060"/>
                </a:solidFill>
              </a:defRPr>
            </a:pPr>
            <a:r>
              <a:rPr sz="3600" b="1" dirty="0" err="1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Требования</a:t>
            </a:r>
            <a:r>
              <a:rPr sz="3600" b="1" dirty="0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 к </a:t>
            </a:r>
            <a:r>
              <a:rPr sz="3600" b="1" dirty="0" err="1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комплектующим</a:t>
            </a:r>
            <a:endParaRPr sz="3600" b="1" dirty="0">
              <a:gradFill>
                <a:gsLst>
                  <a:gs pos="0">
                    <a:srgbClr val="3366CC"/>
                  </a:gs>
                  <a:gs pos="100000">
                    <a:srgbClr val="C6C6E2"/>
                  </a:gs>
                </a:gsLst>
                <a:lin ang="5400000" scaled="1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29359"/>
            <a:ext cx="9905998" cy="459232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sz="2400" dirty="0">
              <a:latin typeface="Impact" panose="020B0806030902050204" pitchFamily="34" charset="0"/>
            </a:endParaRPr>
          </a:p>
          <a:p>
            <a:pPr>
              <a:defRPr sz="2400"/>
            </a:pPr>
            <a:r>
              <a:rPr sz="2400" dirty="0" err="1">
                <a:latin typeface="Impact" panose="020B0806030902050204" pitchFamily="34" charset="0"/>
              </a:rPr>
              <a:t>Процессор</a:t>
            </a:r>
            <a:r>
              <a:rPr sz="2400" dirty="0">
                <a:latin typeface="Impact" panose="020B0806030902050204" pitchFamily="34" charset="0"/>
              </a:rPr>
              <a:t>: </a:t>
            </a:r>
            <a:r>
              <a:rPr lang="ru-RU" sz="2400" dirty="0">
                <a:latin typeface="Impact" panose="020B0806030902050204" pitchFamily="34" charset="0"/>
              </a:rPr>
              <a:t>                         </a:t>
            </a:r>
            <a:r>
              <a:rPr sz="2400" dirty="0">
                <a:latin typeface="Impact" panose="020B0806030902050204" pitchFamily="34" charset="0"/>
              </a:rPr>
              <a:t>12+ </a:t>
            </a:r>
            <a:r>
              <a:rPr sz="2400" dirty="0" err="1">
                <a:latin typeface="Impact" panose="020B0806030902050204" pitchFamily="34" charset="0"/>
              </a:rPr>
              <a:t>ядер</a:t>
            </a:r>
            <a:r>
              <a:rPr sz="2400" dirty="0">
                <a:latin typeface="Impact" panose="020B0806030902050204" pitchFamily="34" charset="0"/>
              </a:rPr>
              <a:t> (Intel i7-14700 / AMD Ryzen 9 7900)</a:t>
            </a:r>
          </a:p>
          <a:p>
            <a:pPr>
              <a:defRPr sz="2400"/>
            </a:pPr>
            <a:r>
              <a:rPr sz="2400" dirty="0" err="1">
                <a:latin typeface="Impact" panose="020B0806030902050204" pitchFamily="34" charset="0"/>
              </a:rPr>
              <a:t>Материнская</a:t>
            </a:r>
            <a:r>
              <a:rPr sz="2400" dirty="0">
                <a:latin typeface="Impact" panose="020B0806030902050204" pitchFamily="34" charset="0"/>
              </a:rPr>
              <a:t> </a:t>
            </a:r>
            <a:r>
              <a:rPr sz="2400" dirty="0" err="1">
                <a:latin typeface="Impact" panose="020B0806030902050204" pitchFamily="34" charset="0"/>
              </a:rPr>
              <a:t>плата</a:t>
            </a:r>
            <a:r>
              <a:rPr sz="2400" dirty="0">
                <a:latin typeface="Impact" panose="020B0806030902050204" pitchFamily="34" charset="0"/>
              </a:rPr>
              <a:t>: </a:t>
            </a:r>
            <a:r>
              <a:rPr lang="ru-RU" sz="2400" dirty="0">
                <a:latin typeface="Impact" panose="020B0806030902050204" pitchFamily="34" charset="0"/>
              </a:rPr>
              <a:t>       </a:t>
            </a:r>
            <a:r>
              <a:rPr sz="2400" dirty="0">
                <a:latin typeface="Impact" panose="020B0806030902050204" pitchFamily="34" charset="0"/>
              </a:rPr>
              <a:t>ATX, PCIe 5.0, Wi-Fi 7 (Z790 / X670)</a:t>
            </a:r>
          </a:p>
          <a:p>
            <a:pPr>
              <a:defRPr sz="2400"/>
            </a:pPr>
            <a:r>
              <a:rPr sz="2400" dirty="0" err="1">
                <a:latin typeface="Impact" panose="020B0806030902050204" pitchFamily="34" charset="0"/>
              </a:rPr>
              <a:t>Оперативная</a:t>
            </a:r>
            <a:r>
              <a:rPr sz="2400" dirty="0">
                <a:latin typeface="Impact" panose="020B0806030902050204" pitchFamily="34" charset="0"/>
              </a:rPr>
              <a:t> </a:t>
            </a:r>
            <a:r>
              <a:rPr sz="2400" dirty="0" err="1">
                <a:latin typeface="Impact" panose="020B0806030902050204" pitchFamily="34" charset="0"/>
              </a:rPr>
              <a:t>память</a:t>
            </a:r>
            <a:r>
              <a:rPr sz="2400" dirty="0">
                <a:latin typeface="Impact" panose="020B0806030902050204" pitchFamily="34" charset="0"/>
              </a:rPr>
              <a:t>: </a:t>
            </a:r>
            <a:r>
              <a:rPr lang="ru-RU" sz="2400" dirty="0">
                <a:latin typeface="Impact" panose="020B0806030902050204" pitchFamily="34" charset="0"/>
              </a:rPr>
              <a:t>     </a:t>
            </a:r>
            <a:r>
              <a:rPr sz="2400" dirty="0">
                <a:latin typeface="Impact" panose="020B0806030902050204" pitchFamily="34" charset="0"/>
              </a:rPr>
              <a:t>32 ГБ DDR5 (5200+ </a:t>
            </a:r>
            <a:r>
              <a:rPr sz="2400" dirty="0" err="1">
                <a:latin typeface="Impact" panose="020B0806030902050204" pitchFamily="34" charset="0"/>
              </a:rPr>
              <a:t>МГц</a:t>
            </a:r>
            <a:r>
              <a:rPr sz="2400" dirty="0">
                <a:latin typeface="Impact" panose="020B0806030902050204" pitchFamily="34" charset="0"/>
              </a:rPr>
              <a:t>)</a:t>
            </a:r>
          </a:p>
          <a:p>
            <a:pPr>
              <a:defRPr sz="2400"/>
            </a:pPr>
            <a:r>
              <a:rPr sz="2400" dirty="0" err="1">
                <a:latin typeface="Impact" panose="020B0806030902050204" pitchFamily="34" charset="0"/>
              </a:rPr>
              <a:t>Накопитель</a:t>
            </a:r>
            <a:r>
              <a:rPr sz="2400" dirty="0">
                <a:latin typeface="Impact" panose="020B0806030902050204" pitchFamily="34" charset="0"/>
              </a:rPr>
              <a:t>: </a:t>
            </a:r>
            <a:r>
              <a:rPr lang="ru-RU" sz="2400" dirty="0">
                <a:latin typeface="Impact" panose="020B0806030902050204" pitchFamily="34" charset="0"/>
              </a:rPr>
              <a:t>                       </a:t>
            </a:r>
            <a:r>
              <a:rPr sz="2400" dirty="0" err="1">
                <a:latin typeface="Impact" panose="020B0806030902050204" pitchFamily="34" charset="0"/>
              </a:rPr>
              <a:t>NVMe</a:t>
            </a:r>
            <a:r>
              <a:rPr sz="2400" dirty="0">
                <a:latin typeface="Impact" panose="020B0806030902050204" pitchFamily="34" charset="0"/>
              </a:rPr>
              <a:t> SSD 2 ТБ (PCIe 5.0)</a:t>
            </a:r>
          </a:p>
          <a:p>
            <a:pPr>
              <a:defRPr sz="2400"/>
            </a:pPr>
            <a:r>
              <a:rPr sz="2400" dirty="0" err="1">
                <a:latin typeface="Impact" panose="020B0806030902050204" pitchFamily="34" charset="0"/>
              </a:rPr>
              <a:t>Видеокарта</a:t>
            </a:r>
            <a:r>
              <a:rPr sz="2400" dirty="0">
                <a:latin typeface="Impact" panose="020B0806030902050204" pitchFamily="34" charset="0"/>
              </a:rPr>
              <a:t>: </a:t>
            </a:r>
            <a:r>
              <a:rPr lang="ru-RU" sz="2400" dirty="0">
                <a:latin typeface="Impact" panose="020B0806030902050204" pitchFamily="34" charset="0"/>
              </a:rPr>
              <a:t>                       </a:t>
            </a:r>
            <a:r>
              <a:rPr sz="2400" dirty="0">
                <a:latin typeface="Impact" panose="020B0806030902050204" pitchFamily="34" charset="0"/>
              </a:rPr>
              <a:t>NVIDIA RTX 4080 / AMD RX 7900 XT (12-16 ГБ VRAM)</a:t>
            </a:r>
          </a:p>
          <a:p>
            <a:pPr>
              <a:defRPr sz="2400"/>
            </a:pPr>
            <a:r>
              <a:rPr sz="2400" dirty="0" err="1">
                <a:latin typeface="Impact" panose="020B0806030902050204" pitchFamily="34" charset="0"/>
              </a:rPr>
              <a:t>Охлаждение</a:t>
            </a:r>
            <a:r>
              <a:rPr sz="2400" dirty="0">
                <a:latin typeface="Impact" panose="020B0806030902050204" pitchFamily="34" charset="0"/>
              </a:rPr>
              <a:t>: </a:t>
            </a:r>
            <a:r>
              <a:rPr lang="ru-RU" sz="2400" dirty="0">
                <a:latin typeface="Impact" panose="020B0806030902050204" pitchFamily="34" charset="0"/>
              </a:rPr>
              <a:t>                      </a:t>
            </a:r>
            <a:r>
              <a:rPr sz="2400" dirty="0" err="1">
                <a:latin typeface="Impact" panose="020B0806030902050204" pitchFamily="34" charset="0"/>
              </a:rPr>
              <a:t>Кастомное</a:t>
            </a:r>
            <a:r>
              <a:rPr sz="2400" dirty="0">
                <a:latin typeface="Impact" panose="020B0806030902050204" pitchFamily="34" charset="0"/>
              </a:rPr>
              <a:t> </a:t>
            </a:r>
            <a:r>
              <a:rPr sz="2400" dirty="0" err="1">
                <a:latin typeface="Impact" panose="020B0806030902050204" pitchFamily="34" charset="0"/>
              </a:rPr>
              <a:t>жидкостное</a:t>
            </a:r>
            <a:endParaRPr sz="2400" dirty="0">
              <a:latin typeface="Impact" panose="020B0806030902050204" pitchFamily="34" charset="0"/>
            </a:endParaRPr>
          </a:p>
          <a:p>
            <a:pPr>
              <a:defRPr sz="2400"/>
            </a:pPr>
            <a:r>
              <a:rPr sz="2400" dirty="0" err="1">
                <a:latin typeface="Impact" panose="020B0806030902050204" pitchFamily="34" charset="0"/>
              </a:rPr>
              <a:t>Блок</a:t>
            </a:r>
            <a:r>
              <a:rPr sz="2400" dirty="0">
                <a:latin typeface="Impact" panose="020B0806030902050204" pitchFamily="34" charset="0"/>
              </a:rPr>
              <a:t> </a:t>
            </a:r>
            <a:r>
              <a:rPr sz="2400" dirty="0" err="1">
                <a:latin typeface="Impact" panose="020B0806030902050204" pitchFamily="34" charset="0"/>
              </a:rPr>
              <a:t>питания</a:t>
            </a:r>
            <a:r>
              <a:rPr sz="2400" dirty="0">
                <a:latin typeface="Impact" panose="020B0806030902050204" pitchFamily="34" charset="0"/>
              </a:rPr>
              <a:t>:</a:t>
            </a:r>
            <a:r>
              <a:rPr lang="ru-RU" sz="2400" dirty="0">
                <a:latin typeface="Impact" panose="020B0806030902050204" pitchFamily="34" charset="0"/>
              </a:rPr>
              <a:t>                   </a:t>
            </a:r>
            <a:r>
              <a:rPr sz="2400" dirty="0">
                <a:latin typeface="Impact" panose="020B0806030902050204" pitchFamily="34" charset="0"/>
              </a:rPr>
              <a:t> 850-1000 </a:t>
            </a:r>
            <a:r>
              <a:rPr sz="2400" dirty="0" err="1">
                <a:latin typeface="Impact" panose="020B0806030902050204" pitchFamily="34" charset="0"/>
              </a:rPr>
              <a:t>Вт</a:t>
            </a:r>
            <a:r>
              <a:rPr sz="2400" dirty="0">
                <a:latin typeface="Impact" panose="020B0806030902050204" pitchFamily="34" charset="0"/>
              </a:rPr>
              <a:t> (80 PLUS Gold, </a:t>
            </a:r>
            <a:r>
              <a:rPr sz="2400" dirty="0" err="1">
                <a:latin typeface="Impact" panose="020B0806030902050204" pitchFamily="34" charset="0"/>
              </a:rPr>
              <a:t>модульный</a:t>
            </a:r>
            <a:r>
              <a:rPr sz="2400" dirty="0">
                <a:latin typeface="Impact" panose="020B0806030902050204" pitchFamily="34" charset="0"/>
              </a:rPr>
              <a:t>)</a:t>
            </a:r>
          </a:p>
          <a:p>
            <a:pPr>
              <a:defRPr sz="2400"/>
            </a:pPr>
            <a:r>
              <a:rPr sz="2400" dirty="0" err="1">
                <a:latin typeface="Impact" panose="020B0806030902050204" pitchFamily="34" charset="0"/>
              </a:rPr>
              <a:t>Сеть</a:t>
            </a:r>
            <a:r>
              <a:rPr sz="2400" dirty="0">
                <a:latin typeface="Impact" panose="020B0806030902050204" pitchFamily="34" charset="0"/>
              </a:rPr>
              <a:t>: </a:t>
            </a:r>
            <a:r>
              <a:rPr lang="ru-RU" sz="2400" dirty="0">
                <a:latin typeface="Impact" panose="020B0806030902050204" pitchFamily="34" charset="0"/>
              </a:rPr>
              <a:t>                                      </a:t>
            </a:r>
            <a:r>
              <a:rPr sz="2400" dirty="0">
                <a:latin typeface="Impact" panose="020B0806030902050204" pitchFamily="34" charset="0"/>
              </a:rPr>
              <a:t>Ethernet 2.5 </a:t>
            </a:r>
            <a:r>
              <a:rPr sz="2400" dirty="0" err="1">
                <a:latin typeface="Impact" panose="020B0806030902050204" pitchFamily="34" charset="0"/>
              </a:rPr>
              <a:t>Гбит</a:t>
            </a:r>
            <a:r>
              <a:rPr sz="2400" dirty="0">
                <a:latin typeface="Impact" panose="020B0806030902050204" pitchFamily="34" charset="0"/>
              </a:rPr>
              <a:t>/с + Wi-Fi 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467" y="195972"/>
            <a:ext cx="8287067" cy="1270000"/>
          </a:xfrm>
        </p:spPr>
        <p:txBody>
          <a:bodyPr>
            <a:normAutofit/>
          </a:bodyPr>
          <a:lstStyle/>
          <a:p>
            <a:pPr algn="ctr">
              <a:defRPr>
                <a:solidFill>
                  <a:srgbClr val="002060"/>
                </a:solidFill>
              </a:defRPr>
            </a:pPr>
            <a:r>
              <a:rPr sz="3600" b="1" dirty="0" err="1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Бюджет</a:t>
            </a:r>
            <a:r>
              <a:rPr sz="3600" b="1" dirty="0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 и </a:t>
            </a:r>
            <a:r>
              <a:rPr sz="3600" b="1" dirty="0" err="1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ключевые</a:t>
            </a:r>
            <a:r>
              <a:rPr sz="3600" b="1" dirty="0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 </a:t>
            </a:r>
            <a:r>
              <a:rPr sz="3600" b="1" dirty="0" err="1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особенности</a:t>
            </a:r>
            <a:endParaRPr sz="3600" b="1" dirty="0">
              <a:gradFill>
                <a:gsLst>
                  <a:gs pos="0">
                    <a:srgbClr val="3366CC"/>
                  </a:gs>
                  <a:gs pos="100000">
                    <a:srgbClr val="C6C6E2"/>
                  </a:gs>
                </a:gsLst>
                <a:lin ang="5400000" scaled="1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78001"/>
            <a:ext cx="9905998" cy="3515360"/>
          </a:xfrm>
        </p:spPr>
        <p:txBody>
          <a:bodyPr>
            <a:noAutofit/>
          </a:bodyPr>
          <a:lstStyle/>
          <a:p>
            <a:endParaRPr sz="2600" dirty="0">
              <a:latin typeface="Impact" panose="020B0806030902050204" pitchFamily="34" charset="0"/>
            </a:endParaRPr>
          </a:p>
          <a:p>
            <a:pPr>
              <a:defRPr sz="2400"/>
            </a:pPr>
            <a:r>
              <a:rPr sz="2600" dirty="0" err="1">
                <a:latin typeface="Impact" panose="020B0806030902050204" pitchFamily="34" charset="0"/>
              </a:rPr>
              <a:t>Поддержка</a:t>
            </a:r>
            <a:r>
              <a:rPr sz="2600" dirty="0">
                <a:latin typeface="Impact" panose="020B0806030902050204" pitchFamily="34" charset="0"/>
              </a:rPr>
              <a:t> HDMI 2.1 (8K @ 120 </a:t>
            </a:r>
            <a:r>
              <a:rPr sz="2600" dirty="0" err="1">
                <a:latin typeface="Impact" panose="020B0806030902050204" pitchFamily="34" charset="0"/>
              </a:rPr>
              <a:t>Гц</a:t>
            </a:r>
            <a:r>
              <a:rPr sz="2600" dirty="0">
                <a:latin typeface="Impact" panose="020B0806030902050204" pitchFamily="34" charset="0"/>
              </a:rPr>
              <a:t>)</a:t>
            </a:r>
          </a:p>
          <a:p>
            <a:pPr>
              <a:defRPr sz="2400"/>
            </a:pPr>
            <a:r>
              <a:rPr sz="2600" dirty="0" err="1">
                <a:latin typeface="Impact" panose="020B0806030902050204" pitchFamily="34" charset="0"/>
              </a:rPr>
              <a:t>Тихая</a:t>
            </a:r>
            <a:r>
              <a:rPr sz="2600" dirty="0">
                <a:latin typeface="Impact" panose="020B0806030902050204" pitchFamily="34" charset="0"/>
              </a:rPr>
              <a:t> </a:t>
            </a:r>
            <a:r>
              <a:rPr sz="2600" dirty="0" err="1">
                <a:latin typeface="Impact" panose="020B0806030902050204" pitchFamily="34" charset="0"/>
              </a:rPr>
              <a:t>работа</a:t>
            </a:r>
            <a:r>
              <a:rPr sz="2600" dirty="0">
                <a:latin typeface="Impact" panose="020B0806030902050204" pitchFamily="34" charset="0"/>
              </a:rPr>
              <a:t> (&lt;30 </a:t>
            </a:r>
            <a:r>
              <a:rPr sz="2600" dirty="0" err="1">
                <a:latin typeface="Impact" panose="020B0806030902050204" pitchFamily="34" charset="0"/>
              </a:rPr>
              <a:t>дБ</a:t>
            </a:r>
            <a:r>
              <a:rPr sz="2600" dirty="0">
                <a:latin typeface="Impact" panose="020B0806030902050204" pitchFamily="34" charset="0"/>
              </a:rPr>
              <a:t>) </a:t>
            </a:r>
            <a:r>
              <a:rPr sz="2600" dirty="0" err="1">
                <a:latin typeface="Impact" panose="020B0806030902050204" pitchFamily="34" charset="0"/>
              </a:rPr>
              <a:t>благодаря</a:t>
            </a:r>
            <a:r>
              <a:rPr sz="2600" dirty="0">
                <a:latin typeface="Impact" panose="020B0806030902050204" pitchFamily="34" charset="0"/>
              </a:rPr>
              <a:t> </a:t>
            </a:r>
            <a:r>
              <a:rPr sz="2600" dirty="0" err="1">
                <a:latin typeface="Impact" panose="020B0806030902050204" pitchFamily="34" charset="0"/>
              </a:rPr>
              <a:t>жидкостному</a:t>
            </a:r>
            <a:r>
              <a:rPr sz="2600" dirty="0">
                <a:latin typeface="Impact" panose="020B0806030902050204" pitchFamily="34" charset="0"/>
              </a:rPr>
              <a:t> </a:t>
            </a:r>
            <a:r>
              <a:rPr sz="2600" dirty="0" err="1">
                <a:latin typeface="Impact" panose="020B0806030902050204" pitchFamily="34" charset="0"/>
              </a:rPr>
              <a:t>охлаждению</a:t>
            </a:r>
            <a:endParaRPr sz="2600" dirty="0">
              <a:latin typeface="Impact" panose="020B0806030902050204" pitchFamily="34" charset="0"/>
            </a:endParaRPr>
          </a:p>
          <a:p>
            <a:pPr>
              <a:defRPr sz="2400"/>
            </a:pPr>
            <a:r>
              <a:rPr sz="2600" dirty="0" err="1">
                <a:latin typeface="Impact" panose="020B0806030902050204" pitchFamily="34" charset="0"/>
              </a:rPr>
              <a:t>Поддержка</a:t>
            </a:r>
            <a:r>
              <a:rPr sz="2600" dirty="0">
                <a:latin typeface="Impact" panose="020B0806030902050204" pitchFamily="34" charset="0"/>
              </a:rPr>
              <a:t> Dolby Atmos и DTS:X</a:t>
            </a:r>
          </a:p>
          <a:p>
            <a:pPr>
              <a:defRPr sz="2400"/>
            </a:pPr>
            <a:r>
              <a:rPr sz="2600" dirty="0" err="1">
                <a:latin typeface="Impact" panose="020B0806030902050204" pitchFamily="34" charset="0"/>
              </a:rPr>
              <a:t>Быстрая</a:t>
            </a:r>
            <a:r>
              <a:rPr sz="2600" dirty="0">
                <a:latin typeface="Impact" panose="020B0806030902050204" pitchFamily="34" charset="0"/>
              </a:rPr>
              <a:t> </a:t>
            </a:r>
            <a:r>
              <a:rPr sz="2600" dirty="0" err="1">
                <a:latin typeface="Impact" panose="020B0806030902050204" pitchFamily="34" charset="0"/>
              </a:rPr>
              <a:t>загрузка</a:t>
            </a:r>
            <a:r>
              <a:rPr sz="2600" dirty="0">
                <a:latin typeface="Impact" panose="020B0806030902050204" pitchFamily="34" charset="0"/>
              </a:rPr>
              <a:t> </a:t>
            </a:r>
            <a:r>
              <a:rPr sz="2600" dirty="0" err="1">
                <a:latin typeface="Impact" panose="020B0806030902050204" pitchFamily="34" charset="0"/>
              </a:rPr>
              <a:t>игр</a:t>
            </a:r>
            <a:r>
              <a:rPr sz="2600" dirty="0">
                <a:latin typeface="Impact" panose="020B0806030902050204" pitchFamily="34" charset="0"/>
              </a:rPr>
              <a:t> и 8K-контента</a:t>
            </a:r>
          </a:p>
          <a:p>
            <a:pPr>
              <a:defRPr sz="2400"/>
            </a:pPr>
            <a:r>
              <a:rPr sz="2600" dirty="0" err="1">
                <a:latin typeface="Impact" panose="020B0806030902050204" pitchFamily="34" charset="0"/>
              </a:rPr>
              <a:t>Совместимость</a:t>
            </a:r>
            <a:r>
              <a:rPr sz="2600" dirty="0">
                <a:latin typeface="Impact" panose="020B0806030902050204" pitchFamily="34" charset="0"/>
              </a:rPr>
              <a:t> с VR-</a:t>
            </a:r>
            <a:r>
              <a:rPr sz="2600" dirty="0" err="1">
                <a:latin typeface="Impact" panose="020B0806030902050204" pitchFamily="34" charset="0"/>
              </a:rPr>
              <a:t>шлемами</a:t>
            </a:r>
            <a:r>
              <a:rPr sz="2600" dirty="0">
                <a:latin typeface="Impact" panose="020B0806030902050204" pitchFamily="34" charset="0"/>
              </a:rPr>
              <a:t> (Wi-Fi 7 </a:t>
            </a:r>
            <a:r>
              <a:rPr sz="2600" dirty="0" err="1">
                <a:latin typeface="Impact" panose="020B0806030902050204" pitchFamily="34" charset="0"/>
              </a:rPr>
              <a:t>для</a:t>
            </a:r>
            <a:r>
              <a:rPr sz="2600" dirty="0">
                <a:latin typeface="Impact" panose="020B0806030902050204" pitchFamily="34" charset="0"/>
              </a:rPr>
              <a:t> </a:t>
            </a:r>
            <a:r>
              <a:rPr sz="2600" dirty="0" err="1">
                <a:latin typeface="Impact" panose="020B0806030902050204" pitchFamily="34" charset="0"/>
              </a:rPr>
              <a:t>беспроводного</a:t>
            </a:r>
            <a:r>
              <a:rPr sz="2600" dirty="0">
                <a:latin typeface="Impact" panose="020B0806030902050204" pitchFamily="34" charset="0"/>
              </a:rPr>
              <a:t> </a:t>
            </a:r>
            <a:r>
              <a:rPr sz="2600" dirty="0" err="1">
                <a:latin typeface="Impact" panose="020B0806030902050204" pitchFamily="34" charset="0"/>
              </a:rPr>
              <a:t>режима</a:t>
            </a:r>
            <a:r>
              <a:rPr sz="2600" dirty="0">
                <a:latin typeface="Impact" panose="020B0806030902050204" pitchFamily="34" charset="0"/>
              </a:rPr>
              <a:t>)</a:t>
            </a:r>
          </a:p>
          <a:p>
            <a:pPr>
              <a:defRPr sz="2400"/>
            </a:pPr>
            <a:r>
              <a:rPr sz="2600" dirty="0" err="1">
                <a:latin typeface="Impact" panose="020B0806030902050204" pitchFamily="34" charset="0"/>
              </a:rPr>
              <a:t>Бюджет</a:t>
            </a:r>
            <a:r>
              <a:rPr sz="2600" dirty="0">
                <a:latin typeface="Impact" panose="020B0806030902050204" pitchFamily="34" charset="0"/>
              </a:rPr>
              <a:t>: $2000 – $3000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08651"/>
            <a:ext cx="8229600" cy="1143000"/>
          </a:xfrm>
        </p:spPr>
        <p:txBody>
          <a:bodyPr>
            <a:normAutofit/>
          </a:bodyPr>
          <a:lstStyle/>
          <a:p>
            <a:pPr algn="ctr">
              <a:defRPr>
                <a:solidFill>
                  <a:srgbClr val="002060"/>
                </a:solidFill>
              </a:defRPr>
            </a:pPr>
            <a:r>
              <a:rPr sz="3600" b="1" dirty="0" err="1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Варианты</a:t>
            </a:r>
            <a:r>
              <a:rPr sz="3600" b="1" dirty="0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 </a:t>
            </a:r>
            <a:r>
              <a:rPr sz="3600" b="1" dirty="0" err="1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процессоров</a:t>
            </a:r>
            <a:endParaRPr sz="3600" b="1" dirty="0">
              <a:gradFill>
                <a:gsLst>
                  <a:gs pos="0">
                    <a:srgbClr val="3366CC"/>
                  </a:gs>
                  <a:gs pos="100000">
                    <a:srgbClr val="C6C6E2"/>
                  </a:gs>
                </a:gsLst>
                <a:lin ang="5400000" scaled="1"/>
              </a:gra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49661"/>
              </p:ext>
            </p:extLst>
          </p:nvPr>
        </p:nvGraphicFramePr>
        <p:xfrm>
          <a:off x="1219200" y="1904214"/>
          <a:ext cx="9753600" cy="3941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5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6797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 err="1"/>
                        <a:t>Модель</a:t>
                      </a:r>
                      <a:endParaRPr sz="24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7A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 err="1"/>
                        <a:t>Ядра</a:t>
                      </a:r>
                      <a:r>
                        <a:rPr sz="2400" dirty="0"/>
                        <a:t>/</a:t>
                      </a:r>
                      <a:r>
                        <a:rPr sz="2400" dirty="0" err="1"/>
                        <a:t>Потоки</a:t>
                      </a:r>
                      <a:endParaRPr sz="24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7A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/>
                        <a:t>Частота (Boost)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7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680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/>
                        <a:t>Intel Core i7-14700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/>
                        <a:t>12/20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/>
                        <a:t>5.4 </a:t>
                      </a:r>
                      <a:r>
                        <a:rPr sz="2400" dirty="0" err="1"/>
                        <a:t>ГГц</a:t>
                      </a:r>
                      <a:endParaRPr sz="24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680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/>
                        <a:t>AMD Ryzen 9 7900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/>
                        <a:t>12/24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/>
                        <a:t>5.6 </a:t>
                      </a:r>
                      <a:r>
                        <a:rPr sz="2400" dirty="0" err="1"/>
                        <a:t>ГГц</a:t>
                      </a:r>
                      <a:endParaRPr sz="24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89797"/>
            <a:ext cx="8229600" cy="1143000"/>
          </a:xfrm>
        </p:spPr>
        <p:txBody>
          <a:bodyPr>
            <a:normAutofit/>
          </a:bodyPr>
          <a:lstStyle/>
          <a:p>
            <a:pPr algn="ctr">
              <a:defRPr>
                <a:solidFill>
                  <a:srgbClr val="002060"/>
                </a:solidFill>
              </a:defRPr>
            </a:pPr>
            <a:r>
              <a:rPr sz="3600" b="1" dirty="0" err="1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Варианты</a:t>
            </a:r>
            <a:r>
              <a:rPr sz="3600" b="1" dirty="0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 </a:t>
            </a:r>
            <a:r>
              <a:rPr sz="3600" b="1" dirty="0" err="1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видеокарт</a:t>
            </a:r>
            <a:endParaRPr sz="3600" b="1" dirty="0">
              <a:gradFill>
                <a:gsLst>
                  <a:gs pos="0">
                    <a:srgbClr val="3366CC"/>
                  </a:gs>
                  <a:gs pos="100000">
                    <a:srgbClr val="C6C6E2"/>
                  </a:gs>
                </a:gsLst>
                <a:lin ang="5400000" scaled="1"/>
              </a:gra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651609"/>
              </p:ext>
            </p:extLst>
          </p:nvPr>
        </p:nvGraphicFramePr>
        <p:xfrm>
          <a:off x="984316" y="1715683"/>
          <a:ext cx="10223368" cy="4053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0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1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5949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 err="1"/>
                        <a:t>Модель</a:t>
                      </a:r>
                      <a:endParaRPr sz="24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7A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/>
                        <a:t>VRAM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7A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 err="1"/>
                        <a:t>Память</a:t>
                      </a:r>
                      <a:endParaRPr sz="24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7A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/>
                        <a:t>HDMI 2.1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7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714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/>
                        <a:t>NVIDIA RTX 4080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/>
                        <a:t>16 ГБ GDDR6X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/>
                        <a:t>256 </a:t>
                      </a:r>
                      <a:r>
                        <a:rPr sz="2400" dirty="0" err="1"/>
                        <a:t>бит</a:t>
                      </a:r>
                      <a:endParaRPr sz="24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 err="1"/>
                        <a:t>Да</a:t>
                      </a:r>
                      <a:endParaRPr sz="24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88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/>
                        <a:t>AMD RX 7900 XT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/>
                        <a:t>20 ГБ GDDR6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/>
                        <a:t>320 </a:t>
                      </a:r>
                      <a:r>
                        <a:rPr sz="2400" dirty="0" err="1"/>
                        <a:t>бит</a:t>
                      </a:r>
                      <a:endParaRPr sz="24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 err="1"/>
                        <a:t>Да</a:t>
                      </a:r>
                      <a:endParaRPr sz="24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6930"/>
            <a:ext cx="8229600" cy="1143000"/>
          </a:xfrm>
        </p:spPr>
        <p:txBody>
          <a:bodyPr>
            <a:normAutofit/>
          </a:bodyPr>
          <a:lstStyle/>
          <a:p>
            <a:pPr algn="ctr">
              <a:defRPr>
                <a:solidFill>
                  <a:srgbClr val="002060"/>
                </a:solidFill>
              </a:defRPr>
            </a:pPr>
            <a:r>
              <a:rPr sz="3600" b="1" dirty="0" err="1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Итоговая</a:t>
            </a:r>
            <a:r>
              <a:rPr sz="3600" b="1" dirty="0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 </a:t>
            </a:r>
            <a:r>
              <a:rPr sz="3600" b="1" dirty="0" err="1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конфигурация</a:t>
            </a:r>
            <a:endParaRPr sz="3600" b="1" dirty="0">
              <a:gradFill>
                <a:gsLst>
                  <a:gs pos="0">
                    <a:srgbClr val="3366CC"/>
                  </a:gs>
                  <a:gs pos="100000">
                    <a:srgbClr val="C6C6E2"/>
                  </a:gs>
                </a:gsLst>
                <a:lin ang="5400000" scaled="1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676" y="1421088"/>
            <a:ext cx="8229600" cy="4525963"/>
          </a:xfrm>
        </p:spPr>
        <p:txBody>
          <a:bodyPr>
            <a:noAutofit/>
          </a:bodyPr>
          <a:lstStyle/>
          <a:p>
            <a:endParaRPr sz="2600" dirty="0">
              <a:latin typeface="Impact" panose="020B0806030902050204" pitchFamily="34" charset="0"/>
            </a:endParaRPr>
          </a:p>
          <a:p>
            <a:pPr>
              <a:defRPr sz="2400"/>
            </a:pPr>
            <a:r>
              <a:rPr sz="2600" dirty="0" err="1">
                <a:latin typeface="Impact" panose="020B0806030902050204" pitchFamily="34" charset="0"/>
              </a:rPr>
              <a:t>Процессор</a:t>
            </a:r>
            <a:r>
              <a:rPr sz="2600" dirty="0">
                <a:latin typeface="Impact" panose="020B0806030902050204" pitchFamily="34" charset="0"/>
              </a:rPr>
              <a:t>: AMD Ryzen 9 7900 (12/24, 5.6 </a:t>
            </a:r>
            <a:r>
              <a:rPr sz="2600" dirty="0" err="1">
                <a:latin typeface="Impact" panose="020B0806030902050204" pitchFamily="34" charset="0"/>
              </a:rPr>
              <a:t>ГГц</a:t>
            </a:r>
            <a:r>
              <a:rPr sz="2600" dirty="0">
                <a:latin typeface="Impact" panose="020B0806030902050204" pitchFamily="34" charset="0"/>
              </a:rPr>
              <a:t>)</a:t>
            </a:r>
          </a:p>
          <a:p>
            <a:pPr>
              <a:defRPr sz="2400"/>
            </a:pPr>
            <a:r>
              <a:rPr sz="2600" dirty="0" err="1">
                <a:latin typeface="Impact" panose="020B0806030902050204" pitchFamily="34" charset="0"/>
              </a:rPr>
              <a:t>Видеокарта</a:t>
            </a:r>
            <a:r>
              <a:rPr sz="2600" dirty="0">
                <a:latin typeface="Impact" panose="020B0806030902050204" pitchFamily="34" charset="0"/>
              </a:rPr>
              <a:t>: NVIDIA RTX 4080 (16 ГБ GDDR6X)</a:t>
            </a:r>
          </a:p>
          <a:p>
            <a:pPr>
              <a:defRPr sz="2400"/>
            </a:pPr>
            <a:r>
              <a:rPr sz="2600" dirty="0" err="1">
                <a:latin typeface="Impact" panose="020B0806030902050204" pitchFamily="34" charset="0"/>
              </a:rPr>
              <a:t>Память</a:t>
            </a:r>
            <a:r>
              <a:rPr sz="2600" dirty="0">
                <a:latin typeface="Impact" panose="020B0806030902050204" pitchFamily="34" charset="0"/>
              </a:rPr>
              <a:t>: 32 ГБ DDR5-5600</a:t>
            </a:r>
          </a:p>
          <a:p>
            <a:pPr>
              <a:defRPr sz="2400"/>
            </a:pPr>
            <a:r>
              <a:rPr sz="2600" dirty="0" err="1">
                <a:latin typeface="Impact" panose="020B0806030902050204" pitchFamily="34" charset="0"/>
              </a:rPr>
              <a:t>Накопитель</a:t>
            </a:r>
            <a:r>
              <a:rPr sz="2600" dirty="0">
                <a:latin typeface="Impact" panose="020B0806030902050204" pitchFamily="34" charset="0"/>
              </a:rPr>
              <a:t>: 2 ТБ </a:t>
            </a:r>
            <a:r>
              <a:rPr sz="2600" dirty="0" err="1">
                <a:latin typeface="Impact" panose="020B0806030902050204" pitchFamily="34" charset="0"/>
              </a:rPr>
              <a:t>NVMe</a:t>
            </a:r>
            <a:r>
              <a:rPr sz="2600" dirty="0">
                <a:latin typeface="Impact" panose="020B0806030902050204" pitchFamily="34" charset="0"/>
              </a:rPr>
              <a:t> SSD (PCIe 5.0)</a:t>
            </a:r>
          </a:p>
          <a:p>
            <a:pPr>
              <a:defRPr sz="2400"/>
            </a:pPr>
            <a:r>
              <a:rPr sz="2600" dirty="0" err="1">
                <a:latin typeface="Impact" panose="020B0806030902050204" pitchFamily="34" charset="0"/>
              </a:rPr>
              <a:t>Охлаждение</a:t>
            </a:r>
            <a:r>
              <a:rPr sz="2600" dirty="0">
                <a:latin typeface="Impact" panose="020B0806030902050204" pitchFamily="34" charset="0"/>
              </a:rPr>
              <a:t>: </a:t>
            </a:r>
            <a:r>
              <a:rPr sz="2600" dirty="0" err="1">
                <a:latin typeface="Impact" panose="020B0806030902050204" pitchFamily="34" charset="0"/>
              </a:rPr>
              <a:t>Кастомная</a:t>
            </a:r>
            <a:r>
              <a:rPr sz="2600" dirty="0">
                <a:latin typeface="Impact" panose="020B0806030902050204" pitchFamily="34" charset="0"/>
              </a:rPr>
              <a:t> СЖО с </a:t>
            </a:r>
            <a:r>
              <a:rPr sz="2600" dirty="0" err="1">
                <a:latin typeface="Impact" panose="020B0806030902050204" pitchFamily="34" charset="0"/>
              </a:rPr>
              <a:t>низкооборотистыми</a:t>
            </a:r>
            <a:r>
              <a:rPr sz="2600" dirty="0">
                <a:latin typeface="Impact" panose="020B0806030902050204" pitchFamily="34" charset="0"/>
              </a:rPr>
              <a:t> </a:t>
            </a:r>
            <a:r>
              <a:rPr sz="2600" dirty="0" err="1">
                <a:latin typeface="Impact" panose="020B0806030902050204" pitchFamily="34" charset="0"/>
              </a:rPr>
              <a:t>вентиляторами</a:t>
            </a:r>
            <a:endParaRPr sz="2600" dirty="0">
              <a:latin typeface="Impact" panose="020B0806030902050204" pitchFamily="34" charset="0"/>
            </a:endParaRPr>
          </a:p>
          <a:p>
            <a:pPr>
              <a:defRPr sz="2400"/>
            </a:pPr>
            <a:r>
              <a:rPr sz="2600" dirty="0" err="1">
                <a:latin typeface="Impact" panose="020B0806030902050204" pitchFamily="34" charset="0"/>
              </a:rPr>
              <a:t>Блок</a:t>
            </a:r>
            <a:r>
              <a:rPr sz="2600" dirty="0">
                <a:latin typeface="Impact" panose="020B0806030902050204" pitchFamily="34" charset="0"/>
              </a:rPr>
              <a:t> </a:t>
            </a:r>
            <a:r>
              <a:rPr sz="2600" dirty="0" err="1">
                <a:latin typeface="Impact" panose="020B0806030902050204" pitchFamily="34" charset="0"/>
              </a:rPr>
              <a:t>питания</a:t>
            </a:r>
            <a:r>
              <a:rPr sz="2600" dirty="0">
                <a:latin typeface="Impact" panose="020B0806030902050204" pitchFamily="34" charset="0"/>
              </a:rPr>
              <a:t>: 1000 </a:t>
            </a:r>
            <a:r>
              <a:rPr sz="2600" dirty="0" err="1">
                <a:latin typeface="Impact" panose="020B0806030902050204" pitchFamily="34" charset="0"/>
              </a:rPr>
              <a:t>Вт</a:t>
            </a:r>
            <a:r>
              <a:rPr sz="2600" dirty="0">
                <a:latin typeface="Impact" panose="020B0806030902050204" pitchFamily="34" charset="0"/>
              </a:rPr>
              <a:t> 80+ Platinum (</a:t>
            </a:r>
            <a:r>
              <a:rPr sz="2600" dirty="0" err="1">
                <a:latin typeface="Impact" panose="020B0806030902050204" pitchFamily="34" charset="0"/>
              </a:rPr>
              <a:t>модульный</a:t>
            </a:r>
            <a:r>
              <a:rPr sz="2600" dirty="0">
                <a:latin typeface="Impact" panose="020B0806030902050204" pitchFamily="34" charset="0"/>
              </a:rPr>
              <a:t>)</a:t>
            </a:r>
          </a:p>
          <a:p>
            <a:pPr>
              <a:defRPr sz="2400"/>
            </a:pPr>
            <a:r>
              <a:rPr sz="2600" dirty="0" err="1">
                <a:latin typeface="Impact" panose="020B0806030902050204" pitchFamily="34" charset="0"/>
              </a:rPr>
              <a:t>Корпус</a:t>
            </a:r>
            <a:r>
              <a:rPr sz="2600" dirty="0">
                <a:latin typeface="Impact" panose="020B0806030902050204" pitchFamily="34" charset="0"/>
              </a:rPr>
              <a:t>: Fractal Design Define 7 (</a:t>
            </a:r>
            <a:r>
              <a:rPr sz="2600" dirty="0" err="1">
                <a:latin typeface="Impact" panose="020B0806030902050204" pitchFamily="34" charset="0"/>
              </a:rPr>
              <a:t>шумопоглощение</a:t>
            </a:r>
            <a:r>
              <a:rPr sz="2600" dirty="0">
                <a:latin typeface="Impact" panose="020B0806030902050204" pitchFamily="34" charset="0"/>
              </a:rPr>
              <a:t>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44</TotalTime>
  <Words>314</Words>
  <Application>Microsoft Office PowerPoint</Application>
  <PresentationFormat>Широкоэкранный</PresentationFormat>
  <Paragraphs>60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Impact</vt:lpstr>
      <vt:lpstr>Сетка</vt:lpstr>
      <vt:lpstr>Мультимедийный ПК для домашнего кинотеатра и VR</vt:lpstr>
      <vt:lpstr>Цель проекта</vt:lpstr>
      <vt:lpstr>Требования к комплектующим</vt:lpstr>
      <vt:lpstr>Бюджет и ключевые особенности</vt:lpstr>
      <vt:lpstr>Варианты процессоров</vt:lpstr>
      <vt:lpstr>Варианты видеокарт</vt:lpstr>
      <vt:lpstr>Итоговая конфигурация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Мультимедийный ПК для домашнего кинотеатра и VR</dc:title>
  <dc:subject/>
  <dc:creator/>
  <cp:keywords/>
  <dc:description>generated using python-pptx</dc:description>
  <cp:lastModifiedBy>Student</cp:lastModifiedBy>
  <cp:revision>10</cp:revision>
  <dcterms:created xsi:type="dcterms:W3CDTF">2013-01-27T09:14:16Z</dcterms:created>
  <dcterms:modified xsi:type="dcterms:W3CDTF">2025-05-17T04:25:21Z</dcterms:modified>
  <cp:category/>
</cp:coreProperties>
</file>