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74" r:id="rId11"/>
    <p:sldId id="275" r:id="rId12"/>
    <p:sldId id="278" r:id="rId13"/>
    <p:sldId id="279" r:id="rId14"/>
    <p:sldId id="264" r:id="rId15"/>
    <p:sldId id="277" r:id="rId16"/>
    <p:sldId id="265" r:id="rId17"/>
    <p:sldId id="266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lentin" initials="V" lastIdx="3" clrIdx="0">
    <p:extLst>
      <p:ext uri="{19B8F6BF-5375-455C-9EA6-DF929625EA0E}">
        <p15:presenceInfo xmlns:p15="http://schemas.microsoft.com/office/powerpoint/2012/main" userId="Valen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032174-978B-49EC-8B44-CEAD5BF26AC5}">
  <a:tblStyle styleId="{92032174-978B-49EC-8B44-CEAD5BF26A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317" y="67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049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818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255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617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609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04b8b675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04b8b675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ytrin/Network-ingeneer/blob/main/labs/Project/Readme.md#7-%D0%BD%D0%B0%D1%81%D1%82%D1%80%D0%BE%D0%B8%D1%82%D1%8C-ibgp-%D0%B2-%D1%81%D0%B5%D1%82%D0%B8-isp2-%D1%81-%D1%80%D0%B0%D0%B7%D0%B1%D0%B8%D0%B5%D0%BD%D0%B8%D0%B5%D0%BC-%D0%BD%D0%B0-2-%D0%B0-%D0%BA%D0%BB%D0%B0%D1%81%D1%82%D0%B5%D1%80%D0%B0-%D1%81-%D0%B4%D0%B2%D1%83%D0%BC%D1%8F-rr-%D0%B2-%D0%BA%D0%B0%D0%B6%D0%B4%D0%BE%D0%B9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ytrin/Network-ingeneer/blob/main/labs/Project/Readme.md#12-%D0%BF%D0%BE%D1%81%D1%82%D1%80%D0%BE%D0%B5%D0%BD%D0%B8%D0%B5-%D0%B4%D0%B8%D0%BD%D0%B0%D0%BC%D0%B8%D1%87%D0%B5%D1%81%D0%BA%D0%BE%D0%B3%D0%BE-%D1%82%D1%83%D0%BD%D0%BD%D0%B5%D0%BB%D1%8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ytrin/Network-ingeneer/blob/main/labs/Project/Readme.md#%D0%BD%D0%B0%D1%81%D1%82%D1%80%D0%BE%D0%B9%D0%BA%D0%B0-sub-%D0%B8%D0%BD%D1%82%D0%B5%D1%80%D1%84%D0%B5%D0%B9%D1%81%D0%BE%D0%B2-%D0%BD%D0%B0-r3-%D0%B8-r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Курс</a:t>
            </a:r>
            <a:br>
              <a:rPr lang="ru" dirty="0"/>
            </a:br>
            <a:r>
              <a:rPr lang="ru" dirty="0"/>
              <a:t>Сетевой инженер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/>
          <p:cNvPicPr preferRelativeResize="0"/>
          <p:nvPr/>
        </p:nvPicPr>
        <p:blipFill>
          <a:blip r:embed="rId3"/>
          <a:srcRect t="503" b="503"/>
          <a:stretch/>
        </p:blipFill>
        <p:spPr>
          <a:xfrm>
            <a:off x="1036320" y="723900"/>
            <a:ext cx="7109460" cy="39166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A73A7C-FBD8-462C-BC87-A69D4856D5AB}"/>
              </a:ext>
            </a:extLst>
          </p:cNvPr>
          <p:cNvSpPr txBox="1"/>
          <p:nvPr/>
        </p:nvSpPr>
        <p:spPr>
          <a:xfrm>
            <a:off x="1043940" y="195143"/>
            <a:ext cx="755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0" dirty="0">
                <a:solidFill>
                  <a:schemeClr val="tx2">
                    <a:lumMod val="10000"/>
                  </a:schemeClr>
                </a:solidFill>
                <a:effectLst/>
                <a:latin typeface="+mj-lt"/>
              </a:rPr>
              <a:t>Протокол </a:t>
            </a:r>
            <a:r>
              <a:rPr lang="ru-RU" b="1" i="0" dirty="0" err="1">
                <a:solidFill>
                  <a:schemeClr val="tx2">
                    <a:lumMod val="10000"/>
                  </a:schemeClr>
                </a:solidFill>
                <a:effectLst/>
                <a:latin typeface="+mj-lt"/>
              </a:rPr>
              <a:t>iBGP</a:t>
            </a:r>
            <a:r>
              <a:rPr lang="ru-RU" b="1" i="0" dirty="0">
                <a:solidFill>
                  <a:schemeClr val="tx2">
                    <a:lumMod val="10000"/>
                  </a:schemeClr>
                </a:solidFill>
                <a:effectLst/>
                <a:latin typeface="+mj-lt"/>
              </a:rPr>
              <a:t> в сети ISP2 с разбиением на 2-а кластера с двумя RR в каждой.</a:t>
            </a:r>
          </a:p>
        </p:txBody>
      </p:sp>
    </p:spTree>
    <p:extLst>
      <p:ext uri="{BB962C8B-B14F-4D97-AF65-F5344CB8AC3E}">
        <p14:creationId xmlns:p14="http://schemas.microsoft.com/office/powerpoint/2010/main" val="1095350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531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dirty="0">
                <a:latin typeface="+mn-lt"/>
              </a:rPr>
              <a:t>Настройка </a:t>
            </a:r>
            <a:r>
              <a:rPr lang="en-US" sz="1400" b="0" dirty="0">
                <a:latin typeface="+mn-lt"/>
              </a:rPr>
              <a:t>iBGP</a:t>
            </a:r>
            <a:endParaRPr sz="1400" b="0" dirty="0">
              <a:latin typeface="+mn-lt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552674" y="1112520"/>
            <a:ext cx="8256045" cy="117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fontAlgn="auto" latinLnBrk="1"/>
            <a:r>
              <a:rPr lang="ru-RU" dirty="0">
                <a:latin typeface="+mn-lt"/>
              </a:rPr>
              <a:t>Особенность</a:t>
            </a:r>
          </a:p>
          <a:p>
            <a:pPr algn="l" fontAlgn="auto" latinLnBrk="1"/>
            <a:endParaRPr lang="ru-RU" dirty="0">
              <a:latin typeface="+mn-lt"/>
            </a:endParaRPr>
          </a:p>
          <a:p>
            <a:pPr algn="l" fontAlgn="auto" latinLnBrk="1"/>
            <a:r>
              <a:rPr lang="ru-RU" b="0" i="0" dirty="0">
                <a:solidFill>
                  <a:srgbClr val="000000"/>
                </a:solidFill>
                <a:effectLst/>
                <a:latin typeface="+mn-lt"/>
              </a:rPr>
              <a:t>AS 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ISP2</a:t>
            </a:r>
            <a:r>
              <a:rPr lang="ru-RU" b="0" i="0" dirty="0">
                <a:solidFill>
                  <a:srgbClr val="000000"/>
                </a:solidFill>
                <a:effectLst/>
                <a:latin typeface="+mn-lt"/>
              </a:rPr>
              <a:t> разбита на два кластера.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+mn-lt"/>
              </a:rPr>
              <a:t>Route</a:t>
            </a:r>
            <a:r>
              <a:rPr lang="ru-RU" b="0" i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+mn-lt"/>
              </a:rPr>
              <a:t>Reflector</a:t>
            </a:r>
            <a:r>
              <a:rPr lang="ru-RU" b="0" i="0" dirty="0">
                <a:solidFill>
                  <a:srgbClr val="000000"/>
                </a:solidFill>
                <a:effectLst/>
                <a:latin typeface="+mn-lt"/>
              </a:rPr>
              <a:t> кластеров являются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+mn-lt"/>
              </a:rPr>
              <a:t>non-client</a:t>
            </a:r>
            <a:r>
              <a:rPr lang="ru-RU" b="0" i="0" dirty="0">
                <a:solidFill>
                  <a:srgbClr val="000000"/>
                </a:solidFill>
                <a:effectLst/>
                <a:latin typeface="+mn-lt"/>
              </a:rPr>
              <a:t> по отношению друг к другу и устанавливают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+mn-lt"/>
              </a:rPr>
              <a:t>full-mesh</a:t>
            </a:r>
            <a:r>
              <a:rPr lang="ru-RU" b="0" i="0" dirty="0">
                <a:solidFill>
                  <a:srgbClr val="000000"/>
                </a:solidFill>
                <a:effectLst/>
                <a:latin typeface="+mn-lt"/>
              </a:rPr>
              <a:t> смежность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+mn-lt"/>
              </a:rPr>
              <a:t>iBGP</a:t>
            </a:r>
            <a:r>
              <a:rPr lang="ru-RU" b="0" i="0" dirty="0">
                <a:solidFill>
                  <a:srgbClr val="000000"/>
                </a:solidFill>
                <a:effectLst/>
                <a:latin typeface="+mn-lt"/>
              </a:rPr>
              <a:t> друг с другом.</a:t>
            </a:r>
          </a:p>
          <a:p>
            <a:pPr algn="l" fontAlgn="auto" latinLnBrk="1"/>
            <a:r>
              <a:rPr lang="ru-RU" dirty="0">
                <a:latin typeface="+mn-lt"/>
              </a:rPr>
              <a:t>К</a:t>
            </a:r>
            <a:r>
              <a:rPr lang="ru-RU" b="0" i="0" dirty="0">
                <a:solidFill>
                  <a:srgbClr val="000000"/>
                </a:solidFill>
                <a:effectLst/>
                <a:latin typeface="+mn-lt"/>
              </a:rPr>
              <a:t>аждый клиент в кластере устанавливает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+mn-lt"/>
              </a:rPr>
              <a:t>iBGP</a:t>
            </a:r>
            <a:r>
              <a:rPr lang="ru-RU" b="0" i="0" dirty="0">
                <a:solidFill>
                  <a:srgbClr val="000000"/>
                </a:solidFill>
                <a:effectLst/>
                <a:latin typeface="+mn-lt"/>
              </a:rPr>
              <a:t> соседство только с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+mn-lt"/>
              </a:rPr>
              <a:t>Route</a:t>
            </a:r>
            <a:r>
              <a:rPr lang="ru-RU" b="0" i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+mn-lt"/>
              </a:rPr>
              <a:t>Reflector</a:t>
            </a:r>
            <a:r>
              <a:rPr lang="ru-RU" b="0" i="0" dirty="0">
                <a:solidFill>
                  <a:srgbClr val="000000"/>
                </a:solidFill>
                <a:effectLst/>
                <a:latin typeface="+mn-lt"/>
              </a:rPr>
              <a:t> в том же кластере, каждый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+mn-lt"/>
              </a:rPr>
              <a:t>Route</a:t>
            </a:r>
            <a:r>
              <a:rPr lang="ru-RU" b="0" i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+mn-lt"/>
              </a:rPr>
              <a:t>Reflector</a:t>
            </a:r>
            <a:r>
              <a:rPr lang="ru-RU" b="0" i="0" dirty="0">
                <a:solidFill>
                  <a:srgbClr val="000000"/>
                </a:solidFill>
                <a:effectLst/>
                <a:latin typeface="+mn-lt"/>
              </a:rPr>
              <a:t> и клиент могут получать всю информацию по маршрутизации. </a:t>
            </a:r>
          </a:p>
        </p:txBody>
      </p:sp>
      <p:sp>
        <p:nvSpPr>
          <p:cNvPr id="5" name="Google Shape;130;p23">
            <a:extLst>
              <a:ext uri="{FF2B5EF4-FFF2-40B4-BE49-F238E27FC236}">
                <a16:creationId xmlns:a16="http://schemas.microsoft.com/office/drawing/2014/main" id="{B569A56D-3DE3-4AFF-A9D3-B8655ED68C4E}"/>
              </a:ext>
            </a:extLst>
          </p:cNvPr>
          <p:cNvSpPr txBox="1"/>
          <p:nvPr/>
        </p:nvSpPr>
        <p:spPr>
          <a:xfrm>
            <a:off x="552673" y="2644140"/>
            <a:ext cx="8256045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 fontAlgn="auto" latinLnBrk="1"/>
            <a:r>
              <a:rPr lang="ru-RU" dirty="0">
                <a:latin typeface="+mn-lt"/>
              </a:rPr>
              <a:t>При настройке использовались группы соседей (</a:t>
            </a:r>
            <a:r>
              <a:rPr lang="en-US" b="0" i="0" dirty="0">
                <a:solidFill>
                  <a:srgbClr val="282828"/>
                </a:solidFill>
                <a:effectLst/>
                <a:latin typeface="+mn-lt"/>
              </a:rPr>
              <a:t>peer-group</a:t>
            </a:r>
            <a:r>
              <a:rPr lang="ru-RU" dirty="0">
                <a:latin typeface="+mn-lt"/>
              </a:rPr>
              <a:t>). Подход использования групп 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позволяют сократить количество настроек, которые относятся к соседям и оптимизировать производительность маршрутизатора.</a:t>
            </a:r>
            <a:endParaRPr lang="ru-RU" dirty="0">
              <a:latin typeface="+mn-lt"/>
            </a:endParaRPr>
          </a:p>
        </p:txBody>
      </p:sp>
      <p:pic>
        <p:nvPicPr>
          <p:cNvPr id="6" name="Рисунок 5" descr="Документ со сплошной заливкой">
            <a:hlinkClick r:id="rId3"/>
            <a:extLst>
              <a:ext uri="{FF2B5EF4-FFF2-40B4-BE49-F238E27FC236}">
                <a16:creationId xmlns:a16="http://schemas.microsoft.com/office/drawing/2014/main" id="{578AA5C9-CD65-43E1-9C0E-C80071C33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23495" y="35204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14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A73A7C-FBD8-462C-BC87-A69D4856D5AB}"/>
              </a:ext>
            </a:extLst>
          </p:cNvPr>
          <p:cNvSpPr txBox="1"/>
          <p:nvPr/>
        </p:nvSpPr>
        <p:spPr>
          <a:xfrm>
            <a:off x="1043940" y="195143"/>
            <a:ext cx="755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Зачем </a:t>
            </a:r>
            <a:r>
              <a:rPr lang="en-US" b="1" i="0" dirty="0">
                <a:solidFill>
                  <a:schemeClr val="tx2">
                    <a:lumMod val="10000"/>
                  </a:schemeClr>
                </a:solidFill>
                <a:effectLst/>
                <a:latin typeface="+mj-lt"/>
              </a:rPr>
              <a:t>MPLS-TE</a:t>
            </a:r>
            <a:r>
              <a:rPr lang="ru-RU" b="1" i="0" dirty="0">
                <a:solidFill>
                  <a:schemeClr val="tx2">
                    <a:lumMod val="10000"/>
                  </a:schemeClr>
                </a:solidFill>
                <a:effectLst/>
                <a:latin typeface="+mj-lt"/>
              </a:rPr>
              <a:t> и чем он так хорош.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1F09F3-F4BA-4413-A155-9C7D7ADCBA92}"/>
              </a:ext>
            </a:extLst>
          </p:cNvPr>
          <p:cNvSpPr txBox="1"/>
          <p:nvPr/>
        </p:nvSpPr>
        <p:spPr>
          <a:xfrm>
            <a:off x="681990" y="555813"/>
            <a:ext cx="828293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333333"/>
                </a:solidFill>
                <a:latin typeface="+mn-lt"/>
              </a:rPr>
              <a:t>               </a:t>
            </a:r>
            <a:r>
              <a:rPr lang="ru-RU" sz="1200" dirty="0">
                <a:solidFill>
                  <a:srgbClr val="333333"/>
                </a:solidFill>
                <a:latin typeface="+mn-lt"/>
              </a:rPr>
              <a:t>Т</a:t>
            </a:r>
            <a:r>
              <a:rPr lang="ru-RU" sz="1200" b="0" i="0" dirty="0">
                <a:solidFill>
                  <a:srgbClr val="333333"/>
                </a:solidFill>
                <a:effectLst/>
                <a:latin typeface="+mn-lt"/>
              </a:rPr>
              <a:t>ехнология многопротокольной маршрутизации с помощью меток (</a:t>
            </a:r>
            <a:r>
              <a:rPr lang="ru-RU" sz="1200" b="0" i="0" dirty="0" err="1">
                <a:solidFill>
                  <a:srgbClr val="333333"/>
                </a:solidFill>
                <a:effectLst/>
                <a:latin typeface="+mn-lt"/>
              </a:rPr>
              <a:t>Multiprotocol</a:t>
            </a:r>
            <a:r>
              <a:rPr lang="ru-RU" sz="1200" b="0" i="0" dirty="0">
                <a:solidFill>
                  <a:srgbClr val="333333"/>
                </a:solidFill>
                <a:effectLst/>
                <a:latin typeface="+mn-lt"/>
              </a:rPr>
              <a:t> Label</a:t>
            </a:r>
          </a:p>
          <a:p>
            <a:pPr algn="just"/>
            <a:r>
              <a:rPr lang="ru-RU" sz="1200" b="0" i="0" dirty="0"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lang="ru-RU" sz="1200" b="0" i="0" dirty="0" err="1">
                <a:solidFill>
                  <a:srgbClr val="333333"/>
                </a:solidFill>
                <a:effectLst/>
                <a:latin typeface="+mn-lt"/>
              </a:rPr>
              <a:t>Switching</a:t>
            </a:r>
            <a:r>
              <a:rPr lang="ru-RU" sz="1200" b="0" i="0" dirty="0">
                <a:solidFill>
                  <a:srgbClr val="333333"/>
                </a:solidFill>
                <a:effectLst/>
                <a:latin typeface="+mn-lt"/>
              </a:rPr>
              <a:t>, MPLS) в настоящее время считается одной из самых перспективных транспортных</a:t>
            </a:r>
          </a:p>
          <a:p>
            <a:pPr algn="just"/>
            <a:r>
              <a:rPr lang="ru-RU" sz="1200" b="0" i="0" dirty="0">
                <a:solidFill>
                  <a:srgbClr val="333333"/>
                </a:solidFill>
                <a:effectLst/>
                <a:latin typeface="+mn-lt"/>
              </a:rPr>
              <a:t> технологий.</a:t>
            </a:r>
          </a:p>
          <a:p>
            <a:pPr algn="just"/>
            <a:endParaRPr lang="ru-RU" sz="1200" dirty="0">
              <a:solidFill>
                <a:srgbClr val="333333"/>
              </a:solidFill>
              <a:latin typeface="+mn-lt"/>
            </a:endParaRPr>
          </a:p>
          <a:p>
            <a:pPr algn="just"/>
            <a:r>
              <a:rPr lang="ru-RU" sz="1200" dirty="0">
                <a:solidFill>
                  <a:srgbClr val="333333"/>
                </a:solidFill>
                <a:latin typeface="+mn-lt"/>
              </a:rPr>
              <a:t>           </a:t>
            </a:r>
            <a:r>
              <a:rPr lang="ru-RU" sz="1200" b="0" i="0" dirty="0">
                <a:solidFill>
                  <a:srgbClr val="333333"/>
                </a:solidFill>
                <a:effectLst/>
                <a:latin typeface="+mn-lt"/>
              </a:rPr>
              <a:t>MPLS-TE, обеспечивает коммутацию по меткам и выбирается для решения задач</a:t>
            </a:r>
          </a:p>
          <a:p>
            <a:pPr algn="just"/>
            <a:r>
              <a:rPr lang="ru-RU" sz="1200" b="0" i="0" dirty="0">
                <a:solidFill>
                  <a:srgbClr val="333333"/>
                </a:solidFill>
                <a:effectLst/>
                <a:latin typeface="+mn-lt"/>
              </a:rPr>
              <a:t>управления трафиком (</a:t>
            </a:r>
            <a:r>
              <a:rPr lang="ru-RU" sz="1200" b="0" i="0" dirty="0" err="1">
                <a:solidFill>
                  <a:srgbClr val="333333"/>
                </a:solidFill>
                <a:effectLst/>
                <a:latin typeface="+mn-lt"/>
              </a:rPr>
              <a:t>Traffic</a:t>
            </a:r>
            <a:r>
              <a:rPr lang="ru-RU" sz="1200" b="0" i="0" dirty="0">
                <a:solidFill>
                  <a:srgbClr val="333333"/>
                </a:solidFill>
                <a:effectLst/>
                <a:latin typeface="+mn-lt"/>
              </a:rPr>
              <a:t> Engineering, TE). </a:t>
            </a:r>
            <a:r>
              <a:rPr lang="ru-RU" sz="1200" dirty="0">
                <a:solidFill>
                  <a:srgbClr val="333333"/>
                </a:solidFill>
                <a:latin typeface="+mn-lt"/>
              </a:rPr>
              <a:t>По</a:t>
            </a:r>
            <a:r>
              <a:rPr lang="ru-RU" sz="1200" b="0" i="0" dirty="0">
                <a:solidFill>
                  <a:srgbClr val="333333"/>
                </a:solidFill>
                <a:effectLst/>
                <a:latin typeface="+mn-lt"/>
              </a:rPr>
              <a:t>зволяет предоставить услуги </a:t>
            </a:r>
            <a:r>
              <a:rPr lang="ru-RU" sz="1200" b="0" i="0" dirty="0" err="1">
                <a:solidFill>
                  <a:srgbClr val="333333"/>
                </a:solidFill>
                <a:effectLst/>
                <a:latin typeface="+mn-lt"/>
              </a:rPr>
              <a:t>QoS</a:t>
            </a:r>
            <a:r>
              <a:rPr lang="ru-RU" sz="1200" b="0" i="0" dirty="0">
                <a:solidFill>
                  <a:srgbClr val="333333"/>
                </a:solidFill>
                <a:effectLst/>
                <a:latin typeface="+mn-lt"/>
              </a:rPr>
              <a:t> с требуемым качеством благодаря максимально сбалансированному использованию ресурсов сети. Технология MPLS-TE служит для прокладки путей коммутации по меткам с обеспечением гарантированной пропускной способности соединения в соответствии с принципами управления трафиком TE. Кроме того, пути коммутации по меткам, так называемые туннели TE, прокладываются не только автоматически, но и по инициативе администратора.</a:t>
            </a:r>
          </a:p>
          <a:p>
            <a:pPr algn="just"/>
            <a:endParaRPr lang="ru-RU" sz="1200" dirty="0">
              <a:solidFill>
                <a:srgbClr val="333333"/>
              </a:solidFill>
              <a:latin typeface="+mn-lt"/>
            </a:endParaRPr>
          </a:p>
          <a:p>
            <a:pPr algn="l"/>
            <a:r>
              <a:rPr lang="ru-RU" sz="1200" dirty="0">
                <a:solidFill>
                  <a:srgbClr val="333333"/>
                </a:solidFill>
                <a:latin typeface="+mn-lt"/>
              </a:rPr>
              <a:t>Ф</a:t>
            </a:r>
            <a:r>
              <a:rPr lang="ru-RU" sz="1200" b="0" i="0" dirty="0">
                <a:solidFill>
                  <a:srgbClr val="333333"/>
                </a:solidFill>
                <a:effectLst/>
                <a:latin typeface="+mn-lt"/>
              </a:rPr>
              <a:t>ункции по управлению трафиком предоставляемые MPLS </a:t>
            </a:r>
            <a:r>
              <a:rPr lang="ru-RU" sz="1200" b="0" i="0" dirty="0" err="1">
                <a:solidFill>
                  <a:srgbClr val="333333"/>
                </a:solidFill>
                <a:effectLst/>
                <a:latin typeface="+mn-lt"/>
              </a:rPr>
              <a:t>Traffic</a:t>
            </a:r>
            <a:r>
              <a:rPr lang="ru-RU" sz="1200" b="0" i="0" dirty="0">
                <a:solidFill>
                  <a:srgbClr val="333333"/>
                </a:solidFill>
                <a:effectLst/>
                <a:latin typeface="+mn-lt"/>
              </a:rPr>
              <a:t> Engineering:</a:t>
            </a:r>
            <a:br>
              <a:rPr lang="ru-RU" sz="1200" dirty="0">
                <a:latin typeface="+mn-lt"/>
              </a:rPr>
            </a:br>
            <a:r>
              <a:rPr lang="en-US" sz="1200" dirty="0">
                <a:latin typeface="+mn-lt"/>
              </a:rPr>
              <a:t>- </a:t>
            </a:r>
            <a:r>
              <a:rPr lang="ru-RU" sz="1200" dirty="0">
                <a:solidFill>
                  <a:srgbClr val="333333"/>
                </a:solidFill>
                <a:latin typeface="+mn-lt"/>
              </a:rPr>
              <a:t>р</a:t>
            </a:r>
            <a:r>
              <a:rPr lang="ru-RU" sz="1200" b="0" i="0" dirty="0">
                <a:solidFill>
                  <a:srgbClr val="333333"/>
                </a:solidFill>
                <a:effectLst/>
                <a:latin typeface="+mn-lt"/>
              </a:rPr>
              <a:t>асширяет возможности стандартных IGP, позволяя маршрутизировать трафик разных классов разными способами.</a:t>
            </a:r>
          </a:p>
          <a:p>
            <a:pPr algn="l"/>
            <a:r>
              <a:rPr lang="ru-RU" sz="1200" b="0" i="0" dirty="0">
                <a:solidFill>
                  <a:srgbClr val="333333"/>
                </a:solidFill>
                <a:effectLst/>
                <a:latin typeface="+mn-lt"/>
              </a:rPr>
              <a:t>- передаёт трафик через сеть, используя коммутацию MPLS, поддержка различных 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+mn-lt"/>
              </a:rPr>
              <a:t>L2VPN, L3VPN</a:t>
            </a:r>
            <a:r>
              <a:rPr lang="ru-RU" sz="1200" b="0" i="0" dirty="0">
                <a:solidFill>
                  <a:srgbClr val="333333"/>
                </a:solidFill>
                <a:effectLst/>
                <a:latin typeface="+mn-lt"/>
              </a:rPr>
              <a:t>.</a:t>
            </a:r>
          </a:p>
          <a:p>
            <a:pPr algn="l"/>
            <a:r>
              <a:rPr lang="ru-RU" sz="1200" dirty="0">
                <a:solidFill>
                  <a:srgbClr val="333333"/>
                </a:solidFill>
                <a:latin typeface="+mn-lt"/>
              </a:rPr>
              <a:t>- п</a:t>
            </a:r>
            <a:r>
              <a:rPr lang="ru-RU" sz="1200" b="0" i="0" dirty="0">
                <a:solidFill>
                  <a:srgbClr val="333333"/>
                </a:solidFill>
                <a:effectLst/>
                <a:latin typeface="+mn-lt"/>
              </a:rPr>
              <a:t>ри построении маршрута учитывает заданные ограничения, например, какие ресурсы необходимы этому классу трафика и сколько их доступно на всех узлах и линиях по пути, или по каким линиям нельзя строить туннели.</a:t>
            </a:r>
          </a:p>
          <a:p>
            <a:pPr marL="171450" indent="-171450" algn="l">
              <a:buFontTx/>
              <a:buChar char="-"/>
            </a:pPr>
            <a:r>
              <a:rPr lang="ru-RU" sz="1200" dirty="0">
                <a:solidFill>
                  <a:srgbClr val="333333"/>
                </a:solidFill>
                <a:latin typeface="+mn-lt"/>
              </a:rPr>
              <a:t>б</a:t>
            </a:r>
            <a:r>
              <a:rPr lang="ru-RU" sz="1200" b="0" i="0" dirty="0">
                <a:solidFill>
                  <a:srgbClr val="333333"/>
                </a:solidFill>
                <a:effectLst/>
                <a:latin typeface="+mn-lt"/>
              </a:rPr>
              <a:t>ыстрое перестроение путей в соответствии с требованиями в случае аварии.</a:t>
            </a:r>
          </a:p>
          <a:p>
            <a:pPr algn="l"/>
            <a:endParaRPr lang="ru-RU" sz="1200" dirty="0">
              <a:solidFill>
                <a:srgbClr val="333333"/>
              </a:solidFill>
              <a:latin typeface="+mn-lt"/>
            </a:endParaRPr>
          </a:p>
          <a:p>
            <a:pPr algn="l"/>
            <a:r>
              <a:rPr lang="ru-RU" sz="1200" dirty="0">
                <a:solidFill>
                  <a:srgbClr val="333333"/>
                </a:solidFill>
                <a:latin typeface="+mn-lt"/>
              </a:rPr>
              <a:t>Применение данной технологии в целях предоставления транспортных услуг с </a:t>
            </a:r>
            <a:r>
              <a:rPr lang="en-US" sz="1200" dirty="0">
                <a:solidFill>
                  <a:srgbClr val="333333"/>
                </a:solidFill>
                <a:latin typeface="+mn-lt"/>
              </a:rPr>
              <a:t>IP </a:t>
            </a:r>
            <a:r>
              <a:rPr lang="ru-RU" sz="1200" dirty="0">
                <a:solidFill>
                  <a:srgbClr val="333333"/>
                </a:solidFill>
                <a:latin typeface="+mn-lt"/>
              </a:rPr>
              <a:t>сетях более чем очевидны. 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1850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/>
          <p:cNvPicPr preferRelativeResize="0"/>
          <p:nvPr/>
        </p:nvPicPr>
        <p:blipFill>
          <a:blip r:embed="rId3"/>
          <a:srcRect t="7681" b="7681"/>
          <a:stretch/>
        </p:blipFill>
        <p:spPr>
          <a:xfrm>
            <a:off x="1036320" y="723900"/>
            <a:ext cx="7109460" cy="39166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A73A7C-FBD8-462C-BC87-A69D4856D5AB}"/>
              </a:ext>
            </a:extLst>
          </p:cNvPr>
          <p:cNvSpPr txBox="1"/>
          <p:nvPr/>
        </p:nvSpPr>
        <p:spPr>
          <a:xfrm>
            <a:off x="1043940" y="195143"/>
            <a:ext cx="755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0" dirty="0">
                <a:solidFill>
                  <a:schemeClr val="tx2">
                    <a:lumMod val="10000"/>
                  </a:schemeClr>
                </a:solidFill>
                <a:effectLst/>
                <a:latin typeface="+mj-lt"/>
              </a:rPr>
              <a:t>Схема стенда </a:t>
            </a:r>
            <a:r>
              <a:rPr lang="ru-RU" b="1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фрагмента </a:t>
            </a:r>
            <a:r>
              <a:rPr lang="ru-RU" b="1" i="0" dirty="0">
                <a:solidFill>
                  <a:schemeClr val="tx2">
                    <a:lumMod val="10000"/>
                  </a:schemeClr>
                </a:solidFill>
                <a:effectLst/>
                <a:latin typeface="+mj-lt"/>
              </a:rPr>
              <a:t>сети с технологией </a:t>
            </a:r>
            <a:r>
              <a:rPr lang="en-US" b="1" i="0" dirty="0">
                <a:solidFill>
                  <a:schemeClr val="tx2">
                    <a:lumMod val="10000"/>
                  </a:schemeClr>
                </a:solidFill>
                <a:effectLst/>
                <a:latin typeface="+mj-lt"/>
              </a:rPr>
              <a:t>MPLS-TE</a:t>
            </a:r>
            <a:r>
              <a:rPr lang="ru-RU" b="1" i="0" dirty="0">
                <a:solidFill>
                  <a:schemeClr val="tx2">
                    <a:lumMod val="10000"/>
                  </a:schemeClr>
                </a:solidFill>
                <a:effectLst/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8136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152316-C3A9-4DBC-A456-A5D5B41A38C7}"/>
              </a:ext>
            </a:extLst>
          </p:cNvPr>
          <p:cNvSpPr txBox="1"/>
          <p:nvPr/>
        </p:nvSpPr>
        <p:spPr>
          <a:xfrm>
            <a:off x="2461260" y="160020"/>
            <a:ext cx="4729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Построение туннелей с помощью протокола </a:t>
            </a:r>
            <a:r>
              <a:rPr lang="en-US" dirty="0"/>
              <a:t>RSVP-TE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98839-F3A7-428A-BC29-E3D6DD2F2613}"/>
              </a:ext>
            </a:extLst>
          </p:cNvPr>
          <p:cNvSpPr txBox="1"/>
          <p:nvPr/>
        </p:nvSpPr>
        <p:spPr>
          <a:xfrm>
            <a:off x="1363980" y="701040"/>
            <a:ext cx="678942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      Протоколы маршрутизации используемые для нужд </a:t>
            </a:r>
            <a:r>
              <a:rPr lang="en-US" dirty="0"/>
              <a:t>MPLS-TE: OSPF, IS-IS, BGP (</a:t>
            </a:r>
            <a:r>
              <a:rPr lang="ru-RU" dirty="0"/>
              <a:t>паразитизм</a:t>
            </a:r>
            <a:r>
              <a:rPr lang="en-US" dirty="0"/>
              <a:t>)</a:t>
            </a:r>
            <a:r>
              <a:rPr lang="ru-RU" dirty="0"/>
              <a:t>. Бытует мнение о не популярности такого протокола как </a:t>
            </a:r>
            <a:r>
              <a:rPr lang="en-US" dirty="0"/>
              <a:t>IS-IS, </a:t>
            </a:r>
            <a:r>
              <a:rPr lang="ru-RU" dirty="0"/>
              <a:t>но он предсказуем и прост в настройке, а такая компания как </a:t>
            </a:r>
            <a:r>
              <a:rPr lang="en-US" dirty="0"/>
              <a:t>Huawei </a:t>
            </a:r>
            <a:r>
              <a:rPr lang="ru-RU" dirty="0"/>
              <a:t>для своих решений </a:t>
            </a:r>
            <a:r>
              <a:rPr lang="en-US" dirty="0"/>
              <a:t>MPLS </a:t>
            </a:r>
            <a:r>
              <a:rPr lang="ru-RU" dirty="0"/>
              <a:t>сделала его стандартом. В качестве протокола, который соберет всю информацию о построении сети и ее состоянии выбран </a:t>
            </a:r>
            <a:r>
              <a:rPr lang="en-US" dirty="0"/>
              <a:t>IS-IS.</a:t>
            </a:r>
            <a:endParaRPr lang="ru-RU" dirty="0"/>
          </a:p>
          <a:p>
            <a:r>
              <a:rPr lang="ru-RU" dirty="0"/>
              <a:t>       </a:t>
            </a:r>
          </a:p>
          <a:p>
            <a:r>
              <a:rPr lang="ru-RU" dirty="0"/>
              <a:t>      Влиять на построение динамических туннелей</a:t>
            </a:r>
            <a:r>
              <a:rPr lang="en-US" dirty="0"/>
              <a:t> TE</a:t>
            </a:r>
            <a:r>
              <a:rPr lang="ru-RU" dirty="0"/>
              <a:t> с помощью протокола </a:t>
            </a:r>
            <a:r>
              <a:rPr lang="en-US" dirty="0"/>
              <a:t>RSVP-TE</a:t>
            </a:r>
            <a:r>
              <a:rPr lang="ru-RU" dirty="0"/>
              <a:t> можно параметрами</a:t>
            </a:r>
            <a:r>
              <a:rPr lang="en-US" dirty="0"/>
              <a:t>: </a:t>
            </a:r>
            <a:r>
              <a:rPr lang="ru-RU" dirty="0"/>
              <a:t>шириной полосы пропускания, метриками (</a:t>
            </a:r>
            <a:r>
              <a:rPr lang="en-US" dirty="0"/>
              <a:t>IGP </a:t>
            </a:r>
            <a:r>
              <a:rPr lang="ru-RU" dirty="0"/>
              <a:t>или </a:t>
            </a:r>
            <a:r>
              <a:rPr lang="en-US" dirty="0"/>
              <a:t>TE</a:t>
            </a:r>
            <a:r>
              <a:rPr lang="ru-RU" dirty="0"/>
              <a:t>),</a:t>
            </a:r>
            <a:r>
              <a:rPr lang="en-US" dirty="0"/>
              <a:t> </a:t>
            </a:r>
            <a:r>
              <a:rPr lang="ru-RU" dirty="0" err="1"/>
              <a:t>приоретизацией</a:t>
            </a:r>
            <a:r>
              <a:rPr lang="ru-RU" dirty="0"/>
              <a:t>.</a:t>
            </a:r>
          </a:p>
          <a:p>
            <a:r>
              <a:rPr lang="ru-RU" dirty="0"/>
              <a:t>      </a:t>
            </a:r>
          </a:p>
          <a:p>
            <a:r>
              <a:rPr lang="ru-RU" dirty="0"/>
              <a:t>      Туннель ТЕ может быть построен по определенному маршруту </a:t>
            </a:r>
            <a:r>
              <a:rPr lang="en-US" dirty="0"/>
              <a:t>LSP </a:t>
            </a:r>
            <a:r>
              <a:rPr lang="ru-RU" dirty="0"/>
              <a:t>(не всегда кратчайшему) </a:t>
            </a:r>
            <a:r>
              <a:rPr lang="en-US" dirty="0"/>
              <a:t>c </a:t>
            </a:r>
            <a:r>
              <a:rPr lang="ru-RU" dirty="0"/>
              <a:t>указанием конкретных узлов, через которые ему следует пройти (</a:t>
            </a:r>
            <a:r>
              <a:rPr lang="en-US" b="0" i="0" dirty="0">
                <a:solidFill>
                  <a:srgbClr val="333333"/>
                </a:solidFill>
                <a:effectLst/>
                <a:latin typeface="+mn-lt"/>
              </a:rPr>
              <a:t>Explicit-Path</a:t>
            </a:r>
            <a:r>
              <a:rPr lang="ru-RU" dirty="0"/>
              <a:t>).</a:t>
            </a:r>
          </a:p>
          <a:p>
            <a:endParaRPr lang="ru-RU" dirty="0"/>
          </a:p>
          <a:p>
            <a:r>
              <a:rPr lang="ru-RU" dirty="0"/>
              <a:t>     Для ускорения времени восстановления услуг, в случае повреждений по маршруту </a:t>
            </a:r>
            <a:r>
              <a:rPr lang="en-US" dirty="0"/>
              <a:t>LSP </a:t>
            </a:r>
            <a:r>
              <a:rPr lang="ru-RU" dirty="0"/>
              <a:t>рабочего туннеля, предусмотрено заблаговременное построение защитного туннеля.</a:t>
            </a:r>
          </a:p>
        </p:txBody>
      </p:sp>
      <p:pic>
        <p:nvPicPr>
          <p:cNvPr id="8" name="Рисунок 7" descr="Документ со сплошной заливкой">
            <a:hlinkClick r:id="rId3"/>
            <a:extLst>
              <a:ext uri="{FF2B5EF4-FFF2-40B4-BE49-F238E27FC236}">
                <a16:creationId xmlns:a16="http://schemas.microsoft.com/office/drawing/2014/main" id="{07A0DC8C-79D3-49BC-A852-5730BDC3F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89570" y="300228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54B27B-2C24-4777-8C0A-0B95E262570C}"/>
              </a:ext>
            </a:extLst>
          </p:cNvPr>
          <p:cNvSpPr txBox="1"/>
          <p:nvPr/>
        </p:nvSpPr>
        <p:spPr>
          <a:xfrm>
            <a:off x="998221" y="274320"/>
            <a:ext cx="79324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n-lt"/>
              </a:rPr>
              <a:t>Обделил вниманием такие механизмы влияющие на построение туннелей как </a:t>
            </a:r>
            <a:r>
              <a:rPr lang="en-US" dirty="0">
                <a:latin typeface="+mn-lt"/>
              </a:rPr>
              <a:t>SRLG </a:t>
            </a:r>
            <a:r>
              <a:rPr lang="ru-RU" dirty="0">
                <a:latin typeface="+mn-lt"/>
              </a:rPr>
              <a:t>и </a:t>
            </a:r>
            <a:r>
              <a:rPr lang="en-US" dirty="0">
                <a:latin typeface="+mn-lt"/>
              </a:rPr>
              <a:t>Affinity.</a:t>
            </a:r>
          </a:p>
          <a:p>
            <a:r>
              <a:rPr lang="ru-RU" dirty="0">
                <a:latin typeface="+mn-lt"/>
              </a:rPr>
              <a:t>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SRLG - </a:t>
            </a:r>
            <a:r>
              <a:rPr lang="ru-RU" b="0" i="0" dirty="0">
                <a:solidFill>
                  <a:srgbClr val="333333"/>
                </a:solidFill>
                <a:effectLst/>
                <a:latin typeface="+mn-lt"/>
              </a:rPr>
              <a:t>функция предотвращающая построение основного и резервного LSP через линии, которые могут повредиться одновременно. (защита от «плоских» колец). Настраивается вручную, путем объединения интерфейсов в группу с одинаковым риском.</a:t>
            </a:r>
          </a:p>
          <a:p>
            <a:endParaRPr lang="ru-RU" dirty="0">
              <a:solidFill>
                <a:srgbClr val="333333"/>
              </a:solidFill>
              <a:latin typeface="+mn-lt"/>
            </a:endParaRPr>
          </a:p>
          <a:p>
            <a:r>
              <a:rPr lang="en-US" dirty="0">
                <a:latin typeface="+mn-lt"/>
              </a:rPr>
              <a:t>Affinity</a:t>
            </a:r>
            <a:r>
              <a:rPr lang="ru-RU" dirty="0">
                <a:latin typeface="+mn-lt"/>
              </a:rPr>
              <a:t> – функция построение маршрута </a:t>
            </a:r>
            <a:r>
              <a:rPr lang="en-US" dirty="0">
                <a:latin typeface="+mn-lt"/>
              </a:rPr>
              <a:t>LSP </a:t>
            </a:r>
            <a:r>
              <a:rPr lang="ru-RU" dirty="0">
                <a:latin typeface="+mn-lt"/>
              </a:rPr>
              <a:t>на основании заданных политик. Сложна в настройке, и требует глубокого понимания устройства сети, но обеспечивает автоматическое построение туннелей по заданным критериям к маршруту </a:t>
            </a:r>
            <a:r>
              <a:rPr lang="en-US" dirty="0">
                <a:latin typeface="+mn-lt"/>
              </a:rPr>
              <a:t>LSP.</a:t>
            </a:r>
          </a:p>
          <a:p>
            <a:endParaRPr lang="ru-RU" dirty="0">
              <a:latin typeface="+mn-lt"/>
            </a:endParaRPr>
          </a:p>
          <a:p>
            <a:r>
              <a:rPr lang="ru-RU" dirty="0">
                <a:latin typeface="+mn-lt"/>
              </a:rPr>
              <a:t>и 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FRR </a:t>
            </a:r>
            <a:r>
              <a:rPr lang="en-US" b="0" i="0" dirty="0">
                <a:solidFill>
                  <a:srgbClr val="333333"/>
                </a:solidFill>
                <a:effectLst/>
                <a:latin typeface="+mn-lt"/>
              </a:rPr>
              <a:t>— Fast Reroute. </a:t>
            </a:r>
            <a:r>
              <a:rPr lang="ru-RU" b="0" i="0" dirty="0">
                <a:solidFill>
                  <a:srgbClr val="333333"/>
                </a:solidFill>
                <a:effectLst/>
                <a:latin typeface="+mn-lt"/>
              </a:rPr>
              <a:t>Функция позволяющая мгновенно, за время не превышающее </a:t>
            </a:r>
            <a:r>
              <a:rPr lang="en-US" b="0" i="0" dirty="0">
                <a:solidFill>
                  <a:srgbClr val="333333"/>
                </a:solidFill>
                <a:effectLst/>
                <a:latin typeface="+mn-lt"/>
              </a:rPr>
              <a:t>50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+mn-lt"/>
              </a:rPr>
              <a:t>мс</a:t>
            </a:r>
            <a:r>
              <a:rPr lang="ru-RU" b="0" i="0" dirty="0">
                <a:solidFill>
                  <a:srgbClr val="333333"/>
                </a:solidFill>
                <a:effectLst/>
                <a:latin typeface="+mn-lt"/>
              </a:rPr>
              <a:t> с момента детектирования аварии, переключать трафик.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8881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6999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Выводы и планы по развитию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3274714719"/>
              </p:ext>
            </p:extLst>
          </p:nvPr>
        </p:nvGraphicFramePr>
        <p:xfrm>
          <a:off x="952500" y="1544194"/>
          <a:ext cx="7239000" cy="23055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ym typeface="Roboto"/>
                        </a:rPr>
                        <a:t>Формат обучения с акцентом на самостоятельное освоение материала с прохождением контрольных точек позволяет закрепить полученные знания 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ym typeface="Roboto"/>
                        </a:rPr>
                        <a:t>В перспективе, планируется продолжение постройка магистральных линий </a:t>
                      </a:r>
                      <a:r>
                        <a:rPr lang="en-US" sz="1300" dirty="0">
                          <a:sym typeface="Roboto"/>
                        </a:rPr>
                        <a:t>DWDM</a:t>
                      </a:r>
                      <a:r>
                        <a:rPr lang="ru-RU" sz="1300" dirty="0">
                          <a:sym typeface="Roboto"/>
                        </a:rPr>
                        <a:t> с учетом потребностей услуг пакетной передачи данных</a:t>
                      </a:r>
                      <a:r>
                        <a:rPr lang="en-US" sz="1300" dirty="0">
                          <a:sym typeface="Roboto"/>
                        </a:rPr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ym typeface="Roboto"/>
                        </a:rPr>
                        <a:t>Разворачивание на базе транспортной сети </a:t>
                      </a:r>
                      <a:r>
                        <a:rPr lang="en-US" sz="1300" dirty="0">
                          <a:sym typeface="Roboto"/>
                        </a:rPr>
                        <a:t>DWDM </a:t>
                      </a:r>
                      <a:r>
                        <a:rPr lang="ru-RU" sz="1300" dirty="0">
                          <a:sym typeface="Roboto"/>
                        </a:rPr>
                        <a:t>сети пакетной передачи данных с использованием технологии </a:t>
                      </a:r>
                      <a:r>
                        <a:rPr lang="en-US" sz="1300" dirty="0">
                          <a:sym typeface="Roboto"/>
                        </a:rPr>
                        <a:t>MPLS </a:t>
                      </a:r>
                      <a:r>
                        <a:rPr lang="ru-RU" sz="1300" dirty="0">
                          <a:sym typeface="Roboto"/>
                        </a:rPr>
                        <a:t>на оборудовании </a:t>
                      </a:r>
                      <a:r>
                        <a:rPr lang="en-US" sz="1300" dirty="0">
                          <a:sym typeface="Roboto"/>
                        </a:rPr>
                        <a:t>Huawei</a:t>
                      </a:r>
                      <a:r>
                        <a:rPr lang="ru-RU" sz="1300" dirty="0">
                          <a:sym typeface="Roboto"/>
                        </a:rPr>
                        <a:t> серии </a:t>
                      </a:r>
                      <a:r>
                        <a:rPr lang="en-US" sz="1300" dirty="0">
                          <a:sym typeface="Roboto"/>
                        </a:rPr>
                        <a:t>NE </a:t>
                      </a:r>
                      <a:r>
                        <a:rPr lang="ru-RU" sz="1300" dirty="0">
                          <a:sym typeface="Roboto"/>
                        </a:rPr>
                        <a:t>и</a:t>
                      </a:r>
                      <a:r>
                        <a:rPr lang="en-US" sz="1300" dirty="0">
                          <a:sym typeface="Roboto"/>
                        </a:rPr>
                        <a:t> ATN.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ym typeface="Roboto"/>
                        </a:rPr>
                        <a:t>Повышение качества предоставляемых услуг </a:t>
                      </a:r>
                      <a:r>
                        <a:rPr lang="en-US" sz="1300" dirty="0">
                          <a:sym typeface="Roboto"/>
                        </a:rPr>
                        <a:t>Internet </a:t>
                      </a:r>
                      <a:r>
                        <a:rPr lang="ru-RU" sz="1300" dirty="0">
                          <a:sym typeface="Roboto"/>
                        </a:rPr>
                        <a:t>и </a:t>
                      </a:r>
                      <a:r>
                        <a:rPr lang="en-US" sz="1300" dirty="0">
                          <a:sym typeface="Roboto"/>
                        </a:rPr>
                        <a:t>VPN.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/>
          <a:srcRect t="12992" b="12992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Тема: 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Построение сети оператора по предоставлению IP транзитных услуг.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3123850" y="27163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latin typeface="Roboto"/>
                <a:ea typeface="Roboto"/>
                <a:cs typeface="Roboto"/>
                <a:sym typeface="Roboto"/>
              </a:rPr>
              <a:t>Качамин Валентин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123850" y="3279300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Начальник отдела обслуживания транспортной сети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ФГУП ДНР УГЛЕТЕЛЕКОМ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План защиты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</a:t>
            </a: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технологии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ru" sz="13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получилось</a:t>
            </a:r>
            <a:endParaRPr sz="130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stCxn id="95" idx="1"/>
            <a:endCxn id="96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>
            <a:stCxn id="96" idx="1"/>
            <a:endCxn id="97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проекта</a:t>
            </a:r>
            <a:endParaRPr dirty="0"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2525609522"/>
              </p:ext>
            </p:extLst>
          </p:nvPr>
        </p:nvGraphicFramePr>
        <p:xfrm>
          <a:off x="952500" y="1544194"/>
          <a:ext cx="7239000" cy="17291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sym typeface="Roboto"/>
                        </a:rPr>
                        <a:t>Закрепить на практике пройденный материал данного курса и в дополнение применить </a:t>
                      </a:r>
                      <a:r>
                        <a:rPr lang="ru-RU" sz="1300" dirty="0">
                          <a:sym typeface="Roboto"/>
                        </a:rPr>
                        <a:t>протоколы и методы настройки не примененные в практических работах</a:t>
                      </a:r>
                      <a:r>
                        <a:rPr lang="ru" sz="1300" dirty="0">
                          <a:sym typeface="Roboto"/>
                        </a:rPr>
                        <a:t>.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sym typeface="Roboto"/>
                        </a:rPr>
                        <a:t>Самостоятельно изучить технологию </a:t>
                      </a:r>
                      <a:r>
                        <a:rPr lang="en-US" sz="1300" dirty="0">
                          <a:sym typeface="Roboto"/>
                        </a:rPr>
                        <a:t>MPLS-TE</a:t>
                      </a:r>
                      <a:r>
                        <a:rPr lang="ru" sz="1300" dirty="0">
                          <a:sym typeface="Roboto"/>
                        </a:rPr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ym typeface="Roboto"/>
                        </a:rPr>
                        <a:t>Получить опыт в настройке транспортной сети </a:t>
                      </a:r>
                      <a:r>
                        <a:rPr lang="en-US" sz="1300" dirty="0">
                          <a:sym typeface="Roboto"/>
                        </a:rPr>
                        <a:t>MPLS</a:t>
                      </a:r>
                      <a:r>
                        <a:rPr lang="ru-RU" sz="1300" dirty="0">
                          <a:sym typeface="Roboto"/>
                        </a:rPr>
                        <a:t>, для дальнейшего применения на сети предприятия.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62543" y="273559"/>
            <a:ext cx="3521260" cy="413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800" dirty="0"/>
              <a:t>Что планировалось</a:t>
            </a:r>
            <a:endParaRPr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183302417"/>
              </p:ext>
            </p:extLst>
          </p:nvPr>
        </p:nvGraphicFramePr>
        <p:xfrm>
          <a:off x="951854" y="811274"/>
          <a:ext cx="7239000" cy="1760476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12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начале имелись не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структурированные теоретические знания сетевых технологий, небольшой опыт в работе с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IOS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1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Освоение курса проходило с использованием дополнительных материалов.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38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ym typeface="Roboto"/>
                        </a:rPr>
                        <a:t>В ходе курса получены необходимые знания и опыт работы с сетевым оборудованием </a:t>
                      </a:r>
                      <a:r>
                        <a:rPr lang="en-US" sz="1300" dirty="0">
                          <a:sym typeface="Roboto"/>
                        </a:rPr>
                        <a:t>Cisco</a:t>
                      </a:r>
                      <a:r>
                        <a:rPr lang="ru-RU" sz="1300" dirty="0">
                          <a:sym typeface="Roboto"/>
                        </a:rPr>
                        <a:t>, достаточные для самостоятельного освоения новых технологий.</a:t>
                      </a:r>
                      <a:endParaRPr lang="en-US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oogle Shape;115;p21">
            <a:extLst>
              <a:ext uri="{FF2B5EF4-FFF2-40B4-BE49-F238E27FC236}">
                <a16:creationId xmlns:a16="http://schemas.microsoft.com/office/drawing/2014/main" id="{3C964F78-217B-4D76-A56E-3CB0E4BA15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6749734"/>
              </p:ext>
            </p:extLst>
          </p:nvPr>
        </p:nvGraphicFramePr>
        <p:xfrm>
          <a:off x="952500" y="3059044"/>
          <a:ext cx="7239000" cy="1622006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ym typeface="Roboto"/>
                        </a:rPr>
                        <a:t>Настроить сеть офиса оператора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ym typeface="Roboto"/>
                        </a:rPr>
                        <a:t>Настроить на сети провайдера </a:t>
                      </a:r>
                      <a:r>
                        <a:rPr lang="en-US" sz="1300" dirty="0">
                          <a:sym typeface="Roboto"/>
                        </a:rPr>
                        <a:t>iBGP c </a:t>
                      </a:r>
                      <a:r>
                        <a:rPr lang="ru-RU" sz="1300" dirty="0">
                          <a:sym typeface="Roboto"/>
                        </a:rPr>
                        <a:t>разделением на кластеры по два </a:t>
                      </a:r>
                      <a:r>
                        <a:rPr lang="ru-RU" sz="1300" dirty="0" err="1">
                          <a:sym typeface="Roboto"/>
                        </a:rPr>
                        <a:t>роут</a:t>
                      </a:r>
                      <a:r>
                        <a:rPr lang="ru-RU" sz="1300" dirty="0">
                          <a:sym typeface="Roboto"/>
                        </a:rPr>
                        <a:t> рефлектора в каждом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ym typeface="Roboto"/>
                        </a:rPr>
                        <a:t>Настроить сегмент транспортной </a:t>
                      </a:r>
                      <a:r>
                        <a:rPr lang="en-US" sz="1300" dirty="0">
                          <a:sym typeface="Roboto"/>
                        </a:rPr>
                        <a:t>IP </a:t>
                      </a:r>
                      <a:r>
                        <a:rPr lang="ru-RU" sz="1300" dirty="0">
                          <a:sym typeface="Roboto"/>
                        </a:rPr>
                        <a:t>сети с использованием технологии </a:t>
                      </a:r>
                      <a:r>
                        <a:rPr lang="en-US" sz="1300" dirty="0">
                          <a:sym typeface="Roboto"/>
                        </a:rPr>
                        <a:t>MPLS-TE</a:t>
                      </a:r>
                      <a:endParaRPr lang="en-US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sym typeface="Roboto"/>
                        </a:rPr>
                        <a:t>4. 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ym typeface="Roboto"/>
                        </a:rPr>
                        <a:t>С помощью созданных </a:t>
                      </a:r>
                      <a:r>
                        <a:rPr lang="en-US" sz="1300" dirty="0">
                          <a:sym typeface="Roboto"/>
                        </a:rPr>
                        <a:t>MPLS </a:t>
                      </a:r>
                      <a:r>
                        <a:rPr lang="ru-RU" sz="1300" dirty="0">
                          <a:sym typeface="Roboto"/>
                        </a:rPr>
                        <a:t>туннелей организовать клиентский </a:t>
                      </a:r>
                      <a:r>
                        <a:rPr lang="en-US" sz="1300" dirty="0">
                          <a:sym typeface="Roboto"/>
                        </a:rPr>
                        <a:t>L3VPN</a:t>
                      </a:r>
                      <a:endParaRPr lang="en-US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/>
                </a:tc>
                <a:extLst>
                  <a:ext uri="{0D108BD9-81ED-4DB2-BD59-A6C34878D82A}">
                    <a16:rowId xmlns:a16="http://schemas.microsoft.com/office/drawing/2014/main" val="2421943880"/>
                  </a:ext>
                </a:extLst>
              </a:tr>
            </a:tbl>
          </a:graphicData>
        </a:graphic>
      </p:graphicFrame>
      <p:sp>
        <p:nvSpPr>
          <p:cNvPr id="6" name="Google Shape;114;p21">
            <a:extLst>
              <a:ext uri="{FF2B5EF4-FFF2-40B4-BE49-F238E27FC236}">
                <a16:creationId xmlns:a16="http://schemas.microsoft.com/office/drawing/2014/main" id="{EDA55AED-4445-4619-8143-8B9EAC36C892}"/>
              </a:ext>
            </a:extLst>
          </p:cNvPr>
          <p:cNvSpPr txBox="1">
            <a:spLocks/>
          </p:cNvSpPr>
          <p:nvPr/>
        </p:nvSpPr>
        <p:spPr>
          <a:xfrm>
            <a:off x="500550" y="2475345"/>
            <a:ext cx="3521260" cy="544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ru-RU" sz="2800" dirty="0"/>
              <a:t>Постановка задач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707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Используемые технологии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3653988565"/>
              </p:ext>
            </p:extLst>
          </p:nvPr>
        </p:nvGraphicFramePr>
        <p:xfrm>
          <a:off x="952500" y="1038386"/>
          <a:ext cx="7223150" cy="3541363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47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02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ym typeface="Roboto"/>
                        </a:rPr>
                        <a:t>В сети офиса оператора применены проприетарный протокол </a:t>
                      </a:r>
                      <a:r>
                        <a:rPr lang="en-US" sz="1300" dirty="0">
                          <a:sym typeface="Roboto"/>
                        </a:rPr>
                        <a:t>GLBP</a:t>
                      </a:r>
                      <a:r>
                        <a:rPr lang="ru-RU" sz="1300" dirty="0">
                          <a:sym typeface="Roboto"/>
                        </a:rPr>
                        <a:t>, </a:t>
                      </a:r>
                      <a:r>
                        <a:rPr lang="en-US" sz="1300" dirty="0">
                          <a:sym typeface="Roboto"/>
                        </a:rPr>
                        <a:t>NAT, DHCP, OSPF</a:t>
                      </a:r>
                      <a:r>
                        <a:rPr lang="ru-RU" sz="1300" dirty="0">
                          <a:sym typeface="Roboto"/>
                        </a:rPr>
                        <a:t>, </a:t>
                      </a:r>
                      <a:r>
                        <a:rPr lang="en-US" sz="1300" dirty="0">
                          <a:sym typeface="Roboto"/>
                        </a:rPr>
                        <a:t>iBGP</a:t>
                      </a:r>
                      <a:r>
                        <a:rPr lang="ru-RU" sz="1300" dirty="0">
                          <a:sym typeface="Roboto"/>
                        </a:rPr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2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ym typeface="Roboto"/>
                        </a:rPr>
                        <a:t>В сети провайдера </a:t>
                      </a:r>
                      <a:r>
                        <a:rPr lang="en-US" sz="1300" dirty="0">
                          <a:sym typeface="Roboto"/>
                        </a:rPr>
                        <a:t>ISP2 </a:t>
                      </a:r>
                      <a:r>
                        <a:rPr lang="ru-RU" sz="1300" dirty="0">
                          <a:sym typeface="Roboto"/>
                        </a:rPr>
                        <a:t>использовался протокол динамической маршрутизации </a:t>
                      </a:r>
                      <a:r>
                        <a:rPr lang="en-US" sz="1300" dirty="0">
                          <a:sym typeface="Roboto"/>
                        </a:rPr>
                        <a:t>EIGRP</a:t>
                      </a:r>
                      <a:r>
                        <a:rPr lang="ru-RU" sz="1300" dirty="0">
                          <a:sym typeface="Roboto"/>
                        </a:rPr>
                        <a:t>, </a:t>
                      </a:r>
                      <a:r>
                        <a:rPr lang="en-US" sz="1300" dirty="0">
                          <a:sym typeface="Roboto"/>
                        </a:rPr>
                        <a:t>iBGP </a:t>
                      </a:r>
                      <a:r>
                        <a:rPr lang="ru-RU" sz="1300" dirty="0">
                          <a:sym typeface="Roboto"/>
                        </a:rPr>
                        <a:t>с разбиением на кластера с двумя </a:t>
                      </a:r>
                      <a:r>
                        <a:rPr lang="en-US" sz="1300" dirty="0">
                          <a:sym typeface="Roboto"/>
                        </a:rPr>
                        <a:t>RR.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ym typeface="Roboto"/>
                        </a:rPr>
                        <a:t>Обмен маршрутной информации между сетью оператора и интернет провайдерами выполняет протокол </a:t>
                      </a:r>
                      <a:r>
                        <a:rPr lang="en-US" sz="1300" dirty="0">
                          <a:sym typeface="Roboto"/>
                        </a:rPr>
                        <a:t>eBGP. </a:t>
                      </a:r>
                      <a:r>
                        <a:rPr lang="ru-RU" sz="1300" dirty="0">
                          <a:sym typeface="Roboto"/>
                        </a:rPr>
                        <a:t>В сети офиса провайдера выполнена фильтрация маршрутов </a:t>
                      </a:r>
                      <a:r>
                        <a:rPr lang="en-US" sz="1300" dirty="0">
                          <a:sym typeface="Roboto"/>
                        </a:rPr>
                        <a:t>eBGP.</a:t>
                      </a:r>
                      <a:r>
                        <a:rPr lang="ru-RU" sz="1300" dirty="0">
                          <a:sym typeface="Roboto"/>
                        </a:rPr>
                        <a:t>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2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ym typeface="Roboto"/>
                        </a:rPr>
                        <a:t>В </a:t>
                      </a:r>
                      <a:r>
                        <a:rPr lang="en-US" sz="1300" dirty="0">
                          <a:sym typeface="Roboto"/>
                        </a:rPr>
                        <a:t>MPLS </a:t>
                      </a:r>
                      <a:r>
                        <a:rPr lang="ru-RU" sz="1300" dirty="0">
                          <a:sym typeface="Roboto"/>
                        </a:rPr>
                        <a:t>домене оператора применен протокол </a:t>
                      </a:r>
                      <a:r>
                        <a:rPr lang="en-US" sz="1300" dirty="0">
                          <a:sym typeface="Roboto"/>
                        </a:rPr>
                        <a:t>IGP IS-IS, </a:t>
                      </a:r>
                      <a:r>
                        <a:rPr lang="ru-RU" sz="1300" dirty="0">
                          <a:sym typeface="Roboto"/>
                        </a:rPr>
                        <a:t>настроен </a:t>
                      </a:r>
                      <a:r>
                        <a:rPr lang="en-US" sz="1300" dirty="0">
                          <a:sym typeface="Roboto"/>
                        </a:rPr>
                        <a:t>TE </a:t>
                      </a:r>
                      <a:r>
                        <a:rPr lang="ru-RU" sz="1300" dirty="0">
                          <a:sym typeface="Roboto"/>
                        </a:rPr>
                        <a:t>на базе</a:t>
                      </a:r>
                      <a:r>
                        <a:rPr lang="en-US" sz="1300" dirty="0">
                          <a:sym typeface="Roboto"/>
                        </a:rPr>
                        <a:t> </a:t>
                      </a:r>
                      <a:r>
                        <a:rPr lang="ru-RU" sz="1300" dirty="0">
                          <a:sym typeface="Roboto"/>
                        </a:rPr>
                        <a:t>протокола </a:t>
                      </a:r>
                      <a:r>
                        <a:rPr lang="en-US" sz="1300" dirty="0">
                          <a:sym typeface="Roboto"/>
                        </a:rPr>
                        <a:t>RSVP-TE.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2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sym typeface="Roboto"/>
                        </a:rPr>
                        <a:t>5.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ym typeface="Roboto"/>
                        </a:rPr>
                        <a:t>Построение туннелей </a:t>
                      </a:r>
                      <a:r>
                        <a:rPr lang="en-US" sz="1300" dirty="0">
                          <a:sym typeface="Roboto"/>
                        </a:rPr>
                        <a:t>MPLS </a:t>
                      </a:r>
                      <a:r>
                        <a:rPr lang="ru-RU" sz="1300" dirty="0">
                          <a:sym typeface="Roboto"/>
                        </a:rPr>
                        <a:t>динамически и статически, построение защитных туннелей, </a:t>
                      </a:r>
                      <a:r>
                        <a:rPr lang="ru-RU" sz="1300" dirty="0" err="1">
                          <a:sym typeface="Roboto"/>
                        </a:rPr>
                        <a:t>приоритизация</a:t>
                      </a:r>
                      <a:r>
                        <a:rPr lang="ru-RU" sz="1300" dirty="0">
                          <a:sym typeface="Roboto"/>
                        </a:rPr>
                        <a:t> туннелей.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/>
                </a:tc>
                <a:extLst>
                  <a:ext uri="{0D108BD9-81ED-4DB2-BD59-A6C34878D82A}">
                    <a16:rowId xmlns:a16="http://schemas.microsoft.com/office/drawing/2014/main" val="3076955694"/>
                  </a:ext>
                </a:extLst>
              </a:tr>
              <a:tr h="35722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sym typeface="Roboto"/>
                        </a:rPr>
                        <a:t>6.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ym typeface="Roboto"/>
                        </a:rPr>
                        <a:t>Организована услуга </a:t>
                      </a:r>
                      <a:r>
                        <a:rPr lang="en-US" sz="1300" dirty="0">
                          <a:sym typeface="Roboto"/>
                        </a:rPr>
                        <a:t>L3VPN </a:t>
                      </a:r>
                      <a:r>
                        <a:rPr lang="ru-RU" sz="1300" dirty="0">
                          <a:sym typeface="Roboto"/>
                        </a:rPr>
                        <a:t>с использованием </a:t>
                      </a:r>
                      <a:r>
                        <a:rPr lang="en-US" sz="1300" dirty="0">
                          <a:sym typeface="Roboto"/>
                        </a:rPr>
                        <a:t>VRF.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/>
                </a:tc>
                <a:extLst>
                  <a:ext uri="{0D108BD9-81ED-4DB2-BD59-A6C34878D82A}">
                    <a16:rowId xmlns:a16="http://schemas.microsoft.com/office/drawing/2014/main" val="43848477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1"/>
          <p:cNvPicPr preferRelativeResize="0"/>
          <p:nvPr/>
        </p:nvPicPr>
        <p:blipFill rotWithShape="1">
          <a:blip r:embed="rId3"/>
          <a:srcRect l="9334" t="3747" r="17749" b="3310"/>
          <a:stretch/>
        </p:blipFill>
        <p:spPr>
          <a:xfrm>
            <a:off x="251461" y="140970"/>
            <a:ext cx="6667500" cy="486155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F39370-417E-408B-8253-D9E211841C8C}"/>
              </a:ext>
            </a:extLst>
          </p:cNvPr>
          <p:cNvSpPr txBox="1"/>
          <p:nvPr/>
        </p:nvSpPr>
        <p:spPr>
          <a:xfrm>
            <a:off x="5715000" y="205740"/>
            <a:ext cx="3307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Общая схема лабораторного стенда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6776550" cy="499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Основные моменты, что не  вошли в практические задания</a:t>
            </a:r>
            <a:endParaRPr sz="18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4" y="739140"/>
            <a:ext cx="4689886" cy="4073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Настройка протокола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GLBP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на примере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R3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Настройка </a:t>
            </a:r>
            <a:r>
              <a:rPr lang="ru-RU" dirty="0" err="1">
                <a:latin typeface="Roboto"/>
                <a:ea typeface="Roboto"/>
                <a:cs typeface="Roboto"/>
                <a:sym typeface="Roboto"/>
              </a:rPr>
              <a:t>трэкеров</a:t>
            </a: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90000"/>
              </a:lnSpc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Настройка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Sub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интерфейса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009DC86-AA1C-4E98-86DC-BE498DFD7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" y="1468874"/>
            <a:ext cx="26946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</a:rPr>
              <a:t>track 1 interface Ethernet0/0 line-protocol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</a:rPr>
              <a:t>track 2 interface Ethernet0/1 line-protocol 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701CA2A-3094-4F51-9327-29406B5CA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" y="2279380"/>
            <a:ext cx="3420808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</a:rPr>
              <a:t>interface Ethernet0/2.21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</a:rPr>
              <a:t>description to_Client21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</a:rPr>
              <a:t>encapsulation dot1Q 21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</a:rPr>
              <a:t>ip address 192.168.21.2 255.255.255.0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</a:rPr>
              <a:t>glbp 1 ip 192.168.21.1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</a:rPr>
              <a:t>glbp 1 priority 120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</a:rPr>
              <a:t>glbp 1 preempt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</a:rPr>
              <a:t>glbp 1 weighting 140 lower 100 upper 115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</a:rPr>
              <a:t>glbp 1 load-balancing host-dependent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</a:rPr>
              <a:t>glbp 1 authentication md5 key-string 7 1531021F0725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</a:rPr>
              <a:t>glbp 1 name ipv4_Client21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</a:rPr>
              <a:t>glbp 1 weighting track 1 decrement 30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</a:rPr>
              <a:t>glbp 1 weighting track 2 decrement 20 </a:t>
            </a:r>
          </a:p>
        </p:txBody>
      </p:sp>
      <p:pic>
        <p:nvPicPr>
          <p:cNvPr id="11" name="Рисунок 10" descr="Документ со сплошной заливкой">
            <a:hlinkClick r:id="rId3"/>
            <a:extLst>
              <a:ext uri="{FF2B5EF4-FFF2-40B4-BE49-F238E27FC236}">
                <a16:creationId xmlns:a16="http://schemas.microsoft.com/office/drawing/2014/main" id="{1E3DF7AF-1779-4FE3-9CD7-1A78E70F1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40780" y="1907278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CD2D12B-C687-4C45-881B-151E37035022}"/>
              </a:ext>
            </a:extLst>
          </p:cNvPr>
          <p:cNvSpPr txBox="1"/>
          <p:nvPr/>
        </p:nvSpPr>
        <p:spPr>
          <a:xfrm>
            <a:off x="6433324" y="282167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hlinkClick r:id="rId3"/>
              </a:rPr>
              <a:t>жми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1069</Words>
  <Application>Microsoft Office PowerPoint</Application>
  <PresentationFormat>Экран (16:9)</PresentationFormat>
  <Paragraphs>127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Courier New</vt:lpstr>
      <vt:lpstr>Calibri</vt:lpstr>
      <vt:lpstr>Roboto</vt:lpstr>
      <vt:lpstr>Arial</vt:lpstr>
      <vt:lpstr>Светлая тема</vt:lpstr>
      <vt:lpstr>Курс Сетевой инженер </vt:lpstr>
      <vt:lpstr>Меня хорошо видно &amp; слышно?</vt:lpstr>
      <vt:lpstr>Защита проекта Тема: Построение сети оператора по предоставлению IP транзитных услуг.  </vt:lpstr>
      <vt:lpstr>План защиты </vt:lpstr>
      <vt:lpstr>Цели проекта</vt:lpstr>
      <vt:lpstr>Что планировалось </vt:lpstr>
      <vt:lpstr>Используемые технологии </vt:lpstr>
      <vt:lpstr>Презентация PowerPoint</vt:lpstr>
      <vt:lpstr>Основные моменты, что не  вошли в практические задания</vt:lpstr>
      <vt:lpstr>Презентация PowerPoint</vt:lpstr>
      <vt:lpstr>Настройка iBGP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 и планы по развитию   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</dc:title>
  <dc:creator>Valentin</dc:creator>
  <cp:lastModifiedBy>Valentin</cp:lastModifiedBy>
  <cp:revision>50</cp:revision>
  <dcterms:modified xsi:type="dcterms:W3CDTF">2024-05-15T00:57:14Z</dcterms:modified>
</cp:coreProperties>
</file>