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2"/>
  </p:notesMasterIdLst>
  <p:sldIdLst>
    <p:sldId id="276" r:id="rId2"/>
    <p:sldId id="257" r:id="rId3"/>
    <p:sldId id="277" r:id="rId4"/>
    <p:sldId id="317" r:id="rId5"/>
    <p:sldId id="318" r:id="rId6"/>
    <p:sldId id="319" r:id="rId7"/>
    <p:sldId id="280" r:id="rId8"/>
    <p:sldId id="312" r:id="rId9"/>
    <p:sldId id="313" r:id="rId10"/>
    <p:sldId id="315" r:id="rId11"/>
    <p:sldId id="306" r:id="rId12"/>
    <p:sldId id="320" r:id="rId13"/>
    <p:sldId id="307" r:id="rId14"/>
    <p:sldId id="321" r:id="rId15"/>
    <p:sldId id="342" r:id="rId16"/>
    <p:sldId id="316" r:id="rId17"/>
    <p:sldId id="322" r:id="rId18"/>
    <p:sldId id="324" r:id="rId19"/>
    <p:sldId id="323" r:id="rId20"/>
    <p:sldId id="325" r:id="rId21"/>
    <p:sldId id="344" r:id="rId22"/>
    <p:sldId id="327" r:id="rId23"/>
    <p:sldId id="326" r:id="rId24"/>
    <p:sldId id="328" r:id="rId25"/>
    <p:sldId id="329" r:id="rId26"/>
    <p:sldId id="330" r:id="rId27"/>
    <p:sldId id="331" r:id="rId28"/>
    <p:sldId id="343" r:id="rId29"/>
    <p:sldId id="345" r:id="rId30"/>
    <p:sldId id="333" r:id="rId31"/>
    <p:sldId id="332" r:id="rId32"/>
    <p:sldId id="334" r:id="rId33"/>
    <p:sldId id="336" r:id="rId34"/>
    <p:sldId id="337" r:id="rId35"/>
    <p:sldId id="339" r:id="rId36"/>
    <p:sldId id="338" r:id="rId37"/>
    <p:sldId id="340" r:id="rId38"/>
    <p:sldId id="341" r:id="rId39"/>
    <p:sldId id="346" r:id="rId40"/>
    <p:sldId id="27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ipHbWN9KsvKWnZQMoNEEjatkxd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189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18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95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1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59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68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34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9001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4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8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9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9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7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7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4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3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64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Material UI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Lesson 8 – Mr. Minh Sang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2BDB5-6CDE-A978-7C47-FAE27C7D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Materialize Grid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8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7626-D8A7-7625-8E7A-4F046FDA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0" dirty="0"/>
              <a:t>Materialize Grid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1F7D-C2F8-860B-9FC5-A34AB165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standard 12 column fluid responsive grid system. </a:t>
            </a:r>
          </a:p>
          <a:p>
            <a:r>
              <a:rPr lang="en-US" dirty="0"/>
              <a:t>The grid helps you layout your page in an ordered, easy fashion.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7B7D8-C4B2-7E31-E558-7179C063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70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BCC6-7363-8D53-E9C7-E00AFCD4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49EC3-821D-02FB-28A5-A5B50506C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container class is not strictly part of the grid but is important in laying out content.</a:t>
            </a:r>
          </a:p>
          <a:p>
            <a:r>
              <a:rPr lang="en-US" dirty="0"/>
              <a:t>It allows you to center your page content. </a:t>
            </a:r>
          </a:p>
          <a:p>
            <a:r>
              <a:rPr lang="en-US" dirty="0"/>
              <a:t>The container class is set to ~70% of the window width. </a:t>
            </a:r>
          </a:p>
          <a:p>
            <a:r>
              <a:rPr lang="en-US" dirty="0"/>
              <a:t>It helps you center and contain your page content.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8604D-31B3-BA6A-A2AE-FD690F10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4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E0F0-1E65-CC6D-FA2C-1D0BD1AC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/>
              <a:t>Basic grid Materialize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84EC3-6D28-2DF1-47FA-25CC6C96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E4A7269-540E-5E1F-E2EB-F2197C0A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25782"/>
            <a:ext cx="3017577" cy="46828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&lt;div class="row"&gt;</a:t>
            </a:r>
          </a:p>
          <a:p>
            <a:pPr marL="0" indent="0">
              <a:buNone/>
            </a:pPr>
            <a:r>
              <a:rPr lang="en-US" sz="1400" b="1" dirty="0"/>
              <a:t>      &lt;div class="col s1"&gt;1&lt;/div&gt;</a:t>
            </a:r>
          </a:p>
          <a:p>
            <a:pPr marL="0" indent="0">
              <a:buNone/>
            </a:pPr>
            <a:r>
              <a:rPr lang="en-US" sz="1400" b="1" dirty="0"/>
              <a:t>      &lt;div class="col s1"&gt;2&lt;/div&gt;</a:t>
            </a:r>
          </a:p>
          <a:p>
            <a:pPr marL="0" indent="0">
              <a:buNone/>
            </a:pPr>
            <a:r>
              <a:rPr lang="en-US" sz="1400" b="1" dirty="0"/>
              <a:t>      &lt;div class="col s1"&gt;3&lt;/div&gt;</a:t>
            </a:r>
          </a:p>
          <a:p>
            <a:pPr marL="0" indent="0">
              <a:buNone/>
            </a:pPr>
            <a:r>
              <a:rPr lang="en-US" sz="1400" b="1" dirty="0"/>
              <a:t>      &lt;div class="col s1"&gt;4&lt;/div&gt;</a:t>
            </a:r>
          </a:p>
          <a:p>
            <a:pPr marL="0" indent="0">
              <a:buNone/>
            </a:pPr>
            <a:r>
              <a:rPr lang="en-US" sz="1400" b="1" dirty="0"/>
              <a:t>      &lt;div class="col s1"&gt;5&lt;/div&gt;</a:t>
            </a:r>
          </a:p>
          <a:p>
            <a:pPr marL="0" indent="0">
              <a:buNone/>
            </a:pPr>
            <a:r>
              <a:rPr lang="en-US" sz="1400" b="1" dirty="0"/>
              <a:t>      &lt;div class="col s1"&gt;6&lt;/div&gt;</a:t>
            </a:r>
          </a:p>
          <a:p>
            <a:pPr marL="0" indent="0">
              <a:buNone/>
            </a:pPr>
            <a:r>
              <a:rPr lang="en-US" sz="1400" b="1" dirty="0"/>
              <a:t>      &lt;div class="col s1"&gt;7&lt;/div&gt;</a:t>
            </a:r>
          </a:p>
          <a:p>
            <a:pPr marL="0" indent="0">
              <a:buNone/>
            </a:pPr>
            <a:r>
              <a:rPr lang="en-US" sz="1400" b="1" dirty="0"/>
              <a:t>      &lt;div class="col s1"&gt;8&lt;/div&gt;</a:t>
            </a:r>
          </a:p>
          <a:p>
            <a:pPr marL="0" indent="0">
              <a:buNone/>
            </a:pPr>
            <a:r>
              <a:rPr lang="en-US" sz="1400" b="1" dirty="0"/>
              <a:t>      &lt;div class="col s1"&gt;9&lt;/div&gt;</a:t>
            </a:r>
          </a:p>
          <a:p>
            <a:pPr marL="0" indent="0">
              <a:buNone/>
            </a:pPr>
            <a:r>
              <a:rPr lang="en-US" sz="1400" b="1" dirty="0"/>
              <a:t>      &lt;div class="col s1"&gt;10&lt;/div&gt;</a:t>
            </a:r>
          </a:p>
          <a:p>
            <a:pPr marL="0" indent="0">
              <a:buNone/>
            </a:pPr>
            <a:r>
              <a:rPr lang="en-US" sz="1400" b="1" dirty="0"/>
              <a:t>      &lt;div class="col s1"&gt;11&lt;/div&gt;</a:t>
            </a:r>
          </a:p>
          <a:p>
            <a:pPr marL="0" indent="0">
              <a:buNone/>
            </a:pPr>
            <a:r>
              <a:rPr lang="en-US" sz="1400" b="1" dirty="0"/>
              <a:t>      &lt;div class="col s1"&gt;12&lt;/div&gt;</a:t>
            </a:r>
          </a:p>
          <a:p>
            <a:pPr marL="0" indent="0">
              <a:buNone/>
            </a:pPr>
            <a:r>
              <a:rPr lang="en-US" sz="1400" b="1" dirty="0"/>
              <a:t>    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60C6F-B79F-F09D-ECE0-46F9F6190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770" y="2288598"/>
            <a:ext cx="5934075" cy="6762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BDED27-D13C-B015-8F10-88405E9E71C2}"/>
              </a:ext>
            </a:extLst>
          </p:cNvPr>
          <p:cNvSpPr txBox="1">
            <a:spLocks/>
          </p:cNvSpPr>
          <p:nvPr/>
        </p:nvSpPr>
        <p:spPr>
          <a:xfrm>
            <a:off x="3990329" y="3327689"/>
            <a:ext cx="6567971" cy="2867232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1400" b="1" dirty="0"/>
              <a:t> &lt;div class="row"&gt;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400" b="1" dirty="0"/>
              <a:t>      &lt;div class="col s12"&gt;This div is 12-columns wide on all screen sizes&lt;/div&gt;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400" b="1" dirty="0"/>
              <a:t>      &lt;div class="col s6"&gt;6-columns (one-half)&lt;/div&gt;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400" b="1" dirty="0"/>
              <a:t>      &lt;div class="col s6"&gt;6-columns (one-half)&lt;/div&gt;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400" b="1" dirty="0"/>
              <a:t>    &lt;/div&gt;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1DBECA-57C6-85CB-3E80-D60BDA569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16" y="4775271"/>
            <a:ext cx="4620871" cy="101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8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React Materialize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62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6741-E1E8-A817-BE6B-CABA394B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Materialize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6E1E-E18B-4A16-9BDE-CF7E0C02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Use React Materialize if you want to use materialize-</a:t>
            </a:r>
            <a:r>
              <a:rPr lang="en-US" dirty="0" err="1"/>
              <a:t>css</a:t>
            </a:r>
            <a:r>
              <a:rPr lang="en-US" dirty="0"/>
              <a:t> components in your react application.</a:t>
            </a:r>
          </a:p>
          <a:p>
            <a:r>
              <a:rPr lang="en-US" dirty="0"/>
              <a:t>Installation: </a:t>
            </a:r>
            <a:r>
              <a:rPr lang="en-US" dirty="0" err="1"/>
              <a:t>npm</a:t>
            </a:r>
            <a:r>
              <a:rPr lang="en-US" dirty="0"/>
              <a:t> install react-materialize --force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3489-7B0B-D6B2-8C8D-F9AA133F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0473C6-8F70-F085-0A3F-E76889C1754B}"/>
              </a:ext>
            </a:extLst>
          </p:cNvPr>
          <p:cNvSpPr txBox="1"/>
          <p:nvPr/>
        </p:nvSpPr>
        <p:spPr>
          <a:xfrm>
            <a:off x="581192" y="63212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More: http://react-materialize.github.io/react-materialize/</a:t>
            </a:r>
          </a:p>
        </p:txBody>
      </p:sp>
    </p:spTree>
    <p:extLst>
      <p:ext uri="{BB962C8B-B14F-4D97-AF65-F5344CB8AC3E}">
        <p14:creationId xmlns:p14="http://schemas.microsoft.com/office/powerpoint/2010/main" val="1160613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FE0F-D7B3-5D9F-EB6C-39257CF2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/>
              <a:t>Breadcrumbs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88A0F-D6BF-285B-CD82-2563447A9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0766"/>
          </a:xfrm>
        </p:spPr>
        <p:txBody>
          <a:bodyPr>
            <a:noAutofit/>
          </a:bodyPr>
          <a:lstStyle/>
          <a:p>
            <a:r>
              <a:rPr lang="en-US" dirty="0"/>
              <a:t>Breadcrumbs are a good way to display your current location. </a:t>
            </a:r>
          </a:p>
          <a:p>
            <a:r>
              <a:rPr lang="en-US" dirty="0"/>
              <a:t>This is usually used when you have multiple layers of content.</a:t>
            </a:r>
          </a:p>
          <a:p>
            <a:pPr marL="0" indent="0">
              <a:buNone/>
            </a:pPr>
            <a:r>
              <a:rPr lang="en-US" sz="1600" dirty="0"/>
              <a:t>&lt;Breadcrumb </a:t>
            </a:r>
            <a:r>
              <a:rPr lang="en-US" sz="1600" dirty="0" err="1"/>
              <a:t>className</a:t>
            </a:r>
            <a:r>
              <a:rPr lang="en-US" sz="1600" dirty="0"/>
              <a:t>="teal" cols={12}&gt;</a:t>
            </a:r>
          </a:p>
          <a:p>
            <a:pPr marL="0" indent="0">
              <a:buNone/>
            </a:pPr>
            <a:r>
              <a:rPr lang="en-US" sz="1600" dirty="0"/>
              <a:t>  &lt;a </a:t>
            </a:r>
            <a:r>
              <a:rPr lang="en-US" sz="1600" dirty="0" err="1"/>
              <a:t>href</a:t>
            </a:r>
            <a:r>
              <a:rPr lang="en-US" sz="1600" dirty="0"/>
              <a:t>="#"&gt; One &lt;/a&gt;</a:t>
            </a:r>
          </a:p>
          <a:p>
            <a:pPr marL="0" indent="0">
              <a:buNone/>
            </a:pPr>
            <a:r>
              <a:rPr lang="en-US" sz="1600" dirty="0"/>
              <a:t>  &lt;a </a:t>
            </a:r>
            <a:r>
              <a:rPr lang="en-US" sz="1600" dirty="0" err="1"/>
              <a:t>href</a:t>
            </a:r>
            <a:r>
              <a:rPr lang="en-US" sz="1600" dirty="0"/>
              <a:t>="#"&gt;Two &lt;/a&gt;</a:t>
            </a:r>
          </a:p>
          <a:p>
            <a:pPr marL="0" indent="0">
              <a:buNone/>
            </a:pPr>
            <a:r>
              <a:rPr lang="en-US" sz="1600" dirty="0"/>
              <a:t>  &lt;a </a:t>
            </a:r>
            <a:r>
              <a:rPr lang="en-US" sz="1600" dirty="0" err="1"/>
              <a:t>href</a:t>
            </a:r>
            <a:r>
              <a:rPr lang="en-US" sz="1600" dirty="0"/>
              <a:t>="#"&gt;Three&lt;/a&gt;</a:t>
            </a:r>
          </a:p>
          <a:p>
            <a:pPr marL="0" indent="0">
              <a:buNone/>
            </a:pPr>
            <a:r>
              <a:rPr lang="en-US" sz="1600" dirty="0"/>
              <a:t>&lt;/Breadcrumb&gt;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FEE99-E42B-88A6-48E3-4CF7A052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AC300-8001-0C76-DA25-ADA741418AAF}"/>
              </a:ext>
            </a:extLst>
          </p:cNvPr>
          <p:cNvSpPr txBox="1"/>
          <p:nvPr/>
        </p:nvSpPr>
        <p:spPr>
          <a:xfrm>
            <a:off x="581190" y="6321262"/>
            <a:ext cx="10848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More: http://react-materialize.github.io/react-materialize/?path=/story/components-breadcrumb--default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74D3A-A3EB-8F47-9090-92C968A91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032" y="4373707"/>
            <a:ext cx="77343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89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CDE7-43F3-A0EA-FB34-6F114664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/>
              <a:t>Breadcrumbs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B8453-E85C-193D-8EAE-D28D37C42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11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&lt;Navbar  </a:t>
            </a:r>
            <a:r>
              <a:rPr lang="en-US" sz="1800" dirty="0" err="1"/>
              <a:t>alignLinks</a:t>
            </a:r>
            <a:r>
              <a:rPr lang="en-US" sz="1800" dirty="0"/>
              <a:t>="left"  brand={&lt;a </a:t>
            </a:r>
            <a:r>
              <a:rPr lang="en-US" sz="1800" dirty="0" err="1"/>
              <a:t>className</a:t>
            </a:r>
            <a:r>
              <a:rPr lang="en-US" sz="1800" dirty="0"/>
              <a:t>="brand-logo right" </a:t>
            </a:r>
            <a:r>
              <a:rPr lang="en-US" sz="1800" dirty="0" err="1"/>
              <a:t>href</a:t>
            </a:r>
            <a:r>
              <a:rPr lang="en-US" sz="1800" dirty="0"/>
              <a:t>="#"&gt;Logo&lt;/a&gt;}  id="mobile-nav"&gt;</a:t>
            </a:r>
          </a:p>
          <a:p>
            <a:pPr marL="0" indent="0">
              <a:buNone/>
            </a:pPr>
            <a:r>
              <a:rPr lang="en-US" sz="1800" dirty="0"/>
              <a:t>	&lt;</a:t>
            </a:r>
            <a:r>
              <a:rPr lang="en-US" sz="1800" dirty="0" err="1"/>
              <a:t>NavItem</a:t>
            </a:r>
            <a:r>
              <a:rPr lang="en-US" sz="1800" dirty="0"/>
              <a:t>&gt;Getting started &lt;/</a:t>
            </a:r>
            <a:r>
              <a:rPr lang="en-US" sz="1800" dirty="0" err="1"/>
              <a:t>NavItem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&lt;</a:t>
            </a:r>
            <a:r>
              <a:rPr lang="en-US" sz="1800" dirty="0" err="1"/>
              <a:t>NavItem</a:t>
            </a:r>
            <a:r>
              <a:rPr lang="en-US" sz="1800" dirty="0"/>
              <a:t> </a:t>
            </a:r>
            <a:r>
              <a:rPr lang="en-US" sz="1800" dirty="0" err="1"/>
              <a:t>href</a:t>
            </a:r>
            <a:r>
              <a:rPr lang="en-US" sz="1800" dirty="0"/>
              <a:t>="components.html"&gt;  Components&lt;/</a:t>
            </a:r>
            <a:r>
              <a:rPr lang="en-US" sz="1800" dirty="0" err="1"/>
              <a:t>NavItem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&lt;/Navbar&gt;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36047-63E6-47CE-DA73-44A9419B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E2D73E-EA22-1287-3B94-91797528B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87" y="2174213"/>
            <a:ext cx="11096896" cy="74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25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Icon Fonts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04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AB1A-5CE4-0B42-C101-1A8ACE51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 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20DC4-CCAA-F8A4-2602-676FEE04E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symbols and glyphs</a:t>
            </a:r>
          </a:p>
          <a:p>
            <a:r>
              <a:rPr lang="en-US" dirty="0"/>
              <a:t>Can be used just like regular fonts</a:t>
            </a:r>
          </a:p>
          <a:p>
            <a:r>
              <a:rPr lang="en-US" dirty="0"/>
              <a:t>Can be styled with CSS just like regular fonts</a:t>
            </a:r>
          </a:p>
          <a:p>
            <a:r>
              <a:rPr lang="en-US" dirty="0"/>
              <a:t>Popular lightweight replacement for simple graphics on the website</a:t>
            </a:r>
          </a:p>
          <a:p>
            <a:r>
              <a:rPr lang="en-US" dirty="0"/>
              <a:t>Many icon font packs available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CBF2C-FF0C-9C05-516D-1648AA1D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3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Identify the purpose of using front-end UI frameworks in web design and development</a:t>
            </a:r>
          </a:p>
          <a:p>
            <a:pPr>
              <a:lnSpc>
                <a:spcPct val="130000"/>
              </a:lnSpc>
            </a:pPr>
            <a:r>
              <a:rPr lang="en-US" dirty="0"/>
              <a:t>Set up a project with Material UI support</a:t>
            </a:r>
          </a:p>
          <a:p>
            <a:pPr>
              <a:lnSpc>
                <a:spcPct val="130000"/>
              </a:lnSpc>
            </a:pPr>
            <a:r>
              <a:rPr lang="en-US" dirty="0"/>
              <a:t>Configure a web project to use React Materialize library</a:t>
            </a:r>
          </a:p>
          <a:p>
            <a:pPr>
              <a:lnSpc>
                <a:spcPct val="130000"/>
              </a:lnSpc>
            </a:pPr>
            <a:r>
              <a:rPr lang="en-US" dirty="0"/>
              <a:t>Become familiar with the basic features of React Materialize</a:t>
            </a:r>
          </a:p>
          <a:p>
            <a:pPr>
              <a:lnSpc>
                <a:spcPct val="130000"/>
              </a:lnSpc>
            </a:pPr>
            <a:r>
              <a:rPr lang="en-US" dirty="0"/>
              <a:t>Understand the reasons for using responsive web design in a web project</a:t>
            </a:r>
          </a:p>
          <a:p>
            <a:pPr>
              <a:lnSpc>
                <a:spcPct val="130000"/>
              </a:lnSpc>
            </a:pPr>
            <a:r>
              <a:rPr lang="en-US" dirty="0"/>
              <a:t>Use the Material grid system to design responsive websites</a:t>
            </a:r>
          </a:p>
          <a:p>
            <a:pPr>
              <a:lnSpc>
                <a:spcPct val="130000"/>
              </a:lnSpc>
            </a:pPr>
            <a:r>
              <a:rPr lang="en-US" dirty="0"/>
              <a:t>Add your own custom CSS classes to a Material UI based web project</a:t>
            </a:r>
          </a:p>
        </p:txBody>
      </p:sp>
      <p:sp>
        <p:nvSpPr>
          <p:cNvPr id="92" name="Google Shape;92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269B-6CCE-87AF-EBE9-F0976419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Icons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46A80-505D-653C-4C7A-20DAA4AB0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use the font Icon component or the prebuilt SVG Material Icons you must first install the Material Icons font. You can do with the Google Web Fonts CDN.</a:t>
            </a:r>
          </a:p>
          <a:p>
            <a:pPr marL="324000" lvl="1" indent="0">
              <a:buNone/>
            </a:pPr>
            <a:r>
              <a:rPr lang="en-US" sz="2000" dirty="0"/>
              <a:t>&lt;link </a:t>
            </a:r>
            <a:r>
              <a:rPr lang="en-US" sz="2000" dirty="0" err="1"/>
              <a:t>rel</a:t>
            </a:r>
            <a:r>
              <a:rPr lang="en-US" sz="2000" dirty="0"/>
              <a:t>="stylesheet“ </a:t>
            </a:r>
            <a:r>
              <a:rPr lang="en-US" sz="2000" dirty="0" err="1"/>
              <a:t>href</a:t>
            </a:r>
            <a:r>
              <a:rPr lang="en-US" sz="2000" dirty="0"/>
              <a:t>="https://fonts.googleapis.com/</a:t>
            </a:r>
            <a:r>
              <a:rPr lang="en-US" sz="2000" dirty="0" err="1"/>
              <a:t>icon?family</a:t>
            </a:r>
            <a:r>
              <a:rPr lang="en-US" sz="2000" dirty="0"/>
              <a:t>=</a:t>
            </a:r>
            <a:r>
              <a:rPr lang="en-US" sz="2000" dirty="0" err="1"/>
              <a:t>Material+Icons</a:t>
            </a:r>
            <a:r>
              <a:rPr lang="en-US" sz="2000" dirty="0"/>
              <a:t>"/&gt;</a:t>
            </a:r>
            <a:endParaRPr lang="en-US" dirty="0"/>
          </a:p>
          <a:p>
            <a:r>
              <a:rPr lang="en-US" dirty="0"/>
              <a:t>Usage: </a:t>
            </a:r>
            <a:r>
              <a:rPr lang="en-US" sz="2000" dirty="0"/>
              <a:t>&lt;Icon&gt;cloud&lt;/Icon&gt;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852C1-755D-8B29-A682-29DC4125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CC9517-D712-41E8-2952-0CDE404F3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926" y="4540393"/>
            <a:ext cx="447675" cy="409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7F6638-6BB1-0458-363B-8FCD73BF1A40}"/>
              </a:ext>
            </a:extLst>
          </p:cNvPr>
          <p:cNvSpPr txBox="1"/>
          <p:nvPr/>
        </p:nvSpPr>
        <p:spPr>
          <a:xfrm>
            <a:off x="581193" y="5956137"/>
            <a:ext cx="10557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More: http://react-materialize.github.io/react-materialize/?path=/story/components-icons--default</a:t>
            </a:r>
          </a:p>
        </p:txBody>
      </p:sp>
    </p:spTree>
    <p:extLst>
      <p:ext uri="{BB962C8B-B14F-4D97-AF65-F5344CB8AC3E}">
        <p14:creationId xmlns:p14="http://schemas.microsoft.com/office/powerpoint/2010/main" val="168458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7FC5-5B06-CBD8-9A14-56375D64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13-1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9F72E-10E5-67D0-37FF-9403E1939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installing, configuring and using the React Materialize components (</a:t>
            </a:r>
            <a:r>
              <a:rPr lang="en-US"/>
              <a:t>Navbar, </a:t>
            </a:r>
            <a:r>
              <a:rPr lang="en-US" dirty="0"/>
              <a:t>Container, Row, Col, Card, </a:t>
            </a:r>
            <a:r>
              <a:rPr lang="en-US" dirty="0" err="1"/>
              <a:t>CardTitle</a:t>
            </a:r>
            <a:r>
              <a:rPr lang="en-US" dirty="0"/>
              <a:t>, Icon) for your React app.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9E14-8172-F347-BAFA-9DFA6E58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41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User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65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5865-5FE4-4957-00B0-9CF4F81F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User Input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195B1-18D4-AED9-F8B1-DB0AD8B3E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input to a web page can be facilitated  through three approaches:</a:t>
            </a:r>
          </a:p>
          <a:p>
            <a:r>
              <a:rPr lang="en-US" dirty="0"/>
              <a:t>&lt;a&gt; tags to provide hyperlinks</a:t>
            </a:r>
          </a:p>
          <a:p>
            <a:r>
              <a:rPr lang="en-US" dirty="0"/>
              <a:t>&lt;button&gt; tags to create buttons</a:t>
            </a:r>
          </a:p>
          <a:p>
            <a:r>
              <a:rPr lang="en-US" dirty="0"/>
              <a:t>&lt;form&gt; to create forms</a:t>
            </a:r>
          </a:p>
          <a:p>
            <a:pPr lvl="1"/>
            <a:r>
              <a:rPr lang="en-US" sz="2000" dirty="0"/>
              <a:t>&lt;input&gt; to create elements in forms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09340-5EE0-DD1C-DFE6-E0FF5ABE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2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399C-A7AE-52DE-2A16-233D467D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9C8F7-3A79-D9EB-3156-7D72B7E8F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interaction</a:t>
            </a:r>
          </a:p>
          <a:p>
            <a:r>
              <a:rPr lang="en-US" dirty="0"/>
              <a:t>Clicking of the button</a:t>
            </a:r>
          </a:p>
          <a:p>
            <a:r>
              <a:rPr lang="en-US" dirty="0"/>
              <a:t>Button behavior dependent on where it is positioned:</a:t>
            </a:r>
          </a:p>
          <a:p>
            <a:r>
              <a:rPr lang="en-US" dirty="0"/>
              <a:t>Inside a form it takes on specific role</a:t>
            </a:r>
          </a:p>
          <a:p>
            <a:r>
              <a:rPr lang="en-US" dirty="0"/>
              <a:t>General purpose outside</a:t>
            </a:r>
          </a:p>
          <a:p>
            <a:r>
              <a:rPr lang="en-US" dirty="0"/>
              <a:t>&lt;a&gt; can also be styled using CSS to look like a button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77378-A3C1-8F88-2624-2A684B09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11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F42-5CFA-45DD-16C9-2AF53545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2301"/>
            <a:ext cx="11029616" cy="1013800"/>
          </a:xfrm>
        </p:spPr>
        <p:txBody>
          <a:bodyPr/>
          <a:lstStyle/>
          <a:p>
            <a:r>
              <a:rPr lang="en-US" dirty="0"/>
              <a:t>Button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0AA55-80E2-46F1-38F5-6D3EBBA67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/>
              <a:t>&lt;Button node="button" waves="light"&gt;button &lt;Icon right&gt; cloud&lt;/Icon&gt;&lt;/Button&gt;</a:t>
            </a:r>
          </a:p>
          <a:p>
            <a:r>
              <a:rPr lang="en-US" sz="2000" dirty="0"/>
              <a:t>&lt;Button </a:t>
            </a:r>
            <a:r>
              <a:rPr lang="en-US" sz="2000" dirty="0" err="1"/>
              <a:t>className</a:t>
            </a:r>
            <a:r>
              <a:rPr lang="en-US" sz="2000" dirty="0"/>
              <a:t>="red" floating icon={&lt;Icon&gt;add&lt;/Icon&gt;} large node="button" waves="light"/&gt;</a:t>
            </a:r>
          </a:p>
          <a:p>
            <a:r>
              <a:rPr lang="en-US" sz="2000" dirty="0"/>
              <a:t>&lt;Button </a:t>
            </a:r>
            <a:r>
              <a:rPr lang="en-US" sz="2000" dirty="0" err="1"/>
              <a:t>href</a:t>
            </a:r>
            <a:r>
              <a:rPr lang="en-US" sz="2000" dirty="0"/>
              <a:t>="http://react-materialize.github.io/" node="a" waves="light"&gt;</a:t>
            </a:r>
          </a:p>
          <a:p>
            <a:pPr marL="594000" lvl="2" indent="0">
              <a:buNone/>
            </a:pPr>
            <a:r>
              <a:rPr lang="en-US" sz="2000" dirty="0"/>
              <a:t>  Open Me In New Tab</a:t>
            </a:r>
          </a:p>
          <a:p>
            <a:pPr marL="594000" lvl="2" indent="0">
              <a:buNone/>
            </a:pPr>
            <a:r>
              <a:rPr lang="en-US" sz="2000" dirty="0"/>
              <a:t>&lt;/Button&gt;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CC2D4-BFD9-8A4A-55F2-7F91A7B7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4E3EE4-8876-372B-3C1E-81558E2FE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332" y="2073665"/>
            <a:ext cx="1247775" cy="561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210F7C-D091-0121-F2F0-F07673BC1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4554" y="2455531"/>
            <a:ext cx="647700" cy="704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18199D-0B3B-A396-11BB-4D1575CF7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618" y="3160381"/>
            <a:ext cx="18192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19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379F-10FB-0265-8CCB-9770F108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materialize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9FD1C-F945-BF8C-06ED-ECDF672D4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elements:</a:t>
            </a:r>
          </a:p>
          <a:p>
            <a:r>
              <a:rPr lang="en-US" dirty="0"/>
              <a:t>&lt;</a:t>
            </a:r>
            <a:r>
              <a:rPr lang="en-US" dirty="0" err="1"/>
              <a:t>TextInput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RadioGroup</a:t>
            </a:r>
            <a:r>
              <a:rPr lang="en-US" dirty="0"/>
              <a:t>&gt;</a:t>
            </a:r>
          </a:p>
          <a:p>
            <a:r>
              <a:rPr lang="en-US" dirty="0"/>
              <a:t>&lt;Button&gt;</a:t>
            </a:r>
          </a:p>
          <a:p>
            <a:r>
              <a:rPr lang="en-US" dirty="0"/>
              <a:t>&lt;Select&gt;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08CD0-614A-6D8D-4B81-F85AB451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58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9D74-A50F-347A-AD01-240C0997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TextInput</a:t>
            </a:r>
            <a:r>
              <a:rPr lang="en-US" dirty="0"/>
              <a:t> &amp; </a:t>
            </a:r>
            <a:r>
              <a:rPr lang="en-US" dirty="0" err="1"/>
              <a:t>RadioGroup</a:t>
            </a:r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7CC60-2E2E-2CFF-F2BC-A3A2F42F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306000" lvl="1"/>
            <a:r>
              <a:rPr lang="en-US" dirty="0"/>
              <a:t>&lt;</a:t>
            </a:r>
            <a:r>
              <a:rPr lang="en-US" dirty="0" err="1"/>
              <a:t>TextInput</a:t>
            </a:r>
            <a:r>
              <a:rPr lang="en-US" dirty="0"/>
              <a:t> id="TextInput-45" label="First Name" /&gt;</a:t>
            </a:r>
          </a:p>
          <a:p>
            <a:pPr marL="306000" lvl="1"/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id="Textarea-51"  label="Write something here..."/&gt;</a:t>
            </a:r>
          </a:p>
          <a:p>
            <a:pPr marL="306000" lvl="1"/>
            <a:r>
              <a:rPr lang="en-US" dirty="0"/>
              <a:t>&lt;</a:t>
            </a:r>
            <a:r>
              <a:rPr lang="en-US" dirty="0" err="1"/>
              <a:t>RadioGroup</a:t>
            </a:r>
            <a:endParaRPr lang="en-US" dirty="0"/>
          </a:p>
          <a:p>
            <a:pPr marL="0" lvl="1" indent="0">
              <a:buNone/>
            </a:pPr>
            <a:r>
              <a:rPr lang="en-US" dirty="0"/>
              <a:t>  label="T-Shirt Size" name="size"  options={[{label: 'XL', value: 'xl' },</a:t>
            </a:r>
          </a:p>
          <a:p>
            <a:pPr marL="0" lvl="1" indent="0">
              <a:buNone/>
            </a:pPr>
            <a:r>
              <a:rPr lang="en-US" dirty="0"/>
              <a:t>    {label: 'L',  value: 'l' }, {label: 'M', value: 'm'}</a:t>
            </a:r>
          </a:p>
          <a:p>
            <a:pPr marL="0" lvl="1" indent="0">
              <a:buNone/>
            </a:pPr>
            <a:r>
              <a:rPr lang="en-US" dirty="0"/>
              <a:t>  ]} value="xl" </a:t>
            </a:r>
            <a:r>
              <a:rPr lang="en-US" dirty="0" err="1"/>
              <a:t>withGap</a:t>
            </a:r>
            <a:r>
              <a:rPr lang="en-US" dirty="0"/>
              <a:t>/&gt;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DBD6D-B9C5-D23E-8E59-827062A8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E9EC73-1353-E08C-365C-6BA3A3C79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125" y="4476750"/>
            <a:ext cx="17811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27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C5A1-AA17-187F-0413-5A917719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E9BEA-12FC-5586-ABE0-B16FE071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&lt;Select  id="Select-31"</a:t>
            </a:r>
          </a:p>
          <a:p>
            <a:pPr marL="0" indent="0">
              <a:buNone/>
            </a:pPr>
            <a:r>
              <a:rPr lang="en-US" sz="1400" dirty="0"/>
              <a:t>  multiple={false}</a:t>
            </a:r>
          </a:p>
          <a:p>
            <a:pPr marL="0" indent="0">
              <a:buNone/>
            </a:pPr>
            <a:r>
              <a:rPr lang="en-US" sz="1400" dirty="0"/>
              <a:t>value=""&gt;</a:t>
            </a:r>
          </a:p>
          <a:p>
            <a:pPr marL="0" indent="0">
              <a:buNone/>
            </a:pPr>
            <a:r>
              <a:rPr lang="en-US" sz="1400" dirty="0"/>
              <a:t>  &lt;option disabled value="" &gt; Choose your option &lt;/option&gt;</a:t>
            </a:r>
          </a:p>
          <a:p>
            <a:pPr marL="0" indent="0">
              <a:buNone/>
            </a:pPr>
            <a:r>
              <a:rPr lang="en-US" sz="1400" dirty="0"/>
              <a:t>  &lt;option value="1"&gt; Option 1&lt;/option&gt;</a:t>
            </a:r>
          </a:p>
          <a:p>
            <a:pPr marL="0" indent="0">
              <a:buNone/>
            </a:pPr>
            <a:r>
              <a:rPr lang="en-US" sz="1400" dirty="0"/>
              <a:t>  &lt;option value="2"&gt; Option 2 &lt;/option&gt;</a:t>
            </a:r>
          </a:p>
          <a:p>
            <a:pPr marL="0" indent="0">
              <a:buNone/>
            </a:pPr>
            <a:r>
              <a:rPr lang="en-US" sz="1400" dirty="0"/>
              <a:t>  &lt;option value="3"&gt; Option 3  &lt;/option&gt;</a:t>
            </a:r>
          </a:p>
          <a:p>
            <a:pPr marL="0" indent="0">
              <a:buNone/>
            </a:pPr>
            <a:r>
              <a:rPr lang="en-US" sz="1400" dirty="0"/>
              <a:t>&lt;/Select&gt;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21957-F965-D9A3-CF5A-CF957002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49A22-6F6A-0BE4-2463-58848CBE2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507" y="2771775"/>
            <a:ext cx="77343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96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EFFC-0113-38BD-A5E1-EDC15AE0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13-2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9DAF3-A28A-CBF9-5271-271A9C0B3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form for contact route using form element of React Materialize.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7A159-F3A8-198D-7770-41060933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6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Front-End Web UI Frameworks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Tooltips and Modals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3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2184-7989-3CAA-38C0-839BC48D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Tooltips and Modals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9F6E3-ED44-7CB2-33C7-90423C842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Revealing content upon interacting with an element on the web page</a:t>
            </a:r>
          </a:p>
          <a:p>
            <a:r>
              <a:rPr lang="en-US" dirty="0"/>
              <a:t>Information displayed as an overlay</a:t>
            </a:r>
          </a:p>
          <a:p>
            <a:r>
              <a:rPr lang="en-US" dirty="0"/>
              <a:t>Order of flexibility:</a:t>
            </a:r>
          </a:p>
          <a:p>
            <a:r>
              <a:rPr lang="en-US" dirty="0"/>
              <a:t>Tooltip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Modal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F7FCB-3DAB-B7F4-7DF0-A8121A2E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5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1072-7666-4068-BD6F-40B7D3CF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3E43D-4E99-3634-D946-C94F6BD40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Tooltips display informative text when users hover over, focus on, or tap an element.</a:t>
            </a:r>
          </a:p>
          <a:p>
            <a:r>
              <a:rPr lang="en-US" dirty="0"/>
              <a:t>Basic Tooltip: </a:t>
            </a:r>
          </a:p>
          <a:p>
            <a:pPr marL="0" indent="0">
              <a:buNone/>
            </a:pPr>
            <a:r>
              <a:rPr lang="en-US" dirty="0"/>
              <a:t>	&lt;Button </a:t>
            </a:r>
            <a:r>
              <a:rPr lang="en-US" dirty="0" err="1"/>
              <a:t>className</a:t>
            </a:r>
            <a:r>
              <a:rPr lang="en-US" dirty="0"/>
              <a:t>="col l2 offset-l1 offset-s4 s4"</a:t>
            </a:r>
          </a:p>
          <a:p>
            <a:pPr marL="0" indent="0">
              <a:buNone/>
            </a:pPr>
            <a:r>
              <a:rPr lang="en-US" dirty="0"/>
              <a:t>    node="</a:t>
            </a:r>
            <a:r>
              <a:rPr lang="en-US" dirty="0" err="1"/>
              <a:t>button"tooltip</a:t>
            </a:r>
            <a:r>
              <a:rPr lang="en-US" dirty="0"/>
              <a:t>="I am a tooltip"</a:t>
            </a:r>
          </a:p>
          <a:p>
            <a:pPr marL="0" indent="0">
              <a:buNone/>
            </a:pPr>
            <a:r>
              <a:rPr lang="en-US" dirty="0"/>
              <a:t>    waves="light"</a:t>
            </a:r>
          </a:p>
          <a:p>
            <a:pPr marL="0" indent="0">
              <a:buNone/>
            </a:pPr>
            <a:r>
              <a:rPr lang="en-US" dirty="0"/>
              <a:t>  &gt;</a:t>
            </a:r>
          </a:p>
          <a:p>
            <a:pPr marL="0" indent="0">
              <a:buNone/>
            </a:pPr>
            <a:r>
              <a:rPr lang="en-US" dirty="0"/>
              <a:t>    BOTTOM</a:t>
            </a:r>
          </a:p>
          <a:p>
            <a:pPr marL="0" indent="0">
              <a:buNone/>
            </a:pPr>
            <a:r>
              <a:rPr lang="en-US" dirty="0"/>
              <a:t>  &lt;/Button&gt;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2D8DB-F258-0BF5-84BB-4671215A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63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94E7-539A-769F-F69E-7FBEB24B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C5398-245F-B53B-6A52-41B41EA6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detailed information can be presented  than tooltips and popovers</a:t>
            </a:r>
          </a:p>
          <a:p>
            <a:r>
              <a:rPr lang="en-US" dirty="0"/>
              <a:t>Modal contains header, body and footer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949F2-468E-C1A4-78D4-794ED092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97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DCE0-E5E5-89D1-5A44-E5E26A28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B7798-C2A4-58EE-FA18-998523502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&lt;Modal</a:t>
            </a:r>
          </a:p>
          <a:p>
            <a:pPr marL="0" indent="0">
              <a:buNone/>
            </a:pPr>
            <a:r>
              <a:rPr lang="en-US" sz="1400" dirty="0"/>
              <a:t>  actions={[&lt;Button flat modal="close" node="button" waves="green"&gt;Close&lt;/Button&gt; ]}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bottomSheet</a:t>
            </a:r>
            <a:r>
              <a:rPr lang="en-US" sz="1400" dirty="0"/>
              <a:t>={false} </a:t>
            </a:r>
            <a:r>
              <a:rPr lang="en-US" sz="1400" dirty="0" err="1"/>
              <a:t>fixedFooter</a:t>
            </a:r>
            <a:r>
              <a:rPr lang="en-US" sz="1400" dirty="0"/>
              <a:t>={false} header="Modal Header" id="Modal-10" open={false}</a:t>
            </a:r>
          </a:p>
          <a:p>
            <a:pPr marL="0" indent="0">
              <a:buNone/>
            </a:pPr>
            <a:r>
              <a:rPr lang="en-US" sz="1400" dirty="0"/>
              <a:t>  options={{</a:t>
            </a:r>
          </a:p>
          <a:p>
            <a:pPr marL="0" indent="0">
              <a:buNone/>
            </a:pPr>
            <a:r>
              <a:rPr lang="en-US" sz="1400" dirty="0"/>
              <a:t>    dismissible: true, </a:t>
            </a:r>
            <a:r>
              <a:rPr lang="en-US" sz="1400" dirty="0" err="1"/>
              <a:t>endingTop</a:t>
            </a:r>
            <a:r>
              <a:rPr lang="en-US" sz="1400" dirty="0"/>
              <a:t>: '10%',  </a:t>
            </a:r>
            <a:r>
              <a:rPr lang="en-US" sz="1400" dirty="0" err="1"/>
              <a:t>inDuration</a:t>
            </a:r>
            <a:r>
              <a:rPr lang="en-US" sz="1400" dirty="0"/>
              <a:t>: 250,  </a:t>
            </a:r>
            <a:r>
              <a:rPr lang="en-US" sz="1400" dirty="0" err="1"/>
              <a:t>onCloseEnd</a:t>
            </a:r>
            <a:r>
              <a:rPr lang="en-US" sz="1400" dirty="0"/>
              <a:t>: null, </a:t>
            </a:r>
            <a:r>
              <a:rPr lang="en-US" sz="1400" dirty="0" err="1"/>
              <a:t>onCloseStart</a:t>
            </a:r>
            <a:r>
              <a:rPr lang="en-US" sz="1400" dirty="0"/>
              <a:t>: </a:t>
            </a:r>
            <a:r>
              <a:rPr lang="en-US" sz="1400" dirty="0" err="1"/>
              <a:t>null,onOpenEnd</a:t>
            </a:r>
            <a:r>
              <a:rPr lang="en-US" sz="1400" dirty="0"/>
              <a:t>: null,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onOpenStart</a:t>
            </a:r>
            <a:r>
              <a:rPr lang="en-US" sz="1400" dirty="0"/>
              <a:t>: null, opacity: 0.5, </a:t>
            </a:r>
            <a:r>
              <a:rPr lang="en-US" sz="1400" dirty="0" err="1"/>
              <a:t>outDuration</a:t>
            </a:r>
            <a:r>
              <a:rPr lang="en-US" sz="1400" dirty="0"/>
              <a:t>: 250, </a:t>
            </a:r>
            <a:r>
              <a:rPr lang="en-US" sz="1400" dirty="0" err="1"/>
              <a:t>preventScrolling</a:t>
            </a:r>
            <a:r>
              <a:rPr lang="en-US" sz="1400" dirty="0"/>
              <a:t>: true, </a:t>
            </a:r>
            <a:r>
              <a:rPr lang="en-US" sz="1400" dirty="0" err="1"/>
              <a:t>startingTop</a:t>
            </a:r>
            <a:r>
              <a:rPr lang="en-US" sz="1400" dirty="0"/>
              <a:t>: '4%'</a:t>
            </a:r>
          </a:p>
          <a:p>
            <a:pPr marL="0" indent="0">
              <a:buNone/>
            </a:pPr>
            <a:r>
              <a:rPr lang="en-US" sz="1400" dirty="0"/>
              <a:t>  }}</a:t>
            </a:r>
          </a:p>
          <a:p>
            <a:pPr marL="0" indent="0">
              <a:buNone/>
            </a:pPr>
            <a:r>
              <a:rPr lang="en-US" sz="1400" dirty="0"/>
              <a:t>  root={[object </a:t>
            </a:r>
            <a:r>
              <a:rPr lang="en-US" sz="1400" dirty="0" err="1"/>
              <a:t>HTMLBodyElement</a:t>
            </a:r>
            <a:r>
              <a:rPr lang="en-US" sz="1400" dirty="0"/>
              <a:t>]} trigger={&lt;Button node="button"&gt;MODAL&lt;/Button&gt;}</a:t>
            </a:r>
          </a:p>
          <a:p>
            <a:pPr marL="0" indent="0">
              <a:buNone/>
            </a:pP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&lt;p&gt;  </a:t>
            </a:r>
            <a:r>
              <a:rPr lang="en-US" sz="1400" dirty="0" err="1"/>
              <a:t>Somthings</a:t>
            </a:r>
            <a:r>
              <a:rPr lang="en-US" sz="1400" dirty="0"/>
              <a:t>…. &lt;/p&gt;</a:t>
            </a:r>
          </a:p>
          <a:p>
            <a:pPr marL="0" indent="0">
              <a:buNone/>
            </a:pPr>
            <a:r>
              <a:rPr lang="en-US" sz="1400" dirty="0"/>
              <a:t>&lt;/Modal&gt;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868A8-C4CA-D0E1-4B0B-74A1C478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86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Tabs, Pills and Tabbed Navigation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50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450E-CE69-C46D-8C66-C81AFEDF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Tabs, Pills and Tabbed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A2FE-C318-A1A3-1ABE-1871C2CD8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elements for navigating content within a page that is organized into multiple panes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953A3-1A75-DF35-3D6C-15583805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119CD-470D-DF42-BDFA-7DCDE08B23A6}"/>
              </a:ext>
            </a:extLst>
          </p:cNvPr>
          <p:cNvSpPr txBox="1"/>
          <p:nvPr/>
        </p:nvSpPr>
        <p:spPr>
          <a:xfrm>
            <a:off x="581192" y="6155844"/>
            <a:ext cx="9774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More: http://react-materialize.github.io/react-materialize/?path=/story/javascript-tabs--default</a:t>
            </a:r>
          </a:p>
        </p:txBody>
      </p:sp>
    </p:spTree>
    <p:extLst>
      <p:ext uri="{BB962C8B-B14F-4D97-AF65-F5344CB8AC3E}">
        <p14:creationId xmlns:p14="http://schemas.microsoft.com/office/powerpoint/2010/main" val="97263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Hide and Seek: Collapse and Accordion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10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8925-ACEA-67FC-F707-0F1D3996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Accordion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3D12B-E31E-20C1-F32A-834C2D2C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accordion component allows the user to show and hide sections of related content on a page.</a:t>
            </a:r>
          </a:p>
          <a:p>
            <a:r>
              <a:rPr lang="en-US"/>
              <a:t>An accordion is a lightweight container that may either be used standalone, or be connected to a larger surface, such as a card.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DF5E0-5ABF-FD91-5537-C636FE35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77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8ED9-6A20-10E6-190E-E3264B97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4D694-8694-24ED-ECB6-06BD76C1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About component using </a:t>
            </a:r>
            <a:r>
              <a:rPr lang="en-US"/>
              <a:t>Collapsible component.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19A83-B646-187C-076F-5E1E582E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1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67AF-6038-2C3B-1CCC-79F74200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front-end UI frameworks?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EFC5D-6939-6C6D-1A49-F5DF69C8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ready-to-use HTML, CSS and  JavaScript templates for UI components: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Typography, Forms, Buttons, Tables, Navigations, Dropdowns,  Alerts, Modals, Tabs, Accordion, Carousel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0939A-7E7E-1A50-EFCC-4DA8EF1F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16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Identify the purpose of using front-end UI frameworks in web design and development</a:t>
            </a:r>
          </a:p>
          <a:p>
            <a:pPr>
              <a:lnSpc>
                <a:spcPct val="130000"/>
              </a:lnSpc>
            </a:pPr>
            <a:r>
              <a:rPr lang="en-US" dirty="0"/>
              <a:t>Set up a project with Material UI support</a:t>
            </a:r>
          </a:p>
          <a:p>
            <a:pPr>
              <a:lnSpc>
                <a:spcPct val="130000"/>
              </a:lnSpc>
            </a:pPr>
            <a:r>
              <a:rPr lang="en-US" dirty="0"/>
              <a:t>Configure a web project to use React Materialize library</a:t>
            </a:r>
          </a:p>
          <a:p>
            <a:pPr>
              <a:lnSpc>
                <a:spcPct val="130000"/>
              </a:lnSpc>
            </a:pPr>
            <a:r>
              <a:rPr lang="en-US" dirty="0"/>
              <a:t>Become familiar with the basic features of React Materialize</a:t>
            </a:r>
          </a:p>
          <a:p>
            <a:pPr>
              <a:lnSpc>
                <a:spcPct val="130000"/>
              </a:lnSpc>
            </a:pPr>
            <a:r>
              <a:rPr lang="en-US" dirty="0"/>
              <a:t>Understand the reasons for using responsive web design in a web project</a:t>
            </a:r>
          </a:p>
          <a:p>
            <a:pPr>
              <a:lnSpc>
                <a:spcPct val="130000"/>
              </a:lnSpc>
            </a:pPr>
            <a:r>
              <a:rPr lang="en-US" dirty="0"/>
              <a:t>Use the Material grid system to design responsive websites</a:t>
            </a:r>
          </a:p>
          <a:p>
            <a:pPr>
              <a:lnSpc>
                <a:spcPct val="130000"/>
              </a:lnSpc>
            </a:pPr>
            <a:r>
              <a:rPr lang="en-US" dirty="0"/>
              <a:t>Add your own custom CSS classes to a Material UI based web project</a:t>
            </a:r>
          </a:p>
        </p:txBody>
      </p:sp>
      <p:sp>
        <p:nvSpPr>
          <p:cNvPr id="228" name="Google Shape;228;p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E4B5-2ACF-09E3-CA61-CE33A083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front-end UI frameworks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E1A0B-C1D5-2B41-BB73-ECDC6DDB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Google Shape;115;p5">
            <a:extLst>
              <a:ext uri="{FF2B5EF4-FFF2-40B4-BE49-F238E27FC236}">
                <a16:creationId xmlns:a16="http://schemas.microsoft.com/office/drawing/2014/main" id="{9A24FABC-0A9A-F079-053C-0F58F7C9A22A}"/>
              </a:ext>
            </a:extLst>
          </p:cNvPr>
          <p:cNvSpPr txBox="1"/>
          <p:nvPr/>
        </p:nvSpPr>
        <p:spPr>
          <a:xfrm>
            <a:off x="2265870" y="2376054"/>
            <a:ext cx="3132646" cy="365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675" rIns="0" bIns="0" anchor="t" anchorCtr="0">
            <a:spAutoFit/>
          </a:bodyPr>
          <a:lstStyle/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Bootstrap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Semantic-UI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Foundation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Materialize</a:t>
            </a:r>
            <a:endParaRPr sz="2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Material UI</a:t>
            </a:r>
            <a:endParaRPr sz="2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16;p5">
            <a:extLst>
              <a:ext uri="{FF2B5EF4-FFF2-40B4-BE49-F238E27FC236}">
                <a16:creationId xmlns:a16="http://schemas.microsoft.com/office/drawing/2014/main" id="{664500D7-8D0C-6229-1A45-477E82C57DB8}"/>
              </a:ext>
            </a:extLst>
          </p:cNvPr>
          <p:cNvSpPr txBox="1"/>
          <p:nvPr/>
        </p:nvSpPr>
        <p:spPr>
          <a:xfrm>
            <a:off x="6697154" y="2376054"/>
            <a:ext cx="3132646" cy="365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675" rIns="0" bIns="0" anchor="t" anchorCtr="0">
            <a:spAutoFit/>
          </a:bodyPr>
          <a:lstStyle/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6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Tailwind CSS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6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Skeleton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6"/>
            </a:pP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UIKit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6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Milligram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6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Susy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57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5B5E-7DB1-8CD8-6341-0AFFBA9F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Front-End Web UI Frameworks?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274B-1F98-B105-060F-4B60527E0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Responsive web 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Mobile first</a:t>
            </a:r>
          </a:p>
          <a:p>
            <a:r>
              <a:rPr lang="en-US" dirty="0"/>
              <a:t>Cross-browser compatibility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Dealing with quirks of browsers</a:t>
            </a:r>
          </a:p>
          <a:p>
            <a:r>
              <a:rPr lang="en-US" dirty="0"/>
              <a:t>Increased productivity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Easy to get started</a:t>
            </a:r>
          </a:p>
          <a:p>
            <a:r>
              <a:rPr lang="en-US" dirty="0"/>
              <a:t>Community support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Resources and web page templates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B65CD-3443-216F-2696-9C45C195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9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4574500"/>
            <a:ext cx="3703319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 to Material </a:t>
            </a:r>
            <a:r>
              <a:rPr lang="en-US" dirty="0" err="1">
                <a:solidFill>
                  <a:srgbClr val="FFFFFF"/>
                </a:solidFill>
              </a:rPr>
              <a:t>ui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1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4402-4AAE-0B4E-5A11-615CA935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What </a:t>
            </a:r>
            <a:r>
              <a:rPr lang="en-US" spc="-5" dirty="0"/>
              <a:t>is</a:t>
            </a:r>
            <a:r>
              <a:rPr lang="en-US" dirty="0"/>
              <a:t> </a:t>
            </a:r>
            <a:r>
              <a:rPr lang="en-US" spc="-5" dirty="0"/>
              <a:t>Material UI</a:t>
            </a:r>
            <a:r>
              <a:rPr lang="en-US" spc="-15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59ED8-CF77-F7B8-201B-32A8B39A9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Material is a design system created by Google to help teams build high-quality digital experiences for Android, iOS, Flutter, and the web.</a:t>
            </a:r>
          </a:p>
          <a:p>
            <a:r>
              <a:rPr lang="en-US" i="1" dirty="0"/>
              <a:t>Material Design is inspired by the physical world and its textures, including how they reflect light and cast shadows. Material surfaces reimagine the mediums of paper and ink.</a:t>
            </a:r>
          </a:p>
          <a:p>
            <a:r>
              <a:rPr lang="en-US" dirty="0"/>
              <a:t>Material Components are interactive building blocks for creating a user interface.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404E0-8002-C323-5E35-BD498C99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8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16E0-A337-9F45-32F0-3C767275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/>
              <a:t>Materialize CSS 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FCE50-1B9E-45EC-DB7A-B55E23D08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Install Materialize CSS library,  a modern responsive front-end framework based on Material Design.</a:t>
            </a:r>
          </a:p>
          <a:p>
            <a:r>
              <a:rPr lang="en-US" dirty="0"/>
              <a:t>Using NPM: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npm</a:t>
            </a:r>
            <a:r>
              <a:rPr lang="en-US" dirty="0"/>
              <a:t> install materialize-</a:t>
            </a:r>
            <a:r>
              <a:rPr lang="en-US" dirty="0" err="1"/>
              <a:t>css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Import materialize CSS: </a:t>
            </a:r>
            <a:r>
              <a:rPr lang="en-US" i="1" dirty="0"/>
              <a:t>import 'materialize-</a:t>
            </a:r>
            <a:r>
              <a:rPr lang="en-US" i="1" dirty="0" err="1"/>
              <a:t>css</a:t>
            </a:r>
            <a:r>
              <a:rPr lang="en-US" i="1" dirty="0"/>
              <a:t>/</a:t>
            </a:r>
            <a:r>
              <a:rPr lang="en-US" i="1" dirty="0" err="1"/>
              <a:t>dist</a:t>
            </a:r>
            <a:r>
              <a:rPr lang="en-US" i="1" dirty="0"/>
              <a:t>/</a:t>
            </a:r>
            <a:r>
              <a:rPr lang="en-US" i="1" dirty="0" err="1"/>
              <a:t>css</a:t>
            </a:r>
            <a:r>
              <a:rPr lang="en-US" i="1" dirty="0"/>
              <a:t>/materialize.min.css’ </a:t>
            </a:r>
            <a:r>
              <a:rPr lang="en-US" dirty="0"/>
              <a:t>in Index.js file.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Import materialize JS: </a:t>
            </a:r>
            <a:r>
              <a:rPr lang="en-US" i="1" dirty="0"/>
              <a:t>import M from 'materialize-</a:t>
            </a:r>
            <a:r>
              <a:rPr lang="en-US" i="1" dirty="0" err="1"/>
              <a:t>css</a:t>
            </a:r>
            <a:r>
              <a:rPr lang="en-US" i="1" dirty="0"/>
              <a:t>’  or import M from 'materialize-</a:t>
            </a:r>
            <a:r>
              <a:rPr lang="en-US" i="1" dirty="0" err="1"/>
              <a:t>css</a:t>
            </a:r>
            <a:r>
              <a:rPr lang="en-US" i="1" dirty="0"/>
              <a:t>/</a:t>
            </a:r>
            <a:r>
              <a:rPr lang="en-US" i="1" dirty="0" err="1"/>
              <a:t>dist</a:t>
            </a:r>
            <a:r>
              <a:rPr lang="en-US" i="1" dirty="0"/>
              <a:t>/</a:t>
            </a:r>
            <a:r>
              <a:rPr lang="en-US" i="1" dirty="0" err="1"/>
              <a:t>js</a:t>
            </a:r>
            <a:r>
              <a:rPr lang="en-US" i="1" dirty="0"/>
              <a:t>/materialize.min.js’ </a:t>
            </a:r>
            <a:r>
              <a:rPr lang="en-US" dirty="0"/>
              <a:t>in Index.js file.</a:t>
            </a:r>
            <a:endParaRPr lang="en-US" i="1" dirty="0"/>
          </a:p>
          <a:p>
            <a:r>
              <a:rPr lang="en-US" dirty="0"/>
              <a:t>Or using CDN in index.html file: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900" dirty="0"/>
              <a:t> </a:t>
            </a:r>
            <a:r>
              <a:rPr lang="en-US" sz="1500" dirty="0"/>
              <a:t>&lt;!-- Compiled and minified CSS --&gt;</a:t>
            </a:r>
          </a:p>
          <a:p>
            <a:pPr marL="0" indent="0">
              <a:buNone/>
            </a:pPr>
            <a:r>
              <a:rPr lang="en-US" sz="1900" dirty="0"/>
              <a:t>    	&lt;link </a:t>
            </a:r>
            <a:r>
              <a:rPr lang="en-US" sz="1900" dirty="0" err="1"/>
              <a:t>rel</a:t>
            </a:r>
            <a:r>
              <a:rPr lang="en-US" sz="1900" dirty="0"/>
              <a:t>="stylesheet" </a:t>
            </a:r>
            <a:r>
              <a:rPr lang="en-US" sz="1900" dirty="0" err="1"/>
              <a:t>href</a:t>
            </a:r>
            <a:r>
              <a:rPr lang="en-US" sz="1900" dirty="0"/>
              <a:t>="https://cdnjs.cloudflare.com/ajax/libs/materialize/1.0.0/</a:t>
            </a:r>
            <a:r>
              <a:rPr lang="en-US" sz="1900" dirty="0" err="1"/>
              <a:t>css</a:t>
            </a:r>
            <a:r>
              <a:rPr lang="en-US" sz="1900" dirty="0"/>
              <a:t>/materialize.min.css"&gt;</a:t>
            </a:r>
          </a:p>
          <a:p>
            <a:pPr marL="0" indent="0">
              <a:buNone/>
            </a:pPr>
            <a:r>
              <a:rPr lang="en-US" sz="1900" dirty="0"/>
              <a:t>    	</a:t>
            </a:r>
            <a:r>
              <a:rPr lang="en-US" sz="1500" dirty="0"/>
              <a:t>&lt;!-- Compiled and minified JavaScript --&gt;</a:t>
            </a:r>
          </a:p>
          <a:p>
            <a:pPr marL="0" indent="0">
              <a:buNone/>
            </a:pPr>
            <a:r>
              <a:rPr lang="en-US" sz="1700" dirty="0"/>
              <a:t>    	&lt;script </a:t>
            </a:r>
            <a:r>
              <a:rPr lang="en-US" sz="1700" dirty="0" err="1"/>
              <a:t>src</a:t>
            </a:r>
            <a:r>
              <a:rPr lang="en-US" sz="1700" dirty="0"/>
              <a:t>="https://cdnjs.cloudflare.com/ajax/libs/materialize/1.0.0/</a:t>
            </a:r>
            <a:r>
              <a:rPr lang="en-US" sz="1700" dirty="0" err="1"/>
              <a:t>js</a:t>
            </a:r>
            <a:r>
              <a:rPr lang="en-US" sz="1700" dirty="0"/>
              <a:t>/materialize.min.js"&gt;&lt;/script&gt;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74C29-B1B1-4D71-1812-6E9A4123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6279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48E502-8808-4055-AAE8-B162BDE438C1}" vid="{343E5C03-897F-4C65-BA6E-649FA33012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1505</TotalTime>
  <Words>1853</Words>
  <Application>Microsoft Office PowerPoint</Application>
  <PresentationFormat>Widescreen</PresentationFormat>
  <Paragraphs>255</Paragraphs>
  <Slides>40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Gill Sans MT</vt:lpstr>
      <vt:lpstr>Wingdings 2</vt:lpstr>
      <vt:lpstr>Theme1</vt:lpstr>
      <vt:lpstr>Material UI Library</vt:lpstr>
      <vt:lpstr>Objectives</vt:lpstr>
      <vt:lpstr>Front-End Web UI Frameworks</vt:lpstr>
      <vt:lpstr>What are front-end UI frameworks?</vt:lpstr>
      <vt:lpstr>Popular front-end UI frameworks</vt:lpstr>
      <vt:lpstr>Why Front-End Web UI Frameworks?</vt:lpstr>
      <vt:lpstr>Introduction to Material ui </vt:lpstr>
      <vt:lpstr>What is Material UI?</vt:lpstr>
      <vt:lpstr>Materialize CSS library</vt:lpstr>
      <vt:lpstr>Materialize Grid System</vt:lpstr>
      <vt:lpstr>Materialize Grid</vt:lpstr>
      <vt:lpstr>container</vt:lpstr>
      <vt:lpstr>Basic grid Materialize</vt:lpstr>
      <vt:lpstr>React Materialize</vt:lpstr>
      <vt:lpstr>React Materialize</vt:lpstr>
      <vt:lpstr>Breadcrumbs</vt:lpstr>
      <vt:lpstr>Breadcrumbs Example</vt:lpstr>
      <vt:lpstr>Icon Fonts</vt:lpstr>
      <vt:lpstr>Icon Fonts</vt:lpstr>
      <vt:lpstr>Material Icons</vt:lpstr>
      <vt:lpstr>Exercise 13-1</vt:lpstr>
      <vt:lpstr>User Input</vt:lpstr>
      <vt:lpstr>User Input</vt:lpstr>
      <vt:lpstr>Button</vt:lpstr>
      <vt:lpstr>Button Example</vt:lpstr>
      <vt:lpstr>Forms in materialize</vt:lpstr>
      <vt:lpstr>TextInput &amp; RadioGroup  </vt:lpstr>
      <vt:lpstr>Select</vt:lpstr>
      <vt:lpstr>Exercise 13-2</vt:lpstr>
      <vt:lpstr>Tooltips and Modals</vt:lpstr>
      <vt:lpstr>Tooltips and Modals</vt:lpstr>
      <vt:lpstr>Tooltips</vt:lpstr>
      <vt:lpstr>Modal</vt:lpstr>
      <vt:lpstr>Basic Modal Example</vt:lpstr>
      <vt:lpstr>Tabs, Pills and Tabbed Navigation</vt:lpstr>
      <vt:lpstr>Tabs, Pills and Tabbed Navigation</vt:lpstr>
      <vt:lpstr>Hide and Seek: Collapse and Accordion</vt:lpstr>
      <vt:lpstr>Accordion</vt:lpstr>
      <vt:lpstr>Excercise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sang (FE FPTU HN)</dc:creator>
  <cp:lastModifiedBy>Đại học Tài chính - Marketing</cp:lastModifiedBy>
  <cp:revision>235</cp:revision>
  <dcterms:created xsi:type="dcterms:W3CDTF">2021-08-08T14:50:46Z</dcterms:created>
  <dcterms:modified xsi:type="dcterms:W3CDTF">2022-10-05T02:20:05Z</dcterms:modified>
</cp:coreProperties>
</file>