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6"/>
  </p:notesMasterIdLst>
  <p:sldIdLst>
    <p:sldId id="276" r:id="rId2"/>
    <p:sldId id="257" r:id="rId3"/>
    <p:sldId id="277" r:id="rId4"/>
    <p:sldId id="374" r:id="rId5"/>
    <p:sldId id="381" r:id="rId6"/>
    <p:sldId id="403" r:id="rId7"/>
    <p:sldId id="401" r:id="rId8"/>
    <p:sldId id="405" r:id="rId9"/>
    <p:sldId id="404" r:id="rId10"/>
    <p:sldId id="402" r:id="rId11"/>
    <p:sldId id="406" r:id="rId12"/>
    <p:sldId id="407" r:id="rId13"/>
    <p:sldId id="409" r:id="rId14"/>
    <p:sldId id="408" r:id="rId15"/>
    <p:sldId id="410" r:id="rId16"/>
    <p:sldId id="411" r:id="rId17"/>
    <p:sldId id="412"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27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pHbWN9KsvKWnZQMoNEEjatkxd3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288556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56010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294160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dirty="0"/>
          </a:p>
        </p:txBody>
      </p:sp>
    </p:spTree>
    <p:extLst>
      <p:ext uri="{BB962C8B-B14F-4D97-AF65-F5344CB8AC3E}">
        <p14:creationId xmlns:p14="http://schemas.microsoft.com/office/powerpoint/2010/main" val="308294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35</a:t>
            </a:fld>
            <a:endParaRPr lang="en-US" dirty="0"/>
          </a:p>
        </p:txBody>
      </p:sp>
    </p:spTree>
    <p:extLst>
      <p:ext uri="{BB962C8B-B14F-4D97-AF65-F5344CB8AC3E}">
        <p14:creationId xmlns:p14="http://schemas.microsoft.com/office/powerpoint/2010/main" val="981023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297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a:t>8/15/21</a:t>
            </a: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859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8/15/21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534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US"/>
              <a:t>8/15/21</a:t>
            </a:r>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768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8/15/21</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249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a:t>8/15/21</a:t>
            </a: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07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8/15/21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015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8/15/21</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597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8/15/21</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4899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8/15/21</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357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a:t>8/15/21</a:t>
            </a: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964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8/15/21</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683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a:t>8/15/21</a:t>
            </a: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6441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Typescript for </a:t>
            </a:r>
            <a:r>
              <a:rPr lang="en-US" sz="6000" dirty="0" err="1">
                <a:solidFill>
                  <a:schemeClr val="bg1"/>
                </a:solidFill>
              </a:rPr>
              <a:t>Reactjs</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Lesson 15 - 16 – Mr. Minh Sang</a:t>
            </a:r>
          </a:p>
        </p:txBody>
      </p:sp>
      <p:sp>
        <p:nvSpPr>
          <p:cNvPr id="4" name="Slide Number Placeholder 3">
            <a:extLst>
              <a:ext uri="{FF2B5EF4-FFF2-40B4-BE49-F238E27FC236}">
                <a16:creationId xmlns:a16="http://schemas.microsoft.com/office/drawing/2014/main" id="{4252BDB5-6CDE-A978-7C47-FAE27C7DB9D2}"/>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62967-05C5-A63E-C052-C60E5DD2AB1F}"/>
              </a:ext>
            </a:extLst>
          </p:cNvPr>
          <p:cNvSpPr>
            <a:spLocks noGrp="1"/>
          </p:cNvSpPr>
          <p:nvPr>
            <p:ph idx="1"/>
          </p:nvPr>
        </p:nvSpPr>
        <p:spPr>
          <a:xfrm>
            <a:off x="581192" y="2180496"/>
            <a:ext cx="11029615" cy="4303431"/>
          </a:xfrm>
        </p:spPr>
        <p:txBody>
          <a:bodyPr>
            <a:normAutofit fontScale="62500" lnSpcReduction="20000"/>
          </a:bodyPr>
          <a:lstStyle/>
          <a:p>
            <a:pPr marL="0" indent="0">
              <a:buNone/>
            </a:pPr>
            <a:r>
              <a:rPr lang="en-US" dirty="0"/>
              <a:t>import React, { FC } from 'react';</a:t>
            </a:r>
          </a:p>
          <a:p>
            <a:pPr marL="0" indent="0">
              <a:buNone/>
            </a:pPr>
            <a:r>
              <a:rPr lang="en-US" dirty="0"/>
              <a:t>interface </a:t>
            </a:r>
            <a:r>
              <a:rPr lang="en-US" dirty="0" err="1"/>
              <a:t>MessageProps</a:t>
            </a:r>
            <a:r>
              <a:rPr lang="en-US" dirty="0"/>
              <a:t> { //</a:t>
            </a:r>
            <a:r>
              <a:rPr lang="en-US" i="1" dirty="0"/>
              <a:t>Can use type in place of the interface</a:t>
            </a:r>
          </a:p>
          <a:p>
            <a:pPr marL="0" indent="0">
              <a:buNone/>
            </a:pPr>
            <a:r>
              <a:rPr lang="en-US" dirty="0"/>
              <a:t>    message: string;</a:t>
            </a:r>
          </a:p>
          <a:p>
            <a:pPr marL="0" indent="0">
              <a:buNone/>
            </a:pPr>
            <a:r>
              <a:rPr lang="en-US" dirty="0"/>
              <a:t>    user?: string</a:t>
            </a:r>
          </a:p>
          <a:p>
            <a:pPr marL="0" indent="0">
              <a:buNone/>
            </a:pPr>
            <a:r>
              <a:rPr lang="en-US" dirty="0"/>
              <a:t>}</a:t>
            </a:r>
          </a:p>
          <a:p>
            <a:pPr marL="0" indent="0">
              <a:buNone/>
            </a:pPr>
            <a:r>
              <a:rPr lang="en-US" dirty="0"/>
              <a:t>function </a:t>
            </a:r>
            <a:r>
              <a:rPr lang="en-US" dirty="0" err="1"/>
              <a:t>FunctionalComponent</a:t>
            </a:r>
            <a:r>
              <a:rPr lang="en-US" dirty="0"/>
              <a:t>({</a:t>
            </a:r>
            <a:r>
              <a:rPr lang="en-US" dirty="0" err="1"/>
              <a:t>message,user</a:t>
            </a:r>
            <a:r>
              <a:rPr lang="en-US" dirty="0"/>
              <a:t>="</a:t>
            </a:r>
            <a:r>
              <a:rPr lang="en-US" dirty="0" err="1"/>
              <a:t>loggeduser</a:t>
            </a:r>
            <a:r>
              <a:rPr lang="en-US" dirty="0"/>
              <a:t>"}:</a:t>
            </a:r>
            <a:r>
              <a:rPr lang="en-US" dirty="0" err="1"/>
              <a:t>MessageProps</a:t>
            </a:r>
            <a:r>
              <a:rPr lang="en-US" dirty="0"/>
              <a:t>){</a:t>
            </a:r>
          </a:p>
          <a:p>
            <a:pPr marL="0" indent="0">
              <a:buNone/>
            </a:pPr>
            <a:r>
              <a:rPr lang="en-US" dirty="0"/>
              <a:t>    return (</a:t>
            </a:r>
          </a:p>
          <a:p>
            <a:pPr marL="0" indent="0">
              <a:buNone/>
            </a:pPr>
            <a:r>
              <a:rPr lang="en-US" dirty="0"/>
              <a:t>        &lt;&gt;</a:t>
            </a:r>
          </a:p>
          <a:p>
            <a:pPr marL="0" indent="0">
              <a:buNone/>
            </a:pPr>
            <a:r>
              <a:rPr lang="en-US" dirty="0"/>
              <a:t>            &lt;h1&gt;Welcome {message} - {user}&lt;/h1&gt;</a:t>
            </a:r>
          </a:p>
          <a:p>
            <a:pPr marL="0" indent="0">
              <a:buNone/>
            </a:pPr>
            <a:r>
              <a:rPr lang="en-US" dirty="0"/>
              <a:t>        &lt;/&gt;</a:t>
            </a:r>
          </a:p>
          <a:p>
            <a:pPr marL="0" indent="0">
              <a:buNone/>
            </a:pPr>
            <a:r>
              <a:rPr lang="en-US" dirty="0"/>
              <a:t>    );</a:t>
            </a:r>
          </a:p>
          <a:p>
            <a:pPr marL="0" indent="0">
              <a:buNone/>
            </a:pPr>
            <a:r>
              <a:rPr lang="en-US" dirty="0"/>
              <a:t>};</a:t>
            </a:r>
          </a:p>
          <a:p>
            <a:pPr marL="0" indent="0">
              <a:buNone/>
            </a:pPr>
            <a:r>
              <a:rPr lang="en-US" dirty="0"/>
              <a:t>export default </a:t>
            </a:r>
            <a:r>
              <a:rPr lang="en-US" dirty="0" err="1"/>
              <a:t>FunctionalComponent</a:t>
            </a:r>
            <a:r>
              <a:rPr lang="en-US" dirty="0"/>
              <a:t>;</a:t>
            </a:r>
          </a:p>
        </p:txBody>
      </p:sp>
      <p:sp>
        <p:nvSpPr>
          <p:cNvPr id="4" name="Slide Number Placeholder 3">
            <a:extLst>
              <a:ext uri="{FF2B5EF4-FFF2-40B4-BE49-F238E27FC236}">
                <a16:creationId xmlns:a16="http://schemas.microsoft.com/office/drawing/2014/main" id="{AAFD83FF-32BD-70A9-0B75-947DACCC54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Title 5">
            <a:extLst>
              <a:ext uri="{FF2B5EF4-FFF2-40B4-BE49-F238E27FC236}">
                <a16:creationId xmlns:a16="http://schemas.microsoft.com/office/drawing/2014/main" id="{E364BB44-D5EA-E2B0-89E8-9B0EDC015D2D}"/>
              </a:ext>
            </a:extLst>
          </p:cNvPr>
          <p:cNvSpPr>
            <a:spLocks noGrp="1"/>
          </p:cNvSpPr>
          <p:nvPr>
            <p:ph type="title"/>
          </p:nvPr>
        </p:nvSpPr>
        <p:spPr/>
        <p:txBody>
          <a:bodyPr/>
          <a:lstStyle/>
          <a:p>
            <a:r>
              <a:rPr lang="en-US" dirty="0"/>
              <a:t>Example for Functional component</a:t>
            </a:r>
          </a:p>
        </p:txBody>
      </p:sp>
    </p:spTree>
    <p:extLst>
      <p:ext uri="{BB962C8B-B14F-4D97-AF65-F5344CB8AC3E}">
        <p14:creationId xmlns:p14="http://schemas.microsoft.com/office/powerpoint/2010/main" val="357192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842-236F-B3D4-0351-B93316CC3260}"/>
              </a:ext>
            </a:extLst>
          </p:cNvPr>
          <p:cNvSpPr>
            <a:spLocks noGrp="1"/>
          </p:cNvSpPr>
          <p:nvPr>
            <p:ph type="title"/>
          </p:nvPr>
        </p:nvSpPr>
        <p:spPr/>
        <p:txBody>
          <a:bodyPr/>
          <a:lstStyle/>
          <a:p>
            <a:r>
              <a:rPr lang="en-US" dirty="0"/>
              <a:t>using the </a:t>
            </a:r>
            <a:r>
              <a:rPr lang="en-US" dirty="0" err="1"/>
              <a:t>FunctionComponent</a:t>
            </a:r>
            <a:r>
              <a:rPr lang="en-US" dirty="0"/>
              <a:t> or FC</a:t>
            </a:r>
          </a:p>
        </p:txBody>
      </p:sp>
      <p:sp>
        <p:nvSpPr>
          <p:cNvPr id="3" name="Content Placeholder 2">
            <a:extLst>
              <a:ext uri="{FF2B5EF4-FFF2-40B4-BE49-F238E27FC236}">
                <a16:creationId xmlns:a16="http://schemas.microsoft.com/office/drawing/2014/main" id="{870DDCDE-2C95-1910-C363-9983BA5F66B4}"/>
              </a:ext>
            </a:extLst>
          </p:cNvPr>
          <p:cNvSpPr>
            <a:spLocks noGrp="1"/>
          </p:cNvSpPr>
          <p:nvPr>
            <p:ph idx="1"/>
          </p:nvPr>
        </p:nvSpPr>
        <p:spPr>
          <a:xfrm>
            <a:off x="581192" y="2180496"/>
            <a:ext cx="11029615" cy="1698777"/>
          </a:xfrm>
        </p:spPr>
        <p:txBody>
          <a:bodyPr anchor="t">
            <a:normAutofit/>
          </a:bodyPr>
          <a:lstStyle/>
          <a:p>
            <a:r>
              <a:rPr lang="en-US" dirty="0"/>
              <a:t>Another way to create a functional component is to import the </a:t>
            </a:r>
            <a:r>
              <a:rPr lang="en-US" dirty="0" err="1"/>
              <a:t>FunctionComponent</a:t>
            </a:r>
            <a:r>
              <a:rPr lang="en-US" dirty="0"/>
              <a:t> or FC type.</a:t>
            </a:r>
          </a:p>
          <a:p>
            <a:r>
              <a:rPr lang="en-US" dirty="0"/>
              <a:t>FC is an alias for </a:t>
            </a:r>
            <a:r>
              <a:rPr lang="en-US" dirty="0" err="1"/>
              <a:t>FunctionComponent</a:t>
            </a:r>
            <a:r>
              <a:rPr lang="en-US" dirty="0"/>
              <a:t>. Also, can use in creating components.</a:t>
            </a:r>
          </a:p>
        </p:txBody>
      </p:sp>
      <p:sp>
        <p:nvSpPr>
          <p:cNvPr id="4" name="Slide Number Placeholder 3">
            <a:extLst>
              <a:ext uri="{FF2B5EF4-FFF2-40B4-BE49-F238E27FC236}">
                <a16:creationId xmlns:a16="http://schemas.microsoft.com/office/drawing/2014/main" id="{DADA93DA-8693-B4B2-6879-34421DC827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81C340DA-539C-BF65-9D7A-AC48BE8796DB}"/>
              </a:ext>
            </a:extLst>
          </p:cNvPr>
          <p:cNvSpPr/>
          <p:nvPr/>
        </p:nvSpPr>
        <p:spPr>
          <a:xfrm>
            <a:off x="581192" y="3657600"/>
            <a:ext cx="6249099"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rPr>
              <a:t>import React, { FC } from 'react';</a:t>
            </a:r>
          </a:p>
          <a:p>
            <a:pPr marL="0" indent="0">
              <a:buNone/>
            </a:pPr>
            <a:r>
              <a:rPr lang="en-US" sz="1600" dirty="0">
                <a:solidFill>
                  <a:schemeClr val="tx1"/>
                </a:solidFill>
              </a:rPr>
              <a:t>interface </a:t>
            </a:r>
            <a:r>
              <a:rPr lang="en-US" sz="1600" dirty="0" err="1">
                <a:solidFill>
                  <a:schemeClr val="tx1"/>
                </a:solidFill>
              </a:rPr>
              <a:t>MessageProps</a:t>
            </a:r>
            <a:r>
              <a:rPr lang="en-US" sz="1600" dirty="0">
                <a:solidFill>
                  <a:schemeClr val="tx1"/>
                </a:solidFill>
              </a:rPr>
              <a:t> {</a:t>
            </a:r>
          </a:p>
          <a:p>
            <a:pPr marL="0" indent="0">
              <a:buNone/>
            </a:pPr>
            <a:r>
              <a:rPr lang="en-US" sz="1600" dirty="0">
                <a:solidFill>
                  <a:schemeClr val="tx1"/>
                </a:solidFill>
              </a:rPr>
              <a:t>    message: string;</a:t>
            </a:r>
          </a:p>
          <a:p>
            <a:pPr marL="0" indent="0">
              <a:buNone/>
            </a:pPr>
            <a:r>
              <a:rPr lang="en-US" sz="1600" dirty="0">
                <a:solidFill>
                  <a:schemeClr val="tx1"/>
                </a:solidFill>
              </a:rPr>
              <a:t>}</a:t>
            </a:r>
          </a:p>
          <a:p>
            <a:pPr marL="0" indent="0">
              <a:buNone/>
            </a:pPr>
            <a:r>
              <a:rPr lang="en-US" sz="1600" dirty="0">
                <a:solidFill>
                  <a:schemeClr val="tx1"/>
                </a:solidFill>
              </a:rPr>
              <a:t>const </a:t>
            </a:r>
            <a:r>
              <a:rPr lang="en-US" sz="1600" dirty="0" err="1">
                <a:solidFill>
                  <a:schemeClr val="tx1"/>
                </a:solidFill>
              </a:rPr>
              <a:t>FunctionalComponent</a:t>
            </a:r>
            <a:r>
              <a:rPr lang="en-US" sz="1600" dirty="0">
                <a:solidFill>
                  <a:schemeClr val="tx1"/>
                </a:solidFill>
              </a:rPr>
              <a:t>: FC&lt;</a:t>
            </a:r>
            <a:r>
              <a:rPr lang="en-US" sz="1600" dirty="0" err="1">
                <a:solidFill>
                  <a:schemeClr val="tx1"/>
                </a:solidFill>
              </a:rPr>
              <a:t>MessageProps</a:t>
            </a:r>
            <a:r>
              <a:rPr lang="en-US" sz="1600" dirty="0">
                <a:solidFill>
                  <a:schemeClr val="tx1"/>
                </a:solidFill>
              </a:rPr>
              <a:t>&gt; = ({ message }) =&gt; {</a:t>
            </a:r>
          </a:p>
          <a:p>
            <a:pPr marL="0" indent="0">
              <a:buNone/>
            </a:pPr>
            <a:r>
              <a:rPr lang="en-US" sz="1600" dirty="0">
                <a:solidFill>
                  <a:schemeClr val="tx1"/>
                </a:solidFill>
              </a:rPr>
              <a:t>    return (</a:t>
            </a:r>
          </a:p>
          <a:p>
            <a:pPr marL="0" indent="0">
              <a:buNone/>
            </a:pPr>
            <a:r>
              <a:rPr lang="en-US" sz="1600" dirty="0">
                <a:solidFill>
                  <a:schemeClr val="tx1"/>
                </a:solidFill>
              </a:rPr>
              <a:t>        &lt;&gt;  &lt;h1&gt;Welcome {message}&lt;/h1&gt; &lt;/&gt;</a:t>
            </a:r>
          </a:p>
          <a:p>
            <a:pPr marL="0" indent="0">
              <a:buNone/>
            </a:pPr>
            <a:r>
              <a:rPr lang="en-US" sz="1600" dirty="0">
                <a:solidFill>
                  <a:schemeClr val="tx1"/>
                </a:solidFill>
              </a:rPr>
              <a:t>    );</a:t>
            </a:r>
          </a:p>
          <a:p>
            <a:pPr marL="0" indent="0">
              <a:buNone/>
            </a:pPr>
            <a:r>
              <a:rPr lang="en-US" sz="1600" dirty="0">
                <a:solidFill>
                  <a:schemeClr val="tx1"/>
                </a:solidFill>
              </a:rPr>
              <a:t>};</a:t>
            </a:r>
          </a:p>
          <a:p>
            <a:pPr marL="0" indent="0">
              <a:buNone/>
            </a:pPr>
            <a:r>
              <a:rPr lang="en-US" sz="1600" dirty="0">
                <a:solidFill>
                  <a:schemeClr val="tx1"/>
                </a:solidFill>
              </a:rPr>
              <a:t>export default </a:t>
            </a:r>
            <a:r>
              <a:rPr lang="en-US" sz="1600" dirty="0" err="1">
                <a:solidFill>
                  <a:schemeClr val="tx1"/>
                </a:solidFill>
              </a:rPr>
              <a:t>FunctionalComponent</a:t>
            </a:r>
            <a:r>
              <a:rPr lang="en-US" sz="1600" dirty="0">
                <a:solidFill>
                  <a:schemeClr val="tx1"/>
                </a:solidFill>
              </a:rPr>
              <a:t>;</a:t>
            </a:r>
          </a:p>
        </p:txBody>
      </p:sp>
    </p:spTree>
    <p:extLst>
      <p:ext uri="{BB962C8B-B14F-4D97-AF65-F5344CB8AC3E}">
        <p14:creationId xmlns:p14="http://schemas.microsoft.com/office/powerpoint/2010/main" val="101423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A1D2-3E4C-073B-E6EA-452AF740760E}"/>
              </a:ext>
            </a:extLst>
          </p:cNvPr>
          <p:cNvSpPr>
            <a:spLocks noGrp="1"/>
          </p:cNvSpPr>
          <p:nvPr>
            <p:ph type="title"/>
          </p:nvPr>
        </p:nvSpPr>
        <p:spPr/>
        <p:txBody>
          <a:bodyPr/>
          <a:lstStyle/>
          <a:p>
            <a:r>
              <a:rPr lang="en-US" dirty="0"/>
              <a:t>Typescript Functional Components features</a:t>
            </a:r>
          </a:p>
        </p:txBody>
      </p:sp>
      <p:sp>
        <p:nvSpPr>
          <p:cNvPr id="3" name="Content Placeholder 2">
            <a:extLst>
              <a:ext uri="{FF2B5EF4-FFF2-40B4-BE49-F238E27FC236}">
                <a16:creationId xmlns:a16="http://schemas.microsoft.com/office/drawing/2014/main" id="{CE4059C7-F438-CAB6-43AB-E32351052891}"/>
              </a:ext>
            </a:extLst>
          </p:cNvPr>
          <p:cNvSpPr>
            <a:spLocks noGrp="1"/>
          </p:cNvSpPr>
          <p:nvPr>
            <p:ph idx="1"/>
          </p:nvPr>
        </p:nvSpPr>
        <p:spPr/>
        <p:txBody>
          <a:bodyPr/>
          <a:lstStyle/>
          <a:p>
            <a:r>
              <a:rPr lang="en-US" dirty="0"/>
              <a:t>Each component is similar to Normal Functions with typed props object</a:t>
            </a:r>
          </a:p>
          <a:p>
            <a:r>
              <a:rPr lang="en-US" dirty="0"/>
              <a:t>props data are accessed using </a:t>
            </a:r>
            <a:r>
              <a:rPr lang="en-US" dirty="0" err="1"/>
              <a:t>this.props.counter</a:t>
            </a:r>
            <a:endParaRPr lang="en-US" dirty="0"/>
          </a:p>
          <a:p>
            <a:r>
              <a:rPr lang="en-US" dirty="0"/>
              <a:t>can also use hooks to manage component state</a:t>
            </a:r>
          </a:p>
          <a:p>
            <a:r>
              <a:rPr lang="en-US" dirty="0"/>
              <a:t>Functions can also be arrow functions</a:t>
            </a:r>
          </a:p>
        </p:txBody>
      </p:sp>
      <p:sp>
        <p:nvSpPr>
          <p:cNvPr id="4" name="Slide Number Placeholder 3">
            <a:extLst>
              <a:ext uri="{FF2B5EF4-FFF2-40B4-BE49-F238E27FC236}">
                <a16:creationId xmlns:a16="http://schemas.microsoft.com/office/drawing/2014/main" id="{D4D72873-BDBB-C5A6-06A0-9D821C48C4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91127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Complex </a:t>
            </a:r>
            <a:br>
              <a:rPr lang="en-US" sz="3600" dirty="0">
                <a:solidFill>
                  <a:schemeClr val="bg1"/>
                </a:solidFill>
              </a:rPr>
            </a:br>
            <a:r>
              <a:rPr lang="en-US" sz="3600" dirty="0">
                <a:solidFill>
                  <a:schemeClr val="bg1"/>
                </a:solidFill>
              </a:rPr>
              <a:t>Types</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81665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5E37-24B3-3263-EE05-E4FB6F3F43C6}"/>
              </a:ext>
            </a:extLst>
          </p:cNvPr>
          <p:cNvSpPr>
            <a:spLocks noGrp="1"/>
          </p:cNvSpPr>
          <p:nvPr>
            <p:ph type="title"/>
          </p:nvPr>
        </p:nvSpPr>
        <p:spPr/>
        <p:txBody>
          <a:bodyPr/>
          <a:lstStyle/>
          <a:p>
            <a:r>
              <a:rPr lang="en-US" dirty="0"/>
              <a:t>TypeScript Type for One-dimensional Array</a:t>
            </a:r>
          </a:p>
        </p:txBody>
      </p:sp>
      <p:sp>
        <p:nvSpPr>
          <p:cNvPr id="3" name="Content Placeholder 2">
            <a:extLst>
              <a:ext uri="{FF2B5EF4-FFF2-40B4-BE49-F238E27FC236}">
                <a16:creationId xmlns:a16="http://schemas.microsoft.com/office/drawing/2014/main" id="{A4206A2A-F1C2-35DC-7594-22EBEA2E8876}"/>
              </a:ext>
            </a:extLst>
          </p:cNvPr>
          <p:cNvSpPr>
            <a:spLocks noGrp="1"/>
          </p:cNvSpPr>
          <p:nvPr>
            <p:ph idx="1"/>
          </p:nvPr>
        </p:nvSpPr>
        <p:spPr/>
        <p:txBody>
          <a:bodyPr anchor="t"/>
          <a:lstStyle/>
          <a:p>
            <a:r>
              <a:rPr lang="en-US" dirty="0"/>
              <a:t>The type annotation for a one-dimensional array in TypeScript is similar to a primitive data type, except we add a [ ] after the type.</a:t>
            </a:r>
          </a:p>
        </p:txBody>
      </p:sp>
      <p:sp>
        <p:nvSpPr>
          <p:cNvPr id="4" name="Slide Number Placeholder 3">
            <a:extLst>
              <a:ext uri="{FF2B5EF4-FFF2-40B4-BE49-F238E27FC236}">
                <a16:creationId xmlns:a16="http://schemas.microsoft.com/office/drawing/2014/main" id="{AA0616CF-4DA8-3997-8FD8-AC3668B0C6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8529CF3C-B905-2852-8615-80CC2DDA5064}"/>
              </a:ext>
            </a:extLst>
          </p:cNvPr>
          <p:cNvSpPr txBox="1"/>
          <p:nvPr/>
        </p:nvSpPr>
        <p:spPr>
          <a:xfrm>
            <a:off x="581192" y="3429000"/>
            <a:ext cx="10183090" cy="2677656"/>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a:t>
            </a:r>
            <a:r>
              <a:rPr lang="en-US" sz="2400" dirty="0" err="1"/>
              <a:t>zipcodes</a:t>
            </a:r>
            <a:r>
              <a:rPr lang="en-US" sz="2400" dirty="0"/>
              <a:t> is an array of strings</a:t>
            </a:r>
          </a:p>
          <a:p>
            <a:r>
              <a:rPr lang="en-US" sz="2400" dirty="0"/>
              <a:t>let </a:t>
            </a:r>
            <a:r>
              <a:rPr lang="en-US" sz="2400" dirty="0" err="1"/>
              <a:t>zipcodes</a:t>
            </a:r>
            <a:r>
              <a:rPr lang="en-US" sz="2400" dirty="0"/>
              <a:t>: string[] = ['03255', '02134', '08002', '03063'];</a:t>
            </a:r>
          </a:p>
          <a:p>
            <a:endParaRPr lang="en-US" sz="2400" dirty="0"/>
          </a:p>
          <a:p>
            <a:r>
              <a:rPr lang="en-US" sz="2400" dirty="0"/>
              <a:t>// Pushing a number to </a:t>
            </a:r>
            <a:r>
              <a:rPr lang="en-US" sz="2400" dirty="0" err="1"/>
              <a:t>zipcodes</a:t>
            </a:r>
            <a:r>
              <a:rPr lang="en-US" sz="2400" dirty="0"/>
              <a:t> will generate an error</a:t>
            </a:r>
          </a:p>
          <a:p>
            <a:r>
              <a:rPr lang="en-US" sz="2400" dirty="0"/>
              <a:t>// Error: Argument of type 'number' is not assignable to parameter of type 'string'.</a:t>
            </a:r>
          </a:p>
          <a:p>
            <a:r>
              <a:rPr lang="en-US" sz="2400" dirty="0" err="1"/>
              <a:t>zipcodes.push</a:t>
            </a:r>
            <a:r>
              <a:rPr lang="en-US" sz="2400" dirty="0"/>
              <a:t>(90210);</a:t>
            </a:r>
          </a:p>
        </p:txBody>
      </p:sp>
    </p:spTree>
    <p:extLst>
      <p:ext uri="{BB962C8B-B14F-4D97-AF65-F5344CB8AC3E}">
        <p14:creationId xmlns:p14="http://schemas.microsoft.com/office/powerpoint/2010/main" val="170197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64B3-7AFD-D4E5-B959-8C442B29ABE0}"/>
              </a:ext>
            </a:extLst>
          </p:cNvPr>
          <p:cNvSpPr>
            <a:spLocks noGrp="1"/>
          </p:cNvSpPr>
          <p:nvPr>
            <p:ph type="title"/>
          </p:nvPr>
        </p:nvSpPr>
        <p:spPr/>
        <p:txBody>
          <a:bodyPr/>
          <a:lstStyle/>
          <a:p>
            <a:r>
              <a:rPr lang="en-US" dirty="0"/>
              <a:t>TypeScript Generic Type for One-Dimensional Array</a:t>
            </a:r>
          </a:p>
        </p:txBody>
      </p:sp>
      <p:sp>
        <p:nvSpPr>
          <p:cNvPr id="3" name="Content Placeholder 2">
            <a:extLst>
              <a:ext uri="{FF2B5EF4-FFF2-40B4-BE49-F238E27FC236}">
                <a16:creationId xmlns:a16="http://schemas.microsoft.com/office/drawing/2014/main" id="{045DCE26-1ECE-89C1-1BC4-C57D88B3C9AE}"/>
              </a:ext>
            </a:extLst>
          </p:cNvPr>
          <p:cNvSpPr>
            <a:spLocks noGrp="1"/>
          </p:cNvSpPr>
          <p:nvPr>
            <p:ph idx="1"/>
          </p:nvPr>
        </p:nvSpPr>
        <p:spPr/>
        <p:txBody>
          <a:bodyPr anchor="t"/>
          <a:lstStyle/>
          <a:p>
            <a:r>
              <a:rPr lang="en-US" dirty="0"/>
              <a:t>The type for a one-dimensional array in TypeScript can be annotated with Array&lt;T&gt;, where T stands for the type.</a:t>
            </a:r>
          </a:p>
        </p:txBody>
      </p:sp>
      <p:sp>
        <p:nvSpPr>
          <p:cNvPr id="4" name="Slide Number Placeholder 3">
            <a:extLst>
              <a:ext uri="{FF2B5EF4-FFF2-40B4-BE49-F238E27FC236}">
                <a16:creationId xmlns:a16="http://schemas.microsoft.com/office/drawing/2014/main" id="{79190911-0E55-CE00-CF72-3D1FA2A6D4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a16="http://schemas.microsoft.com/office/drawing/2014/main" id="{7101A63B-BB3F-3715-01C7-C54E4855068C}"/>
              </a:ext>
            </a:extLst>
          </p:cNvPr>
          <p:cNvSpPr txBox="1"/>
          <p:nvPr/>
        </p:nvSpPr>
        <p:spPr>
          <a:xfrm>
            <a:off x="581191" y="3429000"/>
            <a:ext cx="11029615" cy="2308324"/>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a:t>
            </a:r>
            <a:r>
              <a:rPr lang="en-US" sz="2400" dirty="0" err="1"/>
              <a:t>zipcodes</a:t>
            </a:r>
            <a:r>
              <a:rPr lang="en-US" sz="2400" dirty="0"/>
              <a:t> is an array of strings</a:t>
            </a:r>
          </a:p>
          <a:p>
            <a:r>
              <a:rPr lang="en-US" sz="2400" dirty="0"/>
              <a:t>let </a:t>
            </a:r>
            <a:r>
              <a:rPr lang="en-US" sz="2400" dirty="0" err="1"/>
              <a:t>zipcodes</a:t>
            </a:r>
            <a:r>
              <a:rPr lang="en-US" sz="2400" dirty="0"/>
              <a:t>: Array&lt;string&gt; = ['03255', '02134', '08002', '03063'];</a:t>
            </a:r>
          </a:p>
          <a:p>
            <a:endParaRPr lang="en-US" sz="2400" dirty="0"/>
          </a:p>
          <a:p>
            <a:r>
              <a:rPr lang="en-US" sz="2400" dirty="0"/>
              <a:t>// Pushing a number to </a:t>
            </a:r>
            <a:r>
              <a:rPr lang="en-US" sz="2400" dirty="0" err="1"/>
              <a:t>zipcodes</a:t>
            </a:r>
            <a:r>
              <a:rPr lang="en-US" sz="2400" dirty="0"/>
              <a:t> will generate an error</a:t>
            </a:r>
          </a:p>
          <a:p>
            <a:r>
              <a:rPr lang="en-US" sz="2400" dirty="0"/>
              <a:t>// Error: Argument of type 'number' is not assignable to parameter of type 'string'.</a:t>
            </a:r>
          </a:p>
          <a:p>
            <a:r>
              <a:rPr lang="en-US" sz="2400" dirty="0" err="1"/>
              <a:t>zipcodes.push</a:t>
            </a:r>
            <a:r>
              <a:rPr lang="en-US" sz="2400" dirty="0"/>
              <a:t>(90210);</a:t>
            </a:r>
          </a:p>
        </p:txBody>
      </p:sp>
    </p:spTree>
    <p:extLst>
      <p:ext uri="{BB962C8B-B14F-4D97-AF65-F5344CB8AC3E}">
        <p14:creationId xmlns:p14="http://schemas.microsoft.com/office/powerpoint/2010/main" val="161976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DA6E-441B-87F3-98FB-7C15EFC4BEA3}"/>
              </a:ext>
            </a:extLst>
          </p:cNvPr>
          <p:cNvSpPr>
            <a:spLocks noGrp="1"/>
          </p:cNvSpPr>
          <p:nvPr>
            <p:ph type="title"/>
          </p:nvPr>
        </p:nvSpPr>
        <p:spPr/>
        <p:txBody>
          <a:bodyPr/>
          <a:lstStyle/>
          <a:p>
            <a:r>
              <a:rPr lang="en-US" dirty="0"/>
              <a:t>TypeScript Type for Multi-dimensional Array</a:t>
            </a:r>
          </a:p>
        </p:txBody>
      </p:sp>
      <p:sp>
        <p:nvSpPr>
          <p:cNvPr id="3" name="Content Placeholder 2">
            <a:extLst>
              <a:ext uri="{FF2B5EF4-FFF2-40B4-BE49-F238E27FC236}">
                <a16:creationId xmlns:a16="http://schemas.microsoft.com/office/drawing/2014/main" id="{547CB338-5180-49EE-08D8-F1B129AD9E3A}"/>
              </a:ext>
            </a:extLst>
          </p:cNvPr>
          <p:cNvSpPr>
            <a:spLocks noGrp="1"/>
          </p:cNvSpPr>
          <p:nvPr>
            <p:ph idx="1"/>
          </p:nvPr>
        </p:nvSpPr>
        <p:spPr/>
        <p:txBody>
          <a:bodyPr anchor="t"/>
          <a:lstStyle/>
          <a:p>
            <a:r>
              <a:rPr lang="en-US"/>
              <a:t>The type for a multi-dimensional array can be annotated by adding an extra [ ] for each extra dimension of the array.</a:t>
            </a:r>
            <a:endParaRPr lang="en-US" dirty="0"/>
          </a:p>
        </p:txBody>
      </p:sp>
      <p:sp>
        <p:nvSpPr>
          <p:cNvPr id="4" name="Slide Number Placeholder 3">
            <a:extLst>
              <a:ext uri="{FF2B5EF4-FFF2-40B4-BE49-F238E27FC236}">
                <a16:creationId xmlns:a16="http://schemas.microsoft.com/office/drawing/2014/main" id="{2E18DAB8-C1A7-AF4D-6C4A-F589D305A3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7" name="TextBox 6">
            <a:extLst>
              <a:ext uri="{FF2B5EF4-FFF2-40B4-BE49-F238E27FC236}">
                <a16:creationId xmlns:a16="http://schemas.microsoft.com/office/drawing/2014/main" id="{ABB9B771-AEF2-E237-FF65-087863BDE5DA}"/>
              </a:ext>
            </a:extLst>
          </p:cNvPr>
          <p:cNvSpPr txBox="1"/>
          <p:nvPr/>
        </p:nvSpPr>
        <p:spPr>
          <a:xfrm>
            <a:off x="581191" y="3181941"/>
            <a:ext cx="11029615" cy="3170099"/>
          </a:xfrm>
          <a:prstGeom prst="rect">
            <a:avLst/>
          </a:prstGeom>
          <a:noFill/>
          <a:effectLst>
            <a:outerShdw blurRad="50800" dist="38100" dir="2700000" algn="tl" rotWithShape="0">
              <a:prstClr val="black">
                <a:alpha val="40000"/>
              </a:prstClr>
            </a:outerShdw>
          </a:effectLst>
        </p:spPr>
        <p:txBody>
          <a:bodyPr wrap="square">
            <a:spAutoFit/>
          </a:bodyPr>
          <a:lstStyle/>
          <a:p>
            <a:r>
              <a:rPr lang="en-US" sz="2000" dirty="0"/>
              <a:t>// one-dimensional arrays</a:t>
            </a:r>
          </a:p>
          <a:p>
            <a:r>
              <a:rPr lang="en-US" sz="2000" dirty="0"/>
              <a:t>let </a:t>
            </a:r>
            <a:r>
              <a:rPr lang="en-US" sz="2000" dirty="0" err="1"/>
              <a:t>zipcodesNH</a:t>
            </a:r>
            <a:r>
              <a:rPr lang="en-US" sz="2000" dirty="0"/>
              <a:t>: string[] = ['03255', '03050', '03087', '03063'];</a:t>
            </a:r>
          </a:p>
          <a:p>
            <a:r>
              <a:rPr lang="en-US" sz="2000" dirty="0"/>
              <a:t>let </a:t>
            </a:r>
            <a:r>
              <a:rPr lang="en-US" sz="2000" dirty="0" err="1"/>
              <a:t>zipcodesMA</a:t>
            </a:r>
            <a:r>
              <a:rPr lang="en-US" sz="2000" dirty="0"/>
              <a:t>: string[] = ['02334', '01801'];</a:t>
            </a:r>
          </a:p>
          <a:p>
            <a:endParaRPr lang="en-US" sz="2000" dirty="0"/>
          </a:p>
          <a:p>
            <a:r>
              <a:rPr lang="en-US" sz="2000" dirty="0"/>
              <a:t>// two-dimensional array</a:t>
            </a:r>
          </a:p>
          <a:p>
            <a:r>
              <a:rPr lang="en-US" sz="2000" dirty="0"/>
              <a:t>let </a:t>
            </a:r>
            <a:r>
              <a:rPr lang="en-US" sz="2000" dirty="0" err="1"/>
              <a:t>zipcodes</a:t>
            </a:r>
            <a:r>
              <a:rPr lang="en-US" sz="2000" dirty="0"/>
              <a:t>: string[][] = [</a:t>
            </a:r>
            <a:r>
              <a:rPr lang="en-US" sz="2000" dirty="0" err="1"/>
              <a:t>zipcodesNH</a:t>
            </a:r>
            <a:r>
              <a:rPr lang="en-US" sz="2000" dirty="0"/>
              <a:t>];</a:t>
            </a:r>
          </a:p>
          <a:p>
            <a:endParaRPr lang="en-US" sz="2000" dirty="0"/>
          </a:p>
          <a:p>
            <a:r>
              <a:rPr lang="en-US" sz="2000" dirty="0"/>
              <a:t>// Pushing a one-dimensional array to a two-dimensional array</a:t>
            </a:r>
          </a:p>
          <a:p>
            <a:r>
              <a:rPr lang="en-US" sz="2000" dirty="0" err="1"/>
              <a:t>zipcodes.push</a:t>
            </a:r>
            <a:r>
              <a:rPr lang="en-US" sz="2000" dirty="0"/>
              <a:t>(</a:t>
            </a:r>
            <a:r>
              <a:rPr lang="en-US" sz="2000" dirty="0" err="1"/>
              <a:t>zipcodesMA</a:t>
            </a:r>
            <a:r>
              <a:rPr lang="en-US" sz="2000" dirty="0"/>
              <a:t>);</a:t>
            </a:r>
          </a:p>
          <a:p>
            <a:r>
              <a:rPr lang="en-US" sz="2000" dirty="0"/>
              <a:t>console.log(</a:t>
            </a:r>
            <a:r>
              <a:rPr lang="en-US" sz="2000" dirty="0" err="1"/>
              <a:t>zipcodes</a:t>
            </a:r>
            <a:r>
              <a:rPr lang="en-US" sz="2000" dirty="0"/>
              <a:t>); // prints [["03255", "03050", "03087", "03063"], ["02334", "01801"]]</a:t>
            </a:r>
          </a:p>
        </p:txBody>
      </p:sp>
    </p:spTree>
    <p:extLst>
      <p:ext uri="{BB962C8B-B14F-4D97-AF65-F5344CB8AC3E}">
        <p14:creationId xmlns:p14="http://schemas.microsoft.com/office/powerpoint/2010/main" val="30708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1703-F0F4-5C71-8EEB-75BD7C45F6A6}"/>
              </a:ext>
            </a:extLst>
          </p:cNvPr>
          <p:cNvSpPr>
            <a:spLocks noGrp="1"/>
          </p:cNvSpPr>
          <p:nvPr>
            <p:ph type="title"/>
          </p:nvPr>
        </p:nvSpPr>
        <p:spPr/>
        <p:txBody>
          <a:bodyPr/>
          <a:lstStyle/>
          <a:p>
            <a:r>
              <a:rPr lang="en-US" dirty="0"/>
              <a:t>TypeScript Empty Array Initialization</a:t>
            </a:r>
          </a:p>
        </p:txBody>
      </p:sp>
      <p:sp>
        <p:nvSpPr>
          <p:cNvPr id="3" name="Content Placeholder 2">
            <a:extLst>
              <a:ext uri="{FF2B5EF4-FFF2-40B4-BE49-F238E27FC236}">
                <a16:creationId xmlns:a16="http://schemas.microsoft.com/office/drawing/2014/main" id="{3C699265-B6D7-96E0-BA95-1BE99F0C2C8C}"/>
              </a:ext>
            </a:extLst>
          </p:cNvPr>
          <p:cNvSpPr>
            <a:spLocks noGrp="1"/>
          </p:cNvSpPr>
          <p:nvPr>
            <p:ph idx="1"/>
          </p:nvPr>
        </p:nvSpPr>
        <p:spPr/>
        <p:txBody>
          <a:bodyPr anchor="t"/>
          <a:lstStyle/>
          <a:p>
            <a:r>
              <a:rPr lang="en-US" dirty="0"/>
              <a:t>An array of any dimension can be initialized as an empty array without generating any error.</a:t>
            </a:r>
          </a:p>
        </p:txBody>
      </p:sp>
      <p:sp>
        <p:nvSpPr>
          <p:cNvPr id="4" name="Slide Number Placeholder 3">
            <a:extLst>
              <a:ext uri="{FF2B5EF4-FFF2-40B4-BE49-F238E27FC236}">
                <a16:creationId xmlns:a16="http://schemas.microsoft.com/office/drawing/2014/main" id="{A495E13C-4A8D-8640-8CDD-EDA4D13848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6" name="TextBox 5">
            <a:extLst>
              <a:ext uri="{FF2B5EF4-FFF2-40B4-BE49-F238E27FC236}">
                <a16:creationId xmlns:a16="http://schemas.microsoft.com/office/drawing/2014/main" id="{38272832-E574-627B-09B8-63680637D427}"/>
              </a:ext>
            </a:extLst>
          </p:cNvPr>
          <p:cNvSpPr txBox="1"/>
          <p:nvPr/>
        </p:nvSpPr>
        <p:spPr>
          <a:xfrm>
            <a:off x="581192" y="3064732"/>
            <a:ext cx="10890372" cy="3416320"/>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one-dimensional empty array</a:t>
            </a:r>
          </a:p>
          <a:p>
            <a:r>
              <a:rPr lang="en-US" sz="2400" dirty="0"/>
              <a:t>let axis: string[] = [];</a:t>
            </a:r>
          </a:p>
          <a:p>
            <a:r>
              <a:rPr lang="en-US" sz="2400" dirty="0"/>
              <a:t>// two-dimensional empty array</a:t>
            </a:r>
          </a:p>
          <a:p>
            <a:r>
              <a:rPr lang="en-US" sz="2400" dirty="0"/>
              <a:t>let coordinates: number[][] = [];</a:t>
            </a:r>
          </a:p>
          <a:p>
            <a:r>
              <a:rPr lang="en-US" sz="2400" dirty="0" err="1"/>
              <a:t>axis.push</a:t>
            </a:r>
            <a:r>
              <a:rPr lang="en-US" sz="2400" dirty="0"/>
              <a:t>('x');</a:t>
            </a:r>
          </a:p>
          <a:p>
            <a:r>
              <a:rPr lang="en-US" sz="2400" dirty="0"/>
              <a:t>console.log(axis);        // prints ["x"]</a:t>
            </a:r>
          </a:p>
          <a:p>
            <a:r>
              <a:rPr lang="en-US" sz="2400" dirty="0" err="1"/>
              <a:t>coordinates.push</a:t>
            </a:r>
            <a:r>
              <a:rPr lang="en-US" sz="2400" dirty="0"/>
              <a:t>([3, 5]);</a:t>
            </a:r>
          </a:p>
          <a:p>
            <a:r>
              <a:rPr lang="en-US" sz="2400" dirty="0" err="1"/>
              <a:t>coordinates.push</a:t>
            </a:r>
            <a:r>
              <a:rPr lang="en-US" sz="2400" dirty="0"/>
              <a:t>([7]);</a:t>
            </a:r>
          </a:p>
          <a:p>
            <a:r>
              <a:rPr lang="en-US" sz="2400" dirty="0"/>
              <a:t>console.log(coordinates); // prints [[3, 5], [7]]</a:t>
            </a:r>
          </a:p>
        </p:txBody>
      </p:sp>
    </p:spTree>
    <p:extLst>
      <p:ext uri="{BB962C8B-B14F-4D97-AF65-F5344CB8AC3E}">
        <p14:creationId xmlns:p14="http://schemas.microsoft.com/office/powerpoint/2010/main" val="357898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311E-FFDC-2406-E10E-A31D944E7B20}"/>
              </a:ext>
            </a:extLst>
          </p:cNvPr>
          <p:cNvSpPr>
            <a:spLocks noGrp="1"/>
          </p:cNvSpPr>
          <p:nvPr>
            <p:ph type="title"/>
          </p:nvPr>
        </p:nvSpPr>
        <p:spPr/>
        <p:txBody>
          <a:bodyPr/>
          <a:lstStyle/>
          <a:p>
            <a:r>
              <a:rPr lang="en-US" dirty="0"/>
              <a:t>TypeScript Tuple Type</a:t>
            </a:r>
          </a:p>
        </p:txBody>
      </p:sp>
      <p:sp>
        <p:nvSpPr>
          <p:cNvPr id="3" name="Content Placeholder 2">
            <a:extLst>
              <a:ext uri="{FF2B5EF4-FFF2-40B4-BE49-F238E27FC236}">
                <a16:creationId xmlns:a16="http://schemas.microsoft.com/office/drawing/2014/main" id="{D9727D23-A585-276C-BC34-37A0CD57316A}"/>
              </a:ext>
            </a:extLst>
          </p:cNvPr>
          <p:cNvSpPr>
            <a:spLocks noGrp="1"/>
          </p:cNvSpPr>
          <p:nvPr>
            <p:ph idx="1"/>
          </p:nvPr>
        </p:nvSpPr>
        <p:spPr/>
        <p:txBody>
          <a:bodyPr anchor="t"/>
          <a:lstStyle/>
          <a:p>
            <a:r>
              <a:rPr lang="en-US" dirty="0"/>
              <a:t>An array that has a fixed size of similar or different element types arranged in a particular sequence is defined as a tuple in TypeScript.</a:t>
            </a:r>
          </a:p>
        </p:txBody>
      </p:sp>
      <p:sp>
        <p:nvSpPr>
          <p:cNvPr id="4" name="Slide Number Placeholder 3">
            <a:extLst>
              <a:ext uri="{FF2B5EF4-FFF2-40B4-BE49-F238E27FC236}">
                <a16:creationId xmlns:a16="http://schemas.microsoft.com/office/drawing/2014/main" id="{21FCF2F5-4B08-F65D-A892-2DD1DE90A2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8" name="TextBox 7">
            <a:extLst>
              <a:ext uri="{FF2B5EF4-FFF2-40B4-BE49-F238E27FC236}">
                <a16:creationId xmlns:a16="http://schemas.microsoft.com/office/drawing/2014/main" id="{9CEE6617-AD9F-F643-6C45-2C767D1C6153}"/>
              </a:ext>
            </a:extLst>
          </p:cNvPr>
          <p:cNvSpPr txBox="1"/>
          <p:nvPr/>
        </p:nvSpPr>
        <p:spPr>
          <a:xfrm>
            <a:off x="581191" y="3429000"/>
            <a:ext cx="11029615" cy="1569660"/>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This is an array</a:t>
            </a:r>
          </a:p>
          <a:p>
            <a:r>
              <a:rPr lang="en-US" sz="2400" dirty="0"/>
              <a:t>let header: string[] = ['Name', 'Age', 'Smoking', 'Salary'];</a:t>
            </a:r>
          </a:p>
          <a:p>
            <a:r>
              <a:rPr lang="en-US" sz="2400" dirty="0"/>
              <a:t>// This is a tuple</a:t>
            </a:r>
          </a:p>
          <a:p>
            <a:r>
              <a:rPr lang="en-US" sz="2400" dirty="0"/>
              <a:t>let profile: [string, number, </a:t>
            </a:r>
            <a:r>
              <a:rPr lang="en-US" sz="2400" dirty="0" err="1"/>
              <a:t>boolean</a:t>
            </a:r>
            <a:r>
              <a:rPr lang="en-US" sz="2400" dirty="0"/>
              <a:t>, number] = ['Kobe', 39, true, 150000];</a:t>
            </a:r>
          </a:p>
        </p:txBody>
      </p:sp>
    </p:spTree>
    <p:extLst>
      <p:ext uri="{BB962C8B-B14F-4D97-AF65-F5344CB8AC3E}">
        <p14:creationId xmlns:p14="http://schemas.microsoft.com/office/powerpoint/2010/main" val="94724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A5CC-3E0F-62B1-990D-5B08C7C57C31}"/>
              </a:ext>
            </a:extLst>
          </p:cNvPr>
          <p:cNvSpPr>
            <a:spLocks noGrp="1"/>
          </p:cNvSpPr>
          <p:nvPr>
            <p:ph type="title"/>
          </p:nvPr>
        </p:nvSpPr>
        <p:spPr/>
        <p:txBody>
          <a:bodyPr/>
          <a:lstStyle/>
          <a:p>
            <a:r>
              <a:rPr lang="en-US" dirty="0"/>
              <a:t>TypeScript Tuple Type Syntax</a:t>
            </a:r>
          </a:p>
        </p:txBody>
      </p:sp>
      <p:sp>
        <p:nvSpPr>
          <p:cNvPr id="3" name="Content Placeholder 2">
            <a:extLst>
              <a:ext uri="{FF2B5EF4-FFF2-40B4-BE49-F238E27FC236}">
                <a16:creationId xmlns:a16="http://schemas.microsoft.com/office/drawing/2014/main" id="{76C111E9-73B9-E4B8-6152-9F0DF858A4F9}"/>
              </a:ext>
            </a:extLst>
          </p:cNvPr>
          <p:cNvSpPr>
            <a:spLocks noGrp="1"/>
          </p:cNvSpPr>
          <p:nvPr>
            <p:ph idx="1"/>
          </p:nvPr>
        </p:nvSpPr>
        <p:spPr/>
        <p:txBody>
          <a:bodyPr anchor="t"/>
          <a:lstStyle/>
          <a:p>
            <a:r>
              <a:rPr lang="en-US" dirty="0"/>
              <a:t>To annotate a tuple in TypeScript, add a colon (:) followed by square brackets ([...]) containing a list of comma-separated types</a:t>
            </a:r>
          </a:p>
        </p:txBody>
      </p:sp>
      <p:sp>
        <p:nvSpPr>
          <p:cNvPr id="4" name="Slide Number Placeholder 3">
            <a:extLst>
              <a:ext uri="{FF2B5EF4-FFF2-40B4-BE49-F238E27FC236}">
                <a16:creationId xmlns:a16="http://schemas.microsoft.com/office/drawing/2014/main" id="{AE04F511-A81D-4339-04B2-7F549EFD98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TextBox 5">
            <a:extLst>
              <a:ext uri="{FF2B5EF4-FFF2-40B4-BE49-F238E27FC236}">
                <a16:creationId xmlns:a16="http://schemas.microsoft.com/office/drawing/2014/main" id="{4A9BE65B-567F-B943-31C6-B5C9E87D15D8}"/>
              </a:ext>
            </a:extLst>
          </p:cNvPr>
          <p:cNvSpPr txBox="1"/>
          <p:nvPr/>
        </p:nvSpPr>
        <p:spPr>
          <a:xfrm>
            <a:off x="581192" y="3300074"/>
            <a:ext cx="11029614" cy="1938992"/>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This is a tuple</a:t>
            </a:r>
          </a:p>
          <a:p>
            <a:r>
              <a:rPr lang="en-US" sz="2400" dirty="0"/>
              <a:t>let profile: [string, number, </a:t>
            </a:r>
            <a:r>
              <a:rPr lang="en-US" sz="2400" dirty="0" err="1"/>
              <a:t>boolean</a:t>
            </a:r>
            <a:r>
              <a:rPr lang="en-US" sz="2400" dirty="0"/>
              <a:t>, number] = ['Kobe', 39, true, 150000];</a:t>
            </a:r>
          </a:p>
          <a:p>
            <a:endParaRPr lang="en-US" sz="2400" dirty="0"/>
          </a:p>
          <a:p>
            <a:r>
              <a:rPr lang="en-US" sz="2400" dirty="0"/>
              <a:t>profile[2] = 'false';   // Error: Type 'string' is not assignable to type '</a:t>
            </a:r>
            <a:r>
              <a:rPr lang="en-US" sz="2400" dirty="0" err="1"/>
              <a:t>boolean</a:t>
            </a:r>
            <a:r>
              <a:rPr lang="en-US" sz="2400" dirty="0"/>
              <a:t>'.</a:t>
            </a:r>
          </a:p>
          <a:p>
            <a:r>
              <a:rPr lang="en-US" sz="2400" dirty="0"/>
              <a:t>profile[3] = null;      // Error: Type 'null' is not assignable to type 'number'.</a:t>
            </a:r>
          </a:p>
        </p:txBody>
      </p:sp>
    </p:spTree>
    <p:extLst>
      <p:ext uri="{BB962C8B-B14F-4D97-AF65-F5344CB8AC3E}">
        <p14:creationId xmlns:p14="http://schemas.microsoft.com/office/powerpoint/2010/main" val="354055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33363" lvl="0" indent="0" algn="l" rtl="0">
              <a:lnSpc>
                <a:spcPct val="90000"/>
              </a:lnSpc>
              <a:spcBef>
                <a:spcPts val="0"/>
              </a:spcBef>
              <a:spcAft>
                <a:spcPts val="0"/>
              </a:spcAft>
              <a:buClr>
                <a:schemeClr val="dk1"/>
              </a:buClr>
              <a:buSzPts val="4000"/>
              <a:buFont typeface="Arial"/>
              <a:buNone/>
            </a:pPr>
            <a:r>
              <a:rPr lang="en-US"/>
              <a:t>Objectives</a:t>
            </a:r>
            <a:endParaRPr/>
          </a:p>
        </p:txBody>
      </p:sp>
      <p:sp>
        <p:nvSpPr>
          <p:cNvPr id="94" name="Google Shape;94;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4488" lvl="0" indent="-344488" algn="l" rtl="0">
              <a:lnSpc>
                <a:spcPct val="130000"/>
              </a:lnSpc>
              <a:spcBef>
                <a:spcPts val="1000"/>
              </a:spcBef>
              <a:spcAft>
                <a:spcPts val="0"/>
              </a:spcAft>
              <a:buClr>
                <a:srgbClr val="892912"/>
              </a:buClr>
              <a:buSzPts val="1680"/>
              <a:buFont typeface="Merriweather Sans"/>
              <a:buChar char="◆"/>
            </a:pPr>
            <a:r>
              <a:rPr lang="en-US" dirty="0"/>
              <a:t>Overview Typescript</a:t>
            </a:r>
          </a:p>
          <a:p>
            <a:pPr marL="344488" lvl="0" indent="-344488" algn="l" rtl="0">
              <a:lnSpc>
                <a:spcPct val="130000"/>
              </a:lnSpc>
              <a:spcBef>
                <a:spcPts val="1000"/>
              </a:spcBef>
              <a:spcAft>
                <a:spcPts val="0"/>
              </a:spcAft>
              <a:buClr>
                <a:srgbClr val="892912"/>
              </a:buClr>
              <a:buSzPts val="1680"/>
              <a:buFont typeface="Merriweather Sans"/>
              <a:buChar char="◆"/>
            </a:pPr>
            <a:r>
              <a:rPr lang="en-US" dirty="0"/>
              <a:t>Scaffold out a React application using Typescript</a:t>
            </a:r>
          </a:p>
        </p:txBody>
      </p:sp>
      <p:sp>
        <p:nvSpPr>
          <p:cNvPr id="92" name="Google Shape;9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278C-4DC8-2235-7F08-69DEAF4E621C}"/>
              </a:ext>
            </a:extLst>
          </p:cNvPr>
          <p:cNvSpPr>
            <a:spLocks noGrp="1"/>
          </p:cNvSpPr>
          <p:nvPr>
            <p:ph type="title"/>
          </p:nvPr>
        </p:nvSpPr>
        <p:spPr/>
        <p:txBody>
          <a:bodyPr/>
          <a:lstStyle/>
          <a:p>
            <a:r>
              <a:rPr lang="en-US" dirty="0"/>
              <a:t>TypeScript Tuple Type Length and Order</a:t>
            </a:r>
          </a:p>
        </p:txBody>
      </p:sp>
      <p:sp>
        <p:nvSpPr>
          <p:cNvPr id="3" name="Content Placeholder 2">
            <a:extLst>
              <a:ext uri="{FF2B5EF4-FFF2-40B4-BE49-F238E27FC236}">
                <a16:creationId xmlns:a16="http://schemas.microsoft.com/office/drawing/2014/main" id="{FE430FD0-B88F-92D5-5871-3AB9DAA4F03C}"/>
              </a:ext>
            </a:extLst>
          </p:cNvPr>
          <p:cNvSpPr>
            <a:spLocks noGrp="1"/>
          </p:cNvSpPr>
          <p:nvPr>
            <p:ph idx="1"/>
          </p:nvPr>
        </p:nvSpPr>
        <p:spPr/>
        <p:txBody>
          <a:bodyPr anchor="t"/>
          <a:lstStyle/>
          <a:p>
            <a:r>
              <a:rPr lang="en-US" dirty="0"/>
              <a:t>A tuple in Typescript is declared with a fixed number of elements and hence, cannot be assigned to a tuple with a different number of elements. Similarly, a tuple maintains a strict ordering of its elements and therefore, the type for each element is enforced. A </a:t>
            </a:r>
            <a:r>
              <a:rPr lang="en-US" dirty="0" err="1"/>
              <a:t>transcompiler</a:t>
            </a:r>
            <a:r>
              <a:rPr lang="en-US" dirty="0"/>
              <a:t> error will be generated if any of these conditions is violated.</a:t>
            </a:r>
          </a:p>
        </p:txBody>
      </p:sp>
      <p:sp>
        <p:nvSpPr>
          <p:cNvPr id="4" name="Slide Number Placeholder 3">
            <a:extLst>
              <a:ext uri="{FF2B5EF4-FFF2-40B4-BE49-F238E27FC236}">
                <a16:creationId xmlns:a16="http://schemas.microsoft.com/office/drawing/2014/main" id="{13AC1EFD-D2CE-60B3-3B32-0ABA71F421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6" name="TextBox 5">
            <a:extLst>
              <a:ext uri="{FF2B5EF4-FFF2-40B4-BE49-F238E27FC236}">
                <a16:creationId xmlns:a16="http://schemas.microsoft.com/office/drawing/2014/main" id="{5944BC9F-2F37-5C49-99F2-CA2FE342B96B}"/>
              </a:ext>
            </a:extLst>
          </p:cNvPr>
          <p:cNvSpPr txBox="1"/>
          <p:nvPr/>
        </p:nvSpPr>
        <p:spPr>
          <a:xfrm>
            <a:off x="581192" y="3826639"/>
            <a:ext cx="11029614" cy="2862322"/>
          </a:xfrm>
          <a:prstGeom prst="rect">
            <a:avLst/>
          </a:prstGeom>
          <a:noFill/>
          <a:effectLst>
            <a:outerShdw blurRad="50800" dist="38100" dir="2700000" algn="tl" rotWithShape="0">
              <a:prstClr val="black">
                <a:alpha val="40000"/>
              </a:prstClr>
            </a:outerShdw>
          </a:effectLst>
        </p:spPr>
        <p:txBody>
          <a:bodyPr wrap="square">
            <a:spAutoFit/>
          </a:bodyPr>
          <a:lstStyle/>
          <a:p>
            <a:r>
              <a:rPr lang="en-US" sz="2000" dirty="0"/>
              <a:t>let employee: [string, number] = ['Manager', null];</a:t>
            </a:r>
          </a:p>
          <a:p>
            <a:r>
              <a:rPr lang="en-US" sz="2000" dirty="0"/>
              <a:t>// Error: Type 'null' is not assignable to type 'number'.</a:t>
            </a:r>
          </a:p>
          <a:p>
            <a:endParaRPr lang="en-US" sz="2000" dirty="0"/>
          </a:p>
          <a:p>
            <a:r>
              <a:rPr lang="en-US" sz="2000" dirty="0"/>
              <a:t>let grade: [string, number, </a:t>
            </a:r>
            <a:r>
              <a:rPr lang="en-US" sz="2000" dirty="0" err="1"/>
              <a:t>boolean</a:t>
            </a:r>
            <a:r>
              <a:rPr lang="en-US" sz="2000" dirty="0"/>
              <a:t>] = [ 'TypeScript', 85, true, 'beginner'];</a:t>
            </a:r>
          </a:p>
          <a:p>
            <a:r>
              <a:rPr lang="en-US" sz="2000" dirty="0"/>
              <a:t>/*</a:t>
            </a:r>
          </a:p>
          <a:p>
            <a:r>
              <a:rPr lang="en-US" sz="2000" dirty="0"/>
              <a:t>Error: Type '[string, number, true, string]'</a:t>
            </a:r>
          </a:p>
          <a:p>
            <a:r>
              <a:rPr lang="en-US" sz="2000" dirty="0"/>
              <a:t>is not assignable to type '[string, number, </a:t>
            </a:r>
            <a:r>
              <a:rPr lang="en-US" sz="2000" dirty="0" err="1"/>
              <a:t>boolean</a:t>
            </a:r>
            <a:r>
              <a:rPr lang="en-US" sz="2000" dirty="0"/>
              <a:t>]'.</a:t>
            </a:r>
          </a:p>
          <a:p>
            <a:r>
              <a:rPr lang="en-US" sz="2000" dirty="0"/>
              <a:t>Source has 4 element(s) but target allows only 3.</a:t>
            </a:r>
          </a:p>
          <a:p>
            <a:r>
              <a:rPr lang="en-US" sz="2000" dirty="0"/>
              <a:t>*/</a:t>
            </a:r>
          </a:p>
        </p:txBody>
      </p:sp>
    </p:spTree>
    <p:extLst>
      <p:ext uri="{BB962C8B-B14F-4D97-AF65-F5344CB8AC3E}">
        <p14:creationId xmlns:p14="http://schemas.microsoft.com/office/powerpoint/2010/main" val="351050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97C6-D823-78FC-67E6-3FF1F048D594}"/>
              </a:ext>
            </a:extLst>
          </p:cNvPr>
          <p:cNvSpPr>
            <a:spLocks noGrp="1"/>
          </p:cNvSpPr>
          <p:nvPr>
            <p:ph type="title"/>
          </p:nvPr>
        </p:nvSpPr>
        <p:spPr/>
        <p:txBody>
          <a:bodyPr/>
          <a:lstStyle/>
          <a:p>
            <a:r>
              <a:rPr lang="en-US" dirty="0"/>
              <a:t>TypeScript Tuple Array Assignment</a:t>
            </a:r>
          </a:p>
        </p:txBody>
      </p:sp>
      <p:sp>
        <p:nvSpPr>
          <p:cNvPr id="3" name="Content Placeholder 2">
            <a:extLst>
              <a:ext uri="{FF2B5EF4-FFF2-40B4-BE49-F238E27FC236}">
                <a16:creationId xmlns:a16="http://schemas.microsoft.com/office/drawing/2014/main" id="{F2B6250D-B4B2-C148-FAF5-085F0F451C72}"/>
              </a:ext>
            </a:extLst>
          </p:cNvPr>
          <p:cNvSpPr>
            <a:spLocks noGrp="1"/>
          </p:cNvSpPr>
          <p:nvPr>
            <p:ph idx="1"/>
          </p:nvPr>
        </p:nvSpPr>
        <p:spPr/>
        <p:txBody>
          <a:bodyPr anchor="t"/>
          <a:lstStyle/>
          <a:p>
            <a:r>
              <a:rPr lang="en-US" dirty="0"/>
              <a:t>Although a tuple may have all elements of the same type and resembles an array, a tuple is still its own type. A tuple cannot expand, while an array can. Hence, assigning an array to a tuple that matches the same type and length will generate an error.</a:t>
            </a:r>
          </a:p>
        </p:txBody>
      </p:sp>
      <p:sp>
        <p:nvSpPr>
          <p:cNvPr id="4" name="Slide Number Placeholder 3">
            <a:extLst>
              <a:ext uri="{FF2B5EF4-FFF2-40B4-BE49-F238E27FC236}">
                <a16:creationId xmlns:a16="http://schemas.microsoft.com/office/drawing/2014/main" id="{5454B5E3-B184-7237-D2AB-016CE7E54D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TextBox 5">
            <a:extLst>
              <a:ext uri="{FF2B5EF4-FFF2-40B4-BE49-F238E27FC236}">
                <a16:creationId xmlns:a16="http://schemas.microsoft.com/office/drawing/2014/main" id="{ACD53547-3542-12C0-200A-51B7904939E6}"/>
              </a:ext>
            </a:extLst>
          </p:cNvPr>
          <p:cNvSpPr txBox="1"/>
          <p:nvPr/>
        </p:nvSpPr>
        <p:spPr>
          <a:xfrm>
            <a:off x="581192" y="3429000"/>
            <a:ext cx="11195172" cy="3139321"/>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 This is a tuple</a:t>
            </a:r>
          </a:p>
          <a:p>
            <a:r>
              <a:rPr lang="en-US" dirty="0"/>
              <a:t>let </a:t>
            </a:r>
            <a:r>
              <a:rPr lang="en-US" dirty="0" err="1"/>
              <a:t>eventDate</a:t>
            </a:r>
            <a:r>
              <a:rPr lang="en-US" dirty="0"/>
              <a:t>: [string, string] = ['January', '2'];</a:t>
            </a:r>
          </a:p>
          <a:p>
            <a:endParaRPr lang="en-US" dirty="0"/>
          </a:p>
          <a:p>
            <a:r>
              <a:rPr lang="en-US" dirty="0"/>
              <a:t>// This is an array</a:t>
            </a:r>
          </a:p>
          <a:p>
            <a:r>
              <a:rPr lang="en-US" dirty="0"/>
              <a:t>let </a:t>
            </a:r>
            <a:r>
              <a:rPr lang="en-US" dirty="0" err="1"/>
              <a:t>newDate</a:t>
            </a:r>
            <a:r>
              <a:rPr lang="en-US" dirty="0"/>
              <a:t>: string[] = ['January', '12'];</a:t>
            </a:r>
          </a:p>
          <a:p>
            <a:endParaRPr lang="en-US" dirty="0"/>
          </a:p>
          <a:p>
            <a:r>
              <a:rPr lang="en-US" dirty="0" err="1"/>
              <a:t>eventDate</a:t>
            </a:r>
            <a:r>
              <a:rPr lang="en-US" dirty="0"/>
              <a:t> = </a:t>
            </a:r>
            <a:r>
              <a:rPr lang="en-US" dirty="0" err="1"/>
              <a:t>newDate</a:t>
            </a:r>
            <a:r>
              <a:rPr lang="en-US" dirty="0"/>
              <a:t>;</a:t>
            </a:r>
          </a:p>
          <a:p>
            <a:r>
              <a:rPr lang="en-US" dirty="0"/>
              <a:t>/*</a:t>
            </a:r>
          </a:p>
          <a:p>
            <a:r>
              <a:rPr lang="en-US" dirty="0"/>
              <a:t>Error: Type 'string[]' is not assignable to type '[string, string]'.</a:t>
            </a:r>
          </a:p>
          <a:p>
            <a:r>
              <a:rPr lang="en-US" dirty="0"/>
              <a:t>Target requires 2 element(s) but source may have fewer.</a:t>
            </a:r>
          </a:p>
          <a:p>
            <a:r>
              <a:rPr lang="en-US" dirty="0"/>
              <a:t>*/</a:t>
            </a:r>
          </a:p>
        </p:txBody>
      </p:sp>
    </p:spTree>
    <p:extLst>
      <p:ext uri="{BB962C8B-B14F-4D97-AF65-F5344CB8AC3E}">
        <p14:creationId xmlns:p14="http://schemas.microsoft.com/office/powerpoint/2010/main" val="219633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2846-FCAC-42ED-F9BC-6F58ED463E45}"/>
              </a:ext>
            </a:extLst>
          </p:cNvPr>
          <p:cNvSpPr>
            <a:spLocks noGrp="1"/>
          </p:cNvSpPr>
          <p:nvPr>
            <p:ph type="title"/>
          </p:nvPr>
        </p:nvSpPr>
        <p:spPr/>
        <p:txBody>
          <a:bodyPr/>
          <a:lstStyle/>
          <a:p>
            <a:r>
              <a:rPr lang="en-US" dirty="0"/>
              <a:t>TypeScript Array Type Inference</a:t>
            </a:r>
          </a:p>
        </p:txBody>
      </p:sp>
      <p:sp>
        <p:nvSpPr>
          <p:cNvPr id="3" name="Content Placeholder 2">
            <a:extLst>
              <a:ext uri="{FF2B5EF4-FFF2-40B4-BE49-F238E27FC236}">
                <a16:creationId xmlns:a16="http://schemas.microsoft.com/office/drawing/2014/main" id="{54A1BAA5-C786-6AD4-3596-154E7F4571A8}"/>
              </a:ext>
            </a:extLst>
          </p:cNvPr>
          <p:cNvSpPr>
            <a:spLocks noGrp="1"/>
          </p:cNvSpPr>
          <p:nvPr>
            <p:ph idx="1"/>
          </p:nvPr>
        </p:nvSpPr>
        <p:spPr/>
        <p:txBody>
          <a:bodyPr anchor="t"/>
          <a:lstStyle/>
          <a:p>
            <a:r>
              <a:rPr lang="en-US" dirty="0"/>
              <a:t>When an array variable is declared without an explicit type annotation, TypeScript automatically infers such a variable instance to be an array instead of a tuple.</a:t>
            </a:r>
          </a:p>
        </p:txBody>
      </p:sp>
      <p:sp>
        <p:nvSpPr>
          <p:cNvPr id="4" name="Slide Number Placeholder 3">
            <a:extLst>
              <a:ext uri="{FF2B5EF4-FFF2-40B4-BE49-F238E27FC236}">
                <a16:creationId xmlns:a16="http://schemas.microsoft.com/office/drawing/2014/main" id="{281BE766-B2B4-F56B-FD83-310F3E7CA8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extBox 5">
            <a:extLst>
              <a:ext uri="{FF2B5EF4-FFF2-40B4-BE49-F238E27FC236}">
                <a16:creationId xmlns:a16="http://schemas.microsoft.com/office/drawing/2014/main" id="{BB739B90-3E6B-5929-B56E-D49209A5F032}"/>
              </a:ext>
            </a:extLst>
          </p:cNvPr>
          <p:cNvSpPr txBox="1"/>
          <p:nvPr/>
        </p:nvSpPr>
        <p:spPr>
          <a:xfrm>
            <a:off x="581191" y="3419482"/>
            <a:ext cx="11029615" cy="1200329"/>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let mixed = ['one', 2, 3, 'four'];     </a:t>
            </a:r>
          </a:p>
          <a:p>
            <a:r>
              <a:rPr lang="en-US" sz="2400" dirty="0"/>
              <a:t>mixed[4] = 5;                 // no error because an array is expandable</a:t>
            </a:r>
          </a:p>
          <a:p>
            <a:r>
              <a:rPr lang="en-US" sz="2400" dirty="0"/>
              <a:t>console.log(mixed);           // prints ["one", 2, 3, "four", 5]</a:t>
            </a:r>
          </a:p>
        </p:txBody>
      </p:sp>
    </p:spTree>
    <p:extLst>
      <p:ext uri="{BB962C8B-B14F-4D97-AF65-F5344CB8AC3E}">
        <p14:creationId xmlns:p14="http://schemas.microsoft.com/office/powerpoint/2010/main" val="3274568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1F7A-A910-3A15-A711-603E968C5022}"/>
              </a:ext>
            </a:extLst>
          </p:cNvPr>
          <p:cNvSpPr>
            <a:spLocks noGrp="1"/>
          </p:cNvSpPr>
          <p:nvPr>
            <p:ph type="title"/>
          </p:nvPr>
        </p:nvSpPr>
        <p:spPr/>
        <p:txBody>
          <a:bodyPr/>
          <a:lstStyle/>
          <a:p>
            <a:r>
              <a:rPr lang="en-US" dirty="0"/>
              <a:t>TypeScript Array Type Inference on Tuple .</a:t>
            </a:r>
            <a:r>
              <a:rPr lang="en-US" dirty="0" err="1"/>
              <a:t>concat</a:t>
            </a:r>
            <a:r>
              <a:rPr lang="en-US" dirty="0"/>
              <a:t>()</a:t>
            </a:r>
          </a:p>
        </p:txBody>
      </p:sp>
      <p:sp>
        <p:nvSpPr>
          <p:cNvPr id="3" name="Content Placeholder 2">
            <a:extLst>
              <a:ext uri="{FF2B5EF4-FFF2-40B4-BE49-F238E27FC236}">
                <a16:creationId xmlns:a16="http://schemas.microsoft.com/office/drawing/2014/main" id="{E02C45CA-6B72-48CE-08B2-4246523875EE}"/>
              </a:ext>
            </a:extLst>
          </p:cNvPr>
          <p:cNvSpPr>
            <a:spLocks noGrp="1"/>
          </p:cNvSpPr>
          <p:nvPr>
            <p:ph idx="1"/>
          </p:nvPr>
        </p:nvSpPr>
        <p:spPr/>
        <p:txBody>
          <a:bodyPr anchor="t"/>
          <a:lstStyle/>
          <a:p>
            <a:r>
              <a:rPr lang="en-US" dirty="0"/>
              <a:t>The JavaScript method, .</a:t>
            </a:r>
            <a:r>
              <a:rPr lang="en-US" dirty="0" err="1"/>
              <a:t>concat</a:t>
            </a:r>
            <a:r>
              <a:rPr lang="en-US" dirty="0"/>
              <a:t>() can be called on a TypeScript tuple, and this produces a new array type instead of a tuple.</a:t>
            </a:r>
          </a:p>
        </p:txBody>
      </p:sp>
      <p:sp>
        <p:nvSpPr>
          <p:cNvPr id="4" name="Slide Number Placeholder 3">
            <a:extLst>
              <a:ext uri="{FF2B5EF4-FFF2-40B4-BE49-F238E27FC236}">
                <a16:creationId xmlns:a16="http://schemas.microsoft.com/office/drawing/2014/main" id="{D6490772-5BCC-9438-3A41-6F37EBA825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6" name="TextBox 5">
            <a:extLst>
              <a:ext uri="{FF2B5EF4-FFF2-40B4-BE49-F238E27FC236}">
                <a16:creationId xmlns:a16="http://schemas.microsoft.com/office/drawing/2014/main" id="{C69E7781-7782-1FD1-4589-BB7100423658}"/>
              </a:ext>
            </a:extLst>
          </p:cNvPr>
          <p:cNvSpPr txBox="1"/>
          <p:nvPr/>
        </p:nvSpPr>
        <p:spPr>
          <a:xfrm>
            <a:off x="581192" y="3078401"/>
            <a:ext cx="11029614" cy="3046988"/>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This is a tuple</a:t>
            </a:r>
          </a:p>
          <a:p>
            <a:r>
              <a:rPr lang="en-US" sz="2400" dirty="0"/>
              <a:t>const </a:t>
            </a:r>
            <a:r>
              <a:rPr lang="en-US" sz="2400" dirty="0" err="1"/>
              <a:t>threeWords</a:t>
            </a:r>
            <a:r>
              <a:rPr lang="en-US" sz="2400" dirty="0"/>
              <a:t>: [ string, number, string] = ['Won', 5, 'games'];</a:t>
            </a:r>
          </a:p>
          <a:p>
            <a:endParaRPr lang="en-US" sz="2400" dirty="0"/>
          </a:p>
          <a:p>
            <a:r>
              <a:rPr lang="en-US" sz="2400" dirty="0"/>
              <a:t>// Calling .</a:t>
            </a:r>
            <a:r>
              <a:rPr lang="en-US" sz="2400" dirty="0" err="1"/>
              <a:t>concat</a:t>
            </a:r>
            <a:r>
              <a:rPr lang="en-US" sz="2400" dirty="0"/>
              <a:t>() on a tuple returns an array</a:t>
            </a:r>
          </a:p>
          <a:p>
            <a:r>
              <a:rPr lang="en-US" sz="2400" dirty="0"/>
              <a:t>let </a:t>
            </a:r>
            <a:r>
              <a:rPr lang="en-US" sz="2400" dirty="0" err="1"/>
              <a:t>moreWords</a:t>
            </a:r>
            <a:r>
              <a:rPr lang="en-US" sz="2400" dirty="0"/>
              <a:t> = </a:t>
            </a:r>
            <a:r>
              <a:rPr lang="en-US" sz="2400" dirty="0" err="1"/>
              <a:t>threeWords.concat</a:t>
            </a:r>
            <a:r>
              <a:rPr lang="en-US" sz="2400" dirty="0"/>
              <a:t>(['last', 'night']);</a:t>
            </a:r>
          </a:p>
          <a:p>
            <a:endParaRPr lang="en-US" sz="2400" dirty="0"/>
          </a:p>
          <a:p>
            <a:r>
              <a:rPr lang="en-US" sz="2400" dirty="0"/>
              <a:t>// An array is expandable</a:t>
            </a:r>
          </a:p>
          <a:p>
            <a:r>
              <a:rPr lang="en-US" sz="2400" dirty="0" err="1"/>
              <a:t>moreWords</a:t>
            </a:r>
            <a:r>
              <a:rPr lang="en-US" sz="2400" dirty="0"/>
              <a:t>[5] = ('!');</a:t>
            </a:r>
          </a:p>
        </p:txBody>
      </p:sp>
    </p:spTree>
    <p:extLst>
      <p:ext uri="{BB962C8B-B14F-4D97-AF65-F5344CB8AC3E}">
        <p14:creationId xmlns:p14="http://schemas.microsoft.com/office/powerpoint/2010/main" val="1526974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07CB-BC94-1E95-4D99-F0DE5AA17DA5}"/>
              </a:ext>
            </a:extLst>
          </p:cNvPr>
          <p:cNvSpPr>
            <a:spLocks noGrp="1"/>
          </p:cNvSpPr>
          <p:nvPr>
            <p:ph type="title"/>
          </p:nvPr>
        </p:nvSpPr>
        <p:spPr/>
        <p:txBody>
          <a:bodyPr/>
          <a:lstStyle/>
          <a:p>
            <a:r>
              <a:rPr lang="en-US" dirty="0"/>
              <a:t>TypeScript Enum Type</a:t>
            </a:r>
          </a:p>
        </p:txBody>
      </p:sp>
      <p:sp>
        <p:nvSpPr>
          <p:cNvPr id="3" name="Content Placeholder 2">
            <a:extLst>
              <a:ext uri="{FF2B5EF4-FFF2-40B4-BE49-F238E27FC236}">
                <a16:creationId xmlns:a16="http://schemas.microsoft.com/office/drawing/2014/main" id="{141872D0-6943-9316-1398-8B5D5CE3ACE1}"/>
              </a:ext>
            </a:extLst>
          </p:cNvPr>
          <p:cNvSpPr>
            <a:spLocks noGrp="1"/>
          </p:cNvSpPr>
          <p:nvPr>
            <p:ph idx="1"/>
          </p:nvPr>
        </p:nvSpPr>
        <p:spPr/>
        <p:txBody>
          <a:bodyPr anchor="t"/>
          <a:lstStyle/>
          <a:p>
            <a:r>
              <a:rPr lang="en-US" dirty="0"/>
              <a:t>A programmer can define a set of possible values for a variable using TypeScript’s complex type called </a:t>
            </a:r>
            <a:r>
              <a:rPr lang="en-US" dirty="0" err="1"/>
              <a:t>enum</a:t>
            </a:r>
            <a:r>
              <a:rPr lang="en-US" dirty="0"/>
              <a:t>.</a:t>
            </a:r>
          </a:p>
          <a:p>
            <a:r>
              <a:rPr lang="en-US" dirty="0"/>
              <a:t>TypeScript supports two types of </a:t>
            </a:r>
            <a:r>
              <a:rPr lang="en-US" dirty="0" err="1"/>
              <a:t>enum</a:t>
            </a:r>
            <a:r>
              <a:rPr lang="en-US" dirty="0"/>
              <a:t>: numeric </a:t>
            </a:r>
            <a:r>
              <a:rPr lang="en-US" dirty="0" err="1"/>
              <a:t>enum</a:t>
            </a:r>
            <a:r>
              <a:rPr lang="en-US" dirty="0"/>
              <a:t> and string </a:t>
            </a:r>
            <a:r>
              <a:rPr lang="en-US" dirty="0" err="1"/>
              <a:t>enum</a:t>
            </a:r>
            <a:r>
              <a:rPr lang="en-US" dirty="0"/>
              <a:t>.</a:t>
            </a:r>
          </a:p>
        </p:txBody>
      </p:sp>
      <p:sp>
        <p:nvSpPr>
          <p:cNvPr id="4" name="Slide Number Placeholder 3">
            <a:extLst>
              <a:ext uri="{FF2B5EF4-FFF2-40B4-BE49-F238E27FC236}">
                <a16:creationId xmlns:a16="http://schemas.microsoft.com/office/drawing/2014/main" id="{23FC302C-333D-C34A-19BB-3C090C76BE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6" name="TextBox 5">
            <a:extLst>
              <a:ext uri="{FF2B5EF4-FFF2-40B4-BE49-F238E27FC236}">
                <a16:creationId xmlns:a16="http://schemas.microsoft.com/office/drawing/2014/main" id="{BFCECEDB-67A2-7B6E-F595-6EAB44F4FF1C}"/>
              </a:ext>
            </a:extLst>
          </p:cNvPr>
          <p:cNvSpPr txBox="1"/>
          <p:nvPr/>
        </p:nvSpPr>
        <p:spPr>
          <a:xfrm>
            <a:off x="526474" y="3618551"/>
            <a:ext cx="11084333" cy="3046988"/>
          </a:xfrm>
          <a:prstGeom prst="rect">
            <a:avLst/>
          </a:prstGeom>
          <a:noFill/>
          <a:effectLst>
            <a:outerShdw blurRad="50800" dist="38100" dir="2700000" algn="tl" rotWithShape="0">
              <a:prstClr val="black">
                <a:alpha val="40000"/>
              </a:prstClr>
            </a:outerShdw>
          </a:effectLst>
        </p:spPr>
        <p:txBody>
          <a:bodyPr wrap="square">
            <a:spAutoFit/>
          </a:bodyPr>
          <a:lstStyle/>
          <a:p>
            <a:r>
              <a:rPr lang="en-US" sz="1600" dirty="0"/>
              <a:t>// This is a numeric </a:t>
            </a:r>
            <a:r>
              <a:rPr lang="en-US" sz="1600" dirty="0" err="1"/>
              <a:t>enum</a:t>
            </a:r>
            <a:r>
              <a:rPr lang="en-US" sz="1600" dirty="0"/>
              <a:t> type</a:t>
            </a:r>
          </a:p>
          <a:p>
            <a:r>
              <a:rPr lang="en-US" sz="1600" dirty="0" err="1"/>
              <a:t>enum</a:t>
            </a:r>
            <a:r>
              <a:rPr lang="en-US" sz="1600" dirty="0"/>
              <a:t> </a:t>
            </a:r>
            <a:r>
              <a:rPr lang="en-US" sz="1600" dirty="0" err="1"/>
              <a:t>ClassGrade</a:t>
            </a:r>
            <a:r>
              <a:rPr lang="en-US" sz="1600" dirty="0"/>
              <a:t> {</a:t>
            </a:r>
          </a:p>
          <a:p>
            <a:r>
              <a:rPr lang="en-US" sz="1600" dirty="0"/>
              <a:t>  Freshman = 9,  Sophomore,  Junior,  Senior</a:t>
            </a:r>
          </a:p>
          <a:p>
            <a:r>
              <a:rPr lang="en-US" sz="1600" dirty="0"/>
              <a:t>};</a:t>
            </a:r>
          </a:p>
          <a:p>
            <a:r>
              <a:rPr lang="en-US" sz="1600" dirty="0"/>
              <a:t>// This is a string </a:t>
            </a:r>
            <a:r>
              <a:rPr lang="en-US" sz="1600" dirty="0" err="1"/>
              <a:t>enum</a:t>
            </a:r>
            <a:r>
              <a:rPr lang="en-US" sz="1600" dirty="0"/>
              <a:t> type</a:t>
            </a:r>
          </a:p>
          <a:p>
            <a:r>
              <a:rPr lang="en-US" sz="1600" dirty="0" err="1"/>
              <a:t>enum</a:t>
            </a:r>
            <a:r>
              <a:rPr lang="en-US" sz="1600" dirty="0"/>
              <a:t> </a:t>
            </a:r>
            <a:r>
              <a:rPr lang="en-US" sz="1600" dirty="0" err="1"/>
              <a:t>ClassName</a:t>
            </a:r>
            <a:r>
              <a:rPr lang="en-US" sz="1600" dirty="0"/>
              <a:t> {</a:t>
            </a:r>
          </a:p>
          <a:p>
            <a:r>
              <a:rPr lang="en-US" sz="1600" dirty="0"/>
              <a:t>  Freshman = 'FRESHMAN',  Sophomore = 'SOPHOMORE',  Junior = 'JUNIOR',  Senior = 'SENIOR'</a:t>
            </a:r>
          </a:p>
          <a:p>
            <a:r>
              <a:rPr lang="en-US" sz="1600" dirty="0"/>
              <a:t>}</a:t>
            </a:r>
          </a:p>
          <a:p>
            <a:r>
              <a:rPr lang="en-US" sz="1600" dirty="0"/>
              <a:t>const </a:t>
            </a:r>
            <a:r>
              <a:rPr lang="en-US" sz="1600" dirty="0" err="1"/>
              <a:t>studentClass</a:t>
            </a:r>
            <a:r>
              <a:rPr lang="en-US" sz="1600" dirty="0"/>
              <a:t>: </a:t>
            </a:r>
            <a:r>
              <a:rPr lang="en-US" sz="1600" dirty="0" err="1"/>
              <a:t>ClassName</a:t>
            </a:r>
            <a:r>
              <a:rPr lang="en-US" sz="1600" dirty="0"/>
              <a:t> = </a:t>
            </a:r>
            <a:r>
              <a:rPr lang="en-US" sz="1600" dirty="0" err="1"/>
              <a:t>ClassName.Junior</a:t>
            </a:r>
            <a:r>
              <a:rPr lang="en-US" sz="1600" dirty="0"/>
              <a:t>;</a:t>
            </a:r>
          </a:p>
          <a:p>
            <a:r>
              <a:rPr lang="en-US" sz="1600" dirty="0"/>
              <a:t>const </a:t>
            </a:r>
            <a:r>
              <a:rPr lang="en-US" sz="1600" dirty="0" err="1"/>
              <a:t>studentGrade</a:t>
            </a:r>
            <a:r>
              <a:rPr lang="en-US" sz="1600" dirty="0"/>
              <a:t>: </a:t>
            </a:r>
            <a:r>
              <a:rPr lang="en-US" sz="1600" dirty="0" err="1"/>
              <a:t>ClassGrade</a:t>
            </a:r>
            <a:r>
              <a:rPr lang="en-US" sz="1600" dirty="0"/>
              <a:t> = </a:t>
            </a:r>
            <a:r>
              <a:rPr lang="en-US" sz="1600" dirty="0" err="1"/>
              <a:t>ClassGrade.Junior</a:t>
            </a:r>
            <a:r>
              <a:rPr lang="en-US" sz="1600" dirty="0"/>
              <a:t>;</a:t>
            </a:r>
          </a:p>
          <a:p>
            <a:r>
              <a:rPr lang="en-US" sz="1600" dirty="0"/>
              <a:t>console.log(`I am a ${</a:t>
            </a:r>
            <a:r>
              <a:rPr lang="en-US" sz="1600" dirty="0" err="1"/>
              <a:t>studentClass</a:t>
            </a:r>
            <a:r>
              <a:rPr lang="en-US" sz="1600" dirty="0"/>
              <a:t>} in ${</a:t>
            </a:r>
            <a:r>
              <a:rPr lang="en-US" sz="1600" dirty="0" err="1"/>
              <a:t>studentGrade</a:t>
            </a:r>
            <a:r>
              <a:rPr lang="en-US" sz="1600" dirty="0"/>
              <a:t>}</a:t>
            </a:r>
            <a:r>
              <a:rPr lang="en-US" sz="1600" dirty="0" err="1"/>
              <a:t>th</a:t>
            </a:r>
            <a:r>
              <a:rPr lang="en-US" sz="1600" dirty="0"/>
              <a:t> grade.`);</a:t>
            </a:r>
          </a:p>
          <a:p>
            <a:r>
              <a:rPr lang="en-US" sz="1600" dirty="0"/>
              <a:t>// Prints "I am a JUNIOR in 11th grade."</a:t>
            </a:r>
          </a:p>
        </p:txBody>
      </p:sp>
    </p:spTree>
    <p:extLst>
      <p:ext uri="{BB962C8B-B14F-4D97-AF65-F5344CB8AC3E}">
        <p14:creationId xmlns:p14="http://schemas.microsoft.com/office/powerpoint/2010/main" val="1063210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E7C2-C5AD-26AD-C38C-3F912B3D72E1}"/>
              </a:ext>
            </a:extLst>
          </p:cNvPr>
          <p:cNvSpPr>
            <a:spLocks noGrp="1"/>
          </p:cNvSpPr>
          <p:nvPr>
            <p:ph type="title"/>
          </p:nvPr>
        </p:nvSpPr>
        <p:spPr/>
        <p:txBody>
          <a:bodyPr/>
          <a:lstStyle/>
          <a:p>
            <a:r>
              <a:rPr lang="en-US" dirty="0"/>
              <a:t>TypeScript Object Type</a:t>
            </a:r>
          </a:p>
        </p:txBody>
      </p:sp>
      <p:sp>
        <p:nvSpPr>
          <p:cNvPr id="3" name="Content Placeholder 2">
            <a:extLst>
              <a:ext uri="{FF2B5EF4-FFF2-40B4-BE49-F238E27FC236}">
                <a16:creationId xmlns:a16="http://schemas.microsoft.com/office/drawing/2014/main" id="{C66CB866-1D8A-A585-1CE9-380C247E82C9}"/>
              </a:ext>
            </a:extLst>
          </p:cNvPr>
          <p:cNvSpPr>
            <a:spLocks noGrp="1"/>
          </p:cNvSpPr>
          <p:nvPr>
            <p:ph idx="1"/>
          </p:nvPr>
        </p:nvSpPr>
        <p:spPr/>
        <p:txBody>
          <a:bodyPr anchor="t"/>
          <a:lstStyle/>
          <a:p>
            <a:r>
              <a:rPr lang="en-US" dirty="0"/>
              <a:t>A JavaScript object literal consists of property-value pairs. To type-annotate an object literal, use the TypeScript object type and specify what properties must be provided and their accompanying value types.</a:t>
            </a:r>
          </a:p>
        </p:txBody>
      </p:sp>
      <p:sp>
        <p:nvSpPr>
          <p:cNvPr id="4" name="Slide Number Placeholder 3">
            <a:extLst>
              <a:ext uri="{FF2B5EF4-FFF2-40B4-BE49-F238E27FC236}">
                <a16:creationId xmlns:a16="http://schemas.microsoft.com/office/drawing/2014/main" id="{9403CD97-5623-2F94-826A-ECD101C8BC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TextBox 5">
            <a:extLst>
              <a:ext uri="{FF2B5EF4-FFF2-40B4-BE49-F238E27FC236}">
                <a16:creationId xmlns:a16="http://schemas.microsoft.com/office/drawing/2014/main" id="{BB86B12C-223F-3969-0037-4D5230741D72}"/>
              </a:ext>
            </a:extLst>
          </p:cNvPr>
          <p:cNvSpPr txBox="1"/>
          <p:nvPr/>
        </p:nvSpPr>
        <p:spPr>
          <a:xfrm>
            <a:off x="581191" y="3429000"/>
            <a:ext cx="11029616" cy="3293209"/>
          </a:xfrm>
          <a:prstGeom prst="rect">
            <a:avLst/>
          </a:prstGeom>
          <a:noFill/>
          <a:effectLst>
            <a:outerShdw blurRad="50800" dist="38100" dir="2700000" algn="tl" rotWithShape="0">
              <a:prstClr val="black">
                <a:alpha val="40000"/>
              </a:prstClr>
            </a:outerShdw>
          </a:effectLst>
        </p:spPr>
        <p:txBody>
          <a:bodyPr wrap="square">
            <a:spAutoFit/>
          </a:bodyPr>
          <a:lstStyle/>
          <a:p>
            <a:r>
              <a:rPr lang="en-US" sz="1600" dirty="0"/>
              <a:t>// Define an object type for car</a:t>
            </a:r>
          </a:p>
          <a:p>
            <a:r>
              <a:rPr lang="en-US" sz="1600" dirty="0"/>
              <a:t>let car: {make: string, model: string, year: number};</a:t>
            </a:r>
          </a:p>
          <a:p>
            <a:r>
              <a:rPr lang="en-US" sz="1600" dirty="0"/>
              <a:t>car = {make: 'Toyota', model: 'Camry', year: 2020}; // No error</a:t>
            </a:r>
          </a:p>
          <a:p>
            <a:r>
              <a:rPr lang="en-US" sz="1600" dirty="0"/>
              <a:t>car = {make: 'Nissan', mode: 'Sentra', year: 2019};</a:t>
            </a:r>
          </a:p>
          <a:p>
            <a:r>
              <a:rPr lang="en-US" sz="1600" dirty="0"/>
              <a:t>/*</a:t>
            </a:r>
          </a:p>
          <a:p>
            <a:r>
              <a:rPr lang="en-US" sz="1600" dirty="0"/>
              <a:t>Error: Type '{make: string; mode: string; year: number;}' is not assignable to</a:t>
            </a:r>
          </a:p>
          <a:p>
            <a:r>
              <a:rPr lang="en-US" sz="1600" dirty="0"/>
              <a:t>type '{make: string; model: string; year: number;}'.</a:t>
            </a:r>
          </a:p>
          <a:p>
            <a:r>
              <a:rPr lang="en-US" sz="1600" dirty="0"/>
              <a:t>Object literal may only specify known properties, but 'mode' does not exist in</a:t>
            </a:r>
          </a:p>
          <a:p>
            <a:r>
              <a:rPr lang="en-US" sz="1600" dirty="0"/>
              <a:t>type '{make: string; model: string; year: number;}'.</a:t>
            </a:r>
          </a:p>
          <a:p>
            <a:r>
              <a:rPr lang="en-US" sz="1600" dirty="0"/>
              <a:t>Did you mean to write 'model'?</a:t>
            </a:r>
          </a:p>
          <a:p>
            <a:r>
              <a:rPr lang="en-US" sz="1600" dirty="0"/>
              <a:t>*/</a:t>
            </a:r>
          </a:p>
          <a:p>
            <a:r>
              <a:rPr lang="en-US" sz="1600" dirty="0"/>
              <a:t>car = {make: 'Chevrolet', model: 'Monte Carlo', year: '1995'};</a:t>
            </a:r>
          </a:p>
          <a:p>
            <a:r>
              <a:rPr lang="en-US" sz="1600" dirty="0"/>
              <a:t>// Error: Type 'string' is not assignable to type 'number'.</a:t>
            </a:r>
          </a:p>
        </p:txBody>
      </p:sp>
    </p:spTree>
    <p:extLst>
      <p:ext uri="{BB962C8B-B14F-4D97-AF65-F5344CB8AC3E}">
        <p14:creationId xmlns:p14="http://schemas.microsoft.com/office/powerpoint/2010/main" val="2674501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27E8-7B24-EC41-EF15-E882BADBDFB3}"/>
              </a:ext>
            </a:extLst>
          </p:cNvPr>
          <p:cNvSpPr>
            <a:spLocks noGrp="1"/>
          </p:cNvSpPr>
          <p:nvPr>
            <p:ph type="title"/>
          </p:nvPr>
        </p:nvSpPr>
        <p:spPr/>
        <p:txBody>
          <a:bodyPr/>
          <a:lstStyle/>
          <a:p>
            <a:r>
              <a:rPr lang="en-US" dirty="0"/>
              <a:t>TypeScript Type Alias</a:t>
            </a:r>
          </a:p>
        </p:txBody>
      </p:sp>
      <p:sp>
        <p:nvSpPr>
          <p:cNvPr id="3" name="Content Placeholder 2">
            <a:extLst>
              <a:ext uri="{FF2B5EF4-FFF2-40B4-BE49-F238E27FC236}">
                <a16:creationId xmlns:a16="http://schemas.microsoft.com/office/drawing/2014/main" id="{38486CA4-6930-7250-64D5-3BA1F20B3AE8}"/>
              </a:ext>
            </a:extLst>
          </p:cNvPr>
          <p:cNvSpPr>
            <a:spLocks noGrp="1"/>
          </p:cNvSpPr>
          <p:nvPr>
            <p:ph idx="1"/>
          </p:nvPr>
        </p:nvSpPr>
        <p:spPr/>
        <p:txBody>
          <a:bodyPr/>
          <a:lstStyle/>
          <a:p>
            <a:r>
              <a:rPr lang="en-US" dirty="0"/>
              <a:t>Instead of redeclaring the same complex object type everywhere it is used, TypeScript provides a simple way to reuse this object type. By creating an alias with the type keyword, you can assign a data type to it. To create a type alias, follow this syntax:	type </a:t>
            </a:r>
            <a:r>
              <a:rPr lang="en-US" dirty="0" err="1"/>
              <a:t>MyString</a:t>
            </a:r>
            <a:r>
              <a:rPr lang="en-US" dirty="0"/>
              <a:t> = string;</a:t>
            </a:r>
          </a:p>
          <a:p>
            <a:r>
              <a:rPr lang="en-US" dirty="0"/>
              <a:t>You can create multiple type aliases that define the same data type, and use the aliases as assignments to variables.</a:t>
            </a:r>
          </a:p>
        </p:txBody>
      </p:sp>
      <p:sp>
        <p:nvSpPr>
          <p:cNvPr id="4" name="Slide Number Placeholder 3">
            <a:extLst>
              <a:ext uri="{FF2B5EF4-FFF2-40B4-BE49-F238E27FC236}">
                <a16:creationId xmlns:a16="http://schemas.microsoft.com/office/drawing/2014/main" id="{8ACAD0C1-C0C9-6950-3281-BC38777732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1680841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7DFB-907D-4069-DAFB-D321428AA9AB}"/>
              </a:ext>
            </a:extLst>
          </p:cNvPr>
          <p:cNvSpPr>
            <a:spLocks noGrp="1"/>
          </p:cNvSpPr>
          <p:nvPr>
            <p:ph type="title"/>
          </p:nvPr>
        </p:nvSpPr>
        <p:spPr/>
        <p:txBody>
          <a:bodyPr/>
          <a:lstStyle/>
          <a:p>
            <a:r>
              <a:rPr lang="en-US" dirty="0"/>
              <a:t>TypeScript Function Type Alias</a:t>
            </a:r>
          </a:p>
        </p:txBody>
      </p:sp>
      <p:sp>
        <p:nvSpPr>
          <p:cNvPr id="3" name="Content Placeholder 2">
            <a:extLst>
              <a:ext uri="{FF2B5EF4-FFF2-40B4-BE49-F238E27FC236}">
                <a16:creationId xmlns:a16="http://schemas.microsoft.com/office/drawing/2014/main" id="{9F6FA9B2-FD95-00ED-F129-5255CFEE8102}"/>
              </a:ext>
            </a:extLst>
          </p:cNvPr>
          <p:cNvSpPr>
            <a:spLocks noGrp="1"/>
          </p:cNvSpPr>
          <p:nvPr>
            <p:ph idx="1"/>
          </p:nvPr>
        </p:nvSpPr>
        <p:spPr/>
        <p:txBody>
          <a:bodyPr/>
          <a:lstStyle/>
          <a:p>
            <a:r>
              <a:rPr lang="en-US" dirty="0"/>
              <a:t>In JavaScript, a function can be assigned to a variable. In TypeScript, a function type alias can be used to annotate a variable. Declare a function type alias following this syntax:	type </a:t>
            </a:r>
            <a:r>
              <a:rPr lang="en-US" dirty="0" err="1"/>
              <a:t>NumberArrayToNumber</a:t>
            </a:r>
            <a:r>
              <a:rPr lang="en-US" dirty="0"/>
              <a:t> = (</a:t>
            </a:r>
            <a:r>
              <a:rPr lang="en-US" dirty="0" err="1"/>
              <a:t>numberArray</a:t>
            </a:r>
            <a:r>
              <a:rPr lang="en-US" dirty="0"/>
              <a:t>: number[]) =&gt; number</a:t>
            </a:r>
          </a:p>
        </p:txBody>
      </p:sp>
      <p:sp>
        <p:nvSpPr>
          <p:cNvPr id="4" name="Slide Number Placeholder 3">
            <a:extLst>
              <a:ext uri="{FF2B5EF4-FFF2-40B4-BE49-F238E27FC236}">
                <a16:creationId xmlns:a16="http://schemas.microsoft.com/office/drawing/2014/main" id="{5A3043CC-84EC-73DF-88FF-68E07D6B84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725303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Union Type</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973720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AD05-6FE8-131C-5C71-9AA251510374}"/>
              </a:ext>
            </a:extLst>
          </p:cNvPr>
          <p:cNvSpPr>
            <a:spLocks noGrp="1"/>
          </p:cNvSpPr>
          <p:nvPr>
            <p:ph type="title"/>
          </p:nvPr>
        </p:nvSpPr>
        <p:spPr/>
        <p:txBody>
          <a:bodyPr/>
          <a:lstStyle/>
          <a:p>
            <a:r>
              <a:rPr lang="en-US" dirty="0"/>
              <a:t>TypeScript Union Type</a:t>
            </a:r>
          </a:p>
        </p:txBody>
      </p:sp>
      <p:sp>
        <p:nvSpPr>
          <p:cNvPr id="3" name="Content Placeholder 2">
            <a:extLst>
              <a:ext uri="{FF2B5EF4-FFF2-40B4-BE49-F238E27FC236}">
                <a16:creationId xmlns:a16="http://schemas.microsoft.com/office/drawing/2014/main" id="{50EBA7A6-B00D-B9B3-C84F-971D94DEE1D4}"/>
              </a:ext>
            </a:extLst>
          </p:cNvPr>
          <p:cNvSpPr>
            <a:spLocks noGrp="1"/>
          </p:cNvSpPr>
          <p:nvPr>
            <p:ph idx="1"/>
          </p:nvPr>
        </p:nvSpPr>
        <p:spPr/>
        <p:txBody>
          <a:bodyPr/>
          <a:lstStyle/>
          <a:p>
            <a:r>
              <a:rPr lang="en-US" dirty="0"/>
              <a:t>TypeScript allows a flexible type called any that can be assigned to a variable whose type is not specific. On the other hand, TypeScript allows you to combine specific types together as a union type.</a:t>
            </a:r>
          </a:p>
          <a:p>
            <a:r>
              <a:rPr lang="en-US" dirty="0"/>
              <a:t>TypeScript lets you create a union type that is a composite of selected types separated by a vertical bar, |.</a:t>
            </a:r>
          </a:p>
          <a:p>
            <a:endParaRPr lang="en-US" dirty="0"/>
          </a:p>
        </p:txBody>
      </p:sp>
      <p:sp>
        <p:nvSpPr>
          <p:cNvPr id="4" name="Slide Number Placeholder 3">
            <a:extLst>
              <a:ext uri="{FF2B5EF4-FFF2-40B4-BE49-F238E27FC236}">
                <a16:creationId xmlns:a16="http://schemas.microsoft.com/office/drawing/2014/main" id="{69CB30AF-AA96-17B4-FDE8-05A7110274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6" name="TextBox 5">
            <a:extLst>
              <a:ext uri="{FF2B5EF4-FFF2-40B4-BE49-F238E27FC236}">
                <a16:creationId xmlns:a16="http://schemas.microsoft.com/office/drawing/2014/main" id="{9C9B839E-8A87-8C4D-39D8-E9F784406F77}"/>
              </a:ext>
            </a:extLst>
          </p:cNvPr>
          <p:cNvSpPr txBox="1"/>
          <p:nvPr/>
        </p:nvSpPr>
        <p:spPr>
          <a:xfrm>
            <a:off x="581192" y="5120933"/>
            <a:ext cx="6096000" cy="1200329"/>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let </a:t>
            </a:r>
            <a:r>
              <a:rPr lang="en-US" sz="2400" dirty="0" err="1"/>
              <a:t>myBoolean</a:t>
            </a:r>
            <a:r>
              <a:rPr lang="en-US" sz="2400" dirty="0"/>
              <a:t>: string | </a:t>
            </a:r>
            <a:r>
              <a:rPr lang="en-US" sz="2400" dirty="0" err="1"/>
              <a:t>boolean</a:t>
            </a:r>
            <a:r>
              <a:rPr lang="en-US" sz="2400" dirty="0"/>
              <a:t>;</a:t>
            </a:r>
          </a:p>
          <a:p>
            <a:r>
              <a:rPr lang="en-US" sz="2400" dirty="0" err="1"/>
              <a:t>myBoolean</a:t>
            </a:r>
            <a:r>
              <a:rPr lang="en-US" sz="2400" dirty="0"/>
              <a:t> = 'TRUE';  // string type</a:t>
            </a:r>
          </a:p>
          <a:p>
            <a:r>
              <a:rPr lang="en-US" sz="2400" dirty="0" err="1"/>
              <a:t>myBoolean</a:t>
            </a:r>
            <a:r>
              <a:rPr lang="en-US" sz="2400" dirty="0"/>
              <a:t> = false;   // </a:t>
            </a:r>
            <a:r>
              <a:rPr lang="en-US" sz="2400" dirty="0" err="1"/>
              <a:t>boolean</a:t>
            </a:r>
            <a:r>
              <a:rPr lang="en-US" sz="2400" dirty="0"/>
              <a:t> type</a:t>
            </a:r>
          </a:p>
        </p:txBody>
      </p:sp>
    </p:spTree>
    <p:extLst>
      <p:ext uri="{BB962C8B-B14F-4D97-AF65-F5344CB8AC3E}">
        <p14:creationId xmlns:p14="http://schemas.microsoft.com/office/powerpoint/2010/main" val="80227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Typescript</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501347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D093-3AA4-11EC-FD82-9EA202F00E8C}"/>
              </a:ext>
            </a:extLst>
          </p:cNvPr>
          <p:cNvSpPr>
            <a:spLocks noGrp="1"/>
          </p:cNvSpPr>
          <p:nvPr>
            <p:ph type="title"/>
          </p:nvPr>
        </p:nvSpPr>
        <p:spPr/>
        <p:txBody>
          <a:bodyPr/>
          <a:lstStyle/>
          <a:p>
            <a:r>
              <a:rPr lang="en-US" dirty="0"/>
              <a:t>TypeScript Union Type Narrowing</a:t>
            </a:r>
          </a:p>
        </p:txBody>
      </p:sp>
      <p:sp>
        <p:nvSpPr>
          <p:cNvPr id="3" name="Content Placeholder 2">
            <a:extLst>
              <a:ext uri="{FF2B5EF4-FFF2-40B4-BE49-F238E27FC236}">
                <a16:creationId xmlns:a16="http://schemas.microsoft.com/office/drawing/2014/main" id="{0F66B09C-F789-0BC4-9988-78785A883B98}"/>
              </a:ext>
            </a:extLst>
          </p:cNvPr>
          <p:cNvSpPr>
            <a:spLocks noGrp="1"/>
          </p:cNvSpPr>
          <p:nvPr>
            <p:ph idx="1"/>
          </p:nvPr>
        </p:nvSpPr>
        <p:spPr/>
        <p:txBody>
          <a:bodyPr anchor="t"/>
          <a:lstStyle/>
          <a:p>
            <a:r>
              <a:rPr lang="en-US" dirty="0"/>
              <a:t>Since a variable of a union type can assume one of several different types, you can help TypeScript infer the correct variable type using type narrowing. To narrow a variable to a specific type, implement a type guard. Use the </a:t>
            </a:r>
            <a:r>
              <a:rPr lang="en-US" dirty="0" err="1"/>
              <a:t>typeof</a:t>
            </a:r>
            <a:r>
              <a:rPr lang="en-US" dirty="0"/>
              <a:t> operator with the variable name and compare it with the type you expect for the variable.</a:t>
            </a:r>
          </a:p>
        </p:txBody>
      </p:sp>
      <p:sp>
        <p:nvSpPr>
          <p:cNvPr id="4" name="Slide Number Placeholder 3">
            <a:extLst>
              <a:ext uri="{FF2B5EF4-FFF2-40B4-BE49-F238E27FC236}">
                <a16:creationId xmlns:a16="http://schemas.microsoft.com/office/drawing/2014/main" id="{063C84F7-319B-F693-5E4F-9CA8417D2C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6" name="TextBox 5">
            <a:extLst>
              <a:ext uri="{FF2B5EF4-FFF2-40B4-BE49-F238E27FC236}">
                <a16:creationId xmlns:a16="http://schemas.microsoft.com/office/drawing/2014/main" id="{7790FAD9-F8CE-8C40-D899-1B10DF67024C}"/>
              </a:ext>
            </a:extLst>
          </p:cNvPr>
          <p:cNvSpPr txBox="1"/>
          <p:nvPr/>
        </p:nvSpPr>
        <p:spPr>
          <a:xfrm>
            <a:off x="581192" y="3842053"/>
            <a:ext cx="10918081" cy="2862322"/>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const choices: [string, string] = ['NO', 'YES'];</a:t>
            </a:r>
          </a:p>
          <a:p>
            <a:r>
              <a:rPr lang="en-US" dirty="0"/>
              <a:t>const </a:t>
            </a:r>
            <a:r>
              <a:rPr lang="en-US" dirty="0" err="1"/>
              <a:t>processAnswer</a:t>
            </a:r>
            <a:r>
              <a:rPr lang="en-US" dirty="0"/>
              <a:t> = (answer: number | </a:t>
            </a:r>
            <a:r>
              <a:rPr lang="en-US" dirty="0" err="1"/>
              <a:t>boolean</a:t>
            </a:r>
            <a:r>
              <a:rPr lang="en-US" dirty="0"/>
              <a:t>) =&gt; {</a:t>
            </a:r>
          </a:p>
          <a:p>
            <a:r>
              <a:rPr lang="en-US" dirty="0"/>
              <a:t>  if (</a:t>
            </a:r>
            <a:r>
              <a:rPr lang="en-US" dirty="0" err="1"/>
              <a:t>typeof</a:t>
            </a:r>
            <a:r>
              <a:rPr lang="en-US" dirty="0"/>
              <a:t> answer === 'number') {console.log(choices[answer]);}</a:t>
            </a:r>
          </a:p>
          <a:p>
            <a:r>
              <a:rPr lang="en-US" dirty="0"/>
              <a:t>  else if (</a:t>
            </a:r>
            <a:r>
              <a:rPr lang="en-US" dirty="0" err="1"/>
              <a:t>typeof</a:t>
            </a:r>
            <a:r>
              <a:rPr lang="en-US" dirty="0"/>
              <a:t> answer === '</a:t>
            </a:r>
            <a:r>
              <a:rPr lang="en-US" dirty="0" err="1"/>
              <a:t>boolean</a:t>
            </a:r>
            <a:r>
              <a:rPr lang="en-US" dirty="0"/>
              <a:t>') {</a:t>
            </a:r>
          </a:p>
          <a:p>
            <a:r>
              <a:rPr lang="en-US" dirty="0"/>
              <a:t>    if (answer) { console.log(choices[1]); } </a:t>
            </a:r>
          </a:p>
          <a:p>
            <a:r>
              <a:rPr lang="en-US" dirty="0"/>
              <a:t>    else { console.log(choices[0]); }</a:t>
            </a:r>
          </a:p>
          <a:p>
            <a:r>
              <a:rPr lang="en-US" dirty="0"/>
              <a:t>  }</a:t>
            </a:r>
          </a:p>
          <a:p>
            <a:r>
              <a:rPr lang="en-US" dirty="0"/>
              <a:t>}</a:t>
            </a:r>
          </a:p>
          <a:p>
            <a:r>
              <a:rPr lang="en-US" dirty="0" err="1"/>
              <a:t>processAnswer</a:t>
            </a:r>
            <a:r>
              <a:rPr lang="en-US" dirty="0"/>
              <a:t>(true);   // Prints "YES"</a:t>
            </a:r>
          </a:p>
          <a:p>
            <a:r>
              <a:rPr lang="en-US" dirty="0" err="1"/>
              <a:t>processAnswer</a:t>
            </a:r>
            <a:r>
              <a:rPr lang="en-US" dirty="0"/>
              <a:t>(0);      // Prints "NO"</a:t>
            </a:r>
          </a:p>
        </p:txBody>
      </p:sp>
    </p:spTree>
    <p:extLst>
      <p:ext uri="{BB962C8B-B14F-4D97-AF65-F5344CB8AC3E}">
        <p14:creationId xmlns:p14="http://schemas.microsoft.com/office/powerpoint/2010/main" val="2694699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A011-B10D-D211-2279-D5C61D1E8DF5}"/>
              </a:ext>
            </a:extLst>
          </p:cNvPr>
          <p:cNvSpPr>
            <a:spLocks noGrp="1"/>
          </p:cNvSpPr>
          <p:nvPr>
            <p:ph type="title"/>
          </p:nvPr>
        </p:nvSpPr>
        <p:spPr/>
        <p:txBody>
          <a:bodyPr/>
          <a:lstStyle/>
          <a:p>
            <a:r>
              <a:rPr lang="en-US" dirty="0"/>
              <a:t>TypeScript Function Return Union Type</a:t>
            </a:r>
          </a:p>
        </p:txBody>
      </p:sp>
      <p:sp>
        <p:nvSpPr>
          <p:cNvPr id="3" name="Content Placeholder 2">
            <a:extLst>
              <a:ext uri="{FF2B5EF4-FFF2-40B4-BE49-F238E27FC236}">
                <a16:creationId xmlns:a16="http://schemas.microsoft.com/office/drawing/2014/main" id="{162B13C3-5965-5C12-6883-44942012197F}"/>
              </a:ext>
            </a:extLst>
          </p:cNvPr>
          <p:cNvSpPr>
            <a:spLocks noGrp="1"/>
          </p:cNvSpPr>
          <p:nvPr>
            <p:ph idx="1"/>
          </p:nvPr>
        </p:nvSpPr>
        <p:spPr/>
        <p:txBody>
          <a:bodyPr anchor="t"/>
          <a:lstStyle/>
          <a:p>
            <a:r>
              <a:rPr lang="en-US" dirty="0"/>
              <a:t>TypeScript infers the return type of a function, hence, if a function returns more than one type of data, TypeScript will infer the return type to be a union of all the possible return types. If you wish to assign the function’s return value to a variable, type the variable as a union of expected return types.</a:t>
            </a:r>
          </a:p>
        </p:txBody>
      </p:sp>
      <p:sp>
        <p:nvSpPr>
          <p:cNvPr id="4" name="Slide Number Placeholder 3">
            <a:extLst>
              <a:ext uri="{FF2B5EF4-FFF2-40B4-BE49-F238E27FC236}">
                <a16:creationId xmlns:a16="http://schemas.microsoft.com/office/drawing/2014/main" id="{CCBE9615-7934-2FFF-307C-C8EDDC1A49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6" name="TextBox 5">
            <a:extLst>
              <a:ext uri="{FF2B5EF4-FFF2-40B4-BE49-F238E27FC236}">
                <a16:creationId xmlns:a16="http://schemas.microsoft.com/office/drawing/2014/main" id="{E06DC41F-CA8D-9690-9F30-D63B41F3ABEA}"/>
              </a:ext>
            </a:extLst>
          </p:cNvPr>
          <p:cNvSpPr txBox="1"/>
          <p:nvPr/>
        </p:nvSpPr>
        <p:spPr>
          <a:xfrm>
            <a:off x="332509" y="3807911"/>
            <a:ext cx="11278298" cy="2862322"/>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const </a:t>
            </a:r>
            <a:r>
              <a:rPr lang="en-US" dirty="0" err="1"/>
              <a:t>popStack</a:t>
            </a:r>
            <a:r>
              <a:rPr lang="en-US" dirty="0"/>
              <a:t> = (stack: string[]) =&gt; {</a:t>
            </a:r>
          </a:p>
          <a:p>
            <a:r>
              <a:rPr lang="en-US" dirty="0"/>
              <a:t>  if (</a:t>
            </a:r>
            <a:r>
              <a:rPr lang="en-US" dirty="0" err="1"/>
              <a:t>stack.length</a:t>
            </a:r>
            <a:r>
              <a:rPr lang="en-US" dirty="0"/>
              <a:t>) {return stack[stack.length-1]; } // return type is any</a:t>
            </a:r>
          </a:p>
          <a:p>
            <a:r>
              <a:rPr lang="en-US" dirty="0"/>
              <a:t>  else { return null; }     // return type is null</a:t>
            </a:r>
          </a:p>
          <a:p>
            <a:r>
              <a:rPr lang="en-US" dirty="0"/>
              <a:t>};</a:t>
            </a:r>
          </a:p>
          <a:p>
            <a:r>
              <a:rPr lang="en-US" dirty="0"/>
              <a:t>let toys: string[] = ['Doll', 'Ball', 'Marbles'];</a:t>
            </a:r>
          </a:p>
          <a:p>
            <a:r>
              <a:rPr lang="en-US" dirty="0"/>
              <a:t>let </a:t>
            </a:r>
            <a:r>
              <a:rPr lang="en-US" dirty="0" err="1"/>
              <a:t>emptyBin</a:t>
            </a:r>
            <a:r>
              <a:rPr lang="en-US" dirty="0"/>
              <a:t>: string[] = [];</a:t>
            </a:r>
          </a:p>
          <a:p>
            <a:r>
              <a:rPr lang="en-US" dirty="0"/>
              <a:t>let item: string | null = </a:t>
            </a:r>
            <a:r>
              <a:rPr lang="en-US" dirty="0" err="1"/>
              <a:t>popStack</a:t>
            </a:r>
            <a:r>
              <a:rPr lang="en-US" dirty="0"/>
              <a:t>(toys); // item has union type</a:t>
            </a:r>
          </a:p>
          <a:p>
            <a:r>
              <a:rPr lang="en-US" dirty="0"/>
              <a:t>console.log(item);  // Prints "Marbles"</a:t>
            </a:r>
          </a:p>
          <a:p>
            <a:r>
              <a:rPr lang="en-US" dirty="0"/>
              <a:t>item = </a:t>
            </a:r>
            <a:r>
              <a:rPr lang="en-US" dirty="0" err="1"/>
              <a:t>popStack</a:t>
            </a:r>
            <a:r>
              <a:rPr lang="en-US" dirty="0"/>
              <a:t>(</a:t>
            </a:r>
            <a:r>
              <a:rPr lang="en-US" dirty="0" err="1"/>
              <a:t>emptyBin</a:t>
            </a:r>
            <a:r>
              <a:rPr lang="en-US" dirty="0"/>
              <a:t>);</a:t>
            </a:r>
          </a:p>
          <a:p>
            <a:r>
              <a:rPr lang="en-US" dirty="0"/>
              <a:t>console.log(item);  // Prints null</a:t>
            </a:r>
          </a:p>
        </p:txBody>
      </p:sp>
    </p:spTree>
    <p:extLst>
      <p:ext uri="{BB962C8B-B14F-4D97-AF65-F5344CB8AC3E}">
        <p14:creationId xmlns:p14="http://schemas.microsoft.com/office/powerpoint/2010/main" val="3499878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6A05-7ADF-9106-0CAF-FE99365A9CB8}"/>
              </a:ext>
            </a:extLst>
          </p:cNvPr>
          <p:cNvSpPr>
            <a:spLocks noGrp="1"/>
          </p:cNvSpPr>
          <p:nvPr>
            <p:ph type="title"/>
          </p:nvPr>
        </p:nvSpPr>
        <p:spPr/>
        <p:txBody>
          <a:bodyPr/>
          <a:lstStyle/>
          <a:p>
            <a:r>
              <a:rPr lang="en-US" dirty="0"/>
              <a:t>TypeScript Union of Array Types</a:t>
            </a:r>
          </a:p>
        </p:txBody>
      </p:sp>
      <p:sp>
        <p:nvSpPr>
          <p:cNvPr id="3" name="Content Placeholder 2">
            <a:extLst>
              <a:ext uri="{FF2B5EF4-FFF2-40B4-BE49-F238E27FC236}">
                <a16:creationId xmlns:a16="http://schemas.microsoft.com/office/drawing/2014/main" id="{446545BE-745C-06C3-1AAD-70E14EC4C250}"/>
              </a:ext>
            </a:extLst>
          </p:cNvPr>
          <p:cNvSpPr>
            <a:spLocks noGrp="1"/>
          </p:cNvSpPr>
          <p:nvPr>
            <p:ph idx="1"/>
          </p:nvPr>
        </p:nvSpPr>
        <p:spPr/>
        <p:txBody>
          <a:bodyPr anchor="t"/>
          <a:lstStyle/>
          <a:p>
            <a:r>
              <a:rPr lang="en-US" dirty="0"/>
              <a:t>TypeScript allows you to declare a union of an array of different types. Remember to enclose the union in parentheses, (...), and append square brackets, [] after the closing parenthesis.</a:t>
            </a:r>
          </a:p>
        </p:txBody>
      </p:sp>
      <p:sp>
        <p:nvSpPr>
          <p:cNvPr id="4" name="Slide Number Placeholder 3">
            <a:extLst>
              <a:ext uri="{FF2B5EF4-FFF2-40B4-BE49-F238E27FC236}">
                <a16:creationId xmlns:a16="http://schemas.microsoft.com/office/drawing/2014/main" id="{D18E6C48-B772-1BB4-6B55-9F85141C53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6" name="TextBox 5">
            <a:extLst>
              <a:ext uri="{FF2B5EF4-FFF2-40B4-BE49-F238E27FC236}">
                <a16:creationId xmlns:a16="http://schemas.microsoft.com/office/drawing/2014/main" id="{BC4A63DD-D573-AD83-D913-23B8A2971C3C}"/>
              </a:ext>
            </a:extLst>
          </p:cNvPr>
          <p:cNvSpPr txBox="1"/>
          <p:nvPr/>
        </p:nvSpPr>
        <p:spPr>
          <a:xfrm>
            <a:off x="387927" y="3429000"/>
            <a:ext cx="11416144" cy="3293209"/>
          </a:xfrm>
          <a:prstGeom prst="rect">
            <a:avLst/>
          </a:prstGeom>
          <a:noFill/>
          <a:effectLst>
            <a:outerShdw blurRad="50800" dist="38100" dir="2700000" algn="tl" rotWithShape="0">
              <a:prstClr val="black">
                <a:alpha val="40000"/>
              </a:prstClr>
            </a:outerShdw>
          </a:effectLst>
        </p:spPr>
        <p:txBody>
          <a:bodyPr wrap="square">
            <a:spAutoFit/>
          </a:bodyPr>
          <a:lstStyle/>
          <a:p>
            <a:r>
              <a:rPr lang="en-US" sz="1600" dirty="0"/>
              <a:t>const </a:t>
            </a:r>
            <a:r>
              <a:rPr lang="en-US" sz="1600" dirty="0" err="1"/>
              <a:t>removeDashes</a:t>
            </a:r>
            <a:r>
              <a:rPr lang="en-US" sz="1600" dirty="0"/>
              <a:t> = (id: string | number) =&gt; {</a:t>
            </a:r>
          </a:p>
          <a:p>
            <a:r>
              <a:rPr lang="en-US" sz="1600" dirty="0"/>
              <a:t>  if (</a:t>
            </a:r>
            <a:r>
              <a:rPr lang="en-US" sz="1600" dirty="0" err="1"/>
              <a:t>typeof</a:t>
            </a:r>
            <a:r>
              <a:rPr lang="en-US" sz="1600" dirty="0"/>
              <a:t> id === 'string') {</a:t>
            </a:r>
          </a:p>
          <a:p>
            <a:r>
              <a:rPr lang="en-US" sz="1600" dirty="0"/>
              <a:t>    id = </a:t>
            </a:r>
            <a:r>
              <a:rPr lang="en-US" sz="1600" dirty="0" err="1"/>
              <a:t>id.split</a:t>
            </a:r>
            <a:r>
              <a:rPr lang="en-US" sz="1600" dirty="0"/>
              <a:t>('-').join('');</a:t>
            </a:r>
          </a:p>
          <a:p>
            <a:r>
              <a:rPr lang="en-US" sz="1600" dirty="0"/>
              <a:t>    return </a:t>
            </a:r>
            <a:r>
              <a:rPr lang="en-US" sz="1600" dirty="0" err="1"/>
              <a:t>parseInt</a:t>
            </a:r>
            <a:r>
              <a:rPr lang="en-US" sz="1600" dirty="0"/>
              <a:t>(id);</a:t>
            </a:r>
          </a:p>
          <a:p>
            <a:r>
              <a:rPr lang="en-US" sz="1600" dirty="0"/>
              <a:t>  } else { return id; }</a:t>
            </a:r>
          </a:p>
          <a:p>
            <a:r>
              <a:rPr lang="en-US" sz="1600" dirty="0"/>
              <a:t>} </a:t>
            </a:r>
          </a:p>
          <a:p>
            <a:r>
              <a:rPr lang="en-US" sz="1600" dirty="0"/>
              <a:t>// This is a union of array types</a:t>
            </a:r>
          </a:p>
          <a:p>
            <a:r>
              <a:rPr lang="en-US" sz="1600" dirty="0"/>
              <a:t>let ids: (number | string)[] = ['93-235-66', '89-528-92'];</a:t>
            </a:r>
          </a:p>
          <a:p>
            <a:r>
              <a:rPr lang="en-US" sz="1600" dirty="0"/>
              <a:t>let </a:t>
            </a:r>
            <a:r>
              <a:rPr lang="en-US" sz="1600" dirty="0" err="1"/>
              <a:t>newIds</a:t>
            </a:r>
            <a:r>
              <a:rPr lang="en-US" sz="1600" dirty="0"/>
              <a:t>: (number | string)[] = [];</a:t>
            </a:r>
          </a:p>
          <a:p>
            <a:r>
              <a:rPr lang="en-US" sz="1600" dirty="0"/>
              <a:t>for (let i=0; i &lt; </a:t>
            </a:r>
            <a:r>
              <a:rPr lang="en-US" sz="1600" dirty="0" err="1"/>
              <a:t>ids.length</a:t>
            </a:r>
            <a:r>
              <a:rPr lang="en-US" sz="1600" dirty="0"/>
              <a:t>; i++) {</a:t>
            </a:r>
          </a:p>
          <a:p>
            <a:r>
              <a:rPr lang="en-US" sz="1600" dirty="0"/>
              <a:t>  </a:t>
            </a:r>
            <a:r>
              <a:rPr lang="en-US" sz="1600" dirty="0" err="1"/>
              <a:t>newIds</a:t>
            </a:r>
            <a:r>
              <a:rPr lang="en-US" sz="1600" dirty="0"/>
              <a:t>[i] = </a:t>
            </a:r>
            <a:r>
              <a:rPr lang="en-US" sz="1600" dirty="0" err="1"/>
              <a:t>removeDashes</a:t>
            </a:r>
            <a:r>
              <a:rPr lang="en-US" sz="1600" dirty="0"/>
              <a:t>(ids[i]); // Convert string id to number id</a:t>
            </a:r>
          </a:p>
          <a:p>
            <a:r>
              <a:rPr lang="en-US" sz="1600" dirty="0"/>
              <a:t>}</a:t>
            </a:r>
          </a:p>
          <a:p>
            <a:r>
              <a:rPr lang="en-US" sz="1600" dirty="0"/>
              <a:t>console.log(</a:t>
            </a:r>
            <a:r>
              <a:rPr lang="en-US" sz="1600" dirty="0" err="1"/>
              <a:t>newIds</a:t>
            </a:r>
            <a:r>
              <a:rPr lang="en-US" sz="1600" dirty="0"/>
              <a:t>);  // Prints [9323566, 8952892]</a:t>
            </a:r>
          </a:p>
        </p:txBody>
      </p:sp>
    </p:spTree>
    <p:extLst>
      <p:ext uri="{BB962C8B-B14F-4D97-AF65-F5344CB8AC3E}">
        <p14:creationId xmlns:p14="http://schemas.microsoft.com/office/powerpoint/2010/main" val="4241446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5C55-89BC-8004-EE6B-070217463537}"/>
              </a:ext>
            </a:extLst>
          </p:cNvPr>
          <p:cNvSpPr>
            <a:spLocks noGrp="1"/>
          </p:cNvSpPr>
          <p:nvPr>
            <p:ph type="title"/>
          </p:nvPr>
        </p:nvSpPr>
        <p:spPr/>
        <p:txBody>
          <a:bodyPr/>
          <a:lstStyle/>
          <a:p>
            <a:r>
              <a:rPr lang="en-US" dirty="0"/>
              <a:t>TypeScript Union Type Common Property Access</a:t>
            </a:r>
          </a:p>
        </p:txBody>
      </p:sp>
      <p:sp>
        <p:nvSpPr>
          <p:cNvPr id="3" name="Content Placeholder 2">
            <a:extLst>
              <a:ext uri="{FF2B5EF4-FFF2-40B4-BE49-F238E27FC236}">
                <a16:creationId xmlns:a16="http://schemas.microsoft.com/office/drawing/2014/main" id="{6D050C6D-1B9B-A565-1DE9-A4A3AAF81C18}"/>
              </a:ext>
            </a:extLst>
          </p:cNvPr>
          <p:cNvSpPr>
            <a:spLocks noGrp="1"/>
          </p:cNvSpPr>
          <p:nvPr>
            <p:ph idx="1"/>
          </p:nvPr>
        </p:nvSpPr>
        <p:spPr/>
        <p:txBody>
          <a:bodyPr anchor="t"/>
          <a:lstStyle/>
          <a:p>
            <a:r>
              <a:rPr lang="en-US" dirty="0"/>
              <a:t>As a result of supporting a union of multiple types, TypeScript allows you to access properties that are common among the member types without any error.</a:t>
            </a:r>
          </a:p>
        </p:txBody>
      </p:sp>
      <p:sp>
        <p:nvSpPr>
          <p:cNvPr id="4" name="Slide Number Placeholder 3">
            <a:extLst>
              <a:ext uri="{FF2B5EF4-FFF2-40B4-BE49-F238E27FC236}">
                <a16:creationId xmlns:a16="http://schemas.microsoft.com/office/drawing/2014/main" id="{3638E8F9-2F8E-13CD-D986-BBC3A529DC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6" name="TextBox 5">
            <a:extLst>
              <a:ext uri="{FF2B5EF4-FFF2-40B4-BE49-F238E27FC236}">
                <a16:creationId xmlns:a16="http://schemas.microsoft.com/office/drawing/2014/main" id="{A32AA675-B8F2-B62A-8A1A-2BA388AA6B9D}"/>
              </a:ext>
            </a:extLst>
          </p:cNvPr>
          <p:cNvSpPr txBox="1"/>
          <p:nvPr/>
        </p:nvSpPr>
        <p:spPr>
          <a:xfrm>
            <a:off x="581192" y="3286404"/>
            <a:ext cx="8686800" cy="3139321"/>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let element: string | number[] = '</a:t>
            </a:r>
            <a:r>
              <a:rPr lang="en-US" dirty="0" err="1"/>
              <a:t>Codecademy</a:t>
            </a:r>
            <a:r>
              <a:rPr lang="en-US" dirty="0"/>
              <a:t>';</a:t>
            </a:r>
          </a:p>
          <a:p>
            <a:r>
              <a:rPr lang="en-US" dirty="0"/>
              <a:t>// The .length property is common for string and array</a:t>
            </a:r>
          </a:p>
          <a:p>
            <a:r>
              <a:rPr lang="en-US" dirty="0"/>
              <a:t>console.log(</a:t>
            </a:r>
            <a:r>
              <a:rPr lang="en-US" dirty="0" err="1"/>
              <a:t>element.length</a:t>
            </a:r>
            <a:r>
              <a:rPr lang="en-US" dirty="0"/>
              <a:t>);      // Prints 10</a:t>
            </a:r>
          </a:p>
          <a:p>
            <a:r>
              <a:rPr lang="en-US" dirty="0"/>
              <a:t>// The .match method only works for a string type</a:t>
            </a:r>
          </a:p>
          <a:p>
            <a:r>
              <a:rPr lang="en-US" dirty="0"/>
              <a:t>console.log(</a:t>
            </a:r>
            <a:r>
              <a:rPr lang="en-US" dirty="0" err="1"/>
              <a:t>element.match</a:t>
            </a:r>
            <a:r>
              <a:rPr lang="en-US" dirty="0"/>
              <a:t>('my')); // Prints ["my"]</a:t>
            </a:r>
          </a:p>
          <a:p>
            <a:r>
              <a:rPr lang="en-US" dirty="0"/>
              <a:t>element = [3, 5, 1];</a:t>
            </a:r>
          </a:p>
          <a:p>
            <a:r>
              <a:rPr lang="en-US" dirty="0"/>
              <a:t>// The length property is common for string and array</a:t>
            </a:r>
          </a:p>
          <a:p>
            <a:r>
              <a:rPr lang="en-US" dirty="0"/>
              <a:t>console.log(</a:t>
            </a:r>
            <a:r>
              <a:rPr lang="en-US" dirty="0" err="1"/>
              <a:t>element.length</a:t>
            </a:r>
            <a:r>
              <a:rPr lang="en-US" dirty="0"/>
              <a:t>);      // Prints 3</a:t>
            </a:r>
          </a:p>
          <a:p>
            <a:r>
              <a:rPr lang="en-US" dirty="0"/>
              <a:t>// The .match method will not work for an array type</a:t>
            </a:r>
          </a:p>
          <a:p>
            <a:r>
              <a:rPr lang="en-US" dirty="0"/>
              <a:t>console.log(</a:t>
            </a:r>
            <a:r>
              <a:rPr lang="en-US" dirty="0" err="1"/>
              <a:t>element.match</a:t>
            </a:r>
            <a:r>
              <a:rPr lang="en-US" dirty="0"/>
              <a:t>(5));  // Error: Property 'match' does not exist on type 'number[]'.</a:t>
            </a:r>
          </a:p>
        </p:txBody>
      </p:sp>
    </p:spTree>
    <p:extLst>
      <p:ext uri="{BB962C8B-B14F-4D97-AF65-F5344CB8AC3E}">
        <p14:creationId xmlns:p14="http://schemas.microsoft.com/office/powerpoint/2010/main" val="3908606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2809-42C0-FD6A-B08C-C892A39DEAA2}"/>
              </a:ext>
            </a:extLst>
          </p:cNvPr>
          <p:cNvSpPr>
            <a:spLocks noGrp="1"/>
          </p:cNvSpPr>
          <p:nvPr>
            <p:ph type="title"/>
          </p:nvPr>
        </p:nvSpPr>
        <p:spPr/>
        <p:txBody>
          <a:bodyPr/>
          <a:lstStyle/>
          <a:p>
            <a:r>
              <a:rPr lang="en-US" dirty="0"/>
              <a:t>TypeScript Union of Literal Types</a:t>
            </a:r>
          </a:p>
        </p:txBody>
      </p:sp>
      <p:sp>
        <p:nvSpPr>
          <p:cNvPr id="3" name="Content Placeholder 2">
            <a:extLst>
              <a:ext uri="{FF2B5EF4-FFF2-40B4-BE49-F238E27FC236}">
                <a16:creationId xmlns:a16="http://schemas.microsoft.com/office/drawing/2014/main" id="{59FB55A3-0568-7773-5D60-F8EA435E40D7}"/>
              </a:ext>
            </a:extLst>
          </p:cNvPr>
          <p:cNvSpPr>
            <a:spLocks noGrp="1"/>
          </p:cNvSpPr>
          <p:nvPr>
            <p:ph idx="1"/>
          </p:nvPr>
        </p:nvSpPr>
        <p:spPr>
          <a:xfrm>
            <a:off x="581193" y="2180496"/>
            <a:ext cx="5293134" cy="3678303"/>
          </a:xfrm>
        </p:spPr>
        <p:txBody>
          <a:bodyPr anchor="t"/>
          <a:lstStyle/>
          <a:p>
            <a:r>
              <a:rPr lang="en-US" dirty="0"/>
              <a:t>You can declare a union type consisting of literal types, such as string literals, number literals or </a:t>
            </a:r>
            <a:r>
              <a:rPr lang="en-US" dirty="0" err="1"/>
              <a:t>boolean</a:t>
            </a:r>
            <a:r>
              <a:rPr lang="en-US" dirty="0"/>
              <a:t> literals. These will create union types that are more specific and have distinct states.</a:t>
            </a:r>
          </a:p>
        </p:txBody>
      </p:sp>
      <p:sp>
        <p:nvSpPr>
          <p:cNvPr id="4" name="Slide Number Placeholder 3">
            <a:extLst>
              <a:ext uri="{FF2B5EF4-FFF2-40B4-BE49-F238E27FC236}">
                <a16:creationId xmlns:a16="http://schemas.microsoft.com/office/drawing/2014/main" id="{B4DB3C08-6531-CA11-CB6F-4811B8D67F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6" name="TextBox 5">
            <a:extLst>
              <a:ext uri="{FF2B5EF4-FFF2-40B4-BE49-F238E27FC236}">
                <a16:creationId xmlns:a16="http://schemas.microsoft.com/office/drawing/2014/main" id="{E92A7BBC-6297-A727-CEA9-A6361D3504F1}"/>
              </a:ext>
            </a:extLst>
          </p:cNvPr>
          <p:cNvSpPr txBox="1"/>
          <p:nvPr/>
        </p:nvSpPr>
        <p:spPr>
          <a:xfrm>
            <a:off x="6096000" y="2035363"/>
            <a:ext cx="5819775" cy="4616648"/>
          </a:xfrm>
          <a:prstGeom prst="rect">
            <a:avLst/>
          </a:prstGeom>
          <a:noFill/>
          <a:effectLst>
            <a:outerShdw blurRad="50800" dist="38100" dir="2700000" algn="tl" rotWithShape="0">
              <a:prstClr val="black">
                <a:alpha val="40000"/>
              </a:prstClr>
            </a:outerShdw>
          </a:effectLst>
        </p:spPr>
        <p:txBody>
          <a:bodyPr wrap="square">
            <a:spAutoFit/>
          </a:bodyPr>
          <a:lstStyle/>
          <a:p>
            <a:r>
              <a:rPr lang="en-US" sz="1400" dirty="0"/>
              <a:t>// This is a union of string literal types</a:t>
            </a:r>
          </a:p>
          <a:p>
            <a:r>
              <a:rPr lang="en-US" sz="1400" dirty="0"/>
              <a:t>type RPS = 'rock' | 'paper' | 'scissors' ;</a:t>
            </a:r>
          </a:p>
          <a:p>
            <a:r>
              <a:rPr lang="en-US" sz="1400" dirty="0"/>
              <a:t>const play = (choice: RPS): void =&gt; {</a:t>
            </a:r>
          </a:p>
          <a:p>
            <a:r>
              <a:rPr lang="en-US" sz="1400" dirty="0"/>
              <a:t>  console.log('You: ', choice);</a:t>
            </a:r>
          </a:p>
          <a:p>
            <a:r>
              <a:rPr lang="en-US" sz="1400" dirty="0"/>
              <a:t>  let result: string = '';</a:t>
            </a:r>
          </a:p>
          <a:p>
            <a:r>
              <a:rPr lang="en-US" sz="1400" dirty="0"/>
              <a:t>  switch (choice) {</a:t>
            </a:r>
          </a:p>
          <a:p>
            <a:r>
              <a:rPr lang="en-US" sz="1400" dirty="0"/>
              <a:t>    case 'rock':</a:t>
            </a:r>
          </a:p>
          <a:p>
            <a:r>
              <a:rPr lang="en-US" sz="1400" dirty="0"/>
              <a:t>      result = 'paper';</a:t>
            </a:r>
          </a:p>
          <a:p>
            <a:r>
              <a:rPr lang="en-US" sz="1400" dirty="0"/>
              <a:t>      break;</a:t>
            </a:r>
          </a:p>
          <a:p>
            <a:r>
              <a:rPr lang="en-US" sz="1400" dirty="0"/>
              <a:t>    case 'paper':</a:t>
            </a:r>
          </a:p>
          <a:p>
            <a:r>
              <a:rPr lang="en-US" sz="1400" dirty="0"/>
              <a:t>      result = 'scissors';</a:t>
            </a:r>
          </a:p>
          <a:p>
            <a:r>
              <a:rPr lang="en-US" sz="1400" dirty="0"/>
              <a:t>      break;</a:t>
            </a:r>
          </a:p>
          <a:p>
            <a:r>
              <a:rPr lang="en-US" sz="1400" dirty="0"/>
              <a:t>    case 'scissors':</a:t>
            </a:r>
          </a:p>
          <a:p>
            <a:r>
              <a:rPr lang="en-US" sz="1400" dirty="0"/>
              <a:t>      result = 'rock';</a:t>
            </a:r>
          </a:p>
          <a:p>
            <a:r>
              <a:rPr lang="en-US" sz="1400" dirty="0"/>
              <a:t>      break;</a:t>
            </a:r>
          </a:p>
          <a:p>
            <a:r>
              <a:rPr lang="en-US" sz="1400" dirty="0"/>
              <a:t>  }</a:t>
            </a:r>
          </a:p>
          <a:p>
            <a:r>
              <a:rPr lang="en-US" sz="1400" dirty="0"/>
              <a:t>  console.log('Me: ', result);</a:t>
            </a:r>
          </a:p>
          <a:p>
            <a:r>
              <a:rPr lang="en-US" sz="1400" dirty="0"/>
              <a:t>}</a:t>
            </a:r>
          </a:p>
          <a:p>
            <a:r>
              <a:rPr lang="en-US" sz="1400" dirty="0"/>
              <a:t>const number = </a:t>
            </a:r>
            <a:r>
              <a:rPr lang="en-US" sz="1400" dirty="0" err="1"/>
              <a:t>Math.floor</a:t>
            </a:r>
            <a:r>
              <a:rPr lang="en-US" sz="1400" dirty="0"/>
              <a:t>(</a:t>
            </a:r>
            <a:r>
              <a:rPr lang="en-US" sz="1400" dirty="0" err="1"/>
              <a:t>Math.random</a:t>
            </a:r>
            <a:r>
              <a:rPr lang="en-US" sz="1400" dirty="0"/>
              <a:t>()*3);</a:t>
            </a:r>
          </a:p>
          <a:p>
            <a:r>
              <a:rPr lang="en-US" sz="1400" dirty="0"/>
              <a:t>let choices: [RPS, RPS, RPS] = ['rock', 'paper', 'scissors'];</a:t>
            </a:r>
          </a:p>
          <a:p>
            <a:r>
              <a:rPr lang="en-US" sz="1400" dirty="0"/>
              <a:t>play(choices[number]); </a:t>
            </a:r>
          </a:p>
        </p:txBody>
      </p:sp>
    </p:spTree>
    <p:extLst>
      <p:ext uri="{BB962C8B-B14F-4D97-AF65-F5344CB8AC3E}">
        <p14:creationId xmlns:p14="http://schemas.microsoft.com/office/powerpoint/2010/main" val="68530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Advantage Object Type</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031279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A2E3-3C09-A5CF-FD59-D6E0DEE0ED46}"/>
              </a:ext>
            </a:extLst>
          </p:cNvPr>
          <p:cNvSpPr>
            <a:spLocks noGrp="1"/>
          </p:cNvSpPr>
          <p:nvPr>
            <p:ph type="title"/>
          </p:nvPr>
        </p:nvSpPr>
        <p:spPr/>
        <p:txBody>
          <a:bodyPr/>
          <a:lstStyle/>
          <a:p>
            <a:r>
              <a:rPr lang="en-US" dirty="0"/>
              <a:t>TypeScript Interface Type</a:t>
            </a:r>
          </a:p>
        </p:txBody>
      </p:sp>
      <p:sp>
        <p:nvSpPr>
          <p:cNvPr id="3" name="Content Placeholder 2">
            <a:extLst>
              <a:ext uri="{FF2B5EF4-FFF2-40B4-BE49-F238E27FC236}">
                <a16:creationId xmlns:a16="http://schemas.microsoft.com/office/drawing/2014/main" id="{D63AE574-98E5-B014-F7FF-9542DBB44918}"/>
              </a:ext>
            </a:extLst>
          </p:cNvPr>
          <p:cNvSpPr>
            <a:spLocks noGrp="1"/>
          </p:cNvSpPr>
          <p:nvPr>
            <p:ph idx="1"/>
          </p:nvPr>
        </p:nvSpPr>
        <p:spPr/>
        <p:txBody>
          <a:bodyPr anchor="t"/>
          <a:lstStyle/>
          <a:p>
            <a:r>
              <a:rPr lang="en-US" dirty="0"/>
              <a:t>TypeScript allows you to specifically type an object using an interface that can be reused by multiple objects. </a:t>
            </a:r>
          </a:p>
          <a:p>
            <a:r>
              <a:rPr lang="en-US" dirty="0"/>
              <a:t>To create an interface, use the interface keyword followed by the interface name and the typed object.</a:t>
            </a:r>
          </a:p>
        </p:txBody>
      </p:sp>
      <p:sp>
        <p:nvSpPr>
          <p:cNvPr id="4" name="Slide Number Placeholder 3">
            <a:extLst>
              <a:ext uri="{FF2B5EF4-FFF2-40B4-BE49-F238E27FC236}">
                <a16:creationId xmlns:a16="http://schemas.microsoft.com/office/drawing/2014/main" id="{91DBB995-785F-F4F5-928B-058188F30D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7" name="TextBox 6">
            <a:extLst>
              <a:ext uri="{FF2B5EF4-FFF2-40B4-BE49-F238E27FC236}">
                <a16:creationId xmlns:a16="http://schemas.microsoft.com/office/drawing/2014/main" id="{C6BA8D5C-94F0-BC32-90AE-C61721532627}"/>
              </a:ext>
            </a:extLst>
          </p:cNvPr>
          <p:cNvSpPr txBox="1"/>
          <p:nvPr/>
        </p:nvSpPr>
        <p:spPr>
          <a:xfrm>
            <a:off x="581192" y="4382270"/>
            <a:ext cx="6096000" cy="1938992"/>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interface Publication {</a:t>
            </a:r>
          </a:p>
          <a:p>
            <a:r>
              <a:rPr lang="en-US" sz="2400" dirty="0"/>
              <a:t>  </a:t>
            </a:r>
            <a:r>
              <a:rPr lang="en-US" sz="2400" dirty="0" err="1"/>
              <a:t>isbn</a:t>
            </a:r>
            <a:r>
              <a:rPr lang="en-US" sz="2400" dirty="0"/>
              <a:t>: string;</a:t>
            </a:r>
          </a:p>
          <a:p>
            <a:r>
              <a:rPr lang="en-US" sz="2400" dirty="0"/>
              <a:t>  author: string;</a:t>
            </a:r>
          </a:p>
          <a:p>
            <a:r>
              <a:rPr lang="en-US" sz="2400" dirty="0"/>
              <a:t>  publisher: string;</a:t>
            </a:r>
          </a:p>
          <a:p>
            <a:r>
              <a:rPr lang="en-US" sz="2400" dirty="0"/>
              <a:t>}</a:t>
            </a:r>
          </a:p>
        </p:txBody>
      </p:sp>
    </p:spTree>
    <p:extLst>
      <p:ext uri="{BB962C8B-B14F-4D97-AF65-F5344CB8AC3E}">
        <p14:creationId xmlns:p14="http://schemas.microsoft.com/office/powerpoint/2010/main" val="1104030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453E-1381-CCB4-292F-E8809E0CB539}"/>
              </a:ext>
            </a:extLst>
          </p:cNvPr>
          <p:cNvSpPr>
            <a:spLocks noGrp="1"/>
          </p:cNvSpPr>
          <p:nvPr>
            <p:ph type="title"/>
          </p:nvPr>
        </p:nvSpPr>
        <p:spPr/>
        <p:txBody>
          <a:bodyPr/>
          <a:lstStyle/>
          <a:p>
            <a:r>
              <a:rPr lang="en-US" dirty="0"/>
              <a:t>TypeScript Interface Define Objects Only</a:t>
            </a:r>
          </a:p>
        </p:txBody>
      </p:sp>
      <p:sp>
        <p:nvSpPr>
          <p:cNvPr id="3" name="Content Placeholder 2">
            <a:extLst>
              <a:ext uri="{FF2B5EF4-FFF2-40B4-BE49-F238E27FC236}">
                <a16:creationId xmlns:a16="http://schemas.microsoft.com/office/drawing/2014/main" id="{E14EF849-43EE-3474-138F-3A400C61E841}"/>
              </a:ext>
            </a:extLst>
          </p:cNvPr>
          <p:cNvSpPr>
            <a:spLocks noGrp="1"/>
          </p:cNvSpPr>
          <p:nvPr>
            <p:ph idx="1"/>
          </p:nvPr>
        </p:nvSpPr>
        <p:spPr>
          <a:xfrm>
            <a:off x="581192" y="2180496"/>
            <a:ext cx="5819608" cy="3678303"/>
          </a:xfrm>
        </p:spPr>
        <p:txBody>
          <a:bodyPr anchor="t"/>
          <a:lstStyle/>
          <a:p>
            <a:r>
              <a:rPr lang="en-US" dirty="0"/>
              <a:t>In TypeScript, type aliases can define composite types such as objects and unions as well as primitive types such as numbers and strings; interface, however, can only define objects. Interface is useful in typing objects written for object-oriented programs.</a:t>
            </a:r>
          </a:p>
        </p:txBody>
      </p:sp>
      <p:sp>
        <p:nvSpPr>
          <p:cNvPr id="4" name="Slide Number Placeholder 3">
            <a:extLst>
              <a:ext uri="{FF2B5EF4-FFF2-40B4-BE49-F238E27FC236}">
                <a16:creationId xmlns:a16="http://schemas.microsoft.com/office/drawing/2014/main" id="{7338E4BD-AAA4-A5D5-9075-D19B81A590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6" name="TextBox 5">
            <a:extLst>
              <a:ext uri="{FF2B5EF4-FFF2-40B4-BE49-F238E27FC236}">
                <a16:creationId xmlns:a16="http://schemas.microsoft.com/office/drawing/2014/main" id="{E773E3F3-A6AE-6DC6-E9B2-6925AD1FEA5C}"/>
              </a:ext>
            </a:extLst>
          </p:cNvPr>
          <p:cNvSpPr txBox="1"/>
          <p:nvPr/>
        </p:nvSpPr>
        <p:spPr>
          <a:xfrm>
            <a:off x="7217520" y="1944969"/>
            <a:ext cx="4544989" cy="4524315"/>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 Type alias can define a union type</a:t>
            </a:r>
          </a:p>
          <a:p>
            <a:r>
              <a:rPr lang="en-US" dirty="0"/>
              <a:t>type ISBN = number | string;</a:t>
            </a:r>
          </a:p>
          <a:p>
            <a:endParaRPr lang="en-US" dirty="0"/>
          </a:p>
          <a:p>
            <a:r>
              <a:rPr lang="en-US" dirty="0"/>
              <a:t>// Type alias can define an object type</a:t>
            </a:r>
          </a:p>
          <a:p>
            <a:r>
              <a:rPr lang="en-US" dirty="0"/>
              <a:t>type </a:t>
            </a:r>
            <a:r>
              <a:rPr lang="en-US" dirty="0" err="1"/>
              <a:t>PublicationT</a:t>
            </a:r>
            <a:r>
              <a:rPr lang="en-US" dirty="0"/>
              <a:t> = {</a:t>
            </a:r>
          </a:p>
          <a:p>
            <a:r>
              <a:rPr lang="en-US" dirty="0"/>
              <a:t>  </a:t>
            </a:r>
            <a:r>
              <a:rPr lang="en-US" dirty="0" err="1"/>
              <a:t>isbn</a:t>
            </a:r>
            <a:r>
              <a:rPr lang="en-US" dirty="0"/>
              <a:t>: ISBN;</a:t>
            </a:r>
          </a:p>
          <a:p>
            <a:r>
              <a:rPr lang="en-US" dirty="0"/>
              <a:t>  author: string;</a:t>
            </a:r>
          </a:p>
          <a:p>
            <a:r>
              <a:rPr lang="en-US" dirty="0"/>
              <a:t>  publisher: string;  </a:t>
            </a:r>
          </a:p>
          <a:p>
            <a:r>
              <a:rPr lang="en-US" dirty="0"/>
              <a:t>}</a:t>
            </a:r>
          </a:p>
          <a:p>
            <a:endParaRPr lang="en-US" dirty="0"/>
          </a:p>
          <a:p>
            <a:r>
              <a:rPr lang="en-US" dirty="0"/>
              <a:t>// Interface can only define an object type</a:t>
            </a:r>
          </a:p>
          <a:p>
            <a:r>
              <a:rPr lang="en-US" dirty="0"/>
              <a:t>interface </a:t>
            </a:r>
            <a:r>
              <a:rPr lang="en-US" dirty="0" err="1"/>
              <a:t>PublicationI</a:t>
            </a:r>
            <a:r>
              <a:rPr lang="en-US" dirty="0"/>
              <a:t> {</a:t>
            </a:r>
          </a:p>
          <a:p>
            <a:r>
              <a:rPr lang="en-US" dirty="0"/>
              <a:t>  </a:t>
            </a:r>
            <a:r>
              <a:rPr lang="en-US" dirty="0" err="1"/>
              <a:t>isbn</a:t>
            </a:r>
            <a:r>
              <a:rPr lang="en-US" dirty="0"/>
              <a:t>: ISBN;</a:t>
            </a:r>
          </a:p>
          <a:p>
            <a:r>
              <a:rPr lang="en-US" dirty="0"/>
              <a:t>  author: string;</a:t>
            </a:r>
          </a:p>
          <a:p>
            <a:r>
              <a:rPr lang="en-US" dirty="0"/>
              <a:t>  publisher: string;</a:t>
            </a:r>
          </a:p>
          <a:p>
            <a:r>
              <a:rPr lang="en-US" dirty="0"/>
              <a:t>}</a:t>
            </a:r>
          </a:p>
        </p:txBody>
      </p:sp>
    </p:spTree>
    <p:extLst>
      <p:ext uri="{BB962C8B-B14F-4D97-AF65-F5344CB8AC3E}">
        <p14:creationId xmlns:p14="http://schemas.microsoft.com/office/powerpoint/2010/main" val="1569932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D807-BDBB-A546-25C7-145D541C4173}"/>
              </a:ext>
            </a:extLst>
          </p:cNvPr>
          <p:cNvSpPr>
            <a:spLocks noGrp="1"/>
          </p:cNvSpPr>
          <p:nvPr>
            <p:ph type="title"/>
          </p:nvPr>
        </p:nvSpPr>
        <p:spPr/>
        <p:txBody>
          <a:bodyPr/>
          <a:lstStyle/>
          <a:p>
            <a:r>
              <a:rPr lang="en-US" dirty="0"/>
              <a:t>TypeScript Interface for Classes</a:t>
            </a:r>
          </a:p>
        </p:txBody>
      </p:sp>
      <p:sp>
        <p:nvSpPr>
          <p:cNvPr id="3" name="Content Placeholder 2">
            <a:extLst>
              <a:ext uri="{FF2B5EF4-FFF2-40B4-BE49-F238E27FC236}">
                <a16:creationId xmlns:a16="http://schemas.microsoft.com/office/drawing/2014/main" id="{EC51DB97-2180-2F12-C6E3-FA58BD36E2A2}"/>
              </a:ext>
            </a:extLst>
          </p:cNvPr>
          <p:cNvSpPr>
            <a:spLocks noGrp="1"/>
          </p:cNvSpPr>
          <p:nvPr>
            <p:ph idx="1"/>
          </p:nvPr>
        </p:nvSpPr>
        <p:spPr>
          <a:xfrm>
            <a:off x="581193" y="2180496"/>
            <a:ext cx="5514807" cy="3678303"/>
          </a:xfrm>
        </p:spPr>
        <p:txBody>
          <a:bodyPr anchor="t"/>
          <a:lstStyle/>
          <a:p>
            <a:r>
              <a:rPr lang="en-US" dirty="0"/>
              <a:t>To apply a TypeScript interface to a class, add the implements keyword after the class name followed by the interface name. TypeScript will check and ensure that the object actually implements all the properties and methods defined inside the interface.</a:t>
            </a:r>
          </a:p>
        </p:txBody>
      </p:sp>
      <p:sp>
        <p:nvSpPr>
          <p:cNvPr id="4" name="Slide Number Placeholder 3">
            <a:extLst>
              <a:ext uri="{FF2B5EF4-FFF2-40B4-BE49-F238E27FC236}">
                <a16:creationId xmlns:a16="http://schemas.microsoft.com/office/drawing/2014/main" id="{B10DA172-2EA7-7DEF-970C-C14572660C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7" name="TextBox 6">
            <a:extLst>
              <a:ext uri="{FF2B5EF4-FFF2-40B4-BE49-F238E27FC236}">
                <a16:creationId xmlns:a16="http://schemas.microsoft.com/office/drawing/2014/main" id="{367481F9-5A31-A27F-FDF9-D282DAD818DC}"/>
              </a:ext>
            </a:extLst>
          </p:cNvPr>
          <p:cNvSpPr txBox="1"/>
          <p:nvPr/>
        </p:nvSpPr>
        <p:spPr>
          <a:xfrm>
            <a:off x="6816655" y="1885803"/>
            <a:ext cx="4918145" cy="4770537"/>
          </a:xfrm>
          <a:prstGeom prst="rect">
            <a:avLst/>
          </a:prstGeom>
          <a:noFill/>
          <a:effectLst>
            <a:outerShdw blurRad="50800" dist="38100" dir="2700000" algn="tl" rotWithShape="0">
              <a:prstClr val="black">
                <a:alpha val="40000"/>
              </a:prstClr>
            </a:outerShdw>
          </a:effectLst>
        </p:spPr>
        <p:txBody>
          <a:bodyPr wrap="square">
            <a:spAutoFit/>
          </a:bodyPr>
          <a:lstStyle/>
          <a:p>
            <a:r>
              <a:rPr lang="en-US" sz="1600" dirty="0"/>
              <a:t>interface Shape {</a:t>
            </a:r>
          </a:p>
          <a:p>
            <a:r>
              <a:rPr lang="en-US" sz="1600" dirty="0"/>
              <a:t>  area: number;</a:t>
            </a:r>
          </a:p>
          <a:p>
            <a:r>
              <a:rPr lang="en-US" sz="1600" dirty="0"/>
              <a:t>  </a:t>
            </a:r>
            <a:r>
              <a:rPr lang="en-US" sz="1600" dirty="0" err="1"/>
              <a:t>computeArea</a:t>
            </a:r>
            <a:r>
              <a:rPr lang="en-US" sz="1600" dirty="0"/>
              <a:t>: () =&gt; number;</a:t>
            </a:r>
          </a:p>
          <a:p>
            <a:r>
              <a:rPr lang="en-US" sz="1600" dirty="0"/>
              <a:t>}</a:t>
            </a:r>
          </a:p>
          <a:p>
            <a:r>
              <a:rPr lang="en-US" sz="1600" dirty="0"/>
              <a:t>const PI: number = 22/7 ;</a:t>
            </a:r>
          </a:p>
          <a:p>
            <a:r>
              <a:rPr lang="en-US" sz="1600" dirty="0"/>
              <a:t>// Circle class implements the Shape interface</a:t>
            </a:r>
          </a:p>
          <a:p>
            <a:r>
              <a:rPr lang="en-US" sz="1600" dirty="0"/>
              <a:t>class Circle implements Shape {</a:t>
            </a:r>
          </a:p>
          <a:p>
            <a:r>
              <a:rPr lang="en-US" sz="1600" dirty="0"/>
              <a:t>  radius: number;</a:t>
            </a:r>
          </a:p>
          <a:p>
            <a:r>
              <a:rPr lang="en-US" sz="1600" dirty="0"/>
              <a:t>  area: number;</a:t>
            </a:r>
          </a:p>
          <a:p>
            <a:r>
              <a:rPr lang="en-US" sz="1600" dirty="0"/>
              <a:t>  constructor(radius: number) {</a:t>
            </a:r>
          </a:p>
          <a:p>
            <a:r>
              <a:rPr lang="en-US" sz="1600" dirty="0"/>
              <a:t>    </a:t>
            </a:r>
            <a:r>
              <a:rPr lang="en-US" sz="1600" dirty="0" err="1"/>
              <a:t>this.radius</a:t>
            </a:r>
            <a:r>
              <a:rPr lang="en-US" sz="1600" dirty="0"/>
              <a:t> = radius;</a:t>
            </a:r>
          </a:p>
          <a:p>
            <a:r>
              <a:rPr lang="en-US" sz="1600" dirty="0"/>
              <a:t>    </a:t>
            </a:r>
            <a:r>
              <a:rPr lang="en-US" sz="1600" dirty="0" err="1"/>
              <a:t>this.area</a:t>
            </a:r>
            <a:r>
              <a:rPr lang="en-US" sz="1600" dirty="0"/>
              <a:t> = </a:t>
            </a:r>
            <a:r>
              <a:rPr lang="en-US" sz="1600" dirty="0" err="1"/>
              <a:t>this.computeArea</a:t>
            </a:r>
            <a:r>
              <a:rPr lang="en-US" sz="1600" dirty="0"/>
              <a:t>();</a:t>
            </a:r>
          </a:p>
          <a:p>
            <a:r>
              <a:rPr lang="en-US" sz="1600" dirty="0"/>
              <a:t>  }</a:t>
            </a:r>
          </a:p>
          <a:p>
            <a:r>
              <a:rPr lang="en-US" sz="1600" dirty="0"/>
              <a:t>  </a:t>
            </a:r>
            <a:r>
              <a:rPr lang="en-US" sz="1600" dirty="0" err="1"/>
              <a:t>computeArea</a:t>
            </a:r>
            <a:r>
              <a:rPr lang="en-US" sz="1600" dirty="0"/>
              <a:t> = (): number =&gt; {</a:t>
            </a:r>
          </a:p>
          <a:p>
            <a:r>
              <a:rPr lang="en-US" sz="1600" dirty="0"/>
              <a:t>    return PI * </a:t>
            </a:r>
            <a:r>
              <a:rPr lang="en-US" sz="1600" dirty="0" err="1"/>
              <a:t>this.radius</a:t>
            </a:r>
            <a:r>
              <a:rPr lang="en-US" sz="1600" dirty="0"/>
              <a:t> * </a:t>
            </a:r>
            <a:r>
              <a:rPr lang="en-US" sz="1600" dirty="0" err="1"/>
              <a:t>this.radius</a:t>
            </a:r>
            <a:r>
              <a:rPr lang="en-US" sz="1600" dirty="0"/>
              <a:t>;</a:t>
            </a:r>
          </a:p>
          <a:p>
            <a:r>
              <a:rPr lang="en-US" sz="1600" dirty="0"/>
              <a:t>  }</a:t>
            </a:r>
          </a:p>
          <a:p>
            <a:r>
              <a:rPr lang="en-US" sz="1600" dirty="0"/>
              <a:t>}</a:t>
            </a:r>
          </a:p>
          <a:p>
            <a:r>
              <a:rPr lang="en-US" sz="1600" dirty="0"/>
              <a:t>let target = new Circle(3);</a:t>
            </a:r>
          </a:p>
          <a:p>
            <a:r>
              <a:rPr lang="en-US" sz="1600" dirty="0"/>
              <a:t>console.log(</a:t>
            </a:r>
            <a:r>
              <a:rPr lang="en-US" sz="1600" dirty="0" err="1"/>
              <a:t>target.area.toFixed</a:t>
            </a:r>
            <a:r>
              <a:rPr lang="en-US" sz="1600" dirty="0"/>
              <a:t>(2));  // Prints "28.29"</a:t>
            </a:r>
          </a:p>
        </p:txBody>
      </p:sp>
    </p:spTree>
    <p:extLst>
      <p:ext uri="{BB962C8B-B14F-4D97-AF65-F5344CB8AC3E}">
        <p14:creationId xmlns:p14="http://schemas.microsoft.com/office/powerpoint/2010/main" val="3778859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B835-A716-E35A-D30F-4A916535E34D}"/>
              </a:ext>
            </a:extLst>
          </p:cNvPr>
          <p:cNvSpPr>
            <a:spLocks noGrp="1"/>
          </p:cNvSpPr>
          <p:nvPr>
            <p:ph type="title"/>
          </p:nvPr>
        </p:nvSpPr>
        <p:spPr/>
        <p:txBody>
          <a:bodyPr/>
          <a:lstStyle/>
          <a:p>
            <a:r>
              <a:rPr lang="en-US" dirty="0"/>
              <a:t>TypeScript Nested Interface</a:t>
            </a:r>
          </a:p>
        </p:txBody>
      </p:sp>
      <p:sp>
        <p:nvSpPr>
          <p:cNvPr id="3" name="Content Placeholder 2">
            <a:extLst>
              <a:ext uri="{FF2B5EF4-FFF2-40B4-BE49-F238E27FC236}">
                <a16:creationId xmlns:a16="http://schemas.microsoft.com/office/drawing/2014/main" id="{A251B68F-58DC-E7EC-2936-3D3D742AFD81}"/>
              </a:ext>
            </a:extLst>
          </p:cNvPr>
          <p:cNvSpPr>
            <a:spLocks noGrp="1"/>
          </p:cNvSpPr>
          <p:nvPr>
            <p:ph idx="1"/>
          </p:nvPr>
        </p:nvSpPr>
        <p:spPr>
          <a:xfrm>
            <a:off x="581193" y="2180496"/>
            <a:ext cx="5099172" cy="3678303"/>
          </a:xfrm>
        </p:spPr>
        <p:txBody>
          <a:bodyPr anchor="t"/>
          <a:lstStyle/>
          <a:p>
            <a:r>
              <a:rPr lang="en-US" dirty="0"/>
              <a:t>TypeScript allows both type aliases and interface to be nested. An object typed with a nested interface should have all its properties structured the same way as the interface definition.</a:t>
            </a:r>
          </a:p>
        </p:txBody>
      </p:sp>
      <p:sp>
        <p:nvSpPr>
          <p:cNvPr id="4" name="Slide Number Placeholder 3">
            <a:extLst>
              <a:ext uri="{FF2B5EF4-FFF2-40B4-BE49-F238E27FC236}">
                <a16:creationId xmlns:a16="http://schemas.microsoft.com/office/drawing/2014/main" id="{862D8003-513E-ED66-B744-AD2EA5D096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7" name="TextBox 6">
            <a:extLst>
              <a:ext uri="{FF2B5EF4-FFF2-40B4-BE49-F238E27FC236}">
                <a16:creationId xmlns:a16="http://schemas.microsoft.com/office/drawing/2014/main" id="{32F976B6-98C8-6BCD-53DB-C721FA429A83}"/>
              </a:ext>
            </a:extLst>
          </p:cNvPr>
          <p:cNvSpPr txBox="1"/>
          <p:nvPr/>
        </p:nvSpPr>
        <p:spPr>
          <a:xfrm>
            <a:off x="5888184" y="1962667"/>
            <a:ext cx="5722623" cy="4708981"/>
          </a:xfrm>
          <a:prstGeom prst="rect">
            <a:avLst/>
          </a:prstGeom>
          <a:noFill/>
          <a:effectLst>
            <a:outerShdw blurRad="50800" dist="38100" dir="2700000" algn="tl" rotWithShape="0">
              <a:prstClr val="black">
                <a:alpha val="40000"/>
              </a:prstClr>
            </a:outerShdw>
          </a:effectLst>
        </p:spPr>
        <p:txBody>
          <a:bodyPr wrap="square">
            <a:spAutoFit/>
          </a:bodyPr>
          <a:lstStyle/>
          <a:p>
            <a:r>
              <a:rPr lang="en-US" sz="2000" dirty="0"/>
              <a:t>// This is a nested interface</a:t>
            </a:r>
          </a:p>
          <a:p>
            <a:r>
              <a:rPr lang="en-US" sz="2000" dirty="0"/>
              <a:t>interface Course {</a:t>
            </a:r>
          </a:p>
          <a:p>
            <a:r>
              <a:rPr lang="en-US" sz="2000" dirty="0"/>
              <a:t>  description: { name: string;</a:t>
            </a:r>
          </a:p>
          <a:p>
            <a:r>
              <a:rPr lang="en-US" sz="2000" dirty="0"/>
              <a:t>    instructor: {name: string;}</a:t>
            </a:r>
          </a:p>
          <a:p>
            <a:r>
              <a:rPr lang="en-US" sz="2000" dirty="0"/>
              <a:t>    prerequisites: {courses: string[];}</a:t>
            </a:r>
          </a:p>
          <a:p>
            <a:r>
              <a:rPr lang="en-US" sz="2000" dirty="0"/>
              <a:t>  }</a:t>
            </a:r>
          </a:p>
          <a:p>
            <a:r>
              <a:rPr lang="en-US" sz="2000" dirty="0"/>
              <a:t>}</a:t>
            </a:r>
          </a:p>
          <a:p>
            <a:r>
              <a:rPr lang="en-US" sz="2000" dirty="0"/>
              <a:t>class </a:t>
            </a:r>
            <a:r>
              <a:rPr lang="en-US" sz="2000" dirty="0" err="1"/>
              <a:t>myCourse</a:t>
            </a:r>
            <a:r>
              <a:rPr lang="en-US" sz="2000" dirty="0"/>
              <a:t> implements Course {</a:t>
            </a:r>
          </a:p>
          <a:p>
            <a:r>
              <a:rPr lang="en-US" sz="2000" dirty="0"/>
              <a:t>  description = {</a:t>
            </a:r>
          </a:p>
          <a:p>
            <a:r>
              <a:rPr lang="en-US" sz="2000" dirty="0"/>
              <a:t>    name: '', instructor: { name: ''},</a:t>
            </a:r>
          </a:p>
          <a:p>
            <a:r>
              <a:rPr lang="en-US" sz="2000" dirty="0"/>
              <a:t>    prerequisites: {</a:t>
            </a:r>
          </a:p>
          <a:p>
            <a:r>
              <a:rPr lang="en-US" sz="2000" dirty="0"/>
              <a:t>      courses: []</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4707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6B07-AD2D-92E8-B833-45F207DC09DE}"/>
              </a:ext>
            </a:extLst>
          </p:cNvPr>
          <p:cNvSpPr>
            <a:spLocks noGrp="1"/>
          </p:cNvSpPr>
          <p:nvPr>
            <p:ph type="title"/>
          </p:nvPr>
        </p:nvSpPr>
        <p:spPr/>
        <p:txBody>
          <a:bodyPr/>
          <a:lstStyle/>
          <a:p>
            <a:r>
              <a:rPr lang="en-US" dirty="0"/>
              <a:t>What is TypeScript?</a:t>
            </a:r>
          </a:p>
        </p:txBody>
      </p:sp>
      <p:sp>
        <p:nvSpPr>
          <p:cNvPr id="3" name="Content Placeholder 2">
            <a:extLst>
              <a:ext uri="{FF2B5EF4-FFF2-40B4-BE49-F238E27FC236}">
                <a16:creationId xmlns:a16="http://schemas.microsoft.com/office/drawing/2014/main" id="{C5888E01-5550-F36A-36F8-45D37E264168}"/>
              </a:ext>
            </a:extLst>
          </p:cNvPr>
          <p:cNvSpPr>
            <a:spLocks noGrp="1"/>
          </p:cNvSpPr>
          <p:nvPr>
            <p:ph idx="1"/>
          </p:nvPr>
        </p:nvSpPr>
        <p:spPr/>
        <p:txBody>
          <a:bodyPr>
            <a:normAutofit fontScale="92500" lnSpcReduction="20000"/>
          </a:bodyPr>
          <a:lstStyle/>
          <a:p>
            <a:r>
              <a:rPr lang="en-US" i="1" dirty="0"/>
              <a:t>TypeScript is JavaScript with syntax for types.</a:t>
            </a:r>
          </a:p>
          <a:p>
            <a:r>
              <a:rPr lang="en-US" dirty="0"/>
              <a:t>JavaScript and More</a:t>
            </a:r>
          </a:p>
          <a:p>
            <a:pPr lvl="1"/>
            <a:r>
              <a:rPr lang="en-US" sz="2000" dirty="0"/>
              <a:t>TypeScript adds additional syntax to JavaScript to support a tighter integration with your editor. Catch errors early in your editor.</a:t>
            </a:r>
          </a:p>
          <a:p>
            <a:r>
              <a:rPr lang="en-US" dirty="0"/>
              <a:t>A Result You Can Trust</a:t>
            </a:r>
          </a:p>
          <a:p>
            <a:pPr lvl="1"/>
            <a:r>
              <a:rPr lang="en-US" sz="2000" dirty="0"/>
              <a:t>TypeScript code converts to JavaScript, which runs anywhere JavaScript runs: In a browser, on Node.js or </a:t>
            </a:r>
            <a:r>
              <a:rPr lang="en-US" sz="2000" dirty="0" err="1"/>
              <a:t>Deno</a:t>
            </a:r>
            <a:r>
              <a:rPr lang="en-US" sz="2000" dirty="0"/>
              <a:t> and in your apps.</a:t>
            </a:r>
          </a:p>
          <a:p>
            <a:r>
              <a:rPr lang="en-US" dirty="0"/>
              <a:t>Safety at Scale</a:t>
            </a:r>
          </a:p>
          <a:p>
            <a:pPr lvl="1"/>
            <a:r>
              <a:rPr lang="en-US" sz="2200" dirty="0"/>
              <a:t>TypeScript understands JavaScript and uses type inference to give you great tooling without additional code.</a:t>
            </a:r>
          </a:p>
        </p:txBody>
      </p:sp>
      <p:sp>
        <p:nvSpPr>
          <p:cNvPr id="4" name="Slide Number Placeholder 3">
            <a:extLst>
              <a:ext uri="{FF2B5EF4-FFF2-40B4-BE49-F238E27FC236}">
                <a16:creationId xmlns:a16="http://schemas.microsoft.com/office/drawing/2014/main" id="{74E33F63-AB46-4252-8922-9C789646D0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id="{91EC2C0C-A8CB-89EC-495D-C3D8F779185B}"/>
              </a:ext>
            </a:extLst>
          </p:cNvPr>
          <p:cNvSpPr txBox="1"/>
          <p:nvPr/>
        </p:nvSpPr>
        <p:spPr>
          <a:xfrm>
            <a:off x="581192" y="6155844"/>
            <a:ext cx="6096000" cy="369332"/>
          </a:xfrm>
          <a:prstGeom prst="rect">
            <a:avLst/>
          </a:prstGeom>
          <a:noFill/>
        </p:spPr>
        <p:txBody>
          <a:bodyPr wrap="square">
            <a:spAutoFit/>
          </a:bodyPr>
          <a:lstStyle/>
          <a:p>
            <a:r>
              <a:rPr lang="en-US" dirty="0"/>
              <a:t>https://www.typescriptlang.org/</a:t>
            </a:r>
          </a:p>
        </p:txBody>
      </p:sp>
    </p:spTree>
    <p:extLst>
      <p:ext uri="{BB962C8B-B14F-4D97-AF65-F5344CB8AC3E}">
        <p14:creationId xmlns:p14="http://schemas.microsoft.com/office/powerpoint/2010/main" val="3492811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012B-09D7-68AE-8897-A3F97993FEA4}"/>
              </a:ext>
            </a:extLst>
          </p:cNvPr>
          <p:cNvSpPr>
            <a:spLocks noGrp="1"/>
          </p:cNvSpPr>
          <p:nvPr>
            <p:ph type="title"/>
          </p:nvPr>
        </p:nvSpPr>
        <p:spPr/>
        <p:txBody>
          <a:bodyPr/>
          <a:lstStyle/>
          <a:p>
            <a:r>
              <a:rPr lang="en-US" dirty="0"/>
              <a:t>TypeScript Nesting Interfaces Inside an Interface</a:t>
            </a:r>
          </a:p>
        </p:txBody>
      </p:sp>
      <p:sp>
        <p:nvSpPr>
          <p:cNvPr id="3" name="Content Placeholder 2">
            <a:extLst>
              <a:ext uri="{FF2B5EF4-FFF2-40B4-BE49-F238E27FC236}">
                <a16:creationId xmlns:a16="http://schemas.microsoft.com/office/drawing/2014/main" id="{5EEBAFBD-3C95-30AC-E63D-94BE16DAA0F1}"/>
              </a:ext>
            </a:extLst>
          </p:cNvPr>
          <p:cNvSpPr>
            <a:spLocks noGrp="1"/>
          </p:cNvSpPr>
          <p:nvPr>
            <p:ph idx="1"/>
          </p:nvPr>
        </p:nvSpPr>
        <p:spPr>
          <a:xfrm>
            <a:off x="581192" y="2180496"/>
            <a:ext cx="11195171" cy="3678303"/>
          </a:xfrm>
        </p:spPr>
        <p:txBody>
          <a:bodyPr anchor="t"/>
          <a:lstStyle/>
          <a:p>
            <a:r>
              <a:rPr lang="en-US" dirty="0"/>
              <a:t>Since interfaces are composable, TypeScript allows you to nest interfaces within an interface.</a:t>
            </a:r>
          </a:p>
        </p:txBody>
      </p:sp>
      <p:sp>
        <p:nvSpPr>
          <p:cNvPr id="4" name="Slide Number Placeholder 3">
            <a:extLst>
              <a:ext uri="{FF2B5EF4-FFF2-40B4-BE49-F238E27FC236}">
                <a16:creationId xmlns:a16="http://schemas.microsoft.com/office/drawing/2014/main" id="{34DDF15E-D4AF-CEF6-E1EB-F3865CC630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6" name="TextBox 5">
            <a:extLst>
              <a:ext uri="{FF2B5EF4-FFF2-40B4-BE49-F238E27FC236}">
                <a16:creationId xmlns:a16="http://schemas.microsoft.com/office/drawing/2014/main" id="{418612DC-F331-6129-3C2C-DF710548382A}"/>
              </a:ext>
            </a:extLst>
          </p:cNvPr>
          <p:cNvSpPr txBox="1"/>
          <p:nvPr/>
        </p:nvSpPr>
        <p:spPr>
          <a:xfrm>
            <a:off x="872836" y="3158837"/>
            <a:ext cx="7453745" cy="3416320"/>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 Date is composed of primitive types</a:t>
            </a:r>
          </a:p>
          <a:p>
            <a:r>
              <a:rPr lang="en-US" dirty="0"/>
              <a:t>interface Date { </a:t>
            </a:r>
          </a:p>
          <a:p>
            <a:r>
              <a:rPr lang="en-US" dirty="0"/>
              <a:t>  month: number;  day: number;  year: number</a:t>
            </a:r>
          </a:p>
          <a:p>
            <a:r>
              <a:rPr lang="en-US" dirty="0"/>
              <a:t>}</a:t>
            </a:r>
          </a:p>
          <a:p>
            <a:r>
              <a:rPr lang="en-US" dirty="0"/>
              <a:t>// Passport is composed of primitive types and nested with another interface</a:t>
            </a:r>
          </a:p>
          <a:p>
            <a:r>
              <a:rPr lang="en-US" dirty="0"/>
              <a:t>interface Passport { </a:t>
            </a:r>
          </a:p>
          <a:p>
            <a:r>
              <a:rPr lang="en-US" dirty="0"/>
              <a:t>  id: string;  name: string;  citizenship: string;  expiration: Date;</a:t>
            </a:r>
          </a:p>
          <a:p>
            <a:r>
              <a:rPr lang="en-US" dirty="0"/>
              <a:t>}</a:t>
            </a:r>
          </a:p>
          <a:p>
            <a:r>
              <a:rPr lang="en-US" dirty="0"/>
              <a:t>// Ticket is composed of primitive types and nested with another interface</a:t>
            </a:r>
          </a:p>
          <a:p>
            <a:r>
              <a:rPr lang="en-US" dirty="0"/>
              <a:t>interface Ticket { seat: string; expiration: Date;}</a:t>
            </a:r>
          </a:p>
          <a:p>
            <a:r>
              <a:rPr lang="en-US" dirty="0"/>
              <a:t>// </a:t>
            </a:r>
            <a:r>
              <a:rPr lang="en-US" dirty="0" err="1"/>
              <a:t>TravelDocument</a:t>
            </a:r>
            <a:r>
              <a:rPr lang="en-US" dirty="0"/>
              <a:t> is nested with two other interfaces</a:t>
            </a:r>
          </a:p>
          <a:p>
            <a:r>
              <a:rPr lang="en-US" dirty="0"/>
              <a:t>interface </a:t>
            </a:r>
            <a:r>
              <a:rPr lang="en-US" dirty="0" err="1"/>
              <a:t>TravelDocument</a:t>
            </a:r>
            <a:r>
              <a:rPr lang="en-US" dirty="0"/>
              <a:t> { passport: Passport;  ticket: Ticket;}</a:t>
            </a:r>
          </a:p>
        </p:txBody>
      </p:sp>
    </p:spTree>
    <p:extLst>
      <p:ext uri="{BB962C8B-B14F-4D97-AF65-F5344CB8AC3E}">
        <p14:creationId xmlns:p14="http://schemas.microsoft.com/office/powerpoint/2010/main" val="529773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742E-286A-44D6-90B9-079A5B6601AC}"/>
              </a:ext>
            </a:extLst>
          </p:cNvPr>
          <p:cNvSpPr>
            <a:spLocks noGrp="1"/>
          </p:cNvSpPr>
          <p:nvPr>
            <p:ph type="title"/>
          </p:nvPr>
        </p:nvSpPr>
        <p:spPr/>
        <p:txBody>
          <a:bodyPr/>
          <a:lstStyle/>
          <a:p>
            <a:r>
              <a:rPr lang="en-US" dirty="0"/>
              <a:t>TypeScript Interface Inheritance</a:t>
            </a:r>
          </a:p>
        </p:txBody>
      </p:sp>
      <p:sp>
        <p:nvSpPr>
          <p:cNvPr id="3" name="Content Placeholder 2">
            <a:extLst>
              <a:ext uri="{FF2B5EF4-FFF2-40B4-BE49-F238E27FC236}">
                <a16:creationId xmlns:a16="http://schemas.microsoft.com/office/drawing/2014/main" id="{3D5BF40D-D71C-AA2B-77F7-99AAD2A18379}"/>
              </a:ext>
            </a:extLst>
          </p:cNvPr>
          <p:cNvSpPr>
            <a:spLocks noGrp="1"/>
          </p:cNvSpPr>
          <p:nvPr>
            <p:ph idx="1"/>
          </p:nvPr>
        </p:nvSpPr>
        <p:spPr>
          <a:xfrm>
            <a:off x="581194" y="2180496"/>
            <a:ext cx="4974480" cy="3678303"/>
          </a:xfrm>
        </p:spPr>
        <p:txBody>
          <a:bodyPr anchor="t"/>
          <a:lstStyle/>
          <a:p>
            <a:r>
              <a:rPr lang="en-US" dirty="0"/>
              <a:t>Like JavaScript classes, an interface can inherit properties and methods from another interface using the extends keyword. Members from the inherited interface are accessible in the new interface.</a:t>
            </a:r>
          </a:p>
        </p:txBody>
      </p:sp>
      <p:sp>
        <p:nvSpPr>
          <p:cNvPr id="4" name="Slide Number Placeholder 3">
            <a:extLst>
              <a:ext uri="{FF2B5EF4-FFF2-40B4-BE49-F238E27FC236}">
                <a16:creationId xmlns:a16="http://schemas.microsoft.com/office/drawing/2014/main" id="{21752864-CC24-35C0-AB4A-C502122B80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6" name="TextBox 5">
            <a:extLst>
              <a:ext uri="{FF2B5EF4-FFF2-40B4-BE49-F238E27FC236}">
                <a16:creationId xmlns:a16="http://schemas.microsoft.com/office/drawing/2014/main" id="{B164546F-522D-7647-187C-2B1BEBA4BF6C}"/>
              </a:ext>
            </a:extLst>
          </p:cNvPr>
          <p:cNvSpPr txBox="1"/>
          <p:nvPr/>
        </p:nvSpPr>
        <p:spPr>
          <a:xfrm>
            <a:off x="5861170" y="1820278"/>
            <a:ext cx="6330830" cy="4801314"/>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interface Brand { brand: string;}</a:t>
            </a:r>
          </a:p>
          <a:p>
            <a:r>
              <a:rPr lang="en-US" dirty="0"/>
              <a:t>// Model inherits property from Brand</a:t>
            </a:r>
          </a:p>
          <a:p>
            <a:r>
              <a:rPr lang="en-US" dirty="0"/>
              <a:t>interface Model extends Brand { model: string;}</a:t>
            </a:r>
          </a:p>
          <a:p>
            <a:r>
              <a:rPr lang="en-US" dirty="0"/>
              <a:t>// Car has a Model interface</a:t>
            </a:r>
          </a:p>
          <a:p>
            <a:r>
              <a:rPr lang="en-US" dirty="0"/>
              <a:t>class Car implements Model { </a:t>
            </a:r>
          </a:p>
          <a:p>
            <a:r>
              <a:rPr lang="en-US" dirty="0"/>
              <a:t>brand; </a:t>
            </a:r>
          </a:p>
          <a:p>
            <a:r>
              <a:rPr lang="en-US" dirty="0"/>
              <a:t>model;</a:t>
            </a:r>
          </a:p>
          <a:p>
            <a:r>
              <a:rPr lang="en-US" dirty="0"/>
              <a:t> constructor(brand: string, model: string) {</a:t>
            </a:r>
          </a:p>
          <a:p>
            <a:r>
              <a:rPr lang="en-US" dirty="0"/>
              <a:t>    </a:t>
            </a:r>
            <a:r>
              <a:rPr lang="en-US" dirty="0" err="1"/>
              <a:t>this.brand</a:t>
            </a:r>
            <a:r>
              <a:rPr lang="en-US" dirty="0"/>
              <a:t> = brand;</a:t>
            </a:r>
          </a:p>
          <a:p>
            <a:r>
              <a:rPr lang="en-US" dirty="0"/>
              <a:t>    </a:t>
            </a:r>
            <a:r>
              <a:rPr lang="en-US" dirty="0" err="1"/>
              <a:t>this.model</a:t>
            </a:r>
            <a:r>
              <a:rPr lang="en-US" dirty="0"/>
              <a:t> = model;</a:t>
            </a:r>
          </a:p>
          <a:p>
            <a:r>
              <a:rPr lang="en-US" dirty="0"/>
              <a:t>  }</a:t>
            </a:r>
          </a:p>
          <a:p>
            <a:r>
              <a:rPr lang="en-US" dirty="0"/>
              <a:t>  log() {</a:t>
            </a:r>
          </a:p>
          <a:p>
            <a:r>
              <a:rPr lang="en-US" dirty="0"/>
              <a:t>    console.log(`Drive a ${</a:t>
            </a:r>
            <a:r>
              <a:rPr lang="en-US" dirty="0" err="1"/>
              <a:t>this.brand</a:t>
            </a:r>
            <a:r>
              <a:rPr lang="en-US" dirty="0"/>
              <a:t>} ${</a:t>
            </a:r>
            <a:r>
              <a:rPr lang="en-US" dirty="0" err="1"/>
              <a:t>this.model</a:t>
            </a:r>
            <a:r>
              <a:rPr lang="en-US" dirty="0"/>
              <a:t>} today!`);</a:t>
            </a:r>
          </a:p>
          <a:p>
            <a:r>
              <a:rPr lang="en-US" dirty="0"/>
              <a:t>  }</a:t>
            </a:r>
          </a:p>
          <a:p>
            <a:r>
              <a:rPr lang="en-US" dirty="0"/>
              <a:t>}</a:t>
            </a:r>
          </a:p>
          <a:p>
            <a:r>
              <a:rPr lang="en-US" dirty="0"/>
              <a:t>const </a:t>
            </a:r>
            <a:r>
              <a:rPr lang="en-US" dirty="0" err="1"/>
              <a:t>myCar</a:t>
            </a:r>
            <a:r>
              <a:rPr lang="en-US" dirty="0"/>
              <a:t>: Car = new Car('Nissan', 'Sentra'); </a:t>
            </a:r>
          </a:p>
          <a:p>
            <a:r>
              <a:rPr lang="en-US" dirty="0"/>
              <a:t>myCar.log(); // Prints "Drive a Nissan Sentra today!"</a:t>
            </a:r>
          </a:p>
        </p:txBody>
      </p:sp>
    </p:spTree>
    <p:extLst>
      <p:ext uri="{BB962C8B-B14F-4D97-AF65-F5344CB8AC3E}">
        <p14:creationId xmlns:p14="http://schemas.microsoft.com/office/powerpoint/2010/main" val="2464444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C4E3-7434-09D4-C7A9-7E573A26C37D}"/>
              </a:ext>
            </a:extLst>
          </p:cNvPr>
          <p:cNvSpPr>
            <a:spLocks noGrp="1"/>
          </p:cNvSpPr>
          <p:nvPr>
            <p:ph type="title"/>
          </p:nvPr>
        </p:nvSpPr>
        <p:spPr/>
        <p:txBody>
          <a:bodyPr/>
          <a:lstStyle/>
          <a:p>
            <a:r>
              <a:rPr lang="en-US" dirty="0"/>
              <a:t>TypeScript Interface Index Signature</a:t>
            </a:r>
          </a:p>
        </p:txBody>
      </p:sp>
      <p:sp>
        <p:nvSpPr>
          <p:cNvPr id="3" name="Content Placeholder 2">
            <a:extLst>
              <a:ext uri="{FF2B5EF4-FFF2-40B4-BE49-F238E27FC236}">
                <a16:creationId xmlns:a16="http://schemas.microsoft.com/office/drawing/2014/main" id="{9FC3BA6D-2384-B8A6-07BB-36C43F486DD8}"/>
              </a:ext>
            </a:extLst>
          </p:cNvPr>
          <p:cNvSpPr>
            <a:spLocks noGrp="1"/>
          </p:cNvSpPr>
          <p:nvPr>
            <p:ph idx="1"/>
          </p:nvPr>
        </p:nvSpPr>
        <p:spPr/>
        <p:txBody>
          <a:bodyPr anchor="t"/>
          <a:lstStyle/>
          <a:p>
            <a:r>
              <a:rPr lang="en-US" dirty="0"/>
              <a:t>Property names of an object are assumed to be strings, but they can also be numbers. If you don’t know in advance the types of these property names, TypeScript allows you to use an index signature to specify the type for the property name inside an object. To specify an index signature, use square brackets, [...], to surround the type notation for the property name.</a:t>
            </a:r>
          </a:p>
        </p:txBody>
      </p:sp>
      <p:sp>
        <p:nvSpPr>
          <p:cNvPr id="4" name="Slide Number Placeholder 3">
            <a:extLst>
              <a:ext uri="{FF2B5EF4-FFF2-40B4-BE49-F238E27FC236}">
                <a16:creationId xmlns:a16="http://schemas.microsoft.com/office/drawing/2014/main" id="{A73083F7-28D2-2308-FF5A-39ECF7044A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
        <p:nvSpPr>
          <p:cNvPr id="6" name="TextBox 5">
            <a:extLst>
              <a:ext uri="{FF2B5EF4-FFF2-40B4-BE49-F238E27FC236}">
                <a16:creationId xmlns:a16="http://schemas.microsoft.com/office/drawing/2014/main" id="{BF62F2ED-972F-20F5-4696-E8B6AA04A2A1}"/>
              </a:ext>
            </a:extLst>
          </p:cNvPr>
          <p:cNvSpPr txBox="1"/>
          <p:nvPr/>
        </p:nvSpPr>
        <p:spPr>
          <a:xfrm>
            <a:off x="581192" y="4116629"/>
            <a:ext cx="7288190" cy="2585323"/>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interface Code {</a:t>
            </a:r>
          </a:p>
          <a:p>
            <a:r>
              <a:rPr lang="en-US" dirty="0"/>
              <a:t>  [code: number]: string;</a:t>
            </a:r>
          </a:p>
          <a:p>
            <a:r>
              <a:rPr lang="en-US" dirty="0"/>
              <a:t>}</a:t>
            </a:r>
          </a:p>
          <a:p>
            <a:r>
              <a:rPr lang="en-US" dirty="0"/>
              <a:t>const </a:t>
            </a:r>
            <a:r>
              <a:rPr lang="en-US" dirty="0" err="1"/>
              <a:t>codeToStates</a:t>
            </a:r>
            <a:r>
              <a:rPr lang="en-US" dirty="0"/>
              <a:t>: Code = {603: 'NH', 617: 'MA'};</a:t>
            </a:r>
          </a:p>
          <a:p>
            <a:endParaRPr lang="en-US" dirty="0"/>
          </a:p>
          <a:p>
            <a:r>
              <a:rPr lang="en-US" dirty="0"/>
              <a:t>interface </a:t>
            </a:r>
            <a:r>
              <a:rPr lang="en-US" dirty="0" err="1"/>
              <a:t>ReverseCode</a:t>
            </a:r>
            <a:r>
              <a:rPr lang="en-US" dirty="0"/>
              <a:t> {</a:t>
            </a:r>
          </a:p>
          <a:p>
            <a:r>
              <a:rPr lang="en-US" dirty="0"/>
              <a:t>  [code: string]: number;</a:t>
            </a:r>
          </a:p>
          <a:p>
            <a:r>
              <a:rPr lang="en-US" dirty="0"/>
              <a:t>}</a:t>
            </a:r>
          </a:p>
          <a:p>
            <a:r>
              <a:rPr lang="en-US" dirty="0"/>
              <a:t>const </a:t>
            </a:r>
            <a:r>
              <a:rPr lang="en-US" dirty="0" err="1"/>
              <a:t>stateToCodes</a:t>
            </a:r>
            <a:r>
              <a:rPr lang="en-US" dirty="0"/>
              <a:t>: </a:t>
            </a:r>
            <a:r>
              <a:rPr lang="en-US" dirty="0" err="1"/>
              <a:t>ReverseCode</a:t>
            </a:r>
            <a:r>
              <a:rPr lang="en-US" dirty="0"/>
              <a:t> = {'NH': 603, 'MA': 617};</a:t>
            </a:r>
          </a:p>
        </p:txBody>
      </p:sp>
    </p:spTree>
    <p:extLst>
      <p:ext uri="{BB962C8B-B14F-4D97-AF65-F5344CB8AC3E}">
        <p14:creationId xmlns:p14="http://schemas.microsoft.com/office/powerpoint/2010/main" val="4294026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67F2-4D4D-0BF1-64FF-A2129451F3F9}"/>
              </a:ext>
            </a:extLst>
          </p:cNvPr>
          <p:cNvSpPr>
            <a:spLocks noGrp="1"/>
          </p:cNvSpPr>
          <p:nvPr>
            <p:ph type="title"/>
          </p:nvPr>
        </p:nvSpPr>
        <p:spPr/>
        <p:txBody>
          <a:bodyPr/>
          <a:lstStyle/>
          <a:p>
            <a:r>
              <a:rPr lang="en-US" dirty="0"/>
              <a:t>TypeScript Interface Optional Properties</a:t>
            </a:r>
          </a:p>
        </p:txBody>
      </p:sp>
      <p:sp>
        <p:nvSpPr>
          <p:cNvPr id="3" name="Content Placeholder 2">
            <a:extLst>
              <a:ext uri="{FF2B5EF4-FFF2-40B4-BE49-F238E27FC236}">
                <a16:creationId xmlns:a16="http://schemas.microsoft.com/office/drawing/2014/main" id="{0826045A-D6C1-560D-A839-D75187A5E279}"/>
              </a:ext>
            </a:extLst>
          </p:cNvPr>
          <p:cNvSpPr>
            <a:spLocks noGrp="1"/>
          </p:cNvSpPr>
          <p:nvPr>
            <p:ph idx="1"/>
          </p:nvPr>
        </p:nvSpPr>
        <p:spPr/>
        <p:txBody>
          <a:bodyPr anchor="t"/>
          <a:lstStyle/>
          <a:p>
            <a:r>
              <a:rPr lang="en-US" dirty="0"/>
              <a:t>TypeScript allows you to specify optional properties inside an interface. This is useful in situations where not all object properties have values assigned to them. To indicate if a property is optional, append a ? symbol after the property name before the colon, :.</a:t>
            </a:r>
          </a:p>
        </p:txBody>
      </p:sp>
      <p:sp>
        <p:nvSpPr>
          <p:cNvPr id="4" name="Slide Number Placeholder 3">
            <a:extLst>
              <a:ext uri="{FF2B5EF4-FFF2-40B4-BE49-F238E27FC236}">
                <a16:creationId xmlns:a16="http://schemas.microsoft.com/office/drawing/2014/main" id="{1DBDAEA2-E0EA-B4ED-7BEE-1C9C09A4D9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6" name="TextBox 5">
            <a:extLst>
              <a:ext uri="{FF2B5EF4-FFF2-40B4-BE49-F238E27FC236}">
                <a16:creationId xmlns:a16="http://schemas.microsoft.com/office/drawing/2014/main" id="{11CD02CF-BE89-25D9-0236-445B56F6B7D9}"/>
              </a:ext>
            </a:extLst>
          </p:cNvPr>
          <p:cNvSpPr txBox="1"/>
          <p:nvPr/>
        </p:nvSpPr>
        <p:spPr>
          <a:xfrm>
            <a:off x="581192" y="4019647"/>
            <a:ext cx="6096000" cy="2585323"/>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interface Profile {</a:t>
            </a:r>
          </a:p>
          <a:p>
            <a:r>
              <a:rPr lang="en-US" dirty="0"/>
              <a:t>  name: string; </a:t>
            </a:r>
          </a:p>
          <a:p>
            <a:r>
              <a:rPr lang="en-US" dirty="0"/>
              <a:t>  age: number;</a:t>
            </a:r>
          </a:p>
          <a:p>
            <a:r>
              <a:rPr lang="en-US" dirty="0"/>
              <a:t>  hobbies?: string[];</a:t>
            </a:r>
          </a:p>
          <a:p>
            <a:r>
              <a:rPr lang="en-US" dirty="0"/>
              <a:t>}</a:t>
            </a:r>
          </a:p>
          <a:p>
            <a:endParaRPr lang="en-US" dirty="0"/>
          </a:p>
          <a:p>
            <a:r>
              <a:rPr lang="en-US" dirty="0"/>
              <a:t>// The property, hobbies, is optional, but name and age are required.</a:t>
            </a:r>
          </a:p>
          <a:p>
            <a:r>
              <a:rPr lang="en-US" dirty="0"/>
              <a:t>const teacher: Profile = {name: 'Tom Sawyer', age: 18}; </a:t>
            </a:r>
          </a:p>
        </p:txBody>
      </p:sp>
    </p:spTree>
    <p:extLst>
      <p:ext uri="{BB962C8B-B14F-4D97-AF65-F5344CB8AC3E}">
        <p14:creationId xmlns:p14="http://schemas.microsoft.com/office/powerpoint/2010/main" val="2542379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9" name="Google Shape;229;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33363" lvl="0" indent="0" algn="l" rtl="0">
              <a:lnSpc>
                <a:spcPct val="90000"/>
              </a:lnSpc>
              <a:spcBef>
                <a:spcPts val="0"/>
              </a:spcBef>
              <a:spcAft>
                <a:spcPts val="0"/>
              </a:spcAft>
              <a:buClr>
                <a:schemeClr val="dk1"/>
              </a:buClr>
              <a:buSzPts val="4000"/>
              <a:buFont typeface="Arial"/>
              <a:buNone/>
            </a:pPr>
            <a:r>
              <a:rPr lang="en-US" dirty="0"/>
              <a:t>Summary</a:t>
            </a:r>
            <a:endParaRPr dirty="0"/>
          </a:p>
        </p:txBody>
      </p:sp>
      <p:sp>
        <p:nvSpPr>
          <p:cNvPr id="230" name="Google Shape;230;p20"/>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a:lnSpc>
                <a:spcPct val="130000"/>
              </a:lnSpc>
            </a:pPr>
            <a:r>
              <a:rPr lang="en-US"/>
              <a:t>Overview Typescript</a:t>
            </a:r>
            <a:endParaRPr lang="en-US" dirty="0"/>
          </a:p>
          <a:p>
            <a:pPr>
              <a:lnSpc>
                <a:spcPct val="130000"/>
              </a:lnSpc>
            </a:pPr>
            <a:r>
              <a:rPr lang="en-US" dirty="0"/>
              <a:t>Configure: Basic Typescript for </a:t>
            </a:r>
            <a:r>
              <a:rPr lang="en-US" dirty="0" err="1"/>
              <a:t>Reactjs</a:t>
            </a:r>
            <a:endParaRPr lang="en-US" dirty="0"/>
          </a:p>
        </p:txBody>
      </p:sp>
      <p:sp>
        <p:nvSpPr>
          <p:cNvPr id="228" name="Google Shape;228;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5569-DF65-7F49-DAF8-16D3EE61772A}"/>
              </a:ext>
            </a:extLst>
          </p:cNvPr>
          <p:cNvSpPr>
            <a:spLocks noGrp="1"/>
          </p:cNvSpPr>
          <p:nvPr>
            <p:ph type="title"/>
          </p:nvPr>
        </p:nvSpPr>
        <p:spPr/>
        <p:txBody>
          <a:bodyPr/>
          <a:lstStyle/>
          <a:p>
            <a:r>
              <a:rPr lang="en-US" dirty="0"/>
              <a:t>Download TypeScript</a:t>
            </a:r>
          </a:p>
        </p:txBody>
      </p:sp>
      <p:sp>
        <p:nvSpPr>
          <p:cNvPr id="3" name="Content Placeholder 2">
            <a:extLst>
              <a:ext uri="{FF2B5EF4-FFF2-40B4-BE49-F238E27FC236}">
                <a16:creationId xmlns:a16="http://schemas.microsoft.com/office/drawing/2014/main" id="{3FED2EA4-147C-9AD0-30FA-D078ABC03A2E}"/>
              </a:ext>
            </a:extLst>
          </p:cNvPr>
          <p:cNvSpPr>
            <a:spLocks noGrp="1"/>
          </p:cNvSpPr>
          <p:nvPr>
            <p:ph idx="1"/>
          </p:nvPr>
        </p:nvSpPr>
        <p:spPr/>
        <p:txBody>
          <a:bodyPr/>
          <a:lstStyle/>
          <a:p>
            <a:r>
              <a:rPr lang="en-US" dirty="0"/>
              <a:t>TypeScript can be installed through three installation routes depending on how you intend to use it: an </a:t>
            </a:r>
            <a:r>
              <a:rPr lang="en-US" dirty="0" err="1"/>
              <a:t>npm</a:t>
            </a:r>
            <a:r>
              <a:rPr lang="en-US" dirty="0"/>
              <a:t> module, a NuGet package or a Visual Studio Extension.</a:t>
            </a:r>
          </a:p>
          <a:p>
            <a:pPr lvl="1">
              <a:buFont typeface="Arial" panose="020B0604020202020204" pitchFamily="34" charset="0"/>
              <a:buChar char="•"/>
            </a:pPr>
            <a:r>
              <a:rPr lang="en-US" sz="2000" dirty="0" err="1"/>
              <a:t>npm</a:t>
            </a:r>
            <a:r>
              <a:rPr lang="en-US" sz="2000" dirty="0"/>
              <a:t>: </a:t>
            </a:r>
            <a:r>
              <a:rPr lang="en-US" sz="2000" dirty="0" err="1"/>
              <a:t>npm</a:t>
            </a:r>
            <a:r>
              <a:rPr lang="en-US" sz="2000" dirty="0"/>
              <a:t> install typescript --save-dev</a:t>
            </a:r>
          </a:p>
          <a:p>
            <a:pPr lvl="1">
              <a:buFont typeface="Arial" panose="020B0604020202020204" pitchFamily="34" charset="0"/>
              <a:buChar char="•"/>
            </a:pPr>
            <a:r>
              <a:rPr lang="en-US" sz="2000" dirty="0"/>
              <a:t>Visual Studio:  Install-Package </a:t>
            </a:r>
            <a:r>
              <a:rPr lang="en-US" sz="2000" dirty="0" err="1"/>
              <a:t>Microsoft.TypeScript.MSBuild</a:t>
            </a:r>
            <a:r>
              <a:rPr lang="en-US" sz="2000" dirty="0"/>
              <a:t> (package in </a:t>
            </a:r>
            <a:r>
              <a:rPr lang="en-US" sz="2000" dirty="0" err="1"/>
              <a:t>Nuget</a:t>
            </a:r>
            <a:r>
              <a:rPr lang="en-US" sz="2000" dirty="0"/>
              <a:t> for your </a:t>
            </a:r>
            <a:r>
              <a:rPr lang="en-US" sz="2000" dirty="0" err="1"/>
              <a:t>MSBuild</a:t>
            </a:r>
            <a:r>
              <a:rPr lang="en-US" sz="2000" dirty="0"/>
              <a:t> projects)</a:t>
            </a:r>
          </a:p>
          <a:p>
            <a:pPr lvl="1">
              <a:buFont typeface="Arial" panose="020B0604020202020204" pitchFamily="34" charset="0"/>
              <a:buChar char="•"/>
            </a:pPr>
            <a:r>
              <a:rPr lang="en-US" sz="2000" dirty="0"/>
              <a:t>For project types which don't support </a:t>
            </a:r>
            <a:r>
              <a:rPr lang="en-US" sz="2000" dirty="0" err="1"/>
              <a:t>Nuget</a:t>
            </a:r>
            <a:r>
              <a:rPr lang="en-US" sz="2000" dirty="0"/>
              <a:t>, you can use the TypeScript Visual Studio extension. You can install the extension using Extensions &gt; Manage Extensions in Visual Studio.</a:t>
            </a:r>
          </a:p>
          <a:p>
            <a:pPr lvl="1">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2E1D3DBB-B7D3-7CAE-8B37-D62220C51D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0175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Typescript For React</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3707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AB18-51ED-4311-DCD3-2D8F60C77C9D}"/>
              </a:ext>
            </a:extLst>
          </p:cNvPr>
          <p:cNvSpPr>
            <a:spLocks noGrp="1"/>
          </p:cNvSpPr>
          <p:nvPr>
            <p:ph type="title"/>
          </p:nvPr>
        </p:nvSpPr>
        <p:spPr/>
        <p:txBody>
          <a:bodyPr/>
          <a:lstStyle/>
          <a:p>
            <a:r>
              <a:rPr lang="en-US" dirty="0"/>
              <a:t>Getting Set Up With a React Project</a:t>
            </a:r>
          </a:p>
        </p:txBody>
      </p:sp>
      <p:sp>
        <p:nvSpPr>
          <p:cNvPr id="3" name="Content Placeholder 2">
            <a:extLst>
              <a:ext uri="{FF2B5EF4-FFF2-40B4-BE49-F238E27FC236}">
                <a16:creationId xmlns:a16="http://schemas.microsoft.com/office/drawing/2014/main" id="{E9422018-D3E8-11F5-9D26-593FB0A7956B}"/>
              </a:ext>
            </a:extLst>
          </p:cNvPr>
          <p:cNvSpPr>
            <a:spLocks noGrp="1"/>
          </p:cNvSpPr>
          <p:nvPr>
            <p:ph idx="1"/>
          </p:nvPr>
        </p:nvSpPr>
        <p:spPr/>
        <p:txBody>
          <a:bodyPr>
            <a:normAutofit/>
          </a:bodyPr>
          <a:lstStyle/>
          <a:p>
            <a:r>
              <a:rPr lang="en-US" dirty="0"/>
              <a:t>TypeScript supports JSX and can correctly model the patterns used in React codebases like </a:t>
            </a:r>
            <a:r>
              <a:rPr lang="en-US" dirty="0" err="1"/>
              <a:t>useState</a:t>
            </a:r>
            <a:r>
              <a:rPr lang="en-US" dirty="0"/>
              <a:t>.</a:t>
            </a:r>
          </a:p>
          <a:p>
            <a:r>
              <a:rPr lang="en-US" dirty="0"/>
              <a:t>Installation: </a:t>
            </a:r>
            <a:r>
              <a:rPr lang="en-US" dirty="0" err="1"/>
              <a:t>npx</a:t>
            </a:r>
            <a:r>
              <a:rPr lang="en-US" dirty="0"/>
              <a:t> create-react-app my-app --template typescript</a:t>
            </a:r>
          </a:p>
          <a:p>
            <a:r>
              <a:rPr lang="en-US" dirty="0"/>
              <a:t>To add TypeScript to an existing Create React App project, first install it:</a:t>
            </a:r>
          </a:p>
          <a:p>
            <a:pPr lvl="1"/>
            <a:r>
              <a:rPr lang="en-US" sz="2000" dirty="0" err="1"/>
              <a:t>npm</a:t>
            </a:r>
            <a:r>
              <a:rPr lang="en-US" sz="2000" dirty="0"/>
              <a:t> install --save typescript @types/node @types/react @types/react-dom @types/jest</a:t>
            </a:r>
          </a:p>
          <a:p>
            <a:pPr lvl="1"/>
            <a:r>
              <a:rPr lang="en-US" sz="2000" dirty="0"/>
              <a:t>Next, rename any file to be a TypeScript file (e.g. </a:t>
            </a:r>
            <a:r>
              <a:rPr lang="en-US" sz="2000" dirty="0" err="1"/>
              <a:t>src</a:t>
            </a:r>
            <a:r>
              <a:rPr lang="en-US" sz="2000" dirty="0"/>
              <a:t>/index.js to </a:t>
            </a:r>
            <a:r>
              <a:rPr lang="en-US" sz="2000" dirty="0" err="1"/>
              <a:t>src</a:t>
            </a:r>
            <a:r>
              <a:rPr lang="en-US" sz="2000" dirty="0"/>
              <a:t>/</a:t>
            </a:r>
            <a:r>
              <a:rPr lang="en-US" sz="2000" dirty="0" err="1"/>
              <a:t>index.tsx</a:t>
            </a:r>
            <a:r>
              <a:rPr lang="en-US" sz="2000" dirty="0"/>
              <a:t>) and restart your development server!</a:t>
            </a:r>
          </a:p>
          <a:p>
            <a:endParaRPr lang="en-US" dirty="0"/>
          </a:p>
        </p:txBody>
      </p:sp>
      <p:sp>
        <p:nvSpPr>
          <p:cNvPr id="4" name="Slide Number Placeholder 3">
            <a:extLst>
              <a:ext uri="{FF2B5EF4-FFF2-40B4-BE49-F238E27FC236}">
                <a16:creationId xmlns:a16="http://schemas.microsoft.com/office/drawing/2014/main" id="{B1F24C11-7C06-E685-49FD-ADCA72B7B2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85017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Functions</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2744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0492-A550-9A25-34B3-CA6FD3F7CE03}"/>
              </a:ext>
            </a:extLst>
          </p:cNvPr>
          <p:cNvSpPr>
            <a:spLocks noGrp="1"/>
          </p:cNvSpPr>
          <p:nvPr>
            <p:ph type="title"/>
          </p:nvPr>
        </p:nvSpPr>
        <p:spPr/>
        <p:txBody>
          <a:bodyPr/>
          <a:lstStyle/>
          <a:p>
            <a:r>
              <a:rPr lang="en-US" dirty="0"/>
              <a:t>Functional Components</a:t>
            </a:r>
          </a:p>
        </p:txBody>
      </p:sp>
      <p:sp>
        <p:nvSpPr>
          <p:cNvPr id="3" name="Content Placeholder 2">
            <a:extLst>
              <a:ext uri="{FF2B5EF4-FFF2-40B4-BE49-F238E27FC236}">
                <a16:creationId xmlns:a16="http://schemas.microsoft.com/office/drawing/2014/main" id="{D972182E-8511-EBA9-40C9-D1CB9A9938FF}"/>
              </a:ext>
            </a:extLst>
          </p:cNvPr>
          <p:cNvSpPr>
            <a:spLocks noGrp="1"/>
          </p:cNvSpPr>
          <p:nvPr>
            <p:ph idx="1"/>
          </p:nvPr>
        </p:nvSpPr>
        <p:spPr/>
        <p:txBody>
          <a:bodyPr/>
          <a:lstStyle/>
          <a:p>
            <a:r>
              <a:rPr lang="en-US" dirty="0"/>
              <a:t>These can be written as normal functions that take a props argument and return a JSX element.</a:t>
            </a:r>
          </a:p>
          <a:p>
            <a:r>
              <a:rPr lang="en-US" dirty="0"/>
              <a:t>The first argument is a props object</a:t>
            </a:r>
          </a:p>
          <a:p>
            <a:r>
              <a:rPr lang="en-US" dirty="0"/>
              <a:t>TS enforces that its return type must be assignable to </a:t>
            </a:r>
            <a:r>
              <a:rPr lang="en-US" dirty="0" err="1"/>
              <a:t>JSX.Element</a:t>
            </a:r>
            <a:endParaRPr lang="en-US" dirty="0"/>
          </a:p>
          <a:p>
            <a:r>
              <a:rPr lang="en-US" dirty="0"/>
              <a:t>Using interface or type keyword to create a props object of the type.</a:t>
            </a:r>
          </a:p>
        </p:txBody>
      </p:sp>
      <p:sp>
        <p:nvSpPr>
          <p:cNvPr id="4" name="Slide Number Placeholder 3">
            <a:extLst>
              <a:ext uri="{FF2B5EF4-FFF2-40B4-BE49-F238E27FC236}">
                <a16:creationId xmlns:a16="http://schemas.microsoft.com/office/drawing/2014/main" id="{FE9EE89D-C3B8-9D76-31A1-FE8E1737B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399146450"/>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2148E502-8808-4055-AAE8-B162BDE438C1}" vid="{343E5C03-897F-4C65-BA6E-649FA33012E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1993</TotalTime>
  <Words>3964</Words>
  <Application>Microsoft Office PowerPoint</Application>
  <PresentationFormat>Widescreen</PresentationFormat>
  <Paragraphs>447</Paragraphs>
  <Slides>44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Gill Sans MT</vt:lpstr>
      <vt:lpstr>Merriweather Sans</vt:lpstr>
      <vt:lpstr>Wingdings 2</vt:lpstr>
      <vt:lpstr>Theme1</vt:lpstr>
      <vt:lpstr>Typescript for Reactjs</vt:lpstr>
      <vt:lpstr>Objectives</vt:lpstr>
      <vt:lpstr>Typescript</vt:lpstr>
      <vt:lpstr>What is TypeScript?</vt:lpstr>
      <vt:lpstr>Download TypeScript</vt:lpstr>
      <vt:lpstr>Typescript For React</vt:lpstr>
      <vt:lpstr>Getting Set Up With a React Project</vt:lpstr>
      <vt:lpstr>Functions</vt:lpstr>
      <vt:lpstr>Functional Components</vt:lpstr>
      <vt:lpstr>Example for Functional component</vt:lpstr>
      <vt:lpstr>using the FunctionComponent or FC</vt:lpstr>
      <vt:lpstr>Typescript Functional Components features</vt:lpstr>
      <vt:lpstr>Complex  Types</vt:lpstr>
      <vt:lpstr>TypeScript Type for One-dimensional Array</vt:lpstr>
      <vt:lpstr>TypeScript Generic Type for One-Dimensional Array</vt:lpstr>
      <vt:lpstr>TypeScript Type for Multi-dimensional Array</vt:lpstr>
      <vt:lpstr>TypeScript Empty Array Initialization</vt:lpstr>
      <vt:lpstr>TypeScript Tuple Type</vt:lpstr>
      <vt:lpstr>TypeScript Tuple Type Syntax</vt:lpstr>
      <vt:lpstr>TypeScript Tuple Type Length and Order</vt:lpstr>
      <vt:lpstr>TypeScript Tuple Array Assignment</vt:lpstr>
      <vt:lpstr>TypeScript Array Type Inference</vt:lpstr>
      <vt:lpstr>TypeScript Array Type Inference on Tuple .concat()</vt:lpstr>
      <vt:lpstr>TypeScript Enum Type</vt:lpstr>
      <vt:lpstr>TypeScript Object Type</vt:lpstr>
      <vt:lpstr>TypeScript Type Alias</vt:lpstr>
      <vt:lpstr>TypeScript Function Type Alias</vt:lpstr>
      <vt:lpstr>Union Type</vt:lpstr>
      <vt:lpstr>TypeScript Union Type</vt:lpstr>
      <vt:lpstr>TypeScript Union Type Narrowing</vt:lpstr>
      <vt:lpstr>TypeScript Function Return Union Type</vt:lpstr>
      <vt:lpstr>TypeScript Union of Array Types</vt:lpstr>
      <vt:lpstr>TypeScript Union Type Common Property Access</vt:lpstr>
      <vt:lpstr>TypeScript Union of Literal Types</vt:lpstr>
      <vt:lpstr>Advantage Object Type</vt:lpstr>
      <vt:lpstr>TypeScript Interface Type</vt:lpstr>
      <vt:lpstr>TypeScript Interface Define Objects Only</vt:lpstr>
      <vt:lpstr>TypeScript Interface for Classes</vt:lpstr>
      <vt:lpstr>TypeScript Nested Interface</vt:lpstr>
      <vt:lpstr>TypeScript Nesting Interfaces Inside an Interface</vt:lpstr>
      <vt:lpstr>TypeScript Interface Inheritance</vt:lpstr>
      <vt:lpstr>TypeScript Interface Index Signature</vt:lpstr>
      <vt:lpstr>TypeScript Interface Optional Properties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sang (FE FPTU HN)</dc:creator>
  <cp:lastModifiedBy>Đại học Tài chính - Marketing</cp:lastModifiedBy>
  <cp:revision>454</cp:revision>
  <dcterms:created xsi:type="dcterms:W3CDTF">2021-08-08T14:50:46Z</dcterms:created>
  <dcterms:modified xsi:type="dcterms:W3CDTF">2022-10-28T06:11:46Z</dcterms:modified>
</cp:coreProperties>
</file>