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7"/>
  </p:notesMasterIdLst>
  <p:sldIdLst>
    <p:sldId id="276" r:id="rId2"/>
    <p:sldId id="257" r:id="rId3"/>
    <p:sldId id="277" r:id="rId4"/>
    <p:sldId id="259" r:id="rId5"/>
    <p:sldId id="287" r:id="rId6"/>
    <p:sldId id="280" r:id="rId7"/>
    <p:sldId id="283" r:id="rId8"/>
    <p:sldId id="281" r:id="rId9"/>
    <p:sldId id="282" r:id="rId10"/>
    <p:sldId id="297" r:id="rId11"/>
    <p:sldId id="288" r:id="rId12"/>
    <p:sldId id="266" r:id="rId13"/>
    <p:sldId id="289" r:id="rId14"/>
    <p:sldId id="278" r:id="rId15"/>
    <p:sldId id="284" r:id="rId16"/>
    <p:sldId id="296" r:id="rId17"/>
    <p:sldId id="285" r:id="rId18"/>
    <p:sldId id="286" r:id="rId19"/>
    <p:sldId id="290" r:id="rId20"/>
    <p:sldId id="291" r:id="rId21"/>
    <p:sldId id="292" r:id="rId22"/>
    <p:sldId id="293" r:id="rId23"/>
    <p:sldId id="294" r:id="rId24"/>
    <p:sldId id="295" r:id="rId25"/>
    <p:sldId id="2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pHbWN9KsvKWnZQMoNEEjatkxd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12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3450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12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90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4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8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9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9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5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7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7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4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3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644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React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Lesson 4 – Mr. Minh Sang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2BDB5-6CDE-A978-7C47-FAE27C7D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72C20-9EE1-6097-C054-AAC75579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Lifting State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43BA2-9A03-7A02-8FC5-6F6E3399D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Sometimes several components may share the same data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Changes to data in one component needs to be reflected to another component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Best to move the shared state to a common ancestor component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E3620-8753-025E-45A4-7C90F8C9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126A-DF97-9B3C-91AE-EBE42222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F29F8-EA36-B286-2F02-20AFEFC3D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172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Lists are handled similar to JavaScript</a:t>
            </a:r>
          </a:p>
          <a:p>
            <a:r>
              <a:rPr lang="en-US" dirty="0"/>
              <a:t>Example:</a:t>
            </a:r>
          </a:p>
          <a:p>
            <a:pPr marL="936000" lvl="3" indent="0">
              <a:buNone/>
            </a:pPr>
            <a:r>
              <a:rPr lang="en-US" i="1" dirty="0"/>
              <a:t>return (</a:t>
            </a:r>
          </a:p>
          <a:p>
            <a:pPr marL="936000" lvl="3" indent="0">
              <a:buNone/>
            </a:pPr>
            <a:r>
              <a:rPr lang="en-US" i="1" dirty="0"/>
              <a:t>     &lt;div </a:t>
            </a:r>
            <a:r>
              <a:rPr lang="en-US" i="1" dirty="0" err="1"/>
              <a:t>className</a:t>
            </a:r>
            <a:r>
              <a:rPr lang="en-US" i="1" dirty="0"/>
              <a:t>='container'&gt;</a:t>
            </a:r>
          </a:p>
          <a:p>
            <a:pPr marL="936000" lvl="3" indent="0">
              <a:buNone/>
            </a:pPr>
            <a:r>
              <a:rPr lang="en-US" i="1" dirty="0"/>
              <a:t>        {</a:t>
            </a:r>
            <a:r>
              <a:rPr lang="en-US" i="1" dirty="0" err="1"/>
              <a:t>players.map</a:t>
            </a:r>
            <a:r>
              <a:rPr lang="en-US" i="1" dirty="0"/>
              <a:t>((player)=&gt;</a:t>
            </a:r>
          </a:p>
          <a:p>
            <a:pPr marL="936000" lvl="3" indent="0">
              <a:buNone/>
            </a:pPr>
            <a:r>
              <a:rPr lang="en-US" i="1" dirty="0"/>
              <a:t>		(&lt;h3&gt;{player.name}&lt;/h3&gt;</a:t>
            </a:r>
          </a:p>
          <a:p>
            <a:pPr marL="936000" lvl="3" indent="0">
              <a:buNone/>
            </a:pPr>
            <a:r>
              <a:rPr lang="en-US" i="1" dirty="0"/>
              <a:t>		))}</a:t>
            </a:r>
          </a:p>
          <a:p>
            <a:pPr marL="936000" lvl="3" indent="0">
              <a:buNone/>
            </a:pPr>
            <a:r>
              <a:rPr lang="en-US" i="1" dirty="0"/>
              <a:t>	&lt;/div&gt;)</a:t>
            </a:r>
          </a:p>
          <a:p>
            <a:pPr marL="306000" lvl="3" indent="-306000"/>
            <a:r>
              <a:rPr lang="en-US" dirty="0"/>
              <a:t>Keys should be given to elements inside the array</a:t>
            </a:r>
          </a:p>
          <a:p>
            <a:r>
              <a:rPr lang="en-US" dirty="0"/>
              <a:t>–	Help identify which items have changed, are added or removed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D6542-8494-1D1F-3567-639F2BF1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88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Handling Events</a:t>
            </a:r>
            <a:endParaRPr/>
          </a:p>
        </p:txBody>
      </p:sp>
      <p:sp>
        <p:nvSpPr>
          <p:cNvPr id="161" name="Google Shape;161;p1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Handling events is similar to the way you handle events on DOM elements:</a:t>
            </a:r>
            <a:endParaRPr sz="2000" dirty="0"/>
          </a:p>
          <a:p>
            <a:pPr marL="687387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Font typeface="Arial" panose="020B0604020202020204" pitchFamily="34" charset="0"/>
              <a:buChar char="•"/>
            </a:pPr>
            <a:r>
              <a:rPr lang="en-US" dirty="0"/>
              <a:t>Use camelCase to specify events</a:t>
            </a:r>
            <a:endParaRPr dirty="0"/>
          </a:p>
          <a:p>
            <a:pPr marL="687387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Font typeface="Arial" panose="020B0604020202020204" pitchFamily="34" charset="0"/>
              <a:buChar char="•"/>
            </a:pPr>
            <a:r>
              <a:rPr lang="en-US" dirty="0"/>
              <a:t>Pass function as the event handler</a:t>
            </a:r>
            <a:endParaRPr dirty="0"/>
          </a:p>
          <a:p>
            <a:pPr lvl="0">
              <a:lnSpc>
                <a:spcPct val="90000"/>
              </a:lnSpc>
            </a:pPr>
            <a:r>
              <a:rPr lang="en-US" sz="2000" dirty="0"/>
              <a:t>Example:</a:t>
            </a:r>
            <a:endParaRPr sz="2000" dirty="0"/>
          </a:p>
          <a:p>
            <a:pPr marL="344487" lvl="1" indent="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</a:pPr>
            <a:r>
              <a:rPr lang="en-US" b="1" dirty="0"/>
              <a:t>&lt;button </a:t>
            </a:r>
            <a:r>
              <a:rPr lang="en-US" b="1" dirty="0" err="1"/>
              <a:t>onClick</a:t>
            </a:r>
            <a:r>
              <a:rPr lang="en-US" b="1" dirty="0"/>
              <a:t>={</a:t>
            </a:r>
            <a:r>
              <a:rPr lang="en-US" b="1" dirty="0" err="1"/>
              <a:t>activateLasers</a:t>
            </a:r>
            <a:r>
              <a:rPr lang="en-US" b="1" dirty="0"/>
              <a:t>}&gt;</a:t>
            </a:r>
          </a:p>
          <a:p>
            <a:pPr marL="344487" lvl="1" indent="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</a:pPr>
            <a:r>
              <a:rPr lang="en-US" b="1" dirty="0"/>
              <a:t>  Activate Lasers</a:t>
            </a:r>
          </a:p>
          <a:p>
            <a:pPr marL="344487" lvl="1" indent="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</a:pPr>
            <a:r>
              <a:rPr lang="en-US" b="1" dirty="0"/>
              <a:t>&lt;/button&gt;</a:t>
            </a:r>
            <a:endParaRPr dirty="0"/>
          </a:p>
        </p:txBody>
      </p:sp>
      <p:sp>
        <p:nvSpPr>
          <p:cNvPr id="159" name="Google Shape;159;p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3732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DF9C-BB8C-9289-D4F6-96DA4B12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7: React Components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2390D-E464-E0DC-36C2-48B2752F2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4488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Make use of the component to display a list of items.</a:t>
            </a:r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Use Lists and Keys for Component .</a:t>
            </a: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AF6EB-2E51-B1E9-28A4-B14ADDAB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88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4574500"/>
            <a:ext cx="3703319" cy="1746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React Component Types: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Presentational and Container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474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C3E8-8D62-DBAE-80C1-48F9056AA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react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05530-091E-CCDF-1DA1-25F3E022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2" descr="enter image description here">
            <a:extLst>
              <a:ext uri="{FF2B5EF4-FFF2-40B4-BE49-F238E27FC236}">
                <a16:creationId xmlns:a16="http://schemas.microsoft.com/office/drawing/2014/main" id="{5FBB384C-4F2A-B022-64C4-DD88AD3E9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4726" y="2164918"/>
            <a:ext cx="7749373" cy="39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812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90C3-9B5A-9057-DF18-7574EBB8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8: Functional Components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AA6AF-4BE8-63FC-86E7-25027A62E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functional components in React</a:t>
            </a:r>
          </a:p>
          <a:p>
            <a:r>
              <a:rPr lang="en-US" dirty="0"/>
              <a:t>Illustrate the reimplementation of presentational components as pure functional components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125FA-8AFA-04C2-24C3-B233B29E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19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5E4E-8BE2-1141-952C-CC25FB73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CBDF5-80CD-D5F0-200E-2B1C74534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526190" cy="451124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dirty="0"/>
              <a:t>Mainly concerned with how things look.</a:t>
            </a:r>
          </a:p>
          <a:p>
            <a:pPr>
              <a:lnSpc>
                <a:spcPct val="130000"/>
              </a:lnSpc>
            </a:pPr>
            <a:r>
              <a:rPr lang="en-US" dirty="0"/>
              <a:t>Have no major dependencies on the rest of the app.</a:t>
            </a:r>
          </a:p>
          <a:p>
            <a:pPr>
              <a:lnSpc>
                <a:spcPct val="130000"/>
              </a:lnSpc>
            </a:pPr>
            <a:r>
              <a:rPr lang="en-US" dirty="0"/>
              <a:t>No connection with the specification of the data that is outside the component.</a:t>
            </a:r>
          </a:p>
          <a:p>
            <a:pPr>
              <a:lnSpc>
                <a:spcPct val="130000"/>
              </a:lnSpc>
            </a:pPr>
            <a:r>
              <a:rPr lang="en-US" dirty="0"/>
              <a:t>Mainly receives data and callbacks exclusively via props.</a:t>
            </a:r>
          </a:p>
          <a:p>
            <a:pPr>
              <a:lnSpc>
                <a:spcPct val="130000"/>
              </a:lnSpc>
            </a:pPr>
            <a:r>
              <a:rPr lang="en-US" dirty="0"/>
              <a:t>May contain both presentational and container components inside it considering the fact that it contains DOM markup and styles of their own.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E8C81-B453-3127-8454-F2873D0E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5A7DB9-C104-A058-17D8-2C0BD4595EE0}"/>
              </a:ext>
            </a:extLst>
          </p:cNvPr>
          <p:cNvSpPr txBox="1">
            <a:spLocks/>
          </p:cNvSpPr>
          <p:nvPr/>
        </p:nvSpPr>
        <p:spPr>
          <a:xfrm>
            <a:off x="7522320" y="1996058"/>
            <a:ext cx="4226336" cy="451124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rgbClr val="FF0000"/>
                </a:solidFill>
              </a:rPr>
              <a:t>// presentational component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/>
              <a:t>…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{</a:t>
            </a:r>
            <a:r>
              <a:rPr lang="en-US" dirty="0" err="1"/>
              <a:t>players.map</a:t>
            </a:r>
            <a:r>
              <a:rPr lang="en-US" dirty="0"/>
              <a:t>((player)=&gt;(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&lt;h3&gt;{player.name}&lt;/h3&gt;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))}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61433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A558-14BB-9270-E24A-23C25B32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F8239-1216-108E-3BB1-65754270A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872553" cy="437270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Mainly concerned with how things work.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May contain both presentational and container component but does not have DOM and markup of their own.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Provide the data and </a:t>
            </a:r>
            <a:r>
              <a:rPr lang="en-US" sz="2200" dirty="0" err="1"/>
              <a:t>behaviour</a:t>
            </a:r>
            <a:r>
              <a:rPr lang="en-US" sz="2200" dirty="0"/>
              <a:t> to presentational or other container components.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Call flux actions and provides these as callbacks to the presentational component.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52A03-45D0-B69C-4F4B-B9C6F34C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CC5DAF-9BD7-D702-DB3D-AAA3B959C744}"/>
              </a:ext>
            </a:extLst>
          </p:cNvPr>
          <p:cNvSpPr txBox="1">
            <a:spLocks/>
          </p:cNvSpPr>
          <p:nvPr/>
        </p:nvSpPr>
        <p:spPr>
          <a:xfrm>
            <a:off x="7703127" y="1911927"/>
            <a:ext cx="4322618" cy="464127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rgbClr val="FF0000"/>
                </a:solidFill>
              </a:rPr>
              <a:t>// container component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 export class Main extends Component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    constructor()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        super();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          </a:t>
            </a:r>
            <a:r>
              <a:rPr lang="en-US" dirty="0" err="1"/>
              <a:t>this.state</a:t>
            </a:r>
            <a:r>
              <a:rPr lang="en-US" dirty="0"/>
              <a:t> =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           players: Players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        };}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  render()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    return &lt;</a:t>
            </a:r>
            <a:r>
              <a:rPr lang="en-US" dirty="0" err="1"/>
              <a:t>PlayersPresentation</a:t>
            </a:r>
            <a:r>
              <a:rPr lang="en-US" dirty="0"/>
              <a:t> players={</a:t>
            </a:r>
            <a:r>
              <a:rPr lang="en-US" dirty="0" err="1"/>
              <a:t>this.state.players</a:t>
            </a:r>
            <a:r>
              <a:rPr lang="en-US" dirty="0"/>
              <a:t>}/&gt;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  }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1660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2BC49-21EA-9E0E-1B02-FD11DA09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9: Presentational and Container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38528-4BE4-587B-4671-8D4260F98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Organizing your React app into presentational and container components</a:t>
            </a:r>
          </a:p>
          <a:p>
            <a:pPr lvl="0"/>
            <a:r>
              <a:rPr lang="en-US" dirty="0"/>
              <a:t>Enable your presentational components to be concerned with the look and feel of your app</a:t>
            </a:r>
          </a:p>
          <a:p>
            <a:r>
              <a:rPr lang="en-US" dirty="0"/>
              <a:t>Enable container components to deal with the state, provide the data and handle user interactions.</a:t>
            </a:r>
            <a:endParaRPr lang="en-US" spc="-5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45288-552E-DC01-3410-680B1EC5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1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How to create a React component</a:t>
            </a:r>
            <a:endParaRPr dirty="0"/>
          </a:p>
          <a:p>
            <a:pPr>
              <a:lnSpc>
                <a:spcPct val="130000"/>
              </a:lnSpc>
            </a:pPr>
            <a:r>
              <a:rPr lang="en-US" dirty="0"/>
              <a:t>Use JSX to define the views of your component</a:t>
            </a:r>
            <a:endParaRPr dirty="0"/>
          </a:p>
          <a:p>
            <a:pPr>
              <a:lnSpc>
                <a:spcPct val="130000"/>
              </a:lnSpc>
            </a:pPr>
            <a:r>
              <a:rPr lang="en-US" dirty="0"/>
              <a:t>Handling events</a:t>
            </a:r>
            <a:endParaRPr dirty="0"/>
          </a:p>
          <a:p>
            <a:pPr>
              <a:lnSpc>
                <a:spcPct val="130000"/>
              </a:lnSpc>
            </a:pPr>
            <a:r>
              <a:rPr lang="en-US" dirty="0"/>
              <a:t>React components lifecycle</a:t>
            </a:r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680"/>
              <a:buChar char="◆"/>
            </a:pPr>
            <a:endParaRPr dirty="0"/>
          </a:p>
        </p:txBody>
      </p:sp>
      <p:sp>
        <p:nvSpPr>
          <p:cNvPr id="92" name="Google Shape;92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3103418"/>
            <a:ext cx="3703319" cy="32178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React Components: Lifecycle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78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33AA-1451-022F-7880-27F823453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F9E13-77AB-6B83-423B-6FD90DEA4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Component goes through the following  lifecycle stages: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Mounting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Updating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Unmounting</a:t>
            </a:r>
          </a:p>
          <a:p>
            <a:r>
              <a:rPr lang="en-US" dirty="0"/>
              <a:t>Several lifecycle methods available in each stage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CF73B-042C-3B18-7ABC-E0F8300C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68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591E9-B2EF-04BB-ED80-F32A59E1F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Mounting Lifecycle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938CB-34D2-77D2-2AB1-872938308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Called when an instance of a component is being created  and inserted into the DOM: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constructor()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getDerivedStateFromProps</a:t>
            </a:r>
            <a:r>
              <a:rPr lang="en-US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render()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componentDidMount</a:t>
            </a:r>
            <a:r>
              <a:rPr lang="en-US" dirty="0"/>
              <a:t>()</a:t>
            </a:r>
          </a:p>
          <a:p>
            <a:r>
              <a:rPr lang="en-US" dirty="0"/>
              <a:t>An earlier method now deprecated called  </a:t>
            </a:r>
            <a:r>
              <a:rPr lang="en-US" strike="sngStrike" dirty="0" err="1"/>
              <a:t>componentWillMount</a:t>
            </a:r>
            <a:r>
              <a:rPr lang="en-US" strike="sngStrike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DB9A6-2316-D8B8-333C-86069F56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98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E9D2-08A3-6C20-8C34-508E9CF6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Lifecycle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820B-928A-5370-35A4-6503D6EB8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Called when a component is being re-rendered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be caused by changes to props or state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getDerivedStateFromProps</a:t>
            </a:r>
            <a:r>
              <a:rPr lang="en-US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shouldComponentUpdate</a:t>
            </a:r>
            <a:r>
              <a:rPr lang="en-US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render()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getSnapshotBeforeUpdate</a:t>
            </a:r>
            <a:r>
              <a:rPr lang="en-US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componentDidUpdate</a:t>
            </a:r>
            <a:r>
              <a:rPr lang="en-US" dirty="0"/>
              <a:t>()</a:t>
            </a:r>
          </a:p>
          <a:p>
            <a:r>
              <a:rPr lang="en-US" dirty="0"/>
              <a:t>Two methods that are now deprecated:  </a:t>
            </a:r>
            <a:r>
              <a:rPr lang="en-US" strike="sngStrike" dirty="0" err="1"/>
              <a:t>componentWillReceiveProps</a:t>
            </a:r>
            <a:r>
              <a:rPr lang="en-US" strike="sngStrike" dirty="0"/>
              <a:t>() </a:t>
            </a:r>
            <a:r>
              <a:rPr lang="en-US" dirty="0"/>
              <a:t>and </a:t>
            </a:r>
            <a:r>
              <a:rPr lang="en-US" strike="sngStrike" dirty="0" err="1"/>
              <a:t>componentWillUpdate</a:t>
            </a:r>
            <a:r>
              <a:rPr lang="en-US" strike="sngStrike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07552-5171-640D-A611-95FDAE06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91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195C-80C6-5082-1292-6C9CECF8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Unmounting Lifecycle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C05C9-59AA-56F2-63BE-ED81D5DBA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called when the component is being removed  from the DOM: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componentWillUnmount</a:t>
            </a:r>
            <a:r>
              <a:rPr lang="en-US" dirty="0"/>
              <a:t>()</a:t>
            </a:r>
          </a:p>
          <a:p>
            <a:r>
              <a:rPr lang="en-US" dirty="0"/>
              <a:t>Error Handling: called when there is an error  during rendering, in a lifecycle method or in the  constructor of any child component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componentDidCatch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8CC63-FC9F-6C47-6428-91415971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59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/>
              <a:t>How to create a React component</a:t>
            </a:r>
            <a:endParaRPr dirty="0"/>
          </a:p>
          <a:p>
            <a:pPr>
              <a:lnSpc>
                <a:spcPct val="130000"/>
              </a:lnSpc>
            </a:pPr>
            <a:r>
              <a:rPr lang="en-US" dirty="0"/>
              <a:t>Use JSX to define the views of your component</a:t>
            </a:r>
            <a:endParaRPr dirty="0"/>
          </a:p>
          <a:p>
            <a:pPr>
              <a:lnSpc>
                <a:spcPct val="130000"/>
              </a:lnSpc>
            </a:pPr>
            <a:r>
              <a:rPr lang="en-US" dirty="0"/>
              <a:t>React State and Props to passing data between components</a:t>
            </a:r>
          </a:p>
          <a:p>
            <a:pPr>
              <a:lnSpc>
                <a:spcPct val="130000"/>
              </a:lnSpc>
            </a:pPr>
            <a:r>
              <a:rPr lang="en-US" dirty="0"/>
              <a:t>React components types: Presentational and Container Components</a:t>
            </a:r>
          </a:p>
          <a:p>
            <a:pPr lvl="0"/>
            <a:r>
              <a:rPr lang="en-US" dirty="0"/>
              <a:t>Identify the salient features and uses for the various types of components</a:t>
            </a:r>
          </a:p>
          <a:p>
            <a:r>
              <a:rPr lang="en-US" dirty="0"/>
              <a:t>Create presentational, container and functional components in your React application</a:t>
            </a:r>
            <a:endParaRPr dirty="0"/>
          </a:p>
          <a:p>
            <a:pPr>
              <a:lnSpc>
                <a:spcPct val="130000"/>
              </a:lnSpc>
            </a:pPr>
            <a:r>
              <a:rPr lang="en-US" dirty="0"/>
              <a:t>Handling events</a:t>
            </a:r>
            <a:endParaRPr dirty="0"/>
          </a:p>
          <a:p>
            <a:pPr>
              <a:lnSpc>
                <a:spcPct val="130000"/>
              </a:lnSpc>
            </a:pPr>
            <a:r>
              <a:rPr lang="en-US" dirty="0"/>
              <a:t>React components lifecycle</a:t>
            </a:r>
            <a:endParaRPr dirty="0"/>
          </a:p>
        </p:txBody>
      </p:sp>
      <p:sp>
        <p:nvSpPr>
          <p:cNvPr id="228" name="Google Shape;228;p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3048000"/>
            <a:ext cx="3703319" cy="32732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React Components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React Components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lnSpc>
                <a:spcPct val="130000"/>
              </a:lnSpc>
            </a:pPr>
            <a:r>
              <a:rPr lang="en-US" dirty="0"/>
              <a:t>A component returns a set of React elements that  should appear on the screen</a:t>
            </a:r>
            <a:endParaRPr dirty="0"/>
          </a:p>
          <a:p>
            <a:pPr lvl="0">
              <a:lnSpc>
                <a:spcPct val="130000"/>
              </a:lnSpc>
            </a:pPr>
            <a:r>
              <a:rPr lang="en-US" dirty="0"/>
              <a:t>Components enable you to split your UI into independent, reusable pieces</a:t>
            </a:r>
            <a:endParaRPr dirty="0"/>
          </a:p>
          <a:p>
            <a:pPr lvl="0">
              <a:lnSpc>
                <a:spcPct val="130000"/>
              </a:lnSpc>
            </a:pPr>
            <a:r>
              <a:rPr lang="en-US" dirty="0"/>
              <a:t>Components also accept inputs</a:t>
            </a:r>
            <a:endParaRPr dirty="0"/>
          </a:p>
          <a:p>
            <a:pPr lvl="0">
              <a:lnSpc>
                <a:spcPct val="130000"/>
              </a:lnSpc>
            </a:pPr>
            <a:r>
              <a:rPr lang="en-US" dirty="0"/>
              <a:t>Different kinds of components can be defined in React</a:t>
            </a:r>
            <a:endParaRPr dirty="0"/>
          </a:p>
        </p:txBody>
      </p:sp>
      <p:sp>
        <p:nvSpPr>
          <p:cNvPr id="105" name="Google Shape;105;p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12C2-5569-95E4-87EE-1CC57F0E3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9E245-8D7F-95A6-3B85-479F62629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Components Part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EDCDA-4C07-C163-91CD-E280F04C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8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4574500"/>
            <a:ext cx="3703319" cy="1746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React Components: State and Props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11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C19B-30EF-4737-EA07-B37AC022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63A1D-ECDE-D49F-3023-10F6CC2B1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6186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3800" dirty="0"/>
              <a:t>When React sees an element representing a user-defined component, it passes JSX attributes and children to this component as a single object. We call this object “props”.</a:t>
            </a:r>
          </a:p>
          <a:p>
            <a:pPr>
              <a:lnSpc>
                <a:spcPct val="150000"/>
              </a:lnSpc>
            </a:pPr>
            <a:r>
              <a:rPr lang="en-US" sz="3800" dirty="0"/>
              <a:t>Cannot modify props within the component</a:t>
            </a:r>
          </a:p>
          <a:p>
            <a:pPr>
              <a:lnSpc>
                <a:spcPct val="150000"/>
              </a:lnSpc>
            </a:pPr>
            <a:r>
              <a:rPr lang="en-US" sz="3800" dirty="0"/>
              <a:t>Props are Read-Only</a:t>
            </a:r>
          </a:p>
          <a:p>
            <a:pPr>
              <a:lnSpc>
                <a:spcPct val="150000"/>
              </a:lnSpc>
            </a:pPr>
            <a:r>
              <a:rPr lang="en-US" sz="3800" dirty="0"/>
              <a:t>Examples:</a:t>
            </a:r>
          </a:p>
          <a:p>
            <a:pPr marL="0" indent="0">
              <a:buNone/>
            </a:pPr>
            <a:r>
              <a:rPr lang="en-US" dirty="0"/>
              <a:t>function Welcome(props) {</a:t>
            </a:r>
          </a:p>
          <a:p>
            <a:pPr marL="0" indent="0">
              <a:buNone/>
            </a:pPr>
            <a:r>
              <a:rPr lang="en-US" dirty="0"/>
              <a:t>  return &lt;h1&gt;Hello, {props.name}&lt;/h1&gt;;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const element = &lt;Welcome name="Sara" /&gt;;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7D801-68E7-29DB-1981-A54E3A66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0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67B26-8119-7828-00C3-3387769CB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7520-6A0D-3AD7-A875-DD4B75198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z="2100" dirty="0"/>
              <a:t>Each component can store its own local information in its “state”</a:t>
            </a:r>
          </a:p>
          <a:p>
            <a:pPr>
              <a:lnSpc>
                <a:spcPct val="130000"/>
              </a:lnSpc>
            </a:pPr>
            <a:r>
              <a:rPr lang="en-US" sz="2100" dirty="0"/>
              <a:t>Private and fully controlled by the component</a:t>
            </a:r>
          </a:p>
          <a:p>
            <a:pPr>
              <a:lnSpc>
                <a:spcPct val="130000"/>
              </a:lnSpc>
            </a:pPr>
            <a:r>
              <a:rPr lang="en-US" sz="2100" dirty="0"/>
              <a:t>Can be passed as props to children</a:t>
            </a:r>
          </a:p>
          <a:p>
            <a:pPr>
              <a:lnSpc>
                <a:spcPct val="130000"/>
              </a:lnSpc>
            </a:pPr>
            <a:r>
              <a:rPr lang="en-US" sz="2100" dirty="0"/>
              <a:t>Only class components can have local state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9ABB7-2296-0DB7-9958-AF12AB8F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6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06FA-9859-58EA-EE03-D6314088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27D34-7931-05D4-AF4E-1E8C6138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5" name="Google Shape;144;p9">
            <a:extLst>
              <a:ext uri="{FF2B5EF4-FFF2-40B4-BE49-F238E27FC236}">
                <a16:creationId xmlns:a16="http://schemas.microsoft.com/office/drawing/2014/main" id="{C83A60D4-6C23-4DEA-79A4-7655DC983B81}"/>
              </a:ext>
            </a:extLst>
          </p:cNvPr>
          <p:cNvSpPr txBox="1">
            <a:spLocks/>
          </p:cNvSpPr>
          <p:nvPr/>
        </p:nvSpPr>
        <p:spPr>
          <a:xfrm>
            <a:off x="389035" y="2339109"/>
            <a:ext cx="4681728" cy="4627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2500" dirty="0"/>
              <a:t>State declared within the constructor:</a:t>
            </a:r>
          </a:p>
          <a:p>
            <a:pPr marL="344487" lvl="1" indent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ct val="80000"/>
              <a:buFont typeface="Wingdings 2" panose="05020102010507070707" pitchFamily="18" charset="2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class Main extends Component {</a:t>
            </a:r>
            <a:endParaRPr lang="en-US" dirty="0"/>
          </a:p>
          <a:p>
            <a:pPr marL="801687" lvl="2" indent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 2" panose="05020102010507070707" pitchFamily="18" charset="2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constructor(props) {  </a:t>
            </a:r>
            <a:endParaRPr lang="en-US" dirty="0"/>
          </a:p>
          <a:p>
            <a:pPr marL="1258887" lvl="3" indent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 2" panose="05020102010507070707" pitchFamily="18" charset="2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super(props);</a:t>
            </a:r>
            <a:endParaRPr lang="en-US" dirty="0"/>
          </a:p>
          <a:p>
            <a:pPr marL="1258887" lvl="3" indent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 2" panose="05020102010507070707" pitchFamily="18" charset="2"/>
              <a:buNone/>
            </a:pP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this.state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= {</a:t>
            </a:r>
            <a:endParaRPr lang="en-US" dirty="0"/>
          </a:p>
          <a:p>
            <a:pPr marL="1716086" lvl="4" indent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 2" panose="05020102010507070707" pitchFamily="18" charset="2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players: Players</a:t>
            </a:r>
            <a:endParaRPr lang="en-US" dirty="0"/>
          </a:p>
          <a:p>
            <a:pPr marL="1258887" lvl="3" indent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 2" panose="05020102010507070707" pitchFamily="18" charset="2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}</a:t>
            </a:r>
            <a:endParaRPr lang="en-US" dirty="0"/>
          </a:p>
          <a:p>
            <a:pPr marL="801687" lvl="2" indent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 2" panose="05020102010507070707" pitchFamily="18" charset="2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}</a:t>
            </a:r>
            <a:endParaRPr lang="en-US" dirty="0"/>
          </a:p>
          <a:p>
            <a:pPr marL="801687" lvl="2" indent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 2" panose="05020102010507070707" pitchFamily="18" charset="2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. . .</a:t>
            </a:r>
            <a:endParaRPr lang="en-US" dirty="0"/>
          </a:p>
          <a:p>
            <a:pPr marL="344487" lvl="1" indent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ct val="80000"/>
              <a:buFont typeface="Wingdings 2" panose="05020102010507070707" pitchFamily="18" charset="2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}</a:t>
            </a:r>
            <a:endParaRPr lang="en-US" dirty="0"/>
          </a:p>
        </p:txBody>
      </p:sp>
      <p:sp>
        <p:nvSpPr>
          <p:cNvPr id="6" name="Google Shape;145;p9">
            <a:extLst>
              <a:ext uri="{FF2B5EF4-FFF2-40B4-BE49-F238E27FC236}">
                <a16:creationId xmlns:a16="http://schemas.microsoft.com/office/drawing/2014/main" id="{BBD9C2B2-99A6-9BDE-72BC-A6DEC68AE048}"/>
              </a:ext>
            </a:extLst>
          </p:cNvPr>
          <p:cNvSpPr txBox="1"/>
          <p:nvPr/>
        </p:nvSpPr>
        <p:spPr>
          <a:xfrm>
            <a:off x="6096000" y="2165590"/>
            <a:ext cx="5806440" cy="46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06000" marR="0" lvl="0" indent="-306000">
              <a:lnSpc>
                <a:spcPct val="14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700" dirty="0">
                <a:solidFill>
                  <a:schemeClr val="tx2"/>
                </a:solidFill>
                <a:sym typeface="Arial"/>
              </a:rPr>
              <a:t>State should only be modified using </a:t>
            </a:r>
            <a:r>
              <a:rPr lang="en-US" sz="2700" dirty="0" err="1">
                <a:solidFill>
                  <a:schemeClr val="tx2"/>
                </a:solidFill>
                <a:sym typeface="Arial"/>
              </a:rPr>
              <a:t>setState</a:t>
            </a:r>
            <a:r>
              <a:rPr lang="en-US" sz="2700" dirty="0">
                <a:solidFill>
                  <a:schemeClr val="tx2"/>
                </a:solidFill>
                <a:sym typeface="Arial"/>
              </a:rPr>
              <a:t>()</a:t>
            </a:r>
            <a:endParaRPr sz="2700" dirty="0">
              <a:solidFill>
                <a:schemeClr val="tx2"/>
              </a:solidFill>
            </a:endParaRPr>
          </a:p>
          <a:p>
            <a:pPr marL="344487" marR="0" lvl="1" indent="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79999"/>
              <a:buFont typeface="Noto Sans Symbols"/>
              <a:buNone/>
            </a:pP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onPlayerSelect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(player) {  </a:t>
            </a:r>
            <a:endParaRPr dirty="0"/>
          </a:p>
          <a:p>
            <a:pPr marL="801687" marR="0" lvl="2" indent="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this.setState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({</a:t>
            </a:r>
            <a:endParaRPr dirty="0"/>
          </a:p>
          <a:p>
            <a:pPr marL="1258887" marR="0" lvl="3" indent="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selectedPlayer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player</a:t>
            </a:r>
            <a:endParaRPr dirty="0"/>
          </a:p>
          <a:p>
            <a:pPr marL="801687" marR="0" lvl="2" indent="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dirty="0"/>
          </a:p>
          <a:p>
            <a:pPr marL="344487" marR="0" lvl="1" indent="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79999"/>
              <a:buFont typeface="Noto Sans Symbols"/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dirty="0"/>
          </a:p>
          <a:p>
            <a:pPr marL="344487" marR="0" lvl="1" indent="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6000" indent="-306000">
              <a:lnSpc>
                <a:spcPct val="14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700" dirty="0">
                <a:solidFill>
                  <a:schemeClr val="tx2"/>
                </a:solidFill>
                <a:sym typeface="Calibri"/>
              </a:rPr>
              <a:t>Never do the following:</a:t>
            </a:r>
            <a:endParaRPr sz="2700" dirty="0">
              <a:solidFill>
                <a:schemeClr val="tx2"/>
              </a:solidFill>
            </a:endParaRPr>
          </a:p>
          <a:p>
            <a:pPr marL="306000" indent="-306000">
              <a:lnSpc>
                <a:spcPct val="14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700" dirty="0" err="1">
                <a:solidFill>
                  <a:schemeClr val="tx2"/>
                </a:solidFill>
                <a:sym typeface="Calibri"/>
              </a:rPr>
              <a:t>this.state.selectedPlayer</a:t>
            </a:r>
            <a:r>
              <a:rPr lang="en-US" sz="2700" dirty="0">
                <a:solidFill>
                  <a:schemeClr val="tx2"/>
                </a:solidFill>
                <a:sym typeface="Calibri"/>
              </a:rPr>
              <a:t> = player;</a:t>
            </a:r>
            <a:endParaRPr sz="2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45869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48E502-8808-4055-AAE8-B162BDE438C1}" vid="{343E5C03-897F-4C65-BA6E-649FA33012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255</TotalTime>
  <Words>941</Words>
  <Application>Microsoft Office PowerPoint</Application>
  <PresentationFormat>Widescreen</PresentationFormat>
  <Paragraphs>180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Gill Sans MT</vt:lpstr>
      <vt:lpstr>Merriweather Sans</vt:lpstr>
      <vt:lpstr>Noto Sans Symbols</vt:lpstr>
      <vt:lpstr>Wingdings 2</vt:lpstr>
      <vt:lpstr>Theme1</vt:lpstr>
      <vt:lpstr>React Components</vt:lpstr>
      <vt:lpstr>Objectives</vt:lpstr>
      <vt:lpstr>React Components Overview</vt:lpstr>
      <vt:lpstr>React Components</vt:lpstr>
      <vt:lpstr>Exercise 6</vt:lpstr>
      <vt:lpstr>React Components: State and Props</vt:lpstr>
      <vt:lpstr>props</vt:lpstr>
      <vt:lpstr>State</vt:lpstr>
      <vt:lpstr>state</vt:lpstr>
      <vt:lpstr>Lifting State Up</vt:lpstr>
      <vt:lpstr>Lists and Keys</vt:lpstr>
      <vt:lpstr>Handling Events</vt:lpstr>
      <vt:lpstr>Exercise 7: React Components Part 2</vt:lpstr>
      <vt:lpstr>React Component Types: Presentational and Container Components</vt:lpstr>
      <vt:lpstr>Types of react components</vt:lpstr>
      <vt:lpstr>Exercise 8: Functional Components </vt:lpstr>
      <vt:lpstr>Presentational components</vt:lpstr>
      <vt:lpstr>Container components</vt:lpstr>
      <vt:lpstr>Exercise 9: Presentational and Container Components</vt:lpstr>
      <vt:lpstr>React Components: Lifecycle Methods</vt:lpstr>
      <vt:lpstr>React Component Lifecycle</vt:lpstr>
      <vt:lpstr>Mounting Lifecycle Methods</vt:lpstr>
      <vt:lpstr>Updating Lifecycle Methods</vt:lpstr>
      <vt:lpstr>Unmounting Lifecycle Methods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Ngoc Tho (FE FPTU HN)</dc:creator>
  <cp:lastModifiedBy>Đại học Tài chính - Marketing</cp:lastModifiedBy>
  <cp:revision>43</cp:revision>
  <dcterms:created xsi:type="dcterms:W3CDTF">2021-08-08T14:50:46Z</dcterms:created>
  <dcterms:modified xsi:type="dcterms:W3CDTF">2022-09-13T00:53:47Z</dcterms:modified>
</cp:coreProperties>
</file>