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428f495e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428f495e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428f495e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428f495e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428f495e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428f495e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428f495e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428f495e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428f495e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428f495e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428f495e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428f495e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428f495e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428f495e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428f495e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428f495e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428f495e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428f495e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428f495e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428f495e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428f495e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428f495e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428f495e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428f495e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428f495e2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428f495e2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428f495e2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428f495e2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428f495e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428f495e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428f495e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428f495e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e438225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5e438225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28f495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428f495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5e438225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5e438225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428f495e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428f495e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5e438225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5e438225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cyclowiki.org/wiki/Java" TargetMode="External"/><Relationship Id="rId4" Type="http://schemas.openxmlformats.org/officeDocument/2006/relationships/hyperlink" Target="http://cyclowiki.org/wiki/Java" TargetMode="External"/><Relationship Id="rId5" Type="http://schemas.openxmlformats.org/officeDocument/2006/relationships/hyperlink" Target="http://cyclowiki.org/wiki/%D0%A1%D0%B5%D1%80%D0%B8%D0%B0%D0%BB%D0%B8%D0%B7%D0%B0%D1%86%D0%B8%D1%8F_(Java)" TargetMode="External"/><Relationship Id="rId6" Type="http://schemas.openxmlformats.org/officeDocument/2006/relationships/hyperlink" Target="http://cyclowiki.org/wiki/%D0%A1%D0%B5%D1%80%D0%B8%D0%B0%D0%BB%D0%B8%D0%B7%D0%B0%D1%86%D0%B8%D1%8F_(Java)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cyclowiki.org/w/index.php?title=%D0%98%D1%81%D0%BA%D0%BB%D1%8E%D1%87%D0%B5%D0%BD%D0%B8%D0%B5_(Java)&amp;action=edit&amp;redlink=1" TargetMode="External"/><Relationship Id="rId4" Type="http://schemas.openxmlformats.org/officeDocument/2006/relationships/hyperlink" Target="http://cyclowiki.org/w/index.php?title=%D0%98%D1%81%D0%BA%D0%BB%D1%8E%D1%87%D0%B5%D0%BD%D0%B8%D0%B5_(Java)&amp;action=edit&amp;redlink=1" TargetMode="External"/><Relationship Id="rId5" Type="http://schemas.openxmlformats.org/officeDocument/2006/relationships/hyperlink" Target="http://cyclowiki.org/w/index.php?title=%D0%A4%D0%B0%D0%B1%D1%80%D0%B8%D0%BA%D0%B0_(%D1%88%D0%B0%D0%B1%D0%BB%D0%BE%D0%BD_%D0%BF%D1%80%D0%BE%D0%B5%D0%BA%D1%82%D0%B8%D1%80%D0%BE%D0%B2%D0%B0%D0%BD%D0%B8%D1%8F)&amp;action=edit&amp;redlink=1" TargetMode="External"/><Relationship Id="rId6" Type="http://schemas.openxmlformats.org/officeDocument/2006/relationships/hyperlink" Target="http://cyclowiki.org/w/index.php?title=%D0%A4%D0%B0%D0%B1%D1%80%D0%B8%D0%BA%D0%B0_(%D1%88%D0%B0%D0%B1%D0%BB%D0%BE%D0%BD_%D0%BF%D1%80%D0%BE%D0%B5%D0%BA%D1%82%D0%B8%D1%80%D0%BE%D0%B2%D0%B0%D0%BD%D0%B8%D1%8F)&amp;action=edit&amp;redlink=1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examclouds.com/java/java-core-russian/serialization-russian" TargetMode="External"/><Relationship Id="rId4" Type="http://schemas.openxmlformats.org/officeDocument/2006/relationships/hyperlink" Target="http://www.examclouds.com/java/java-core-russian/serialization-russia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1627474"/>
            <a:ext cx="5361300" cy="16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Обобщения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Клонирование типов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Сериализация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Мухортова Н.Н.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Клонирование объектов</a:t>
            </a:r>
            <a:endParaRPr/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190" y="2025325"/>
            <a:ext cx="5519625" cy="23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Переопределение метода clone()</a:t>
            </a:r>
            <a:endParaRPr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 Object определяет метод clone(), который создает копию объекта.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Необходимо переопределить этот метод и реализовать интерфейс Cloneable. Интерфейс Clonable - это интерфейс-маркер, он не содержит ни методов, ни переменных. Интерфейсы-маркер просто определяют поведение классов.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Object.clone() выбрасывает исключение CloneNotSupportedException при попытке клонировать объект не реализующий интерфейс Cloneable.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Метод clone() в родительском классе Object является protected, поэтому желательно переопределить его как public. Рассмотрим пример в файле: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 конструктора копирования</a:t>
            </a:r>
            <a:endParaRPr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Еще один вариант клонирования объекта - это конструктор копирования. Создается конструктор, принимающий на вход объект того же класса, который необходимо клонировать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Конструктор копирования с "глубоким" клонированием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public Car(Car otherCar) throws CloneNotSupportedException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this(otherCar.getName(), otherCar.getDriver().clone());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Сериализация</a:t>
            </a:r>
            <a:endParaRPr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Сериализация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это процесс сохранения состояния объекта в последовательность байт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Десериализация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это процесс восстановления объекта, из этих байт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Serialization API предоставляет стандартный механизм для создания сериализуемых объектов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Процесс сериализации заключается в сериализации каждого поля объекта, но только в том случае, если это поле не имеет спецификатора </a:t>
            </a:r>
            <a:r>
              <a:rPr i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или </a:t>
            </a:r>
            <a:r>
              <a:rPr i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transient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Поля, помеченные ими не могут быть предметом сериализации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 Serializable</a:t>
            </a:r>
            <a:endParaRPr/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того, что бы объект мог быть сериализован, он должен реализовать интерфейс </a:t>
            </a:r>
            <a:r>
              <a:rPr i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Serializable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Интерфейс </a:t>
            </a:r>
            <a:r>
              <a:rPr i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java.io.Serializable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не определяет никаких методов. Его присутствие только определяет, что объекты этого класса разрешено сериализовывать.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попытке сериализовать объект, не реализующий этот интерфейс, будет брошено</a:t>
            </a:r>
            <a:r>
              <a:rPr i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java.io.NotSerializableException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Десериализация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После того, как объект был сериализован (превращен в последовательность байт), его можно восстановить, при этом восстановление можно проводить на любой машине (вне зависимости от того, где проводилась сериализация).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десериализации поле со спецификатором </a:t>
            </a:r>
            <a:r>
              <a:rPr i="1"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transient</a:t>
            </a: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получает значение по умолчанию, соответствующее его типу.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Поле со спецификатором </a:t>
            </a:r>
            <a:r>
              <a:rPr i="1"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не изменяется.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Десериализация происходит следующим образом: под объект выделяется память, после чего его поля заполняются значениями из потока. КОНСТРУКТОР объекта при этом НЕ ВЫЗЫВАЕТСЯ.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Десериализация</a:t>
            </a:r>
            <a:endParaRPr/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работы по сериализации в </a:t>
            </a:r>
            <a:r>
              <a:rPr i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java.io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определены интерфейсы </a:t>
            </a:r>
            <a:r>
              <a:rPr i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ObjectInput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ObjectOutput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реализующие их классы </a:t>
            </a:r>
            <a:r>
              <a:rPr i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ObjectInputStream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i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ObjectOutputStream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соответственно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сериализации объекта нужен выходной поток </a:t>
            </a:r>
            <a:r>
              <a:rPr i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OutputStream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который следует передать при конструировании </a:t>
            </a:r>
            <a:r>
              <a:rPr i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ObjectOutputStream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После чего вызовом метода </a:t>
            </a:r>
            <a:r>
              <a:rPr i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writeObject()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сериализовать объект и записать его в выходной поток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Граф исходного объекта</a:t>
            </a:r>
            <a:endParaRPr/>
          </a:p>
        </p:txBody>
      </p:sp>
      <p:sp>
        <p:nvSpPr>
          <p:cNvPr id="225" name="Google Shape;225;p29"/>
          <p:cNvSpPr txBox="1"/>
          <p:nvPr>
            <p:ph idx="1" type="body"/>
          </p:nvPr>
        </p:nvSpPr>
        <p:spPr>
          <a:xfrm>
            <a:off x="819150" y="1730325"/>
            <a:ext cx="7505700" cy="27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Сериализуемый объект может хранить ссылки на другие объекты, которые в свою очередь так же могут хранить ссылки на другие объекты. И все ссылки тоже должны быть восстановлены при десериализации.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Если несколько ссылок указывают на один и тот же объект, то в восстановленных объектах эти ссылки так же указывали на один и тот же объект.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Граф исходного объекта</a:t>
            </a:r>
            <a:endParaRPr/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819150" y="2153675"/>
            <a:ext cx="7505700" cy="22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Чтобы сериализованный объект не был записан дважды, механизм сериализации некоторым образом для себя помечает, что объект уже записан в граф, и когда в очередной раз попадется ссылка на него, она будет указывать на уже сериализованный объект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Такой механизм необходим, что бы иметь возможность записывать связанные объекты, которые могут иметь перекрестные ссылки. В таких случаях необходимо отслеживать был ли объект уже сериализован, то есть нужно ли его записывать или достаточно указать ссылку на него.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Граф исходного объекта</a:t>
            </a:r>
            <a:endParaRPr/>
          </a:p>
        </p:txBody>
      </p: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819150" y="2153675"/>
            <a:ext cx="7505700" cy="22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класс содержит в качестве полей другие объекты, то эти объекты так же будут сериализовываться и поэтому тоже должны быть сериализуемы. В свою очередь, сериализуемы должны быть и все объекты, содержащиеся в этих сериализуемых объектах и так далее. Полный путь ссылок объекта по всем объектным ссылкам, имеющимся у него и у всех объектов на которые у него имеются ссылки, и так далее - называется </a:t>
            </a:r>
            <a:r>
              <a:rPr b="1" i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графом исходного объекта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Обобщения или generics 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Дженерики (обобщения) — это особые средства языка Java для реализации обобщённого программирования: особого подхода к описанию данных и алгоритмов, позволяющего работать с различными типами данных без изменения их описания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Все коллекции, в общем случае, работают с экземплярами класса Object, только использование обобщений позволяет уточнить содержимое и избежать ошибок компиляции.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Ключевое слово transient</a:t>
            </a:r>
            <a:endParaRPr/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Transient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нерезидент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— модификатор полей класса в языке</a:t>
            </a:r>
            <a:r>
              <a:rPr lang="ru" sz="14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ru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Java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Отмеченные этим модификатором поля не записываются в поток байт при применении стандартного алгоритма</a:t>
            </a:r>
            <a:r>
              <a:rPr lang="ru" sz="14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 </a:t>
            </a:r>
            <a:r>
              <a:rPr lang="ru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сериализации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десериализации объекта такие поля инициализируются значением по умолчанию.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Ключевое слово transient</a:t>
            </a:r>
            <a:endParaRPr/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819150" y="1692700"/>
            <a:ext cx="7505700" cy="27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Когда</a:t>
            </a: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необходимо использовать данный модификатор.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Поле класса Clazz, помеченного маркерным интерфейсом Serializable, является объектом несериализуемого класса (например, java.lang.Thread или java.sql.ResultSet). В этом случае попытка сериализовать объект класса Clazz приведёт к</a:t>
            </a:r>
            <a:r>
              <a:rPr lang="ru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ru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исключению</a:t>
            </a: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java.io.NotSerializableException. Для корректной сериализации следует пометить несериализуемое поле как transient.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Значение поля класса может быть вычислено после десериализации на основании значений остальных полей. Примером является объект, который кэширует результаты внутренних вычислений. В этом случае из соображений экономии времени и трафика имеет смысл воздержаться от сериализации поля.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Значение поля корректно только в рамках текущего контекста. Например, поле, хранящее ссылку на родительскую</a:t>
            </a:r>
            <a:r>
              <a:rPr lang="ru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 </a:t>
            </a:r>
            <a:r>
              <a:rPr lang="ru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фабрику</a:t>
            </a: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иногда стоит пометить как transient.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Некоторые поля могут не сериализоваться из соображений безопасности, например, поле password некоторого класса User.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Ключевое слово transient</a:t>
            </a:r>
            <a:endParaRPr/>
          </a:p>
        </p:txBody>
      </p:sp>
      <p:sp>
        <p:nvSpPr>
          <p:cNvPr id="255" name="Google Shape;255;p3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Поскольку статические поля класса не сериализуются, не имеет смысла одновременное использование модификаторов static и transient. Тем не менее, компилятор полагает такое сочетание корректным.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использовании собственного алгоритма сериализации (реализации интерфейса Externalizable) логика описывается разработчиком, поэтому в этом случае модификатор transient является бесполезным.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Локальная переменная не хранит состояние объекта и не участвует в сериализации, поэтому она не может быть помечена модификатором transient.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Обобщения или generics 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 файле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Raw Types или сырые типы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Говоря о дженериках мы всегда имеем две категории: типизированные типы (Generic Types) и "сырые" типы (Raw Types).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Сырые типы</a:t>
            </a: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это типы без указания "уточненения" в фигурных скобках (angle brackets)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list = new ArrayList&lt;&gt;();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Типизированные типы — наоборот, с указанием "уточнения"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List&lt;String&gt; list = new ArrayList&lt;&gt;();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Обобщения или generics 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Предположим, банку нужно подсчитать сумму сбережений на счетах клиентов. До появления «дженериков» метод вычисления суммы выглядел так: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public long getSum(List accounts) {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   long sum = 0;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   for (int i = 0, n = accounts.size(); i &lt; n; i++) {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       Object account = accounts.get(i);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       if (account instanceof Account) {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           sum += ((Account) account).getAmount();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       }   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   return sum;}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Обобщения или generics 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не сделать проверку (instanceof) на принадлежность к классу Account, то на втором этапе возможен </a:t>
            </a:r>
            <a:r>
              <a:rPr b="1" lang="ru"/>
              <a:t>ClassCastException</a:t>
            </a:r>
            <a:r>
              <a:rPr lang="ru"/>
              <a:t> – то есть аварийное завершение программы. Поэтому такая проверка была обязательной.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С появлением Generics необходимость в проверке и приведении типа отпала: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Теперь метод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getSum2(List&lt;Account&gt; accounts)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принимает в качестве аргументов только список объектов класса Account.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Ограничение обобщения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class Account{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class Transaction&lt;T extends Account&gt;{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В качестве ограничений могут выступать и другие обобщения, которые сами могут иметь ограничения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class Transaction&lt;T extends Account&lt;String&gt;&gt;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Наследование </a:t>
            </a:r>
            <a:r>
              <a:rPr lang="ru"/>
              <a:t>generics 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Так сделать нельзя: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</a:t>
            </a:r>
            <a:r>
              <a:rPr lang="ru"/>
              <a:t>List&lt;String&gt; list1 = new ArrayList&lt;&gt;();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List&lt;Object&gt; list2 = list1;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List&lt;String&gt; не является наследником List&lt;Object&gt;, хотя String является наследником Object.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Клонирование объектов</a:t>
            </a:r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819150" y="1571025"/>
            <a:ext cx="6471600" cy="26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Иногда необходимо на основе существующего объекта создать второй такой же - то есть создать его клон.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Это процесс в Java называется клонированием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/>
              <a:t>Для клонирования объекта в Java можно воспользоваться тремя способами: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ru" sz="1100"/>
              <a:t>Переопределение метода </a:t>
            </a:r>
            <a:r>
              <a:rPr i="1" lang="ru" sz="1100"/>
              <a:t>clone()</a:t>
            </a:r>
            <a:r>
              <a:rPr lang="ru" sz="1100"/>
              <a:t> и реализация интерфейса </a:t>
            </a:r>
            <a:r>
              <a:rPr i="1" lang="ru" sz="1100"/>
              <a:t>Cloneable()</a:t>
            </a:r>
            <a:r>
              <a:rPr lang="ru" sz="1100"/>
              <a:t>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 sz="1100"/>
              <a:t>Использование конструктора копирования.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 sz="1100"/>
              <a:t>Использовать для клонирования механизм</a:t>
            </a:r>
            <a:r>
              <a:rPr lang="ru" sz="1100">
                <a:uFill>
                  <a:noFill/>
                </a:uFill>
                <a:hlinkClick r:id="rId3"/>
              </a:rPr>
              <a:t> </a:t>
            </a:r>
            <a:r>
              <a:rPr lang="ru" sz="1100" u="sng">
                <a:solidFill>
                  <a:schemeClr val="hlink"/>
                </a:solidFill>
                <a:hlinkClick r:id="rId4"/>
              </a:rPr>
              <a:t>сериализации</a:t>
            </a:r>
            <a:r>
              <a:rPr lang="ru" sz="1100"/>
              <a:t>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