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7F9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1131" y="1515291"/>
            <a:ext cx="7275043" cy="613954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Protection des donnees d’utilisateur</a:t>
            </a:r>
            <a:endParaRPr lang="fr-FR" sz="3600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0949" y="1515291"/>
            <a:ext cx="6411444" cy="4676503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rgbClr val="007635"/>
              </a:solidFill>
            </a:endParaRPr>
          </a:p>
          <a:p>
            <a:r>
              <a:rPr lang="en-US" sz="2800" dirty="0" smtClean="0">
                <a:solidFill>
                  <a:srgbClr val="007635"/>
                </a:solidFill>
              </a:rPr>
              <a:t>1- l ’obfuscation du code source :</a:t>
            </a:r>
            <a:endParaRPr lang="fr-FR" sz="2600" dirty="0" smtClean="0"/>
          </a:p>
          <a:p>
            <a:pPr algn="l"/>
            <a:r>
              <a:rPr lang="fr-FR" sz="2600" dirty="0" smtClean="0"/>
              <a:t>L’</a:t>
            </a:r>
            <a:r>
              <a:rPr lang="fr-FR" sz="2600" dirty="0" err="1" smtClean="0"/>
              <a:t>obfuscation</a:t>
            </a:r>
            <a:r>
              <a:rPr lang="fr-FR" sz="2600" dirty="0" smtClean="0"/>
              <a:t> </a:t>
            </a:r>
            <a:r>
              <a:rPr lang="fr-FR" sz="2600" dirty="0"/>
              <a:t>dans le language informatique consiste à rendre un exécutable ou un code source illisible et difficile à comprendre par un être humain</a:t>
            </a:r>
            <a:r>
              <a:rPr lang="fr-FR" sz="2600" dirty="0" smtClean="0"/>
              <a:t>.</a:t>
            </a:r>
          </a:p>
          <a:p>
            <a:pPr algn="l"/>
            <a:r>
              <a:rPr lang="fr-FR" sz="2600" dirty="0" smtClean="0">
                <a:solidFill>
                  <a:srgbClr val="00B050"/>
                </a:solidFill>
              </a:rPr>
              <a:t>Exemples:</a:t>
            </a:r>
            <a:r>
              <a:rPr lang="fr-FR" sz="2600" dirty="0">
                <a:solidFill>
                  <a:srgbClr val="00B050"/>
                </a:solidFill>
              </a:rPr>
              <a:t/>
            </a:r>
            <a:br>
              <a:rPr lang="fr-FR" sz="2600" dirty="0">
                <a:solidFill>
                  <a:srgbClr val="00B050"/>
                </a:solidFill>
              </a:rPr>
            </a:br>
            <a:endParaRPr lang="fr-FR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2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9" y="2482327"/>
            <a:ext cx="8078682" cy="3722530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3" y="673550"/>
            <a:ext cx="8464731" cy="17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8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30629" y="718457"/>
            <a:ext cx="9313817" cy="4963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2-Regles de protection des donnees utilisateurs 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75212" y="1306286"/>
            <a:ext cx="9601200" cy="4558936"/>
          </a:xfrm>
        </p:spPr>
        <p:txBody>
          <a:bodyPr/>
          <a:lstStyle/>
          <a:p>
            <a:pPr algn="l"/>
            <a:r>
              <a:rPr lang="fr-FR" sz="2000" dirty="0"/>
              <a:t>réglementaire visant à établir un équilibre entre un niveau élevé de </a:t>
            </a:r>
            <a:r>
              <a:rPr lang="fr-FR" sz="2000" b="1" dirty="0"/>
              <a:t>protection</a:t>
            </a:r>
            <a:r>
              <a:rPr lang="fr-FR" sz="2000" dirty="0"/>
              <a:t> de la vie privée des personnes et la libre circulation des </a:t>
            </a:r>
            <a:r>
              <a:rPr lang="fr-FR" sz="2000" b="1" dirty="0"/>
              <a:t>données</a:t>
            </a:r>
            <a:r>
              <a:rPr lang="fr-FR" sz="2000" dirty="0"/>
              <a:t> à caractère personnel. Il fixe des limites strictes à la collecte et à l'utilisation des </a:t>
            </a:r>
            <a:r>
              <a:rPr lang="fr-FR" sz="2000" b="1" dirty="0"/>
              <a:t>données</a:t>
            </a:r>
            <a:r>
              <a:rPr lang="fr-FR" sz="2000" dirty="0"/>
              <a:t> à caractère personnel</a:t>
            </a:r>
            <a:r>
              <a:rPr lang="fr-FR" sz="2000" dirty="0" smtClean="0"/>
              <a:t>. </a:t>
            </a:r>
          </a:p>
          <a:p>
            <a:pPr algn="l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Par ex </a:t>
            </a:r>
            <a:r>
              <a:rPr lang="en-US" dirty="0" smtClean="0"/>
              <a:t>: (RGPD :</a:t>
            </a:r>
            <a:r>
              <a:rPr lang="fr-FR" dirty="0"/>
              <a:t>Le </a:t>
            </a:r>
            <a:r>
              <a:rPr lang="fr-FR" b="1" dirty="0"/>
              <a:t>règlement général sur la protection des données</a:t>
            </a:r>
            <a:r>
              <a:rPr lang="fr-FR" dirty="0"/>
              <a:t> </a:t>
            </a:r>
            <a:r>
              <a:rPr lang="fr-FR" dirty="0" smtClean="0"/>
              <a:t>)(CNDP.ma)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Principes </a:t>
            </a:r>
            <a:r>
              <a:rPr lang="en-US" sz="2000" dirty="0" smtClean="0">
                <a:solidFill>
                  <a:srgbClr val="00B0F0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rgbClr val="0070C0"/>
                </a:solidFill>
              </a:rPr>
              <a:t>-Liciet</a:t>
            </a:r>
            <a:r>
              <a:rPr lang="fr-FR" sz="2000" dirty="0">
                <a:solidFill>
                  <a:srgbClr val="0070C0"/>
                </a:solidFill>
              </a:rPr>
              <a:t>é</a:t>
            </a:r>
            <a:r>
              <a:rPr lang="en-US" sz="2000" dirty="0" smtClean="0">
                <a:solidFill>
                  <a:srgbClr val="0070C0"/>
                </a:solidFill>
              </a:rPr>
              <a:t> de traitement 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Societe peut pas traiter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donnees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sans un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permis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legal .</a:t>
            </a:r>
          </a:p>
          <a:p>
            <a:pPr algn="l"/>
            <a:r>
              <a:rPr lang="en-US" sz="2000" dirty="0" smtClean="0">
                <a:solidFill>
                  <a:srgbClr val="0070C0"/>
                </a:solidFill>
              </a:rPr>
              <a:t>-Finalit</a:t>
            </a:r>
            <a:r>
              <a:rPr lang="fr-FR" sz="2000" dirty="0" smtClean="0">
                <a:solidFill>
                  <a:srgbClr val="0070C0"/>
                </a:solidFill>
              </a:rPr>
              <a:t>é du traitement :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raitement pour un objectif principale .</a:t>
            </a:r>
          </a:p>
          <a:p>
            <a:pPr algn="l"/>
            <a:r>
              <a:rPr lang="en-US" sz="2000" dirty="0" smtClean="0">
                <a:solidFill>
                  <a:srgbClr val="0070C0"/>
                </a:solidFill>
              </a:rPr>
              <a:t>-Minimation des donn</a:t>
            </a:r>
            <a:r>
              <a:rPr lang="fr-FR" sz="2000" dirty="0" smtClean="0">
                <a:solidFill>
                  <a:srgbClr val="0070C0"/>
                </a:solidFill>
              </a:rPr>
              <a:t>ées : 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eulement les données necéssaires .</a:t>
            </a:r>
          </a:p>
          <a:p>
            <a:pPr algn="l"/>
            <a:r>
              <a:rPr lang="en-US" sz="2000" dirty="0" smtClean="0">
                <a:solidFill>
                  <a:srgbClr val="0070C0"/>
                </a:solidFill>
              </a:rPr>
              <a:t>-Protection des donn</a:t>
            </a:r>
            <a:r>
              <a:rPr lang="fr-FR" sz="2000" dirty="0" smtClean="0">
                <a:solidFill>
                  <a:srgbClr val="0070C0"/>
                </a:solidFill>
              </a:rPr>
              <a:t>ées sensibles </a:t>
            </a:r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Cas special .</a:t>
            </a:r>
          </a:p>
          <a:p>
            <a:pPr algn="l"/>
            <a:r>
              <a:rPr lang="en-US" sz="2000" dirty="0" smtClean="0">
                <a:solidFill>
                  <a:srgbClr val="0070C0"/>
                </a:solidFill>
              </a:rPr>
              <a:t>-Droits d’utilisateurs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(supprimer , modifier , transferer ,,,,,,,) .</a:t>
            </a:r>
            <a:endParaRPr lang="fr-F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1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8902" y="404949"/>
            <a:ext cx="9886167" cy="56170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3-Acces securises aux donnees d’utilisateurs et de l’application </a:t>
            </a:r>
            <a:endParaRPr lang="fr-FR" sz="2800" dirty="0">
              <a:solidFill>
                <a:srgbClr val="00B05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9086" y="940524"/>
            <a:ext cx="10055983" cy="548640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La gestion de la sécurité des applications est le processus qui consiste à développer, ajouter et tester des fonctionnalités de sécurité au sein des applications, afin d'éviter les vulnérabilités face à des menaces telles que les accès et les modifications non autorisés</a:t>
            </a:r>
            <a:r>
              <a:rPr lang="fr-FR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Pour l’utilisateur 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-Authentification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sc+sr =ap(mot de passe , username ,,).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-controle d’acc</a:t>
            </a:r>
            <a:r>
              <a:rPr lang="fr-FR" dirty="0" smtClean="0">
                <a:solidFill>
                  <a:srgbClr val="0070C0"/>
                </a:solidFill>
              </a:rPr>
              <a:t>é</a:t>
            </a:r>
            <a:r>
              <a:rPr lang="en-US" dirty="0" smtClean="0">
                <a:solidFill>
                  <a:srgbClr val="0070C0"/>
                </a:solidFill>
              </a:rPr>
              <a:t>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v</a:t>
            </a:r>
            <a:r>
              <a:rPr lang="fr-FR" dirty="0" smtClean="0"/>
              <a:t>é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rification (sms , code de verification , gmail,,,,,).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-l’integrit</a:t>
            </a:r>
            <a:r>
              <a:rPr lang="fr-FR" dirty="0">
                <a:solidFill>
                  <a:srgbClr val="0070C0"/>
                </a:solidFill>
              </a:rPr>
              <a:t>é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verification bien precis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-La confidenalit</a:t>
            </a:r>
            <a:r>
              <a:rPr lang="fr-FR" dirty="0">
                <a:solidFill>
                  <a:srgbClr val="0070C0"/>
                </a:solidFill>
              </a:rPr>
              <a:t>é </a:t>
            </a:r>
            <a:r>
              <a:rPr lang="fr-FR" dirty="0" smtClean="0">
                <a:solidFill>
                  <a:srgbClr val="0070C0"/>
                </a:solidFill>
              </a:rPr>
              <a:t>des données </a:t>
            </a:r>
            <a:r>
              <a:rPr lang="fr-FR" dirty="0" smtClean="0"/>
              <a:t>: les données sensibles (omar,medicale,mp ,,,,).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Pour l’application: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-Eliminer les fails cot</a:t>
            </a:r>
            <a:r>
              <a:rPr lang="fr-FR" dirty="0">
                <a:solidFill>
                  <a:srgbClr val="0070C0"/>
                </a:solidFill>
              </a:rPr>
              <a:t>é </a:t>
            </a:r>
            <a:r>
              <a:rPr lang="fr-FR" dirty="0" smtClean="0">
                <a:solidFill>
                  <a:srgbClr val="0070C0"/>
                </a:solidFill>
              </a:rPr>
              <a:t>se</a:t>
            </a:r>
            <a:r>
              <a:rPr lang="en-US" dirty="0" smtClean="0">
                <a:solidFill>
                  <a:srgbClr val="0070C0"/>
                </a:solidFill>
              </a:rPr>
              <a:t>rveur 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scanner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-Securis</a:t>
            </a:r>
            <a:r>
              <a:rPr lang="fr-FR" dirty="0" smtClean="0">
                <a:solidFill>
                  <a:srgbClr val="0070C0"/>
                </a:solidFill>
              </a:rPr>
              <a:t>er le stockage de données «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-Considirer une forte authentification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(pour l’utilisateur)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-Tester privilege </a:t>
            </a:r>
            <a:endParaRPr lang="fr-FR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 smtClean="0"/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9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5212" y="1110343"/>
            <a:ext cx="10160487" cy="198555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3-Droits d’acces d’utilisateur d’une </a:t>
            </a:r>
            <a:r>
              <a:rPr lang="en-US" sz="2400" dirty="0" smtClean="0">
                <a:solidFill>
                  <a:srgbClr val="00B050"/>
                </a:solidFill>
              </a:rPr>
              <a:t>application</a:t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fr-FR" sz="2400" dirty="0"/>
              <a:t>Les droits d'accès sont des métadonnées particulières qui décrivent les droits en lecture, écriture et exécution selon l'utilisateur, le groupe, ou les autres .</a:t>
            </a:r>
            <a:br>
              <a:rPr lang="fr-FR" sz="2400" dirty="0"/>
            </a:br>
            <a:r>
              <a:rPr lang="en-US" sz="2400" dirty="0" smtClean="0">
                <a:solidFill>
                  <a:srgbClr val="00B050"/>
                </a:solidFill>
              </a:rPr>
              <a:t/>
            </a:r>
            <a:br>
              <a:rPr lang="en-US" sz="2400" dirty="0" smtClean="0">
                <a:solidFill>
                  <a:srgbClr val="00B050"/>
                </a:solidFill>
              </a:rPr>
            </a:b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75213" y="2599509"/>
            <a:ext cx="10160486" cy="4598126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4- Cryptage de </a:t>
            </a:r>
            <a:r>
              <a:rPr lang="en-US" sz="2400" dirty="0" smtClean="0">
                <a:solidFill>
                  <a:srgbClr val="00B050"/>
                </a:solidFill>
              </a:rPr>
              <a:t>donn</a:t>
            </a:r>
            <a:r>
              <a:rPr lang="fr-FR" sz="2400" dirty="0" smtClean="0">
                <a:solidFill>
                  <a:srgbClr val="00B050"/>
                </a:solidFill>
              </a:rPr>
              <a:t>e</a:t>
            </a:r>
            <a:r>
              <a:rPr lang="en-US" sz="2400" dirty="0" smtClean="0">
                <a:solidFill>
                  <a:srgbClr val="00B050"/>
                </a:solidFill>
              </a:rPr>
              <a:t>es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c’est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convertir des donn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ées lisibles (text clair )des chaines inintelligebles  ou (illisibles) et se compose de deux types :</a:t>
            </a:r>
          </a:p>
          <a:p>
            <a:r>
              <a:rPr lang="en-US" dirty="0">
                <a:solidFill>
                  <a:srgbClr val="0070C0"/>
                </a:solidFill>
              </a:rPr>
              <a:t>-Symetrique :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par le fait d'utiliser une clé identique avec le même algorithme de chiffrement pour le chiffrement et le déchiffrement.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-</a:t>
            </a:r>
            <a:r>
              <a:rPr lang="en-US" dirty="0">
                <a:solidFill>
                  <a:srgbClr val="0070C0"/>
                </a:solidFill>
              </a:rPr>
              <a:t>Asymetrique : </a:t>
            </a:r>
            <a:r>
              <a:rPr lang="fr-FR" dirty="0"/>
              <a:t>par le fait d'utiliser une clé pour chiffrer (clé publique) et une autre clé pour déchiffrer (clé </a:t>
            </a:r>
            <a:r>
              <a:rPr lang="fr-FR" dirty="0" smtClean="0"/>
              <a:t>privée .</a:t>
            </a:r>
            <a:endParaRPr lang="fr-FR" dirty="0"/>
          </a:p>
          <a:p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91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</TotalTime>
  <Words>276</Words>
  <Application>Microsoft Office PowerPoint</Application>
  <PresentationFormat>Grand écran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Organique</vt:lpstr>
      <vt:lpstr>Protection des donnees d’utilisateur</vt:lpstr>
      <vt:lpstr>Présentation PowerPoint</vt:lpstr>
      <vt:lpstr>2-Regles de protection des donnees utilisateurs </vt:lpstr>
      <vt:lpstr>3-Acces securises aux donnees d’utilisateurs et de l’application </vt:lpstr>
      <vt:lpstr>3-Droits d’acces d’utilisateur d’une application Les droits d'accès sont des métadonnées particulières qui décrivent les droits en lecture, écriture et exécution selon l'utilisateur, le groupe, ou les autres 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Protection des donnees d’utilisateur</dc:title>
  <dc:creator>HP</dc:creator>
  <cp:lastModifiedBy>HP</cp:lastModifiedBy>
  <cp:revision>20</cp:revision>
  <dcterms:created xsi:type="dcterms:W3CDTF">2022-06-06T22:30:57Z</dcterms:created>
  <dcterms:modified xsi:type="dcterms:W3CDTF">2022-06-08T02:33:13Z</dcterms:modified>
</cp:coreProperties>
</file>