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notesMasterIdLst>
    <p:notesMasterId r:id="rId6"/>
  </p:notesMasterIdLst>
  <p:handoutMasterIdLst>
    <p:handoutMasterId r:id="rId7"/>
  </p:handoutMasterIdLst>
  <p:sldIdLst>
    <p:sldId id="550" r:id="rId2"/>
    <p:sldId id="554" r:id="rId3"/>
    <p:sldId id="555" r:id="rId4"/>
    <p:sldId id="556" r:id="rId5"/>
  </p:sldIdLst>
  <p:sldSz cx="10160000" cy="5715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CA6741-D517-47A3-B4C6-5CB7F7DC5A2E}">
          <p14:sldIdLst/>
        </p14:section>
        <p14:section name="正文" id="{4D784BD5-F497-4E10-B1D1-C6A768F43EA0}">
          <p14:sldIdLst>
            <p14:sldId id="550"/>
            <p14:sldId id="554"/>
            <p14:sldId id="555"/>
            <p14:sldId id="55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69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7 tang" initials="Jt" lastIdx="1" clrIdx="0">
    <p:extLst>
      <p:ext uri="{19B8F6BF-5375-455C-9EA6-DF929625EA0E}">
        <p15:presenceInfo xmlns:p15="http://schemas.microsoft.com/office/powerpoint/2012/main" userId="J7 t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7BA"/>
    <a:srgbClr val="FA7736"/>
    <a:srgbClr val="595959"/>
    <a:srgbClr val="FF843D"/>
    <a:srgbClr val="E86348"/>
    <a:srgbClr val="87A896"/>
    <a:srgbClr val="C4C4C4"/>
    <a:srgbClr val="4D4D4D"/>
    <a:srgbClr val="828282"/>
    <a:srgbClr val="7F8F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28" autoAdjust="0"/>
    <p:restoredTop sz="95896" autoAdjust="0"/>
  </p:normalViewPr>
  <p:slideViewPr>
    <p:cSldViewPr>
      <p:cViewPr varScale="1">
        <p:scale>
          <a:sx n="118" d="100"/>
          <a:sy n="118" d="100"/>
        </p:scale>
        <p:origin x="408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802"/>
    </p:cViewPr>
  </p:sorterViewPr>
  <p:notesViewPr>
    <p:cSldViewPr>
      <p:cViewPr varScale="1">
        <p:scale>
          <a:sx n="87" d="100"/>
          <a:sy n="87" d="100"/>
        </p:scale>
        <p:origin x="3840" y="72"/>
      </p:cViewPr>
      <p:guideLst>
        <p:guide orient="horz" pos="2693"/>
        <p:guide pos="2160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87608" rtl="0" eaLnBrk="1" latinLnBrk="0" hangingPunct="1">
      <a:defRPr sz="640" kern="1200">
        <a:solidFill>
          <a:schemeClr val="tx1"/>
        </a:solidFill>
        <a:latin typeface="+mn-lt"/>
        <a:ea typeface="+mn-ea"/>
        <a:cs typeface="+mn-cs"/>
      </a:defRPr>
    </a:lvl1pPr>
    <a:lvl2pPr marL="243804" algn="l" defTabSz="487608" rtl="0" eaLnBrk="1" latinLnBrk="0" hangingPunct="1">
      <a:defRPr sz="640" kern="1200">
        <a:solidFill>
          <a:schemeClr val="tx1"/>
        </a:solidFill>
        <a:latin typeface="+mn-lt"/>
        <a:ea typeface="+mn-ea"/>
        <a:cs typeface="+mn-cs"/>
      </a:defRPr>
    </a:lvl2pPr>
    <a:lvl3pPr marL="487608" algn="l" defTabSz="487608" rtl="0" eaLnBrk="1" latinLnBrk="0" hangingPunct="1">
      <a:defRPr sz="640" kern="1200">
        <a:solidFill>
          <a:schemeClr val="tx1"/>
        </a:solidFill>
        <a:latin typeface="+mn-lt"/>
        <a:ea typeface="+mn-ea"/>
        <a:cs typeface="+mn-cs"/>
      </a:defRPr>
    </a:lvl3pPr>
    <a:lvl4pPr marL="731411" algn="l" defTabSz="487608" rtl="0" eaLnBrk="1" latinLnBrk="0" hangingPunct="1">
      <a:defRPr sz="640" kern="1200">
        <a:solidFill>
          <a:schemeClr val="tx1"/>
        </a:solidFill>
        <a:latin typeface="+mn-lt"/>
        <a:ea typeface="+mn-ea"/>
        <a:cs typeface="+mn-cs"/>
      </a:defRPr>
    </a:lvl4pPr>
    <a:lvl5pPr marL="975215" algn="l" defTabSz="487608" rtl="0" eaLnBrk="1" latinLnBrk="0" hangingPunct="1">
      <a:defRPr sz="640" kern="1200">
        <a:solidFill>
          <a:schemeClr val="tx1"/>
        </a:solidFill>
        <a:latin typeface="+mn-lt"/>
        <a:ea typeface="+mn-ea"/>
        <a:cs typeface="+mn-cs"/>
      </a:defRPr>
    </a:lvl5pPr>
    <a:lvl6pPr marL="1219018" algn="l" defTabSz="487608" rtl="0" eaLnBrk="1" latinLnBrk="0" hangingPunct="1">
      <a:defRPr sz="640" kern="1200">
        <a:solidFill>
          <a:schemeClr val="tx1"/>
        </a:solidFill>
        <a:latin typeface="+mn-lt"/>
        <a:ea typeface="+mn-ea"/>
        <a:cs typeface="+mn-cs"/>
      </a:defRPr>
    </a:lvl6pPr>
    <a:lvl7pPr marL="1462822" algn="l" defTabSz="487608" rtl="0" eaLnBrk="1" latinLnBrk="0" hangingPunct="1">
      <a:defRPr sz="640" kern="1200">
        <a:solidFill>
          <a:schemeClr val="tx1"/>
        </a:solidFill>
        <a:latin typeface="+mn-lt"/>
        <a:ea typeface="+mn-ea"/>
        <a:cs typeface="+mn-cs"/>
      </a:defRPr>
    </a:lvl7pPr>
    <a:lvl8pPr marL="1706626" algn="l" defTabSz="487608" rtl="0" eaLnBrk="1" latinLnBrk="0" hangingPunct="1">
      <a:defRPr sz="640" kern="1200">
        <a:solidFill>
          <a:schemeClr val="tx1"/>
        </a:solidFill>
        <a:latin typeface="+mn-lt"/>
        <a:ea typeface="+mn-ea"/>
        <a:cs typeface="+mn-cs"/>
      </a:defRPr>
    </a:lvl8pPr>
    <a:lvl9pPr marL="1950429" algn="l" defTabSz="487608" rtl="0" eaLnBrk="1" latinLnBrk="0" hangingPunct="1">
      <a:defRPr sz="64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0" y="935302"/>
            <a:ext cx="7620000" cy="1989667"/>
          </a:xfrm>
        </p:spPr>
        <p:txBody>
          <a:bodyPr anchor="b"/>
          <a:lstStyle>
            <a:lvl1pPr algn="ctr">
              <a:defRPr sz="5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000" y="3001698"/>
            <a:ext cx="7620000" cy="1379802"/>
          </a:xfrm>
        </p:spPr>
        <p:txBody>
          <a:bodyPr/>
          <a:lstStyle>
            <a:lvl1pPr marL="0" indent="0" algn="ctr">
              <a:buNone/>
              <a:defRPr sz="2000"/>
            </a:lvl1pPr>
            <a:lvl2pPr marL="380985" indent="0" algn="ctr">
              <a:buNone/>
              <a:defRPr sz="1667"/>
            </a:lvl2pPr>
            <a:lvl3pPr marL="761970" indent="0" algn="ctr">
              <a:buNone/>
              <a:defRPr sz="1500"/>
            </a:lvl3pPr>
            <a:lvl4pPr marL="1142954" indent="0" algn="ctr">
              <a:buNone/>
              <a:defRPr sz="1333"/>
            </a:lvl4pPr>
            <a:lvl5pPr marL="1523939" indent="0" algn="ctr">
              <a:buNone/>
              <a:defRPr sz="1333"/>
            </a:lvl5pPr>
            <a:lvl6pPr marL="1904924" indent="0" algn="ctr">
              <a:buNone/>
              <a:defRPr sz="1333"/>
            </a:lvl6pPr>
            <a:lvl7pPr marL="2285909" indent="0" algn="ctr">
              <a:buNone/>
              <a:defRPr sz="1333"/>
            </a:lvl7pPr>
            <a:lvl8pPr marL="2666893" indent="0" algn="ctr">
              <a:buNone/>
              <a:defRPr sz="1333"/>
            </a:lvl8pPr>
            <a:lvl9pPr marL="3047878" indent="0" algn="ctr">
              <a:buNone/>
              <a:defRPr sz="133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20800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70033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70750" y="304271"/>
            <a:ext cx="2190750" cy="48431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304271"/>
            <a:ext cx="6445250" cy="484319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15620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17419" y="238109"/>
            <a:ext cx="317468" cy="476241"/>
          </a:xfrm>
          <a:prstGeom prst="rect">
            <a:avLst/>
          </a:prstGeom>
          <a:solidFill>
            <a:srgbClr val="0070C0"/>
          </a:solidFill>
          <a:ln>
            <a:solidFill>
              <a:srgbClr val="157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99">
              <a:solidFill>
                <a:srgbClr val="0070C0"/>
              </a:solidFill>
            </a:endParaRPr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id="{EA6C54D6-C8C8-4305-995F-2B10D81B9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87" y="228867"/>
            <a:ext cx="9207686" cy="4854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>
                <a:solidFill>
                  <a:srgbClr val="1577BA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57F4A6-A40D-4986-829B-6C5AB10F2C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778" y="5274687"/>
            <a:ext cx="1320913" cy="37468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193B35D-75CC-4665-834E-A67FDE57EB7F}"/>
              </a:ext>
            </a:extLst>
          </p:cNvPr>
          <p:cNvSpPr txBox="1"/>
          <p:nvPr userDrawn="1"/>
        </p:nvSpPr>
        <p:spPr>
          <a:xfrm>
            <a:off x="2320876" y="5308140"/>
            <a:ext cx="62624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音视频开发高级课程 </a:t>
            </a:r>
            <a:r>
              <a:rPr lang="en-US" altLang="zh-CN" sz="15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Darren</a:t>
            </a:r>
            <a:r>
              <a:rPr lang="zh-CN" altLang="en-US" sz="15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</a:t>
            </a:r>
            <a:r>
              <a:rPr lang="en-US" altLang="zh-CN" sz="15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326873713 </a:t>
            </a:r>
            <a:endParaRPr lang="zh-CN" altLang="en-US" sz="1500" b="0" u="sng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676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23479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208" y="1424782"/>
            <a:ext cx="8763000" cy="2377281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208" y="3824553"/>
            <a:ext cx="8763000" cy="1250156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0985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11480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521354"/>
            <a:ext cx="4318000" cy="36261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0" y="1521354"/>
            <a:ext cx="4318000" cy="36261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85672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3" y="304271"/>
            <a:ext cx="8763000" cy="110463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824" y="1400969"/>
            <a:ext cx="4298156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824" y="2087563"/>
            <a:ext cx="4298156" cy="30704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3500" y="1400969"/>
            <a:ext cx="4319323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3500" y="2087563"/>
            <a:ext cx="4319323" cy="30704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30547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9C3D7EE-7125-48B7-A1C6-2F90D287FC6D}"/>
              </a:ext>
            </a:extLst>
          </p:cNvPr>
          <p:cNvSpPr/>
          <p:nvPr userDrawn="1"/>
        </p:nvSpPr>
        <p:spPr>
          <a:xfrm>
            <a:off x="558153" y="304280"/>
            <a:ext cx="317468" cy="47624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99"/>
          </a:p>
        </p:txBody>
      </p:sp>
    </p:spTree>
    <p:extLst>
      <p:ext uri="{BB962C8B-B14F-4D97-AF65-F5344CB8AC3E}">
        <p14:creationId xmlns:p14="http://schemas.microsoft.com/office/powerpoint/2010/main" val="724507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55291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381000"/>
            <a:ext cx="3276864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323" y="822855"/>
            <a:ext cx="5143500" cy="406135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4" y="1714500"/>
            <a:ext cx="3276864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34707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381000"/>
            <a:ext cx="3276864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19323" y="822855"/>
            <a:ext cx="5143500" cy="4061354"/>
          </a:xfrm>
        </p:spPr>
        <p:txBody>
          <a:bodyPr anchor="t"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4" y="1714500"/>
            <a:ext cx="3276864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76544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8500" y="304271"/>
            <a:ext cx="87630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500" y="1521354"/>
            <a:ext cx="87630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8500" y="5296959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C84F8-6015-41F6-B7C9-6E32EB8C5074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5500" y="5296959"/>
            <a:ext cx="3429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5500" y="5296959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80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7" r:id="rId12"/>
  </p:sldLayoutIdLst>
  <p:hf sldNum="0" hdr="0" dt="0"/>
  <p:txStyles>
    <p:titleStyle>
      <a:lvl1pPr algn="l" defTabSz="761970" rtl="0" eaLnBrk="1" latinLnBrk="0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4808A-A760-4392-BD6E-ABCCF7D7C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solidFill>
                  <a:srgbClr val="0070C0"/>
                </a:solidFill>
              </a:rPr>
              <a:t>视频的主要概念</a:t>
            </a:r>
            <a:r>
              <a:rPr lang="en-US" altLang="zh-CN" sz="3000" dirty="0">
                <a:solidFill>
                  <a:srgbClr val="0070C0"/>
                </a:solidFill>
              </a:rPr>
              <a:t>1</a:t>
            </a:r>
            <a:endParaRPr lang="zh-CN" altLang="en-US" sz="3000" dirty="0">
              <a:solidFill>
                <a:srgbClr val="0070C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041015A-7A36-4E79-8D0F-75768D9B036E}"/>
              </a:ext>
            </a:extLst>
          </p:cNvPr>
          <p:cNvSpPr txBox="1"/>
          <p:nvPr/>
        </p:nvSpPr>
        <p:spPr>
          <a:xfrm>
            <a:off x="1479600" y="1149340"/>
            <a:ext cx="720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+mn-ea"/>
              </a:rPr>
              <a:t>视频码率：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kb/s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，</a:t>
            </a:r>
            <a:r>
              <a:rPr lang="zh-CN" altLang="en-US" dirty="0">
                <a:latin typeface="+mn-ea"/>
              </a:rPr>
              <a:t>是指视频文件在单位时间内使用的数据流量，也叫码流率。码率越大，说明单位时间内取样率越大，数据流精度就越高。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+mn-ea"/>
              </a:rPr>
              <a:t>视频帧率</a:t>
            </a:r>
            <a:r>
              <a:rPr lang="zh-CN" altLang="en-US" dirty="0">
                <a:latin typeface="+mn-ea"/>
              </a:rPr>
              <a:t>：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fps</a:t>
            </a:r>
            <a:r>
              <a:rPr lang="zh-CN" altLang="en-US" dirty="0">
                <a:latin typeface="+mn-ea"/>
              </a:rPr>
              <a:t>，通常说一个视频的</a:t>
            </a:r>
            <a:r>
              <a:rPr lang="en-US" altLang="zh-CN" dirty="0">
                <a:latin typeface="+mn-ea"/>
              </a:rPr>
              <a:t>25</a:t>
            </a:r>
            <a:r>
              <a:rPr lang="zh-CN" altLang="en-US" dirty="0">
                <a:latin typeface="+mn-ea"/>
              </a:rPr>
              <a:t>帧，指的就是这个视频帧率，即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秒中会显示</a:t>
            </a:r>
            <a:r>
              <a:rPr lang="en-US" altLang="zh-CN" dirty="0">
                <a:latin typeface="+mn-ea"/>
              </a:rPr>
              <a:t>25</a:t>
            </a:r>
            <a:r>
              <a:rPr lang="zh-CN" altLang="en-US" dirty="0">
                <a:latin typeface="+mn-ea"/>
              </a:rPr>
              <a:t>帧。帧率越高，给人的视觉就越流畅。</a:t>
            </a:r>
            <a:endParaRPr lang="en-US" altLang="zh-CN" dirty="0">
              <a:latin typeface="+mn-ea"/>
            </a:endParaRPr>
          </a:p>
          <a:p>
            <a:endParaRPr lang="en-US" altLang="zh-CN" b="1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+mn-ea"/>
              </a:rPr>
              <a:t>视频分辨率</a:t>
            </a:r>
            <a:r>
              <a:rPr lang="zh-CN" altLang="en-US" dirty="0">
                <a:latin typeface="+mn-ea"/>
              </a:rPr>
              <a:t>：分辨率就是我们常说的</a:t>
            </a:r>
            <a:r>
              <a:rPr lang="en-US" altLang="zh-CN" dirty="0">
                <a:latin typeface="+mn-ea"/>
              </a:rPr>
              <a:t>640x480</a:t>
            </a:r>
            <a:r>
              <a:rPr lang="zh-CN" altLang="en-US" dirty="0">
                <a:latin typeface="+mn-ea"/>
              </a:rPr>
              <a:t>分辨率、</a:t>
            </a:r>
            <a:r>
              <a:rPr lang="en-US" altLang="zh-CN" dirty="0">
                <a:latin typeface="+mn-ea"/>
              </a:rPr>
              <a:t>1920x1080</a:t>
            </a:r>
            <a:r>
              <a:rPr lang="zh-CN" altLang="en-US" dirty="0">
                <a:latin typeface="+mn-ea"/>
              </a:rPr>
              <a:t>分辨率，分辨率影响视频图像的大小。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pPr marL="360000"/>
            <a:endParaRPr lang="zh-CN" altLang="en-US" dirty="0">
              <a:latin typeface="+mn-ea"/>
            </a:endParaRPr>
          </a:p>
          <a:p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776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4808A-A760-4392-BD6E-ABCCF7D7C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solidFill>
                  <a:srgbClr val="0070C0"/>
                </a:solidFill>
              </a:rPr>
              <a:t>视频的主要概念</a:t>
            </a:r>
            <a:r>
              <a:rPr lang="en-US" altLang="zh-CN" sz="3000" dirty="0">
                <a:solidFill>
                  <a:srgbClr val="0070C0"/>
                </a:solidFill>
              </a:rPr>
              <a:t>2-I P B</a:t>
            </a:r>
            <a:r>
              <a:rPr lang="zh-CN" altLang="en-US" sz="3000" dirty="0">
                <a:solidFill>
                  <a:srgbClr val="0070C0"/>
                </a:solidFill>
              </a:rPr>
              <a:t>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242267-4AF5-45C4-B7E3-A658FA0B12C9}"/>
              </a:ext>
            </a:extLst>
          </p:cNvPr>
          <p:cNvSpPr txBox="1"/>
          <p:nvPr/>
        </p:nvSpPr>
        <p:spPr>
          <a:xfrm>
            <a:off x="1479600" y="1282500"/>
            <a:ext cx="7200800" cy="3028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I 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帧（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Intra coded frames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）</a:t>
            </a:r>
            <a:r>
              <a:rPr lang="zh-CN" altLang="en-US" dirty="0">
                <a:latin typeface="+mn-ea"/>
              </a:rPr>
              <a:t>：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I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帧不需要参考其他画面而生成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,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解码时仅靠自己就重构完整图像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;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+mn-ea"/>
              </a:rPr>
              <a:t>I</a:t>
            </a:r>
            <a:r>
              <a:rPr lang="zh-CN" altLang="en-US" dirty="0">
                <a:latin typeface="+mn-ea"/>
              </a:rPr>
              <a:t>帧图像采用帧内编码方式</a:t>
            </a:r>
            <a:r>
              <a:rPr lang="en-US" altLang="zh-CN" dirty="0">
                <a:latin typeface="+mn-ea"/>
              </a:rPr>
              <a:t>;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0000"/>
                </a:solidFill>
                <a:latin typeface="+mn-ea"/>
              </a:rPr>
              <a:t>I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帧所占数据的信息量比较大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;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+mn-ea"/>
              </a:rPr>
              <a:t>I</a:t>
            </a:r>
            <a:r>
              <a:rPr lang="zh-CN" altLang="en-US" dirty="0">
                <a:latin typeface="+mn-ea"/>
              </a:rPr>
              <a:t>帧图像是周期性出现在图像序列中的，出现频率可由编码器选择</a:t>
            </a:r>
            <a:r>
              <a:rPr lang="en-US" altLang="zh-CN" dirty="0">
                <a:latin typeface="+mn-ea"/>
              </a:rPr>
              <a:t>;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+mn-ea"/>
              </a:rPr>
              <a:t>I</a:t>
            </a:r>
            <a:r>
              <a:rPr lang="zh-CN" altLang="en-US" dirty="0">
                <a:latin typeface="+mn-ea"/>
              </a:rPr>
              <a:t>帧是</a:t>
            </a:r>
            <a:r>
              <a:rPr lang="en-US" altLang="zh-CN" dirty="0">
                <a:latin typeface="+mn-ea"/>
              </a:rPr>
              <a:t>P</a:t>
            </a:r>
            <a:r>
              <a:rPr lang="zh-CN" altLang="en-US" dirty="0">
                <a:latin typeface="+mn-ea"/>
              </a:rPr>
              <a:t>帧和</a:t>
            </a:r>
            <a:r>
              <a:rPr lang="en-US" altLang="zh-CN" dirty="0">
                <a:latin typeface="+mn-ea"/>
              </a:rPr>
              <a:t>B</a:t>
            </a:r>
            <a:r>
              <a:rPr lang="zh-CN" altLang="en-US" dirty="0">
                <a:latin typeface="+mn-ea"/>
              </a:rPr>
              <a:t>帧的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参考帧</a:t>
            </a:r>
            <a:r>
              <a:rPr lang="en-US" altLang="zh-CN" dirty="0">
                <a:latin typeface="+mn-ea"/>
              </a:rPr>
              <a:t>(</a:t>
            </a:r>
            <a:r>
              <a:rPr lang="zh-CN" altLang="en-US" dirty="0">
                <a:latin typeface="+mn-ea"/>
              </a:rPr>
              <a:t>其质量直接影响到同组中以后各帧的质量</a:t>
            </a:r>
            <a:r>
              <a:rPr lang="en-US" altLang="zh-CN" dirty="0">
                <a:latin typeface="+mn-ea"/>
              </a:rPr>
              <a:t>);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+mn-ea"/>
              </a:rPr>
              <a:t>I</a:t>
            </a:r>
            <a:r>
              <a:rPr lang="zh-CN" altLang="en-US" dirty="0">
                <a:latin typeface="+mn-ea"/>
              </a:rPr>
              <a:t>帧是帧组</a:t>
            </a:r>
            <a:r>
              <a:rPr lang="en-US" altLang="zh-CN" dirty="0">
                <a:latin typeface="+mn-ea"/>
              </a:rPr>
              <a:t>GOP</a:t>
            </a:r>
            <a:r>
              <a:rPr lang="zh-CN" altLang="en-US" dirty="0">
                <a:latin typeface="+mn-ea"/>
              </a:rPr>
              <a:t>的基础帧</a:t>
            </a:r>
            <a:r>
              <a:rPr lang="en-US" altLang="zh-CN" dirty="0">
                <a:latin typeface="+mn-ea"/>
              </a:rPr>
              <a:t>(</a:t>
            </a:r>
            <a:r>
              <a:rPr lang="zh-CN" altLang="en-US" dirty="0">
                <a:latin typeface="+mn-ea"/>
              </a:rPr>
              <a:t>第一帧</a:t>
            </a:r>
            <a:r>
              <a:rPr lang="en-US" altLang="zh-CN" dirty="0">
                <a:latin typeface="+mn-ea"/>
              </a:rPr>
              <a:t>),</a:t>
            </a:r>
            <a:r>
              <a:rPr lang="zh-CN" altLang="en-US" dirty="0">
                <a:latin typeface="+mn-ea"/>
              </a:rPr>
              <a:t>在一组中只有一个</a:t>
            </a:r>
            <a:r>
              <a:rPr lang="en-US" altLang="zh-CN" dirty="0">
                <a:latin typeface="+mn-ea"/>
              </a:rPr>
              <a:t>I</a:t>
            </a:r>
            <a:r>
              <a:rPr lang="zh-CN" altLang="en-US" dirty="0">
                <a:latin typeface="+mn-ea"/>
              </a:rPr>
              <a:t>帧</a:t>
            </a:r>
            <a:r>
              <a:rPr lang="en-US" altLang="zh-CN" dirty="0">
                <a:latin typeface="+mn-ea"/>
              </a:rPr>
              <a:t>;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+mn-ea"/>
              </a:rPr>
              <a:t>I</a:t>
            </a:r>
            <a:r>
              <a:rPr lang="zh-CN" altLang="en-US" dirty="0">
                <a:latin typeface="+mn-ea"/>
              </a:rPr>
              <a:t>帧不需要考虑运动矢量</a:t>
            </a:r>
            <a:r>
              <a:rPr lang="en-US" altLang="zh-CN" dirty="0">
                <a:latin typeface="+mn-ea"/>
              </a:rPr>
              <a:t>;</a:t>
            </a:r>
          </a:p>
          <a:p>
            <a:r>
              <a:rPr lang="en-US" altLang="zh-CN" dirty="0">
                <a:latin typeface="+mn-ea"/>
              </a:rPr>
              <a:t>	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7717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4808A-A760-4392-BD6E-ABCCF7D7C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solidFill>
                  <a:srgbClr val="0070C0"/>
                </a:solidFill>
              </a:rPr>
              <a:t>视频的主要概念</a:t>
            </a:r>
            <a:r>
              <a:rPr lang="en-US" altLang="zh-CN" sz="3000" dirty="0">
                <a:solidFill>
                  <a:srgbClr val="0070C0"/>
                </a:solidFill>
              </a:rPr>
              <a:t>3-I P B</a:t>
            </a:r>
            <a:r>
              <a:rPr lang="zh-CN" altLang="en-US" sz="3000" dirty="0">
                <a:solidFill>
                  <a:srgbClr val="0070C0"/>
                </a:solidFill>
              </a:rPr>
              <a:t>帧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9FC50D6-622C-487A-B3F5-EDF00F0E608C}"/>
              </a:ext>
            </a:extLst>
          </p:cNvPr>
          <p:cNvSpPr txBox="1"/>
          <p:nvPr/>
        </p:nvSpPr>
        <p:spPr>
          <a:xfrm>
            <a:off x="1479600" y="1057500"/>
            <a:ext cx="7200800" cy="2065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P 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帧（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Predicted frames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）</a:t>
            </a:r>
            <a:r>
              <a:rPr lang="zh-CN" altLang="en-US" dirty="0">
                <a:latin typeface="+mn-ea"/>
              </a:rPr>
              <a:t>：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根据本帧与相邻的前一帧（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I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帧或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P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帧）的不同点来压缩本帧数据</a:t>
            </a:r>
            <a:r>
              <a:rPr lang="zh-CN" altLang="en-US" dirty="0">
                <a:latin typeface="+mn-ea"/>
              </a:rPr>
              <a:t>，同时利用了空间和时间上的相关性。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+mn-ea"/>
              </a:rPr>
              <a:t>P</a:t>
            </a:r>
            <a:r>
              <a:rPr lang="zh-CN" altLang="en-US" dirty="0">
                <a:latin typeface="+mn-ea"/>
              </a:rPr>
              <a:t>帧属于前向预测的帧间编码。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它需要参考前面最靠近它的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I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帧或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P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帧来解码。</a:t>
            </a:r>
            <a:endParaRPr lang="en-US" altLang="zh-CN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B 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帧（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Bi-directional predicted frames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）</a:t>
            </a:r>
            <a:r>
              <a:rPr lang="zh-CN" altLang="en-US" dirty="0">
                <a:latin typeface="+mn-ea"/>
              </a:rPr>
              <a:t>：</a:t>
            </a:r>
            <a:r>
              <a:rPr lang="en-US" altLang="zh-CN" dirty="0">
                <a:latin typeface="+mn-ea"/>
              </a:rPr>
              <a:t>B </a:t>
            </a:r>
            <a:r>
              <a:rPr lang="zh-CN" altLang="en-US" dirty="0">
                <a:latin typeface="+mn-ea"/>
              </a:rPr>
              <a:t>帧图像采用双向时间预测，可以大大提高压缩倍数。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481B353-10F8-40C3-885D-3C1BD834DBB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65000" y="3037500"/>
            <a:ext cx="5823585" cy="219456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0F56585-B355-4EED-B215-86CE8E0AE101}"/>
              </a:ext>
            </a:extLst>
          </p:cNvPr>
          <p:cNvSpPr/>
          <p:nvPr/>
        </p:nvSpPr>
        <p:spPr>
          <a:xfrm>
            <a:off x="1907500" y="5078171"/>
            <a:ext cx="6345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rgbClr val="00B0F0"/>
                </a:solidFill>
              </a:rPr>
              <a:t>更具体的内容在</a:t>
            </a:r>
            <a:r>
              <a:rPr lang="en-US" altLang="zh-CN" sz="1200" dirty="0">
                <a:solidFill>
                  <a:srgbClr val="00B0F0"/>
                </a:solidFill>
              </a:rPr>
              <a:t>H264</a:t>
            </a:r>
            <a:r>
              <a:rPr lang="zh-CN" altLang="en-US" sz="1200" dirty="0">
                <a:solidFill>
                  <a:srgbClr val="00B0F0"/>
                </a:solidFill>
              </a:rPr>
              <a:t>相关的课程再具体讲解。比如</a:t>
            </a:r>
            <a:r>
              <a:rPr lang="en-US" altLang="zh-CN" sz="1200" dirty="0">
                <a:solidFill>
                  <a:srgbClr val="00B0F0"/>
                </a:solidFill>
              </a:rPr>
              <a:t>I</a:t>
            </a:r>
            <a:r>
              <a:rPr lang="zh-CN" altLang="en-US" sz="1200" dirty="0">
                <a:solidFill>
                  <a:srgbClr val="00B0F0"/>
                </a:solidFill>
              </a:rPr>
              <a:t>帧间隔，</a:t>
            </a:r>
            <a:r>
              <a:rPr lang="en-US" altLang="zh-CN" sz="1200" dirty="0">
                <a:solidFill>
                  <a:srgbClr val="00B0F0"/>
                </a:solidFill>
              </a:rPr>
              <a:t>B</a:t>
            </a:r>
            <a:r>
              <a:rPr lang="zh-CN" altLang="en-US" sz="1200" dirty="0">
                <a:solidFill>
                  <a:srgbClr val="00B0F0"/>
                </a:solidFill>
              </a:rPr>
              <a:t>帧数量的设置等</a:t>
            </a:r>
          </a:p>
        </p:txBody>
      </p:sp>
    </p:spTree>
    <p:extLst>
      <p:ext uri="{BB962C8B-B14F-4D97-AF65-F5344CB8AC3E}">
        <p14:creationId xmlns:p14="http://schemas.microsoft.com/office/powerpoint/2010/main" val="387735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4808A-A760-4392-BD6E-ABCCF7D7C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solidFill>
                  <a:srgbClr val="0070C0"/>
                </a:solidFill>
              </a:rPr>
              <a:t>常用视频压缩算法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9CC065C-9193-43FC-9D5A-35ADEB8F4A9F}"/>
              </a:ext>
            </a:extLst>
          </p:cNvPr>
          <p:cNvSpPr/>
          <p:nvPr/>
        </p:nvSpPr>
        <p:spPr>
          <a:xfrm>
            <a:off x="2785000" y="1433073"/>
            <a:ext cx="274970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2400" b="1" cap="none" spc="0" dirty="0">
                <a:ln/>
                <a:effectLst/>
                <a:latin typeface="+mn-ea"/>
              </a:rPr>
              <a:t>常用视频压缩算法</a:t>
            </a:r>
            <a:endParaRPr lang="en-US" altLang="zh-CN" sz="2400" b="1" cap="none" spc="0" dirty="0">
              <a:ln/>
              <a:effectLst/>
              <a:latin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075398-29FA-480A-B997-E4642254A3B3}"/>
              </a:ext>
            </a:extLst>
          </p:cNvPr>
          <p:cNvSpPr txBox="1"/>
          <p:nvPr/>
        </p:nvSpPr>
        <p:spPr>
          <a:xfrm>
            <a:off x="2875000" y="1912500"/>
            <a:ext cx="57505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+mn-ea"/>
              </a:rPr>
              <a:t>MPEG2	MPEG</a:t>
            </a:r>
            <a:r>
              <a:rPr lang="zh-CN" altLang="en-US" b="1" dirty="0">
                <a:latin typeface="+mn-ea"/>
              </a:rPr>
              <a:t>阵营</a:t>
            </a:r>
            <a:endParaRPr lang="en-US" altLang="zh-CN" b="1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+mn-ea"/>
              </a:rPr>
              <a:t>H264		MPEG</a:t>
            </a:r>
            <a:r>
              <a:rPr lang="zh-CN" altLang="en-US" b="1" dirty="0">
                <a:latin typeface="+mn-ea"/>
              </a:rPr>
              <a:t>阵营</a:t>
            </a:r>
            <a:endParaRPr lang="en-US" altLang="zh-CN" b="1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H265</a:t>
            </a:r>
            <a:r>
              <a:rPr lang="en-US" altLang="zh-CN" b="1" dirty="0">
                <a:latin typeface="+mn-ea"/>
              </a:rPr>
              <a:t>		MPEG</a:t>
            </a:r>
            <a:r>
              <a:rPr lang="zh-CN" altLang="en-US" b="1" dirty="0">
                <a:latin typeface="+mn-ea"/>
              </a:rPr>
              <a:t>阵营</a:t>
            </a:r>
            <a:endParaRPr lang="en-US" altLang="zh-CN" b="1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+mn-ea"/>
              </a:rPr>
              <a:t>AVS   		</a:t>
            </a:r>
            <a:r>
              <a:rPr lang="zh-CN" altLang="en-US" b="1" dirty="0">
                <a:latin typeface="+mn-ea"/>
              </a:rPr>
              <a:t>中国阵营</a:t>
            </a:r>
            <a:endParaRPr lang="en-US" altLang="zh-CN" b="1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+mn-ea"/>
              </a:rPr>
              <a:t>VP8    	Google</a:t>
            </a:r>
            <a:r>
              <a:rPr lang="zh-CN" altLang="en-US" b="1" dirty="0">
                <a:latin typeface="+mn-ea"/>
              </a:rPr>
              <a:t>阵营</a:t>
            </a:r>
            <a:endParaRPr lang="en-US" altLang="zh-CN" b="1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VP9</a:t>
            </a:r>
            <a:r>
              <a:rPr lang="en-US" altLang="zh-CN" b="1" dirty="0">
                <a:latin typeface="+mn-ea"/>
              </a:rPr>
              <a:t>    	Google</a:t>
            </a:r>
            <a:r>
              <a:rPr lang="zh-CN" altLang="en-US" b="1" dirty="0">
                <a:latin typeface="+mn-ea"/>
              </a:rPr>
              <a:t>阵营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153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10030</TotalTime>
  <Words>403</Words>
  <Application>Microsoft Office PowerPoint</Application>
  <PresentationFormat>自定义</PresentationFormat>
  <Paragraphs>30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等线</vt:lpstr>
      <vt:lpstr>黑体</vt:lpstr>
      <vt:lpstr>微软雅黑</vt:lpstr>
      <vt:lpstr>Arial</vt:lpstr>
      <vt:lpstr>Calibri</vt:lpstr>
      <vt:lpstr>Calibri Light</vt:lpstr>
      <vt:lpstr>Wingdings</vt:lpstr>
      <vt:lpstr>Office 主题​​</vt:lpstr>
      <vt:lpstr>视频的主要概念1</vt:lpstr>
      <vt:lpstr>视频的主要概念2-I P B帧</vt:lpstr>
      <vt:lpstr>视频的主要概念3-I P B帧</vt:lpstr>
      <vt:lpstr>常用视频压缩算法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css布局</dc:title>
  <dc:creator>刘碎春</dc:creator>
  <cp:lastModifiedBy>326873713@qq.com</cp:lastModifiedBy>
  <cp:revision>2893</cp:revision>
  <dcterms:created xsi:type="dcterms:W3CDTF">2014-06-24T08:28:00Z</dcterms:created>
  <dcterms:modified xsi:type="dcterms:W3CDTF">2022-10-15T06:10:47Z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