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3" r:id="rId1"/>
    <p:sldMasterId id="2147483676" r:id="rId2"/>
  </p:sldMasterIdLst>
  <p:notesMasterIdLst>
    <p:notesMasterId r:id="rId12"/>
  </p:notesMasterIdLst>
  <p:handoutMasterIdLst>
    <p:handoutMasterId r:id="rId13"/>
  </p:handoutMasterIdLst>
  <p:sldIdLst>
    <p:sldId id="344" r:id="rId3"/>
    <p:sldId id="377" r:id="rId4"/>
    <p:sldId id="378" r:id="rId5"/>
    <p:sldId id="379" r:id="rId6"/>
    <p:sldId id="380" r:id="rId7"/>
    <p:sldId id="381" r:id="rId8"/>
    <p:sldId id="382" r:id="rId9"/>
    <p:sldId id="383" r:id="rId10"/>
    <p:sldId id="3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right" id="{8F19EB6F-DE0B-3043-9220-FF90A9B8DE39}">
          <p14:sldIdLst/>
        </p14:section>
        <p14:section name="Dark" id="{ADA0F6E8-6463-1749-BDEB-DD7406E4CD8B}">
          <p14:sldIdLst>
            <p14:sldId id="344"/>
            <p14:sldId id="377"/>
            <p14:sldId id="378"/>
            <p14:sldId id="379"/>
            <p14:sldId id="380"/>
            <p14:sldId id="381"/>
            <p14:sldId id="382"/>
            <p14:sldId id="383"/>
            <p14:sldId id="3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8393"/>
    <a:srgbClr val="3A9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67" autoAdjust="0"/>
    <p:restoredTop sz="99524" autoAdjust="0"/>
  </p:normalViewPr>
  <p:slideViewPr>
    <p:cSldViewPr snapToGrid="0" snapToObjects="1">
      <p:cViewPr varScale="1">
        <p:scale>
          <a:sx n="96" d="100"/>
          <a:sy n="96" d="100"/>
        </p:scale>
        <p:origin x="101" y="1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3C0EF-2B70-1E48-AAF4-38D0D60449B7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4E9E92-CACA-7641-8DB3-7C90210B1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2DFA7-3CB6-2C4B-A973-ECD2AB5618B3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A2320-C23A-B148-88B1-360D5FA97C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gradFill flip="none" rotWithShape="1">
          <a:gsLst>
            <a:gs pos="40000">
              <a:schemeClr val="tx1"/>
            </a:gs>
            <a:gs pos="0">
              <a:schemeClr val="bg2">
                <a:lumMod val="2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792133" y="3835403"/>
            <a:ext cx="6790267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1">
                <a:solidFill>
                  <a:schemeClr val="accent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dirty="0"/>
              <a:t>Click to edit Master subtitle style</a:t>
            </a:r>
            <a:endParaRPr lang="en-US" dirty="0"/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4792133" y="1463071"/>
            <a:ext cx="6790267" cy="2372337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defRPr b="1" spc="-151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Click to edit Master title style</a:t>
            </a:r>
            <a:endParaRPr lang="en-US" dirty="0"/>
          </a:p>
        </p:txBody>
      </p:sp>
      <p:pic>
        <p:nvPicPr>
          <p:cNvPr id="8" name="Picture 7" descr="pattern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07"/>
          <a:stretch>
            <a:fillRect/>
          </a:stretch>
        </p:blipFill>
        <p:spPr>
          <a:xfrm>
            <a:off x="0" y="4893738"/>
            <a:ext cx="12192000" cy="19642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89717" y="4800605"/>
            <a:ext cx="7315200" cy="567267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sv-SE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72"/>
            <a:ext cx="7315200" cy="8043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spc="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333" y="6278676"/>
            <a:ext cx="12365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5269" y="6278676"/>
            <a:ext cx="4047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8912" y="6278676"/>
            <a:ext cx="1413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5"/>
            <a:ext cx="10972800" cy="452543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8932333" y="6278676"/>
            <a:ext cx="12365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5269" y="6278676"/>
            <a:ext cx="4047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8912" y="6278676"/>
            <a:ext cx="1413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72"/>
            <a:ext cx="2743200" cy="5850467"/>
          </a:xfrm>
        </p:spPr>
        <p:txBody>
          <a:bodyPr vert="eaVert"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72"/>
            <a:ext cx="8026400" cy="585046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8932333" y="6278676"/>
            <a:ext cx="12365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5269" y="6278676"/>
            <a:ext cx="4047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8912" y="6278676"/>
            <a:ext cx="1413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02439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22238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51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428789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864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666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0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End Slide">
    <p:bg>
      <p:bgPr>
        <a:gradFill flip="none" rotWithShape="1">
          <a:gsLst>
            <a:gs pos="40000">
              <a:schemeClr val="tx1"/>
            </a:gs>
            <a:gs pos="0">
              <a:schemeClr val="bg2">
                <a:lumMod val="2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3949348" y="6226180"/>
            <a:ext cx="3841749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ea typeface="黑体" panose="02010609060101010101" charset="-122"/>
                <a:cs typeface="黑体" panose="02010609060101010101" charset="-122"/>
              </a:rPr>
              <a:t>Copyright © MediaTek</a:t>
            </a:r>
            <a:r>
              <a:rPr lang="en-US" altLang="zh-TW" sz="1000" dirty="0">
                <a:solidFill>
                  <a:schemeClr val="tx2"/>
                </a:solidFill>
                <a:ea typeface="黑体" panose="02010609060101010101" charset="-122"/>
                <a:cs typeface="黑体" panose="02010609060101010101" charset="-122"/>
              </a:rPr>
              <a:t> Inc. </a:t>
            </a:r>
            <a:r>
              <a:rPr lang="en-US" sz="1000" dirty="0">
                <a:solidFill>
                  <a:schemeClr val="tx2"/>
                </a:solidFill>
                <a:ea typeface="黑体" panose="02010609060101010101" charset="-122"/>
                <a:cs typeface="黑体" panose="02010609060101010101" charset="-122"/>
              </a:rPr>
              <a:t>All rights reserved</a:t>
            </a:r>
            <a:r>
              <a:rPr lang="en-US" altLang="zh-TW" sz="1000" dirty="0">
                <a:solidFill>
                  <a:schemeClr val="tx2"/>
                </a:solidFill>
                <a:ea typeface="黑体" panose="02010609060101010101" charset="-122"/>
                <a:cs typeface="黑体" panose="02010609060101010101" charset="-122"/>
              </a:rPr>
              <a:t>.</a:t>
            </a:r>
            <a:endParaRPr lang="en-US" sz="1000" dirty="0">
              <a:solidFill>
                <a:schemeClr val="tx2"/>
              </a:solidFill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106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952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693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525180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31805"/>
            <a:ext cx="10972800" cy="706755"/>
          </a:xfrm>
        </p:spPr>
        <p:txBody>
          <a:bodyPr tIns="0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333" y="6278676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85269" y="6278676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8912" y="6278676"/>
            <a:ext cx="1413488" cy="365125"/>
          </a:xfrm>
          <a:prstGeom prst="rect">
            <a:avLst/>
          </a:prstGeom>
        </p:spPr>
        <p:txBody>
          <a:bodyPr/>
          <a:lstStyle/>
          <a:p>
            <a:fld id="{3E54FAAE-D303-1440-B1E5-D1AB6CEFDBF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311915"/>
            <a:ext cx="10972800" cy="4844415"/>
          </a:xfrm>
        </p:spPr>
        <p:txBody>
          <a:bodyPr/>
          <a:lstStyle>
            <a:lvl1pPr>
              <a:buFont typeface="Wingdings" panose="05000000000000000000" charset="0"/>
              <a:buChar char=""/>
              <a:defRPr/>
            </a:lvl1pPr>
            <a:lvl2pPr>
              <a:buFont typeface="Wingdings" panose="05000000000000000000" charset="0"/>
              <a:buChar char=""/>
              <a:defRPr/>
            </a:lvl2pPr>
            <a:lvl3pPr>
              <a:buFont typeface="Wingdings" panose="05000000000000000000" charset="0"/>
              <a:buChar char=""/>
              <a:defRPr/>
            </a:lvl3pPr>
            <a:lvl4pPr>
              <a:buFont typeface="Wingdings" panose="05000000000000000000" charset="0"/>
              <a:buChar char=""/>
              <a:defRPr/>
            </a:lvl4pPr>
            <a:lvl5pPr>
              <a:buFont typeface="Wingdings" panose="05000000000000000000" charset="0"/>
              <a:buChar char=""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4059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31805"/>
            <a:ext cx="10972800" cy="706755"/>
          </a:xfrm>
        </p:spPr>
        <p:txBody>
          <a:bodyPr tIns="0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333" y="6278676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85269" y="6278676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8912" y="6278676"/>
            <a:ext cx="1413488" cy="365125"/>
          </a:xfrm>
          <a:prstGeom prst="rect">
            <a:avLst/>
          </a:prstGeom>
        </p:spPr>
        <p:txBody>
          <a:bodyPr/>
          <a:lstStyle/>
          <a:p>
            <a:fld id="{3E54FAAE-D303-1440-B1E5-D1AB6CEFDBF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311915"/>
            <a:ext cx="10972800" cy="4844415"/>
          </a:xfrm>
        </p:spPr>
        <p:txBody>
          <a:bodyPr/>
          <a:lstStyle>
            <a:lvl1pPr marL="571486" indent="-571486">
              <a:buFont typeface="Wingdings" panose="05000000000000000000" charset="0"/>
              <a:buChar char=""/>
              <a:defRPr/>
            </a:lvl1pPr>
            <a:lvl2pPr marL="1028674" indent="-571486">
              <a:buFont typeface="Wingdings" panose="05000000000000000000" charset="0"/>
              <a:buChar char=""/>
              <a:defRPr/>
            </a:lvl2pPr>
            <a:lvl3pPr marL="1428715" indent="-514338">
              <a:buFont typeface="Wingdings" panose="05000000000000000000" charset="0"/>
              <a:buChar char=""/>
              <a:defRPr/>
            </a:lvl3pPr>
            <a:lvl4pPr marL="1885904" indent="-514338">
              <a:buFont typeface="Wingdings" panose="05000000000000000000" charset="0"/>
              <a:buChar char=""/>
              <a:defRPr/>
            </a:lvl4pPr>
            <a:lvl5pPr marL="2343092" indent="-514338">
              <a:buFont typeface="Wingdings" panose="05000000000000000000" charset="0"/>
              <a:buChar char=""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32000"/>
            <a:ext cx="10972800" cy="1143000"/>
          </a:xfrm>
        </p:spPr>
        <p:txBody>
          <a:bodyPr tIns="0"/>
          <a:lstStyle/>
          <a:p>
            <a:r>
              <a:rPr lang="sv-S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10972800" cy="43730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v-SE" dirty="0"/>
              <a:t>Click to edit Master text styles</a:t>
            </a:r>
          </a:p>
          <a:p>
            <a:pPr lvl="1"/>
            <a:r>
              <a:rPr lang="sv-SE" dirty="0"/>
              <a:t>Second level</a:t>
            </a:r>
          </a:p>
          <a:p>
            <a:pPr lvl="2"/>
            <a:r>
              <a:rPr lang="sv-SE" dirty="0"/>
              <a:t>Third level</a:t>
            </a:r>
          </a:p>
          <a:p>
            <a:pPr lvl="3"/>
            <a:r>
              <a:rPr lang="sv-SE" dirty="0"/>
              <a:t>Fourth level</a:t>
            </a:r>
          </a:p>
          <a:p>
            <a:pPr lvl="4"/>
            <a:r>
              <a:rPr lang="sv-SE" dirty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5283203" y="6775454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  <a:p>
            <a:endParaRPr lang="en-US" sz="1800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8932333" y="6278676"/>
            <a:ext cx="12365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5269" y="6278676"/>
            <a:ext cx="4047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8912" y="6278676"/>
            <a:ext cx="1413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31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4" y="2906185"/>
            <a:ext cx="10363200" cy="15007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spc="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dirty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8932333" y="6278676"/>
            <a:ext cx="12365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5269" y="6278676"/>
            <a:ext cx="4047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8912" y="6278676"/>
            <a:ext cx="1413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43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43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333" y="6278676"/>
            <a:ext cx="12365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5269" y="6278676"/>
            <a:ext cx="4047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8912" y="6278676"/>
            <a:ext cx="1413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5"/>
            <a:ext cx="5386917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spc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4585"/>
            <a:ext cx="5389033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spc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5934"/>
            <a:ext cx="5389033" cy="39497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333" y="6278676"/>
            <a:ext cx="12365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85269" y="6278676"/>
            <a:ext cx="4047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8912" y="6278676"/>
            <a:ext cx="1413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8932333" y="6278676"/>
            <a:ext cx="12365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5269" y="6278676"/>
            <a:ext cx="4047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8912" y="6278676"/>
            <a:ext cx="1413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8932333" y="6278676"/>
            <a:ext cx="12365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5269" y="6278676"/>
            <a:ext cx="4047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8912" y="6278676"/>
            <a:ext cx="1413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7"/>
            <a:ext cx="4011084" cy="1162049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6"/>
            <a:ext cx="6815667" cy="585258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05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spc="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333" y="6278676"/>
            <a:ext cx="12365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5269" y="6278676"/>
            <a:ext cx="4047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8912" y="6278676"/>
            <a:ext cx="1413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v-SE" dirty="0"/>
              <a:t>Click to edit Master title style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8932333" y="6278676"/>
            <a:ext cx="12365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5269" y="6278676"/>
            <a:ext cx="4047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8912" y="6278676"/>
            <a:ext cx="1413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fld id="{3E54FAAE-D303-1440-B1E5-D1AB6CEFDBF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18172"/>
            <a:ext cx="10972800" cy="4615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/>
              <a:t>Click to edit Master text styles</a:t>
            </a:r>
          </a:p>
          <a:p>
            <a:pPr lvl="1"/>
            <a:r>
              <a:rPr lang="sv-SE" dirty="0"/>
              <a:t>Second level</a:t>
            </a:r>
          </a:p>
          <a:p>
            <a:pPr lvl="2"/>
            <a:r>
              <a:rPr lang="sv-SE" dirty="0"/>
              <a:t>Third level</a:t>
            </a:r>
          </a:p>
          <a:p>
            <a:pPr lvl="3"/>
            <a:r>
              <a:rPr lang="sv-SE" dirty="0"/>
              <a:t>Fourth level</a:t>
            </a:r>
          </a:p>
          <a:p>
            <a:pPr lvl="4"/>
            <a:r>
              <a:rPr lang="sv-SE" dirty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hdr="0" ftr="0" dt="0"/>
  <p:txStyles>
    <p:titleStyle>
      <a:lvl1pPr algn="ctr" defTabSz="457189" rtl="0" eaLnBrk="1" latinLnBrk="0" hangingPunct="1">
        <a:spcBef>
          <a:spcPct val="0"/>
        </a:spcBef>
        <a:buNone/>
        <a:defRPr sz="4400" b="1" kern="1200" spc="-151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Clr>
          <a:schemeClr val="accent1"/>
        </a:buClr>
        <a:buSzPct val="100000"/>
        <a:buFont typeface="Lucida Grande"/>
        <a:buChar char="▪"/>
        <a:defRPr sz="3200" kern="1200" spc="-151">
          <a:solidFill>
            <a:schemeClr val="bg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 panose="020B0604020202020204"/>
        <a:buChar char="•"/>
        <a:defRPr sz="2800" kern="1200" spc="-151">
          <a:solidFill>
            <a:schemeClr val="bg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-151">
          <a:solidFill>
            <a:schemeClr val="bg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 panose="020B0604020202020204"/>
        <a:buChar char="•"/>
        <a:defRPr sz="2000" kern="1200" spc="-151">
          <a:solidFill>
            <a:schemeClr val="bg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Clr>
          <a:schemeClr val="accent1"/>
        </a:buClr>
        <a:buFont typeface="Arial" panose="020B0604020202020204"/>
        <a:buChar char="▪"/>
        <a:defRPr sz="2000" kern="1200" spc="-151">
          <a:solidFill>
            <a:schemeClr val="bg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01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9" r:id="rId12"/>
    <p:sldLayoutId id="2147483650" r:id="rId13"/>
    <p:sldLayoutId id="2147483652" r:id="rId14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981200" y="325978"/>
            <a:ext cx="8229600" cy="706755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音频基础</a:t>
            </a:r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课程大纲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t>1</a:t>
            </a:fld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2353561" y="1311915"/>
            <a:ext cx="8732361" cy="484441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accent2"/>
              </a:buClr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声音的物理性质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chemeClr val="accent2"/>
              </a:buClr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2.2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数字音频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chemeClr val="accent2"/>
              </a:buClr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2.3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音频基础名词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chemeClr val="accent2"/>
              </a:buClr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2.4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音频编码基本原理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chemeClr val="accent2"/>
              </a:buClr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2.5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音频编解码器选型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chemeClr val="accent2"/>
              </a:buClr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C3DBF9E-4055-4896-96E1-346C9AE1817C}"/>
              </a:ext>
            </a:extLst>
          </p:cNvPr>
          <p:cNvCxnSpPr>
            <a:cxnSpLocks/>
          </p:cNvCxnSpPr>
          <p:nvPr/>
        </p:nvCxnSpPr>
        <p:spPr>
          <a:xfrm>
            <a:off x="0" y="1032731"/>
            <a:ext cx="12192000" cy="0"/>
          </a:xfrm>
          <a:prstGeom prst="line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005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981200" y="325978"/>
            <a:ext cx="8229600" cy="706755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声音的物理性质</a:t>
            </a:r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振动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t>2</a:t>
            </a:fld>
            <a:endParaRPr 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C3DBF9E-4055-4896-96E1-346C9AE1817C}"/>
              </a:ext>
            </a:extLst>
          </p:cNvPr>
          <p:cNvCxnSpPr>
            <a:cxnSpLocks/>
          </p:cNvCxnSpPr>
          <p:nvPr/>
        </p:nvCxnSpPr>
        <p:spPr>
          <a:xfrm>
            <a:off x="0" y="1032731"/>
            <a:ext cx="12192000" cy="0"/>
          </a:xfrm>
          <a:prstGeom prst="line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4748A4D8-ACFE-479B-A1CC-3BBD3B98581B}"/>
              </a:ext>
            </a:extLst>
          </p:cNvPr>
          <p:cNvSpPr/>
          <p:nvPr/>
        </p:nvSpPr>
        <p:spPr>
          <a:xfrm>
            <a:off x="1942272" y="1321410"/>
            <a:ext cx="83074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声音是一种由物体振动引发的物理现象，如小提琴的弦声等。物体的振动使其四周空气的压强产生变化，这种忽强忽弱变化以波的形式向四周传播，当被人耳所接收时，我们就听见了声音。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6B1E52-6C96-4C04-93D4-BBC8F8DBC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016" y="2704586"/>
            <a:ext cx="3071126" cy="357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778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981200" y="325978"/>
            <a:ext cx="8229600" cy="706755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声音的物理性质</a:t>
            </a:r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波形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t>3</a:t>
            </a:fld>
            <a:endParaRPr 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C3DBF9E-4055-4896-96E1-346C9AE1817C}"/>
              </a:ext>
            </a:extLst>
          </p:cNvPr>
          <p:cNvCxnSpPr>
            <a:cxnSpLocks/>
          </p:cNvCxnSpPr>
          <p:nvPr/>
        </p:nvCxnSpPr>
        <p:spPr>
          <a:xfrm>
            <a:off x="0" y="1032731"/>
            <a:ext cx="12192000" cy="0"/>
          </a:xfrm>
          <a:prstGeom prst="line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4748A4D8-ACFE-479B-A1CC-3BBD3B98581B}"/>
              </a:ext>
            </a:extLst>
          </p:cNvPr>
          <p:cNvSpPr/>
          <p:nvPr/>
        </p:nvSpPr>
        <p:spPr>
          <a:xfrm>
            <a:off x="1942272" y="1321410"/>
            <a:ext cx="83074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声音是由物体的振动产生的，这种振动引起了周围空气压强的振荡，我们称这种振荡的函数表现形式为波形</a:t>
            </a:r>
            <a:r>
              <a:rPr lang="en-US" altLang="zh-CN" sz="24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6378CA8C-E2BF-4CFF-95C7-A383260AC27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1238" y="3719067"/>
            <a:ext cx="4781020" cy="22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A1C490C8-2B87-4520-A74C-6682705315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32238" y="2419085"/>
            <a:ext cx="2214" cy="254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D05DB2D0-57AC-47A8-BD3C-5E01989E3D3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2237" y="2723886"/>
            <a:ext cx="3506081" cy="2214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ED0808BA-A36D-494C-BF63-C31B774BB40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2544" y="2762920"/>
            <a:ext cx="2214" cy="1912294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B40070E5-06E9-47B8-B8EF-414C32BD538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4965" y="2737800"/>
            <a:ext cx="2214" cy="1912294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5F81B0F2-ECDA-4F1E-ACA2-860EEB3DAE7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4758" y="4690319"/>
            <a:ext cx="201242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BB7B94E1-65D4-46F1-BFAE-B892CED54E1A}"/>
              </a:ext>
            </a:extLst>
          </p:cNvPr>
          <p:cNvSpPr>
            <a:spLocks/>
          </p:cNvSpPr>
          <p:nvPr/>
        </p:nvSpPr>
        <p:spPr bwMode="auto">
          <a:xfrm>
            <a:off x="3932238" y="2609585"/>
            <a:ext cx="2868612" cy="2071775"/>
          </a:xfrm>
          <a:custGeom>
            <a:avLst/>
            <a:gdLst>
              <a:gd name="T0" fmla="*/ 0 w 1296"/>
              <a:gd name="T1" fmla="*/ 504 h 936"/>
              <a:gd name="T2" fmla="*/ 192 w 1296"/>
              <a:gd name="T3" fmla="*/ 72 h 936"/>
              <a:gd name="T4" fmla="*/ 624 w 1296"/>
              <a:gd name="T5" fmla="*/ 936 h 936"/>
              <a:gd name="T6" fmla="*/ 1056 w 1296"/>
              <a:gd name="T7" fmla="*/ 72 h 936"/>
              <a:gd name="T8" fmla="*/ 1296 w 1296"/>
              <a:gd name="T9" fmla="*/ 504 h 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6" h="936">
                <a:moveTo>
                  <a:pt x="0" y="504"/>
                </a:moveTo>
                <a:cubicBezTo>
                  <a:pt x="44" y="252"/>
                  <a:pt x="88" y="0"/>
                  <a:pt x="192" y="72"/>
                </a:cubicBezTo>
                <a:cubicBezTo>
                  <a:pt x="296" y="144"/>
                  <a:pt x="480" y="936"/>
                  <a:pt x="624" y="936"/>
                </a:cubicBezTo>
                <a:cubicBezTo>
                  <a:pt x="768" y="936"/>
                  <a:pt x="944" y="144"/>
                  <a:pt x="1056" y="72"/>
                </a:cubicBezTo>
                <a:cubicBezTo>
                  <a:pt x="1168" y="0"/>
                  <a:pt x="1256" y="432"/>
                  <a:pt x="1296" y="50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7CEE05B1-30F4-47D6-9F03-F21A82AC524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6968" y="2772428"/>
            <a:ext cx="2214" cy="956147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Text Box 13">
            <a:extLst>
              <a:ext uri="{FF2B5EF4-FFF2-40B4-BE49-F238E27FC236}">
                <a16:creationId xmlns:a16="http://schemas.microsoft.com/office/drawing/2014/main" id="{A5C997C0-EBBB-4E0C-BBC4-8B007BA35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5033" y="2834921"/>
            <a:ext cx="7581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</a:rPr>
              <a:t>振幅</a:t>
            </a:r>
            <a:endParaRPr kumimoji="1" lang="en-US" altLang="zh-CN" sz="1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" name="Text Box 14">
            <a:extLst>
              <a:ext uri="{FF2B5EF4-FFF2-40B4-BE49-F238E27FC236}">
                <a16:creationId xmlns:a16="http://schemas.microsoft.com/office/drawing/2014/main" id="{51996154-CF8F-428E-B75E-094504149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5301" y="3774012"/>
            <a:ext cx="77912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1400" dirty="0">
                <a:latin typeface="Times New Roman" panose="02020603050405020304" pitchFamily="18" charset="0"/>
              </a:rPr>
              <a:t>时间</a:t>
            </a:r>
            <a:endParaRPr kumimoji="1"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17" name="Text Box 15">
            <a:extLst>
              <a:ext uri="{FF2B5EF4-FFF2-40B4-BE49-F238E27FC236}">
                <a16:creationId xmlns:a16="http://schemas.microsoft.com/office/drawing/2014/main" id="{3A642AC1-94C5-4B99-ADC7-951D01A1A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0444" y="2802769"/>
            <a:ext cx="369332" cy="98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r>
              <a:rPr kumimoji="1" lang="zh-CN" altLang="en-US" sz="1200" dirty="0">
                <a:latin typeface="Times New Roman" panose="02020603050405020304" pitchFamily="18" charset="0"/>
              </a:rPr>
              <a:t>空气压强</a:t>
            </a:r>
            <a:endParaRPr kumimoji="1"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18" name="Text Box 16">
            <a:extLst>
              <a:ext uri="{FF2B5EF4-FFF2-40B4-BE49-F238E27FC236}">
                <a16:creationId xmlns:a16="http://schemas.microsoft.com/office/drawing/2014/main" id="{0101AF6C-90E0-4D3A-AC1B-4AEF4159E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6544" y="4830761"/>
            <a:ext cx="125878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1400" dirty="0">
                <a:latin typeface="Times New Roman" panose="02020603050405020304" pitchFamily="18" charset="0"/>
              </a:rPr>
              <a:t>一个周期</a:t>
            </a:r>
            <a:endParaRPr kumimoji="1"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19" name="Text Box 17">
            <a:extLst>
              <a:ext uri="{FF2B5EF4-FFF2-40B4-BE49-F238E27FC236}">
                <a16:creationId xmlns:a16="http://schemas.microsoft.com/office/drawing/2014/main" id="{21F62AD2-5016-4D4F-A0D4-D1DCA192C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5610" y="2800085"/>
            <a:ext cx="369332" cy="247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r>
              <a:rPr kumimoji="1" lang="en-US" altLang="zh-CN" sz="1200">
                <a:latin typeface="Times New Roman" panose="02020603050405020304" pitchFamily="18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218726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981200" y="325978"/>
            <a:ext cx="8229600" cy="706755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声音的物理性质</a:t>
            </a:r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频率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t>4</a:t>
            </a:fld>
            <a:endParaRPr 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C3DBF9E-4055-4896-96E1-346C9AE1817C}"/>
              </a:ext>
            </a:extLst>
          </p:cNvPr>
          <p:cNvCxnSpPr>
            <a:cxnSpLocks/>
          </p:cNvCxnSpPr>
          <p:nvPr/>
        </p:nvCxnSpPr>
        <p:spPr>
          <a:xfrm>
            <a:off x="0" y="1032731"/>
            <a:ext cx="12192000" cy="0"/>
          </a:xfrm>
          <a:prstGeom prst="line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4748A4D8-ACFE-479B-A1CC-3BBD3B98581B}"/>
              </a:ext>
            </a:extLst>
          </p:cNvPr>
          <p:cNvSpPr/>
          <p:nvPr/>
        </p:nvSpPr>
        <p:spPr>
          <a:xfrm>
            <a:off x="1942272" y="1321410"/>
            <a:ext cx="83074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声音的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频率</a:t>
            </a:r>
            <a:r>
              <a:rPr lang="zh-CN" altLang="en-US" sz="24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是周期的倒数，它表示的是声音在</a:t>
            </a:r>
            <a:r>
              <a:rPr lang="en-US" altLang="zh-CN" sz="24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秒钟内的周期数，单位是赫兹</a:t>
            </a:r>
            <a:r>
              <a:rPr lang="en-US" altLang="zh-CN" sz="24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(Hz)</a:t>
            </a:r>
            <a:r>
              <a:rPr lang="zh-CN" altLang="en-US" sz="24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。千赫</a:t>
            </a:r>
            <a:r>
              <a:rPr lang="en-US" altLang="zh-CN" sz="24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(kHz),</a:t>
            </a:r>
            <a:r>
              <a:rPr lang="zh-CN" altLang="en-US" sz="24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  <a:r>
              <a:rPr lang="en-US" altLang="zh-CN" sz="24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1000Hz,</a:t>
            </a:r>
            <a:r>
              <a:rPr lang="zh-CN" altLang="en-US" sz="24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表示每秒振动</a:t>
            </a:r>
            <a:r>
              <a:rPr lang="en-US" altLang="zh-CN" sz="24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sz="24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次。声音按频率可作如下划分</a:t>
            </a:r>
            <a:r>
              <a:rPr lang="en-US" altLang="zh-CN" sz="24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A0F220C-5920-4CBE-90AA-5C428D1E6384}"/>
              </a:ext>
            </a:extLst>
          </p:cNvPr>
          <p:cNvSpPr/>
          <p:nvPr/>
        </p:nvSpPr>
        <p:spPr>
          <a:xfrm>
            <a:off x="2843893" y="2857322"/>
            <a:ext cx="66310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/>
              <a:t>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次声		        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20Hz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人耳能听见的声音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20Hz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20KHz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超声		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20KHz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1GHz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特超声		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1GHz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10THz </a:t>
            </a:r>
          </a:p>
        </p:txBody>
      </p:sp>
    </p:spTree>
    <p:extLst>
      <p:ext uri="{BB962C8B-B14F-4D97-AF65-F5344CB8AC3E}">
        <p14:creationId xmlns:p14="http://schemas.microsoft.com/office/powerpoint/2010/main" val="1769442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981200" y="325978"/>
            <a:ext cx="8229600" cy="706755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声音的物理性质</a:t>
            </a:r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振幅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t>5</a:t>
            </a:fld>
            <a:endParaRPr 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C3DBF9E-4055-4896-96E1-346C9AE1817C}"/>
              </a:ext>
            </a:extLst>
          </p:cNvPr>
          <p:cNvCxnSpPr>
            <a:cxnSpLocks/>
          </p:cNvCxnSpPr>
          <p:nvPr/>
        </p:nvCxnSpPr>
        <p:spPr>
          <a:xfrm>
            <a:off x="0" y="1032731"/>
            <a:ext cx="12192000" cy="0"/>
          </a:xfrm>
          <a:prstGeom prst="line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4748A4D8-ACFE-479B-A1CC-3BBD3B98581B}"/>
              </a:ext>
            </a:extLst>
          </p:cNvPr>
          <p:cNvSpPr/>
          <p:nvPr/>
        </p:nvSpPr>
        <p:spPr>
          <a:xfrm>
            <a:off x="1942272" y="1321410"/>
            <a:ext cx="83074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声音有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振幅</a:t>
            </a:r>
            <a:r>
              <a:rPr lang="zh-CN" altLang="en-US" sz="24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，振幅的主观感觉是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声音的大小</a:t>
            </a:r>
            <a:r>
              <a:rPr lang="zh-CN" altLang="en-US" sz="24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。声音的振幅大小取决于空气压力波距平均值</a:t>
            </a:r>
            <a:r>
              <a:rPr lang="en-US" altLang="zh-CN" sz="24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也称平衡态</a:t>
            </a:r>
            <a:r>
              <a:rPr lang="en-US" altLang="zh-CN" sz="24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的最大偏移量。</a:t>
            </a:r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4980D3F9-B956-480A-8C3D-9B1465EFD2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1238" y="3719067"/>
            <a:ext cx="4781020" cy="22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605E3EC6-8B13-4A86-BAE3-395A8AB421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32238" y="2419085"/>
            <a:ext cx="2214" cy="254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BCB7CA2F-5091-47F8-92AB-872C82188A5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2237" y="2723886"/>
            <a:ext cx="3506081" cy="2214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9ED2965E-5652-4A99-8CD5-FFC838BE5FD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2544" y="2762920"/>
            <a:ext cx="2214" cy="1912294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9F7A47D4-2CB1-44EF-AFB9-D1F1ECD5CF8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4965" y="2737800"/>
            <a:ext cx="2214" cy="1912294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F76E582C-21F6-4403-AE30-261D7FD8DAE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4758" y="4690319"/>
            <a:ext cx="201242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5A8ED608-D950-440A-A9FD-52CE3731B9BC}"/>
              </a:ext>
            </a:extLst>
          </p:cNvPr>
          <p:cNvSpPr>
            <a:spLocks/>
          </p:cNvSpPr>
          <p:nvPr/>
        </p:nvSpPr>
        <p:spPr bwMode="auto">
          <a:xfrm>
            <a:off x="3932238" y="2609585"/>
            <a:ext cx="2868612" cy="2071775"/>
          </a:xfrm>
          <a:custGeom>
            <a:avLst/>
            <a:gdLst>
              <a:gd name="T0" fmla="*/ 0 w 1296"/>
              <a:gd name="T1" fmla="*/ 504 h 936"/>
              <a:gd name="T2" fmla="*/ 192 w 1296"/>
              <a:gd name="T3" fmla="*/ 72 h 936"/>
              <a:gd name="T4" fmla="*/ 624 w 1296"/>
              <a:gd name="T5" fmla="*/ 936 h 936"/>
              <a:gd name="T6" fmla="*/ 1056 w 1296"/>
              <a:gd name="T7" fmla="*/ 72 h 936"/>
              <a:gd name="T8" fmla="*/ 1296 w 1296"/>
              <a:gd name="T9" fmla="*/ 504 h 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6" h="936">
                <a:moveTo>
                  <a:pt x="0" y="504"/>
                </a:moveTo>
                <a:cubicBezTo>
                  <a:pt x="44" y="252"/>
                  <a:pt x="88" y="0"/>
                  <a:pt x="192" y="72"/>
                </a:cubicBezTo>
                <a:cubicBezTo>
                  <a:pt x="296" y="144"/>
                  <a:pt x="480" y="936"/>
                  <a:pt x="624" y="936"/>
                </a:cubicBezTo>
                <a:cubicBezTo>
                  <a:pt x="768" y="936"/>
                  <a:pt x="944" y="144"/>
                  <a:pt x="1056" y="72"/>
                </a:cubicBezTo>
                <a:cubicBezTo>
                  <a:pt x="1168" y="0"/>
                  <a:pt x="1256" y="432"/>
                  <a:pt x="1296" y="50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Text Box 14">
            <a:extLst>
              <a:ext uri="{FF2B5EF4-FFF2-40B4-BE49-F238E27FC236}">
                <a16:creationId xmlns:a16="http://schemas.microsoft.com/office/drawing/2014/main" id="{D5371421-62C2-4628-B670-43BC31C35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5301" y="3774012"/>
            <a:ext cx="77912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1400" dirty="0">
                <a:latin typeface="Times New Roman" panose="02020603050405020304" pitchFamily="18" charset="0"/>
              </a:rPr>
              <a:t>时间</a:t>
            </a:r>
            <a:endParaRPr kumimoji="1"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17" name="Text Box 15">
            <a:extLst>
              <a:ext uri="{FF2B5EF4-FFF2-40B4-BE49-F238E27FC236}">
                <a16:creationId xmlns:a16="http://schemas.microsoft.com/office/drawing/2014/main" id="{630EE837-D3BA-4155-921C-87EDEC916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0444" y="2802769"/>
            <a:ext cx="369332" cy="98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r>
              <a:rPr kumimoji="1" lang="zh-CN" altLang="en-US" sz="1200" dirty="0">
                <a:latin typeface="Times New Roman" panose="02020603050405020304" pitchFamily="18" charset="0"/>
              </a:rPr>
              <a:t>振幅</a:t>
            </a:r>
            <a:endParaRPr kumimoji="1"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18" name="Text Box 16">
            <a:extLst>
              <a:ext uri="{FF2B5EF4-FFF2-40B4-BE49-F238E27FC236}">
                <a16:creationId xmlns:a16="http://schemas.microsoft.com/office/drawing/2014/main" id="{A8A9C016-C5A7-4D67-9462-EE55CBD27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6544" y="4830761"/>
            <a:ext cx="125878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1400" dirty="0">
                <a:latin typeface="Times New Roman" panose="02020603050405020304" pitchFamily="18" charset="0"/>
              </a:rPr>
              <a:t>一个周期</a:t>
            </a:r>
            <a:endParaRPr kumimoji="1"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19" name="Text Box 17">
            <a:extLst>
              <a:ext uri="{FF2B5EF4-FFF2-40B4-BE49-F238E27FC236}">
                <a16:creationId xmlns:a16="http://schemas.microsoft.com/office/drawing/2014/main" id="{BFFA3967-BA7C-43BB-958D-ECC08CF17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5610" y="2800085"/>
            <a:ext cx="369332" cy="247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r>
              <a:rPr kumimoji="1" lang="en-US" altLang="zh-CN" sz="1200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26024E-BC01-4513-8318-8B5E377FBC7D}"/>
              </a:ext>
            </a:extLst>
          </p:cNvPr>
          <p:cNvSpPr/>
          <p:nvPr/>
        </p:nvSpPr>
        <p:spPr>
          <a:xfrm>
            <a:off x="8235100" y="279025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声音的大小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5878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981200" y="325978"/>
            <a:ext cx="8229600" cy="706755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数字音频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t>6</a:t>
            </a:fld>
            <a:endParaRPr 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C3DBF9E-4055-4896-96E1-346C9AE1817C}"/>
              </a:ext>
            </a:extLst>
          </p:cNvPr>
          <p:cNvCxnSpPr>
            <a:cxnSpLocks/>
          </p:cNvCxnSpPr>
          <p:nvPr/>
        </p:nvCxnSpPr>
        <p:spPr>
          <a:xfrm>
            <a:off x="0" y="1032731"/>
            <a:ext cx="12192000" cy="0"/>
          </a:xfrm>
          <a:prstGeom prst="line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4748A4D8-ACFE-479B-A1CC-3BBD3B98581B}"/>
              </a:ext>
            </a:extLst>
          </p:cNvPr>
          <p:cNvSpPr/>
          <p:nvPr/>
        </p:nvSpPr>
        <p:spPr>
          <a:xfrm>
            <a:off x="1942272" y="1968767"/>
            <a:ext cx="421812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计算机并不直接使用连续平滑的波形来表示声音，它是每隔固定的时间对波形的幅值进行采样，用得到的一系列数字量来表示声音。右图 是经过数字采样的波形示意图。</a:t>
            </a:r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605E3EC6-8B13-4A86-BAE3-395A8AB421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86988" y="3746900"/>
            <a:ext cx="2214" cy="254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9ED2965E-5652-4A99-8CD5-FFC838BE5F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0966" y="4090735"/>
            <a:ext cx="2214" cy="1912294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Text Box 14">
            <a:extLst>
              <a:ext uri="{FF2B5EF4-FFF2-40B4-BE49-F238E27FC236}">
                <a16:creationId xmlns:a16="http://schemas.microsoft.com/office/drawing/2014/main" id="{D5371421-62C2-4628-B670-43BC31C35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0023" y="5183658"/>
            <a:ext cx="6858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1400" dirty="0">
                <a:latin typeface="Times New Roman" panose="02020603050405020304" pitchFamily="18" charset="0"/>
              </a:rPr>
              <a:t>时间</a:t>
            </a:r>
            <a:endParaRPr kumimoji="1"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17" name="Text Box 15">
            <a:extLst>
              <a:ext uri="{FF2B5EF4-FFF2-40B4-BE49-F238E27FC236}">
                <a16:creationId xmlns:a16="http://schemas.microsoft.com/office/drawing/2014/main" id="{630EE837-D3BA-4155-921C-87EDEC916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3358" y="4130584"/>
            <a:ext cx="369332" cy="98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r>
              <a:rPr kumimoji="1" lang="zh-CN" altLang="en-US" sz="1200" dirty="0">
                <a:latin typeface="Times New Roman" panose="02020603050405020304" pitchFamily="18" charset="0"/>
              </a:rPr>
              <a:t>振幅</a:t>
            </a:r>
            <a:endParaRPr kumimoji="1"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19" name="Text Box 17">
            <a:extLst>
              <a:ext uri="{FF2B5EF4-FFF2-40B4-BE49-F238E27FC236}">
                <a16:creationId xmlns:a16="http://schemas.microsoft.com/office/drawing/2014/main" id="{BFFA3967-BA7C-43BB-958D-ECC08CF17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8524" y="4127900"/>
            <a:ext cx="369332" cy="247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r>
              <a:rPr kumimoji="1" lang="en-US" altLang="zh-CN" sz="1200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20" name="Line 112">
            <a:extLst>
              <a:ext uri="{FF2B5EF4-FFF2-40B4-BE49-F238E27FC236}">
                <a16:creationId xmlns:a16="http://schemas.microsoft.com/office/drawing/2014/main" id="{97285E6E-708E-401D-960F-E159E48A8714}"/>
              </a:ext>
            </a:extLst>
          </p:cNvPr>
          <p:cNvSpPr>
            <a:spLocks noChangeShapeType="1"/>
          </p:cNvSpPr>
          <p:nvPr/>
        </p:nvSpPr>
        <p:spPr bwMode="auto">
          <a:xfrm>
            <a:off x="6693799" y="5035234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113">
            <a:extLst>
              <a:ext uri="{FF2B5EF4-FFF2-40B4-BE49-F238E27FC236}">
                <a16:creationId xmlns:a16="http://schemas.microsoft.com/office/drawing/2014/main" id="{F6F8880C-2584-41EE-B339-B19C567158C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50999" y="3831909"/>
            <a:ext cx="0" cy="2346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114">
            <a:extLst>
              <a:ext uri="{FF2B5EF4-FFF2-40B4-BE49-F238E27FC236}">
                <a16:creationId xmlns:a16="http://schemas.microsoft.com/office/drawing/2014/main" id="{C1B2113F-D039-4E78-AF99-33189BA30F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89199" y="4120834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115">
            <a:extLst>
              <a:ext uri="{FF2B5EF4-FFF2-40B4-BE49-F238E27FC236}">
                <a16:creationId xmlns:a16="http://schemas.microsoft.com/office/drawing/2014/main" id="{E760CDA0-87EC-483A-84AD-6B8E8F4F18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60599" y="4120834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116">
            <a:extLst>
              <a:ext uri="{FF2B5EF4-FFF2-40B4-BE49-F238E27FC236}">
                <a16:creationId xmlns:a16="http://schemas.microsoft.com/office/drawing/2014/main" id="{9B7E7C64-CD22-4AAF-907D-D7B90DA6F2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12999" y="4120834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117">
            <a:extLst>
              <a:ext uri="{FF2B5EF4-FFF2-40B4-BE49-F238E27FC236}">
                <a16:creationId xmlns:a16="http://schemas.microsoft.com/office/drawing/2014/main" id="{96EB75C1-8E50-4F1E-B5A0-7DEECA00EC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36799" y="4120834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118">
            <a:extLst>
              <a:ext uri="{FF2B5EF4-FFF2-40B4-BE49-F238E27FC236}">
                <a16:creationId xmlns:a16="http://schemas.microsoft.com/office/drawing/2014/main" id="{37AAEFD1-25FF-484B-8D11-46931F5B75AE}"/>
              </a:ext>
            </a:extLst>
          </p:cNvPr>
          <p:cNvSpPr>
            <a:spLocks noChangeShapeType="1"/>
          </p:cNvSpPr>
          <p:nvPr/>
        </p:nvSpPr>
        <p:spPr bwMode="auto">
          <a:xfrm>
            <a:off x="8065399" y="4197034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119">
            <a:extLst>
              <a:ext uri="{FF2B5EF4-FFF2-40B4-BE49-F238E27FC236}">
                <a16:creationId xmlns:a16="http://schemas.microsoft.com/office/drawing/2014/main" id="{74B759CA-11EE-467B-BE6D-7FC60B06F02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4399" y="4197034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Line 120">
            <a:extLst>
              <a:ext uri="{FF2B5EF4-FFF2-40B4-BE49-F238E27FC236}">
                <a16:creationId xmlns:a16="http://schemas.microsoft.com/office/drawing/2014/main" id="{2CA86494-F1B8-423C-B779-3DE501DAD26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41599" y="4273234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121">
            <a:extLst>
              <a:ext uri="{FF2B5EF4-FFF2-40B4-BE49-F238E27FC236}">
                <a16:creationId xmlns:a16="http://schemas.microsoft.com/office/drawing/2014/main" id="{403888EB-E244-46D6-B82D-3E87962CBCA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8199" y="4273234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122">
            <a:extLst>
              <a:ext uri="{FF2B5EF4-FFF2-40B4-BE49-F238E27FC236}">
                <a16:creationId xmlns:a16="http://schemas.microsoft.com/office/drawing/2014/main" id="{9A2C9B95-5EAB-444B-B023-1D8A2F448EC8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7799" y="4425634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123">
            <a:extLst>
              <a:ext uri="{FF2B5EF4-FFF2-40B4-BE49-F238E27FC236}">
                <a16:creationId xmlns:a16="http://schemas.microsoft.com/office/drawing/2014/main" id="{4BA9CAAF-D51D-45A0-B4F0-107F01E3884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1999" y="4425634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124">
            <a:extLst>
              <a:ext uri="{FF2B5EF4-FFF2-40B4-BE49-F238E27FC236}">
                <a16:creationId xmlns:a16="http://schemas.microsoft.com/office/drawing/2014/main" id="{2EE4994C-B850-4E48-8A70-33F1FD437FC7}"/>
              </a:ext>
            </a:extLst>
          </p:cNvPr>
          <p:cNvSpPr>
            <a:spLocks noChangeShapeType="1"/>
          </p:cNvSpPr>
          <p:nvPr/>
        </p:nvSpPr>
        <p:spPr bwMode="auto">
          <a:xfrm>
            <a:off x="8293999" y="457803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Line 125">
            <a:extLst>
              <a:ext uri="{FF2B5EF4-FFF2-40B4-BE49-F238E27FC236}">
                <a16:creationId xmlns:a16="http://schemas.microsoft.com/office/drawing/2014/main" id="{5F639434-9DCE-4FE6-B43F-DE1DCD29084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5799" y="457803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Line 126">
            <a:extLst>
              <a:ext uri="{FF2B5EF4-FFF2-40B4-BE49-F238E27FC236}">
                <a16:creationId xmlns:a16="http://schemas.microsoft.com/office/drawing/2014/main" id="{6F327484-D3B6-4B5B-AB0B-CCCD90D4AA45}"/>
              </a:ext>
            </a:extLst>
          </p:cNvPr>
          <p:cNvSpPr>
            <a:spLocks noChangeShapeType="1"/>
          </p:cNvSpPr>
          <p:nvPr/>
        </p:nvSpPr>
        <p:spPr bwMode="auto">
          <a:xfrm>
            <a:off x="8370199" y="473043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Line 127">
            <a:extLst>
              <a:ext uri="{FF2B5EF4-FFF2-40B4-BE49-F238E27FC236}">
                <a16:creationId xmlns:a16="http://schemas.microsoft.com/office/drawing/2014/main" id="{589585F5-FDD4-49CB-A69F-1E999C99B606}"/>
              </a:ext>
            </a:extLst>
          </p:cNvPr>
          <p:cNvSpPr>
            <a:spLocks noChangeShapeType="1"/>
          </p:cNvSpPr>
          <p:nvPr/>
        </p:nvSpPr>
        <p:spPr bwMode="auto">
          <a:xfrm>
            <a:off x="7379599" y="473043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Line 128">
            <a:extLst>
              <a:ext uri="{FF2B5EF4-FFF2-40B4-BE49-F238E27FC236}">
                <a16:creationId xmlns:a16="http://schemas.microsoft.com/office/drawing/2014/main" id="{8237BCD8-5316-4940-AA53-D17F231FF7D6}"/>
              </a:ext>
            </a:extLst>
          </p:cNvPr>
          <p:cNvSpPr>
            <a:spLocks noChangeShapeType="1"/>
          </p:cNvSpPr>
          <p:nvPr/>
        </p:nvSpPr>
        <p:spPr bwMode="auto">
          <a:xfrm>
            <a:off x="8446399" y="4882834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Line 129">
            <a:extLst>
              <a:ext uri="{FF2B5EF4-FFF2-40B4-BE49-F238E27FC236}">
                <a16:creationId xmlns:a16="http://schemas.microsoft.com/office/drawing/2014/main" id="{24093E50-7EFB-45C9-8EC0-3F78D11788B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3399" y="4882834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Line 130">
            <a:extLst>
              <a:ext uri="{FF2B5EF4-FFF2-40B4-BE49-F238E27FC236}">
                <a16:creationId xmlns:a16="http://schemas.microsoft.com/office/drawing/2014/main" id="{7FB482DA-F306-420E-A641-350E6D4A98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32199" y="5035234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Line 131">
            <a:extLst>
              <a:ext uri="{FF2B5EF4-FFF2-40B4-BE49-F238E27FC236}">
                <a16:creationId xmlns:a16="http://schemas.microsoft.com/office/drawing/2014/main" id="{2D502222-EBE0-4FA1-BECD-8CB79067A5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84599" y="5035234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Line 132">
            <a:extLst>
              <a:ext uri="{FF2B5EF4-FFF2-40B4-BE49-F238E27FC236}">
                <a16:creationId xmlns:a16="http://schemas.microsoft.com/office/drawing/2014/main" id="{66C67B48-9636-45F4-94A2-311DEAB194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08399" y="5035234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Line 133">
            <a:extLst>
              <a:ext uri="{FF2B5EF4-FFF2-40B4-BE49-F238E27FC236}">
                <a16:creationId xmlns:a16="http://schemas.microsoft.com/office/drawing/2014/main" id="{C6A70D5E-7A75-4FAC-B8AE-C1FB72A186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55999" y="5035234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134">
            <a:extLst>
              <a:ext uri="{FF2B5EF4-FFF2-40B4-BE49-F238E27FC236}">
                <a16:creationId xmlns:a16="http://schemas.microsoft.com/office/drawing/2014/main" id="{785C9561-F7C1-4516-9910-DC47B15D6F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360799" y="5035234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Line 135">
            <a:extLst>
              <a:ext uri="{FF2B5EF4-FFF2-40B4-BE49-F238E27FC236}">
                <a16:creationId xmlns:a16="http://schemas.microsoft.com/office/drawing/2014/main" id="{0C2851F7-C8C9-4C13-90C0-1EEEFA6281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79799" y="5035234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Line 136">
            <a:extLst>
              <a:ext uri="{FF2B5EF4-FFF2-40B4-BE49-F238E27FC236}">
                <a16:creationId xmlns:a16="http://schemas.microsoft.com/office/drawing/2014/main" id="{01CD3534-00D4-4952-98E7-A82A20C9E1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36999" y="5035234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Line 137">
            <a:extLst>
              <a:ext uri="{FF2B5EF4-FFF2-40B4-BE49-F238E27FC236}">
                <a16:creationId xmlns:a16="http://schemas.microsoft.com/office/drawing/2014/main" id="{5B89FB7D-2249-4107-B474-07C642D770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03599" y="5035234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Line 138">
            <a:extLst>
              <a:ext uri="{FF2B5EF4-FFF2-40B4-BE49-F238E27FC236}">
                <a16:creationId xmlns:a16="http://schemas.microsoft.com/office/drawing/2014/main" id="{3EC7E475-0668-445B-8873-7A9AB6F109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13199" y="5035234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Line 139">
            <a:extLst>
              <a:ext uri="{FF2B5EF4-FFF2-40B4-BE49-F238E27FC236}">
                <a16:creationId xmlns:a16="http://schemas.microsoft.com/office/drawing/2014/main" id="{479706F4-40DB-4D27-BBB2-55AB37AA27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27399" y="5035234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Line 140">
            <a:extLst>
              <a:ext uri="{FF2B5EF4-FFF2-40B4-BE49-F238E27FC236}">
                <a16:creationId xmlns:a16="http://schemas.microsoft.com/office/drawing/2014/main" id="{4675969A-C12F-4C5A-AB64-72C2ED9B55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89399" y="503523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Line 141">
            <a:extLst>
              <a:ext uri="{FF2B5EF4-FFF2-40B4-BE49-F238E27FC236}">
                <a16:creationId xmlns:a16="http://schemas.microsoft.com/office/drawing/2014/main" id="{E0FDA5D4-7ED9-45A1-991B-02A778CCD7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51199" y="503523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Line 142">
            <a:extLst>
              <a:ext uri="{FF2B5EF4-FFF2-40B4-BE49-F238E27FC236}">
                <a16:creationId xmlns:a16="http://schemas.microsoft.com/office/drawing/2014/main" id="{3EA15D84-FEE6-4123-A91B-A08BD08950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65599" y="503523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Line 143">
            <a:extLst>
              <a:ext uri="{FF2B5EF4-FFF2-40B4-BE49-F238E27FC236}">
                <a16:creationId xmlns:a16="http://schemas.microsoft.com/office/drawing/2014/main" id="{AEFC670A-C6C1-4ABF-B970-83358C4D4D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74999" y="503523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Line 144">
            <a:extLst>
              <a:ext uri="{FF2B5EF4-FFF2-40B4-BE49-F238E27FC236}">
                <a16:creationId xmlns:a16="http://schemas.microsoft.com/office/drawing/2014/main" id="{D6A15277-6AC4-4182-B9DE-91A6447071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41799" y="5035234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Line 145">
            <a:extLst>
              <a:ext uri="{FF2B5EF4-FFF2-40B4-BE49-F238E27FC236}">
                <a16:creationId xmlns:a16="http://schemas.microsoft.com/office/drawing/2014/main" id="{E9D0E7DB-6C55-450B-B9AB-13DD335E3D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98799" y="5035234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Text Box 146">
            <a:extLst>
              <a:ext uri="{FF2B5EF4-FFF2-40B4-BE49-F238E27FC236}">
                <a16:creationId xmlns:a16="http://schemas.microsoft.com/office/drawing/2014/main" id="{84C80304-DB4E-4C62-A347-244994322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5199" y="5187634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1400" dirty="0">
                <a:latin typeface="Times New Roman" panose="02020603050405020304" pitchFamily="18" charset="0"/>
              </a:rPr>
              <a:t>时间</a:t>
            </a:r>
            <a:endParaRPr kumimoji="1"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55" name="Text Box 147">
            <a:extLst>
              <a:ext uri="{FF2B5EF4-FFF2-40B4-BE49-F238E27FC236}">
                <a16:creationId xmlns:a16="http://schemas.microsoft.com/office/drawing/2014/main" id="{80719948-33F9-4B7D-B081-1707C3D58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1124" y="5808346"/>
            <a:ext cx="54373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400" dirty="0">
                <a:latin typeface="Times New Roman" panose="02020603050405020304" pitchFamily="18" charset="0"/>
              </a:rPr>
              <a:t>采样</a:t>
            </a:r>
            <a:endParaRPr kumimoji="1"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56" name="Text Box 148">
            <a:extLst>
              <a:ext uri="{FF2B5EF4-FFF2-40B4-BE49-F238E27FC236}">
                <a16:creationId xmlns:a16="http://schemas.microsoft.com/office/drawing/2014/main" id="{3F74AF12-5C34-4D3E-825B-7C2CCF218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0564" y="3892234"/>
            <a:ext cx="400110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r>
              <a:rPr kumimoji="1" lang="zh-CN" altLang="en-US" sz="1400" dirty="0">
                <a:latin typeface="Times New Roman" panose="02020603050405020304" pitchFamily="18" charset="0"/>
              </a:rPr>
              <a:t>采样值</a:t>
            </a:r>
            <a:endParaRPr kumimoji="1"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57" name="Text Box 149">
            <a:extLst>
              <a:ext uri="{FF2B5EF4-FFF2-40B4-BE49-F238E27FC236}">
                <a16:creationId xmlns:a16="http://schemas.microsoft.com/office/drawing/2014/main" id="{4A3135DE-8A74-4539-8708-9E36712CC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6199" y="4303396"/>
            <a:ext cx="488950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r>
              <a:rPr kumimoji="1" lang="en-US" altLang="zh-CN" sz="2000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58" name="Text Box 150">
            <a:extLst>
              <a:ext uri="{FF2B5EF4-FFF2-40B4-BE49-F238E27FC236}">
                <a16:creationId xmlns:a16="http://schemas.microsoft.com/office/drawing/2014/main" id="{43B02094-3EC8-4EEB-ABA9-577BDFE40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1124" y="4836796"/>
            <a:ext cx="366713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r>
              <a:rPr kumimoji="1" lang="en-US" altLang="zh-CN" sz="1200">
                <a:latin typeface="Times New Roman" panose="02020603050405020304" pitchFamily="18" charset="0"/>
              </a:rPr>
              <a:t>0</a:t>
            </a:r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468B63B3-1CAC-471D-BD92-8D08ACFF8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568" y="4092242"/>
            <a:ext cx="1918190" cy="1859441"/>
          </a:xfrm>
          <a:prstGeom prst="rect">
            <a:avLst/>
          </a:prstGeom>
        </p:spPr>
      </p:pic>
      <p:sp>
        <p:nvSpPr>
          <p:cNvPr id="7" name="Line 5">
            <a:extLst>
              <a:ext uri="{FF2B5EF4-FFF2-40B4-BE49-F238E27FC236}">
                <a16:creationId xmlns:a16="http://schemas.microsoft.com/office/drawing/2014/main" id="{4980D3F9-B956-480A-8C3D-9B1465EFD2F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14152" y="5030554"/>
            <a:ext cx="279543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0" name="图片 59">
            <a:extLst>
              <a:ext uri="{FF2B5EF4-FFF2-40B4-BE49-F238E27FC236}">
                <a16:creationId xmlns:a16="http://schemas.microsoft.com/office/drawing/2014/main" id="{C3B5C6E7-D522-41EA-BD22-D3380C4D5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043" y="4866493"/>
            <a:ext cx="190517" cy="152413"/>
          </a:xfrm>
          <a:prstGeom prst="rect">
            <a:avLst/>
          </a:prstGeom>
        </p:spPr>
      </p:pic>
      <p:sp>
        <p:nvSpPr>
          <p:cNvPr id="61" name="文本框 60">
            <a:extLst>
              <a:ext uri="{FF2B5EF4-FFF2-40B4-BE49-F238E27FC236}">
                <a16:creationId xmlns:a16="http://schemas.microsoft.com/office/drawing/2014/main" id="{23C6A2E6-D610-4EB9-A478-F49DBF051341}"/>
              </a:ext>
            </a:extLst>
          </p:cNvPr>
          <p:cNvSpPr txBox="1"/>
          <p:nvPr/>
        </p:nvSpPr>
        <p:spPr>
          <a:xfrm>
            <a:off x="2977856" y="62375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物理波形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B546C4C8-DC19-4DD2-A780-D30142757AAE}"/>
              </a:ext>
            </a:extLst>
          </p:cNvPr>
          <p:cNvSpPr txBox="1"/>
          <p:nvPr/>
        </p:nvSpPr>
        <p:spPr>
          <a:xfrm>
            <a:off x="7719403" y="623751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计算机表示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39411761-0F10-4070-9AB8-BD43E87FC277}"/>
              </a:ext>
            </a:extLst>
          </p:cNvPr>
          <p:cNvSpPr/>
          <p:nvPr/>
        </p:nvSpPr>
        <p:spPr>
          <a:xfrm>
            <a:off x="1942271" y="1159526"/>
            <a:ext cx="83074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为了将模拟信号数字化，本节将分为</a:t>
            </a:r>
            <a:r>
              <a:rPr lang="en-US" altLang="zh-CN" sz="20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个概念进行讲解：</a:t>
            </a:r>
            <a:endParaRPr lang="en-US" altLang="zh-CN" sz="2000" dirty="0">
              <a:solidFill>
                <a:srgbClr val="2429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采样频率、采样量化、编码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E7EF9312-9A8F-4F6A-8A35-397E6AE7CE0A}"/>
              </a:ext>
            </a:extLst>
          </p:cNvPr>
          <p:cNvSpPr/>
          <p:nvPr/>
        </p:nvSpPr>
        <p:spPr>
          <a:xfrm>
            <a:off x="6312799" y="1942516"/>
            <a:ext cx="507477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PCM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脉冲编码调制</a:t>
            </a:r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PCM(Pulse Code Modulation)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，脉冲编码调制。人耳听到的是模拟信号，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PCM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是把声音从模拟信号转化为数字信号的技术。</a:t>
            </a:r>
            <a:endParaRPr lang="zh-CN" altLang="en-US" sz="2000" b="0" i="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7868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981200" y="325978"/>
            <a:ext cx="8229600" cy="706755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数字音频</a:t>
            </a:r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采样频率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t>7</a:t>
            </a:fld>
            <a:endParaRPr 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C3DBF9E-4055-4896-96E1-346C9AE1817C}"/>
              </a:ext>
            </a:extLst>
          </p:cNvPr>
          <p:cNvCxnSpPr>
            <a:cxnSpLocks/>
          </p:cNvCxnSpPr>
          <p:nvPr/>
        </p:nvCxnSpPr>
        <p:spPr>
          <a:xfrm>
            <a:off x="0" y="1032731"/>
            <a:ext cx="12192000" cy="0"/>
          </a:xfrm>
          <a:prstGeom prst="line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4748A4D8-ACFE-479B-A1CC-3BBD3B98581B}"/>
              </a:ext>
            </a:extLst>
          </p:cNvPr>
          <p:cNvSpPr/>
          <p:nvPr/>
        </p:nvSpPr>
        <p:spPr>
          <a:xfrm>
            <a:off x="1942272" y="1321410"/>
            <a:ext cx="830745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2400" dirty="0" err="1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Nyguist</a:t>
            </a:r>
            <a:r>
              <a:rPr lang="zh-CN" altLang="en-US" sz="24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采样定律，要从采样中完全恢复原始信号波形，采样频率必须至少是信号中最高频率的两倍。</a:t>
            </a:r>
            <a:endParaRPr lang="en-US" altLang="zh-CN" sz="2400" dirty="0">
              <a:solidFill>
                <a:srgbClr val="2429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rgbClr val="2429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前面提到人耳能听到的频率范围是</a:t>
            </a:r>
            <a:r>
              <a:rPr lang="en-US" altLang="zh-CN" sz="24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[20H~20kHz]</a:t>
            </a:r>
            <a:r>
              <a:rPr lang="zh-CN" altLang="en-US" sz="24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，所以采样频率一般为</a:t>
            </a:r>
            <a:r>
              <a:rPr lang="en-US" altLang="zh-CN" sz="24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44.1Khz</a:t>
            </a:r>
            <a:r>
              <a:rPr lang="zh-CN" altLang="en-US" sz="24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，这样就能保证声音到达</a:t>
            </a:r>
            <a:r>
              <a:rPr lang="en-US" altLang="zh-CN" sz="24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20Khz</a:t>
            </a:r>
            <a:r>
              <a:rPr lang="zh-CN" altLang="en-US" sz="24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也能被数字化，从而使得经过数字化处理之后，人耳听到的声音质量不会被降低。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C498A29-5D41-45DA-ADB8-8FDF47E22307}"/>
              </a:ext>
            </a:extLst>
          </p:cNvPr>
          <p:cNvSpPr/>
          <p:nvPr/>
        </p:nvSpPr>
        <p:spPr>
          <a:xfrm>
            <a:off x="2209014" y="4377812"/>
            <a:ext cx="759486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采样频率：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每秒钟采样的点的个数。常用的采样频率有：</a:t>
            </a:r>
          </a:p>
          <a:p>
            <a:pPr marL="36000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22000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22kHz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无线广播。</a:t>
            </a:r>
          </a:p>
          <a:p>
            <a:pPr marL="36000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44100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44.1kHz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CD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音质。</a:t>
            </a:r>
          </a:p>
          <a:p>
            <a:pPr marL="36000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48000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48kHz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数字电视，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DVD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36000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96000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96kHz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蓝光，高清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DVD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36000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192000(192kHz):	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蓝光，高清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DVD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0510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981200" y="325978"/>
            <a:ext cx="8229600" cy="706755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数字音频</a:t>
            </a:r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采样量化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t>8</a:t>
            </a:fld>
            <a:endParaRPr 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C3DBF9E-4055-4896-96E1-346C9AE1817C}"/>
              </a:ext>
            </a:extLst>
          </p:cNvPr>
          <p:cNvCxnSpPr>
            <a:cxnSpLocks/>
          </p:cNvCxnSpPr>
          <p:nvPr/>
        </p:nvCxnSpPr>
        <p:spPr>
          <a:xfrm>
            <a:off x="0" y="1032731"/>
            <a:ext cx="12192000" cy="0"/>
          </a:xfrm>
          <a:prstGeom prst="line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B6588EA2-EEDF-41CD-91C7-0DBA66D53DFC}"/>
              </a:ext>
            </a:extLst>
          </p:cNvPr>
          <p:cNvSpPr/>
          <p:nvPr/>
        </p:nvSpPr>
        <p:spPr>
          <a:xfrm>
            <a:off x="1733549" y="1252420"/>
            <a:ext cx="8042045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采样是在离散的时间点上进行的，而采样值本身在计算机中也是离散的。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采样值的精度取决于它用多少位来表示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，这就是量化。例如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位量化可以表示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个不同值，而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质量的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位量化可以表示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65 536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个值，范围为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[-32768, 32767]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spcAft>
                <a:spcPts val="600"/>
              </a:spcAft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下图是一个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位量化的示意图，可以看出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位量化只能表示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个值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:0.75,0.5,0.25,0,─0.25,─0.5,─0.75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	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，因而量化位数越少，波形就越难辨认，还原后的声音质量也就越差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可能除了一片嗡嗡声之外什么都没有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7" name="Text Box 138">
            <a:extLst>
              <a:ext uri="{FF2B5EF4-FFF2-40B4-BE49-F238E27FC236}">
                <a16:creationId xmlns:a16="http://schemas.microsoft.com/office/drawing/2014/main" id="{96410E02-DA23-4257-B7E7-4198C9DF0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4175" y="4235904"/>
            <a:ext cx="472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2000">
              <a:latin typeface="Times New Roman" panose="02020603050405020304" pitchFamily="18" charset="0"/>
            </a:endParaRPr>
          </a:p>
        </p:txBody>
      </p:sp>
      <p:sp>
        <p:nvSpPr>
          <p:cNvPr id="8" name="Line 139">
            <a:extLst>
              <a:ext uri="{FF2B5EF4-FFF2-40B4-BE49-F238E27FC236}">
                <a16:creationId xmlns:a16="http://schemas.microsoft.com/office/drawing/2014/main" id="{A5D26E8C-368E-49DC-988A-B325F3F315B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6575" y="5226504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140">
            <a:extLst>
              <a:ext uri="{FF2B5EF4-FFF2-40B4-BE49-F238E27FC236}">
                <a16:creationId xmlns:a16="http://schemas.microsoft.com/office/drawing/2014/main" id="{84E01BEF-F80C-48E7-A93D-5DFC6E1A89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4775" y="4083504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141">
            <a:extLst>
              <a:ext uri="{FF2B5EF4-FFF2-40B4-BE49-F238E27FC236}">
                <a16:creationId xmlns:a16="http://schemas.microsoft.com/office/drawing/2014/main" id="{AEC6C003-CEBB-4055-B9CE-6229F3848E9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8175" y="4312104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42">
            <a:extLst>
              <a:ext uri="{FF2B5EF4-FFF2-40B4-BE49-F238E27FC236}">
                <a16:creationId xmlns:a16="http://schemas.microsoft.com/office/drawing/2014/main" id="{FA49738A-394E-4412-8EE8-B6F9045C80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4375" y="4312104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43">
            <a:extLst>
              <a:ext uri="{FF2B5EF4-FFF2-40B4-BE49-F238E27FC236}">
                <a16:creationId xmlns:a16="http://schemas.microsoft.com/office/drawing/2014/main" id="{C57C2AC1-F030-442B-B5D6-10C0C98BDF7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1975" y="4312104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44">
            <a:extLst>
              <a:ext uri="{FF2B5EF4-FFF2-40B4-BE49-F238E27FC236}">
                <a16:creationId xmlns:a16="http://schemas.microsoft.com/office/drawing/2014/main" id="{3B22FC3B-91C1-477F-A4D8-2652986DBA9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0575" y="4312104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45">
            <a:extLst>
              <a:ext uri="{FF2B5EF4-FFF2-40B4-BE49-F238E27FC236}">
                <a16:creationId xmlns:a16="http://schemas.microsoft.com/office/drawing/2014/main" id="{72509990-FE8C-4D1F-A803-F9AFA03E815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5775" y="4540704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46">
            <a:extLst>
              <a:ext uri="{FF2B5EF4-FFF2-40B4-BE49-F238E27FC236}">
                <a16:creationId xmlns:a16="http://schemas.microsoft.com/office/drawing/2014/main" id="{F2FC30EA-E5E9-403F-8107-90EBCBDFF60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3375" y="4540704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47">
            <a:extLst>
              <a:ext uri="{FF2B5EF4-FFF2-40B4-BE49-F238E27FC236}">
                <a16:creationId xmlns:a16="http://schemas.microsoft.com/office/drawing/2014/main" id="{1E04D182-5DB3-4715-BCC8-FB857AD9AF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9575" y="4540704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48">
            <a:extLst>
              <a:ext uri="{FF2B5EF4-FFF2-40B4-BE49-F238E27FC236}">
                <a16:creationId xmlns:a16="http://schemas.microsoft.com/office/drawing/2014/main" id="{F5A28022-10E8-4E71-B731-B76E6EF8FF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6775" y="4540704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49">
            <a:extLst>
              <a:ext uri="{FF2B5EF4-FFF2-40B4-BE49-F238E27FC236}">
                <a16:creationId xmlns:a16="http://schemas.microsoft.com/office/drawing/2014/main" id="{95281D71-8FD1-41C1-BCE0-E37856AB0EB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2975" y="4540704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50">
            <a:extLst>
              <a:ext uri="{FF2B5EF4-FFF2-40B4-BE49-F238E27FC236}">
                <a16:creationId xmlns:a16="http://schemas.microsoft.com/office/drawing/2014/main" id="{FDB73CCD-81AD-42DE-B0E9-E5FB90C0037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9175" y="4540704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151">
            <a:extLst>
              <a:ext uri="{FF2B5EF4-FFF2-40B4-BE49-F238E27FC236}">
                <a16:creationId xmlns:a16="http://schemas.microsoft.com/office/drawing/2014/main" id="{0CEFFE08-0603-4626-8332-D1019C46834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7175" y="484550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152">
            <a:extLst>
              <a:ext uri="{FF2B5EF4-FFF2-40B4-BE49-F238E27FC236}">
                <a16:creationId xmlns:a16="http://schemas.microsoft.com/office/drawing/2014/main" id="{E68091AA-01E5-49E1-A092-13EA2627A6C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0975" y="484550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153">
            <a:extLst>
              <a:ext uri="{FF2B5EF4-FFF2-40B4-BE49-F238E27FC236}">
                <a16:creationId xmlns:a16="http://schemas.microsoft.com/office/drawing/2014/main" id="{248177EF-FB31-41C1-921D-5668E93F3E2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05375" y="484550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154">
            <a:extLst>
              <a:ext uri="{FF2B5EF4-FFF2-40B4-BE49-F238E27FC236}">
                <a16:creationId xmlns:a16="http://schemas.microsoft.com/office/drawing/2014/main" id="{B8FF11FF-CABC-4E00-A96D-0498409EDD1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1575" y="484550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155">
            <a:extLst>
              <a:ext uri="{FF2B5EF4-FFF2-40B4-BE49-F238E27FC236}">
                <a16:creationId xmlns:a16="http://schemas.microsoft.com/office/drawing/2014/main" id="{201C854D-D502-4AC4-ABEC-912C3B98DB1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1175" y="5226504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156">
            <a:extLst>
              <a:ext uri="{FF2B5EF4-FFF2-40B4-BE49-F238E27FC236}">
                <a16:creationId xmlns:a16="http://schemas.microsoft.com/office/drawing/2014/main" id="{D8D69418-984E-4589-A080-52BCD588CE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67375" y="5226504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157">
            <a:extLst>
              <a:ext uri="{FF2B5EF4-FFF2-40B4-BE49-F238E27FC236}">
                <a16:creationId xmlns:a16="http://schemas.microsoft.com/office/drawing/2014/main" id="{59DBEE22-B467-4FA4-9AB5-6AF2478C653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43575" y="5226504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158">
            <a:extLst>
              <a:ext uri="{FF2B5EF4-FFF2-40B4-BE49-F238E27FC236}">
                <a16:creationId xmlns:a16="http://schemas.microsoft.com/office/drawing/2014/main" id="{FB3045E4-C475-4921-B474-EDBB4871874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4975" y="5226504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Line 159">
            <a:extLst>
              <a:ext uri="{FF2B5EF4-FFF2-40B4-BE49-F238E27FC236}">
                <a16:creationId xmlns:a16="http://schemas.microsoft.com/office/drawing/2014/main" id="{08D997BA-DD76-43CF-9058-FA712CD465B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8775" y="5226504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160">
            <a:extLst>
              <a:ext uri="{FF2B5EF4-FFF2-40B4-BE49-F238E27FC236}">
                <a16:creationId xmlns:a16="http://schemas.microsoft.com/office/drawing/2014/main" id="{8D7F9FE2-89D2-4929-B04E-B5419A58C4A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2575" y="5226504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161">
            <a:extLst>
              <a:ext uri="{FF2B5EF4-FFF2-40B4-BE49-F238E27FC236}">
                <a16:creationId xmlns:a16="http://schemas.microsoft.com/office/drawing/2014/main" id="{58569E72-84D9-46BD-8EF3-6CDBFAA9753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75" y="5226504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162">
            <a:extLst>
              <a:ext uri="{FF2B5EF4-FFF2-40B4-BE49-F238E27FC236}">
                <a16:creationId xmlns:a16="http://schemas.microsoft.com/office/drawing/2014/main" id="{19360DE4-5ACE-4FE5-812A-DC4A750A998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9775" y="5226504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163">
            <a:extLst>
              <a:ext uri="{FF2B5EF4-FFF2-40B4-BE49-F238E27FC236}">
                <a16:creationId xmlns:a16="http://schemas.microsoft.com/office/drawing/2014/main" id="{18ACCD6E-270E-403F-B956-7EB7A7ECA4E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5975" y="5226504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Line 164">
            <a:extLst>
              <a:ext uri="{FF2B5EF4-FFF2-40B4-BE49-F238E27FC236}">
                <a16:creationId xmlns:a16="http://schemas.microsoft.com/office/drawing/2014/main" id="{B832F9EC-88E5-48BF-BAA5-53F44D2BF55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72175" y="5226504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Line 165">
            <a:extLst>
              <a:ext uri="{FF2B5EF4-FFF2-40B4-BE49-F238E27FC236}">
                <a16:creationId xmlns:a16="http://schemas.microsoft.com/office/drawing/2014/main" id="{B7118C01-117B-46E8-9CDF-31B40CE3F53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8375" y="522650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Line 166">
            <a:extLst>
              <a:ext uri="{FF2B5EF4-FFF2-40B4-BE49-F238E27FC236}">
                <a16:creationId xmlns:a16="http://schemas.microsoft.com/office/drawing/2014/main" id="{A1556829-9949-42F1-9372-AE23F71FC409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0775" y="5226504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Line 167">
            <a:extLst>
              <a:ext uri="{FF2B5EF4-FFF2-40B4-BE49-F238E27FC236}">
                <a16:creationId xmlns:a16="http://schemas.microsoft.com/office/drawing/2014/main" id="{3C1A6DEB-326C-44BF-87F7-7978F3E5AEB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4575" y="522650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Line 168">
            <a:extLst>
              <a:ext uri="{FF2B5EF4-FFF2-40B4-BE49-F238E27FC236}">
                <a16:creationId xmlns:a16="http://schemas.microsoft.com/office/drawing/2014/main" id="{355A73DF-7206-4A46-8123-5D6E0B9F2D5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0175" y="522650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Line 169">
            <a:extLst>
              <a:ext uri="{FF2B5EF4-FFF2-40B4-BE49-F238E27FC236}">
                <a16:creationId xmlns:a16="http://schemas.microsoft.com/office/drawing/2014/main" id="{62859A81-6D81-4A12-A2DA-D3FBF567293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3975" y="522650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Text Box 170">
            <a:extLst>
              <a:ext uri="{FF2B5EF4-FFF2-40B4-BE49-F238E27FC236}">
                <a16:creationId xmlns:a16="http://schemas.microsoft.com/office/drawing/2014/main" id="{E84D9848-C515-457B-A933-597065DF3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4175" y="5302704"/>
            <a:ext cx="54373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400" dirty="0">
                <a:latin typeface="Times New Roman" panose="02020603050405020304" pitchFamily="18" charset="0"/>
              </a:rPr>
              <a:t>时间</a:t>
            </a:r>
            <a:endParaRPr kumimoji="1"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40" name="Text Box 171">
            <a:extLst>
              <a:ext uri="{FF2B5EF4-FFF2-40B4-BE49-F238E27FC236}">
                <a16:creationId xmlns:a16="http://schemas.microsoft.com/office/drawing/2014/main" id="{18CD2389-BEE8-4852-AE96-BF46404E0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9975" y="4997904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1" name="Text Box 172">
            <a:extLst>
              <a:ext uri="{FF2B5EF4-FFF2-40B4-BE49-F238E27FC236}">
                <a16:creationId xmlns:a16="http://schemas.microsoft.com/office/drawing/2014/main" id="{EFBEE707-BA76-4176-B80E-2F00D231E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3775" y="4693104"/>
            <a:ext cx="406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400">
                <a:latin typeface="Times New Roman" panose="02020603050405020304" pitchFamily="18" charset="0"/>
              </a:rPr>
              <a:t>.25</a:t>
            </a:r>
          </a:p>
        </p:txBody>
      </p:sp>
      <p:sp>
        <p:nvSpPr>
          <p:cNvPr id="42" name="Text Box 173">
            <a:extLst>
              <a:ext uri="{FF2B5EF4-FFF2-40B4-BE49-F238E27FC236}">
                <a16:creationId xmlns:a16="http://schemas.microsoft.com/office/drawing/2014/main" id="{FBF5517E-E754-4310-AD54-C7F75A5B4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9975" y="4388304"/>
            <a:ext cx="317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400">
                <a:latin typeface="Times New Roman" panose="02020603050405020304" pitchFamily="18" charset="0"/>
              </a:rPr>
              <a:t>.5</a:t>
            </a:r>
          </a:p>
        </p:txBody>
      </p:sp>
      <p:sp>
        <p:nvSpPr>
          <p:cNvPr id="43" name="Text Box 174">
            <a:extLst>
              <a:ext uri="{FF2B5EF4-FFF2-40B4-BE49-F238E27FC236}">
                <a16:creationId xmlns:a16="http://schemas.microsoft.com/office/drawing/2014/main" id="{B896FBAE-6CE7-42B0-9398-B94264C35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9975" y="4083504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kumimoji="1" lang="zh-CN" altLang="zh-CN" sz="2000">
              <a:latin typeface="Times New Roman" panose="02020603050405020304" pitchFamily="18" charset="0"/>
            </a:endParaRPr>
          </a:p>
        </p:txBody>
      </p:sp>
      <p:sp>
        <p:nvSpPr>
          <p:cNvPr id="44" name="Text Box 175">
            <a:extLst>
              <a:ext uri="{FF2B5EF4-FFF2-40B4-BE49-F238E27FC236}">
                <a16:creationId xmlns:a16="http://schemas.microsoft.com/office/drawing/2014/main" id="{2D4DB9DD-723B-479A-BCA1-C3DFCDE20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3775" y="4159704"/>
            <a:ext cx="406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400">
                <a:latin typeface="Times New Roman" panose="02020603050405020304" pitchFamily="18" charset="0"/>
              </a:rPr>
              <a:t>.75</a:t>
            </a:r>
          </a:p>
        </p:txBody>
      </p:sp>
      <p:sp>
        <p:nvSpPr>
          <p:cNvPr id="45" name="Text Box 176">
            <a:extLst>
              <a:ext uri="{FF2B5EF4-FFF2-40B4-BE49-F238E27FC236}">
                <a16:creationId xmlns:a16="http://schemas.microsoft.com/office/drawing/2014/main" id="{C8944B57-DE12-4212-9BB0-C66EF1E44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7575" y="5302704"/>
            <a:ext cx="4651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400">
                <a:latin typeface="Times New Roman" panose="02020603050405020304" pitchFamily="18" charset="0"/>
              </a:rPr>
              <a:t>-.25</a:t>
            </a:r>
          </a:p>
        </p:txBody>
      </p:sp>
      <p:sp>
        <p:nvSpPr>
          <p:cNvPr id="46" name="Text Box 177">
            <a:extLst>
              <a:ext uri="{FF2B5EF4-FFF2-40B4-BE49-F238E27FC236}">
                <a16:creationId xmlns:a16="http://schemas.microsoft.com/office/drawing/2014/main" id="{83C1351E-B4E4-49ED-BF72-EDAD0FA97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3775" y="5683704"/>
            <a:ext cx="3762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400">
                <a:latin typeface="Times New Roman" panose="02020603050405020304" pitchFamily="18" charset="0"/>
              </a:rPr>
              <a:t>-.5</a:t>
            </a:r>
          </a:p>
        </p:txBody>
      </p:sp>
      <p:sp>
        <p:nvSpPr>
          <p:cNvPr id="47" name="Text Box 178">
            <a:extLst>
              <a:ext uri="{FF2B5EF4-FFF2-40B4-BE49-F238E27FC236}">
                <a16:creationId xmlns:a16="http://schemas.microsoft.com/office/drawing/2014/main" id="{463E53B0-AF67-49AD-BEAF-0508F444A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7575" y="5988504"/>
            <a:ext cx="4651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400">
                <a:latin typeface="Times New Roman" panose="02020603050405020304" pitchFamily="18" charset="0"/>
              </a:rPr>
              <a:t>-.75</a:t>
            </a:r>
          </a:p>
        </p:txBody>
      </p:sp>
      <p:sp>
        <p:nvSpPr>
          <p:cNvPr id="48" name="Text Box 179">
            <a:extLst>
              <a:ext uri="{FF2B5EF4-FFF2-40B4-BE49-F238E27FC236}">
                <a16:creationId xmlns:a16="http://schemas.microsoft.com/office/drawing/2014/main" id="{658B6AD0-F015-4A43-919E-FF9B1FF08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9540" y="4275580"/>
            <a:ext cx="400110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r>
              <a:rPr kumimoji="1" lang="zh-CN" altLang="en-US" sz="1400" dirty="0">
                <a:latin typeface="Times New Roman" panose="02020603050405020304" pitchFamily="18" charset="0"/>
              </a:rPr>
              <a:t>采样值</a:t>
            </a:r>
            <a:endParaRPr kumimoji="1" lang="en-US" altLang="zh-CN" sz="1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087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981200" y="325978"/>
            <a:ext cx="8229600" cy="706755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音频常见名词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t>9</a:t>
            </a:fld>
            <a:endParaRPr 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C3DBF9E-4055-4896-96E1-346C9AE1817C}"/>
              </a:ext>
            </a:extLst>
          </p:cNvPr>
          <p:cNvCxnSpPr>
            <a:cxnSpLocks/>
          </p:cNvCxnSpPr>
          <p:nvPr/>
        </p:nvCxnSpPr>
        <p:spPr>
          <a:xfrm>
            <a:off x="0" y="1032731"/>
            <a:ext cx="12192000" cy="0"/>
          </a:xfrm>
          <a:prstGeom prst="line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FDE06E14-CB07-48F4-AD83-0321117DDA58}"/>
              </a:ext>
            </a:extLst>
          </p:cNvPr>
          <p:cNvSpPr txBox="1"/>
          <p:nvPr/>
        </p:nvSpPr>
        <p:spPr>
          <a:xfrm>
            <a:off x="2980522" y="1457636"/>
            <a:ext cx="682335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采样频率：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每秒钟采样的点的个数。常用的采样频率有：</a:t>
            </a:r>
          </a:p>
          <a:p>
            <a:pPr marL="360000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22000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22kHz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无线广播。</a:t>
            </a:r>
          </a:p>
          <a:p>
            <a:pPr marL="360000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44100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44.1kHz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音质。</a:t>
            </a:r>
          </a:p>
          <a:p>
            <a:pPr marL="360000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48000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48kHz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数字电视，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DVD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360000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96000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96kHz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蓝光，高清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DVD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360000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192000(192kHz):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蓝光，高清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DVD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00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采样精度（采样深度）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：每个“样本点”的大小，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常用的大小为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8bit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16bit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24bit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通道数：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单声道，双声道，四声道，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声道。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00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029090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MediaTek Color Palette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82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ediaTek-Internal_Us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MediaTek-Internal_Use</Template>
  <TotalTime>3377</TotalTime>
  <Words>820</Words>
  <Application>Microsoft Office PowerPoint</Application>
  <PresentationFormat>宽屏</PresentationFormat>
  <Paragraphs>89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Lucida Grande</vt:lpstr>
      <vt:lpstr>微软雅黑</vt:lpstr>
      <vt:lpstr>微软雅黑</vt:lpstr>
      <vt:lpstr>Arial</vt:lpstr>
      <vt:lpstr>Calibri</vt:lpstr>
      <vt:lpstr>Calibri Light</vt:lpstr>
      <vt:lpstr>Times New Roman</vt:lpstr>
      <vt:lpstr>Wingdings</vt:lpstr>
      <vt:lpstr>Custom Design</vt:lpstr>
      <vt:lpstr>MediaTek-Internal_Use</vt:lpstr>
      <vt:lpstr>音频基础-课程大纲</vt:lpstr>
      <vt:lpstr>2.1 声音的物理性质-振动</vt:lpstr>
      <vt:lpstr>2.1 声音的物理性质-波形</vt:lpstr>
      <vt:lpstr>2.1 声音的物理性质-频率</vt:lpstr>
      <vt:lpstr>2.1 声音的物理性质-振幅</vt:lpstr>
      <vt:lpstr>2.2 数字音频</vt:lpstr>
      <vt:lpstr>2.2 数字音频-采样频率</vt:lpstr>
      <vt:lpstr>2.2 数字音频-采样量化</vt:lpstr>
      <vt:lpstr>2.3 音频常见名词</vt:lpstr>
    </vt:vector>
  </TitlesOfParts>
  <Company>MediaTek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mtk70960</dc:creator>
  <cp:lastModifiedBy>326873713@qq.com</cp:lastModifiedBy>
  <cp:revision>336</cp:revision>
  <dcterms:created xsi:type="dcterms:W3CDTF">2014-04-10T13:18:00Z</dcterms:created>
  <dcterms:modified xsi:type="dcterms:W3CDTF">2022-10-15T06:12:59Z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