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7"/>
  </p:notesMasterIdLst>
  <p:handoutMasterIdLst>
    <p:handoutMasterId r:id="rId8"/>
  </p:handoutMasterIdLst>
  <p:sldIdLst>
    <p:sldId id="554" r:id="rId2"/>
    <p:sldId id="555" r:id="rId3"/>
    <p:sldId id="556" r:id="rId4"/>
    <p:sldId id="557" r:id="rId5"/>
    <p:sldId id="558" r:id="rId6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/>
        </p14:section>
        <p14:section name="正文" id="{4D784BD5-F497-4E10-B1D1-C6A768F43EA0}">
          <p14:sldIdLst>
            <p14:sldId id="554"/>
            <p14:sldId id="555"/>
            <p14:sldId id="556"/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7 tang" initials="Jt" lastIdx="1" clrIdx="0">
    <p:extLst>
      <p:ext uri="{19B8F6BF-5375-455C-9EA6-DF929625EA0E}">
        <p15:presenceInfo xmlns:p15="http://schemas.microsoft.com/office/powerpoint/2012/main" userId="J7 t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A7736"/>
    <a:srgbClr val="595959"/>
    <a:srgbClr val="FF843D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8" autoAdjust="0"/>
    <p:restoredTop sz="95896" autoAdjust="0"/>
  </p:normalViewPr>
  <p:slideViewPr>
    <p:cSldViewPr>
      <p:cViewPr varScale="1">
        <p:scale>
          <a:sx n="97" d="100"/>
          <a:sy n="97" d="100"/>
        </p:scale>
        <p:origin x="107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1pPr>
    <a:lvl2pPr marL="243804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2pPr>
    <a:lvl3pPr marL="48760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3pPr>
    <a:lvl4pPr marL="731411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4pPr>
    <a:lvl5pPr marL="975215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5pPr>
    <a:lvl6pPr marL="121901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6pPr>
    <a:lvl7pPr marL="1462822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7pPr>
    <a:lvl8pPr marL="1706626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8pPr>
    <a:lvl9pPr marL="1950429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08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00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56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7419" y="238109"/>
            <a:ext cx="317468" cy="476241"/>
          </a:xfrm>
          <a:prstGeom prst="rect">
            <a:avLst/>
          </a:prstGeom>
          <a:solidFill>
            <a:srgbClr val="0070C0"/>
          </a:solidFill>
          <a:ln>
            <a:solidFill>
              <a:srgbClr val="157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>
              <a:solidFill>
                <a:srgbClr val="0070C0"/>
              </a:solidFill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87" y="228867"/>
            <a:ext cx="9207686" cy="48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7F4A6-A40D-4986-829B-6C5AB10F2C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778" y="5274687"/>
            <a:ext cx="1320913" cy="3746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93B35D-75CC-4665-834E-A67FDE57EB7F}"/>
              </a:ext>
            </a:extLst>
          </p:cNvPr>
          <p:cNvSpPr txBox="1"/>
          <p:nvPr userDrawn="1"/>
        </p:nvSpPr>
        <p:spPr>
          <a:xfrm>
            <a:off x="2320876" y="5308140"/>
            <a:ext cx="6262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音视频开发高级课程 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Darren</a:t>
            </a:r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326873713 </a:t>
            </a:r>
            <a:endParaRPr lang="zh-CN" altLang="en-US" sz="1500" b="0" u="sng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47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148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567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05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C3D7EE-7125-48B7-A1C6-2F90D287FC6D}"/>
              </a:ext>
            </a:extLst>
          </p:cNvPr>
          <p:cNvSpPr/>
          <p:nvPr userDrawn="1"/>
        </p:nvSpPr>
        <p:spPr>
          <a:xfrm>
            <a:off x="558153" y="304280"/>
            <a:ext cx="317468" cy="4762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/>
          </a:p>
        </p:txBody>
      </p:sp>
    </p:spTree>
    <p:extLst>
      <p:ext uri="{BB962C8B-B14F-4D97-AF65-F5344CB8AC3E}">
        <p14:creationId xmlns:p14="http://schemas.microsoft.com/office/powerpoint/2010/main" val="7245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29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470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654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7" r:id="rId12"/>
  </p:sldLayoutIdLst>
  <p:hf sldNum="0"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808A-A760-4392-BD6E-ABCCF7D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封装格式的概念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2F16FC-080F-4BB3-B77C-DC031A0FD8FF}"/>
              </a:ext>
            </a:extLst>
          </p:cNvPr>
          <p:cNvSpPr txBox="1"/>
          <p:nvPr/>
        </p:nvSpPr>
        <p:spPr>
          <a:xfrm>
            <a:off x="1300000" y="809382"/>
            <a:ext cx="7476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latin typeface="+mn-ea"/>
              </a:rPr>
              <a:t>封装格式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也叫容器）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就是将已经编码压缩好的视频流、音频流及字幕按照一定的方案放到一个文件中，便于播放软件播放。</a:t>
            </a:r>
          </a:p>
          <a:p>
            <a:pPr latinLnBrk="1"/>
            <a:r>
              <a:rPr lang="zh-CN" altLang="en-US" b="1" dirty="0">
                <a:latin typeface="+mn-ea"/>
              </a:rPr>
              <a:t>一般来说，视频文件的后缀名就是它的封装格式。</a:t>
            </a:r>
            <a:endParaRPr lang="en-US" altLang="zh-CN" b="1" dirty="0">
              <a:latin typeface="+mn-ea"/>
            </a:endParaRPr>
          </a:p>
          <a:p>
            <a:pPr latinLnBrk="1"/>
            <a:endParaRPr lang="en-US" altLang="zh-CN" b="1" dirty="0">
              <a:latin typeface="+mn-ea"/>
            </a:endParaRPr>
          </a:p>
          <a:p>
            <a:pPr latinLnBrk="1"/>
            <a:r>
              <a:rPr lang="zh-CN" altLang="en-US" b="1" dirty="0">
                <a:latin typeface="+mn-ea"/>
              </a:rPr>
              <a:t>封装的格式不一样，后缀名也就不一样。</a:t>
            </a:r>
          </a:p>
          <a:p>
            <a:pPr latinLnBrk="1"/>
            <a:endParaRPr lang="en-US" altLang="zh-CN" b="1" dirty="0">
              <a:latin typeface="+mn-ea"/>
            </a:endParaRPr>
          </a:p>
          <a:p>
            <a:pPr latinLnBrk="1"/>
            <a:r>
              <a:rPr lang="zh-CN" altLang="en-US" b="1" dirty="0">
                <a:latin typeface="+mn-ea"/>
              </a:rPr>
              <a:t>比如：同样的陷可以做成饺子也可以做成包子。对于视频也是一个道理，同样的音视频流可以用不同容器来承载。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30D8771-A3E1-40F7-AE3F-2FF3CF5E6691}"/>
              </a:ext>
            </a:extLst>
          </p:cNvPr>
          <p:cNvSpPr txBox="1"/>
          <p:nvPr/>
        </p:nvSpPr>
        <p:spPr>
          <a:xfrm>
            <a:off x="678216" y="4689444"/>
            <a:ext cx="21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视频编码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肉馅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007FA-47EF-49C7-A4D9-440CD3667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2" y="3402592"/>
            <a:ext cx="1561356" cy="1231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13B93B-4150-4028-B8CE-82D1D31A6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96" y="3410328"/>
            <a:ext cx="1632000" cy="12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33">
            <a:extLst>
              <a:ext uri="{FF2B5EF4-FFF2-40B4-BE49-F238E27FC236}">
                <a16:creationId xmlns:a16="http://schemas.microsoft.com/office/drawing/2014/main" id="{8CE15B34-901E-4C5D-A59E-761169B68ABB}"/>
              </a:ext>
            </a:extLst>
          </p:cNvPr>
          <p:cNvSpPr txBox="1"/>
          <p:nvPr/>
        </p:nvSpPr>
        <p:spPr>
          <a:xfrm>
            <a:off x="3015608" y="4698736"/>
            <a:ext cx="21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音频编码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菜馅</a:t>
            </a:r>
          </a:p>
        </p:txBody>
      </p:sp>
      <p:sp>
        <p:nvSpPr>
          <p:cNvPr id="10" name="加号 9">
            <a:extLst>
              <a:ext uri="{FF2B5EF4-FFF2-40B4-BE49-F238E27FC236}">
                <a16:creationId xmlns:a16="http://schemas.microsoft.com/office/drawing/2014/main" id="{CE92CFE5-F58F-437A-8EFB-86135F06245C}"/>
              </a:ext>
            </a:extLst>
          </p:cNvPr>
          <p:cNvSpPr/>
          <p:nvPr/>
        </p:nvSpPr>
        <p:spPr>
          <a:xfrm>
            <a:off x="2406408" y="3662288"/>
            <a:ext cx="720080" cy="72008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等于号 5">
            <a:extLst>
              <a:ext uri="{FF2B5EF4-FFF2-40B4-BE49-F238E27FC236}">
                <a16:creationId xmlns:a16="http://schemas.microsoft.com/office/drawing/2014/main" id="{062DBB2C-8DC9-48C0-8C79-40FBA1E425A1}"/>
              </a:ext>
            </a:extLst>
          </p:cNvPr>
          <p:cNvSpPr/>
          <p:nvPr/>
        </p:nvSpPr>
        <p:spPr>
          <a:xfrm>
            <a:off x="7014920" y="3762632"/>
            <a:ext cx="720080" cy="61973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加号 11">
            <a:extLst>
              <a:ext uri="{FF2B5EF4-FFF2-40B4-BE49-F238E27FC236}">
                <a16:creationId xmlns:a16="http://schemas.microsoft.com/office/drawing/2014/main" id="{2039DC5E-3C0A-403D-980B-E2DD93FD3C55}"/>
              </a:ext>
            </a:extLst>
          </p:cNvPr>
          <p:cNvSpPr/>
          <p:nvPr/>
        </p:nvSpPr>
        <p:spPr>
          <a:xfrm>
            <a:off x="4725696" y="3662288"/>
            <a:ext cx="720080" cy="72008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A1A248-8931-4E55-BCC5-BD84815122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5045" y="3474736"/>
            <a:ext cx="1629875" cy="12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39">
            <a:extLst>
              <a:ext uri="{FF2B5EF4-FFF2-40B4-BE49-F238E27FC236}">
                <a16:creationId xmlns:a16="http://schemas.microsoft.com/office/drawing/2014/main" id="{CC876B69-84CE-4B16-BB8A-EBC118B57121}"/>
              </a:ext>
            </a:extLst>
          </p:cNvPr>
          <p:cNvSpPr txBox="1"/>
          <p:nvPr/>
        </p:nvSpPr>
        <p:spPr>
          <a:xfrm>
            <a:off x="5319864" y="4698736"/>
            <a:ext cx="21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封装格式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包子皮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16DC65B-A9B8-438D-B60A-59043BBDAE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00" y="3352500"/>
            <a:ext cx="1440000" cy="1440000"/>
          </a:xfrm>
          <a:prstGeom prst="roundRect">
            <a:avLst>
              <a:gd name="adj" fmla="val 181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71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808A-A760-4392-BD6E-ABCCF7D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封装格式示例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C11A06-145B-4A79-B3F2-C224C980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00" y="787500"/>
            <a:ext cx="5423213" cy="23352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41E3B7-7FD8-4F8A-B353-8FCD0A02DF49}"/>
              </a:ext>
            </a:extLst>
          </p:cNvPr>
          <p:cNvSpPr/>
          <p:nvPr/>
        </p:nvSpPr>
        <p:spPr>
          <a:xfrm>
            <a:off x="1795000" y="3321168"/>
            <a:ext cx="39893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这里的压缩算法：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视频</a:t>
            </a:r>
            <a:r>
              <a:rPr lang="en-US" altLang="zh-CN" dirty="0">
                <a:solidFill>
                  <a:srgbClr val="FF0000"/>
                </a:solidFill>
              </a:rPr>
              <a:t>Video</a:t>
            </a:r>
            <a:r>
              <a:rPr lang="zh-CN" altLang="en-US" dirty="0">
                <a:solidFill>
                  <a:srgbClr val="FF0000"/>
                </a:solidFill>
              </a:rPr>
              <a:t>：使用了</a:t>
            </a:r>
            <a:r>
              <a:rPr lang="en-US" altLang="zh-CN" dirty="0">
                <a:solidFill>
                  <a:srgbClr val="FF0000"/>
                </a:solidFill>
              </a:rPr>
              <a:t>H264/AVC</a:t>
            </a:r>
            <a:r>
              <a:rPr lang="zh-CN" altLang="en-US" dirty="0">
                <a:solidFill>
                  <a:srgbClr val="FF0000"/>
                </a:solidFill>
              </a:rPr>
              <a:t>压缩算法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音频</a:t>
            </a:r>
            <a:r>
              <a:rPr lang="en-US" altLang="zh-CN" dirty="0">
                <a:solidFill>
                  <a:srgbClr val="FF0000"/>
                </a:solidFill>
              </a:rPr>
              <a:t>Audio</a:t>
            </a:r>
            <a:r>
              <a:rPr lang="zh-CN" altLang="en-US" dirty="0">
                <a:solidFill>
                  <a:srgbClr val="FF0000"/>
                </a:solidFill>
              </a:rPr>
              <a:t>：使用了</a:t>
            </a:r>
            <a:r>
              <a:rPr lang="en-US" altLang="zh-CN" dirty="0">
                <a:solidFill>
                  <a:srgbClr val="FF0000"/>
                </a:solidFill>
              </a:rPr>
              <a:t>AAC</a:t>
            </a:r>
            <a:r>
              <a:rPr lang="zh-CN" altLang="en-US" dirty="0">
                <a:solidFill>
                  <a:srgbClr val="FF0000"/>
                </a:solidFill>
              </a:rPr>
              <a:t>压缩算法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封装则使用</a:t>
            </a:r>
            <a:r>
              <a:rPr lang="en-US" altLang="zh-CN" dirty="0">
                <a:solidFill>
                  <a:srgbClr val="FF0000"/>
                </a:solidFill>
              </a:rPr>
              <a:t>MP4</a:t>
            </a:r>
            <a:r>
              <a:rPr lang="zh-CN" altLang="en-US" dirty="0">
                <a:solidFill>
                  <a:srgbClr val="FF0000"/>
                </a:solidFill>
              </a:rPr>
              <a:t>封装格式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808A-A760-4392-BD6E-ABCCF7D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常见的视频封装格式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B3BEA-160E-4036-B006-AEC266742276}"/>
              </a:ext>
            </a:extLst>
          </p:cNvPr>
          <p:cNvSpPr txBox="1"/>
          <p:nvPr/>
        </p:nvSpPr>
        <p:spPr>
          <a:xfrm>
            <a:off x="1840000" y="1012500"/>
            <a:ext cx="60486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AVI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MKV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MPE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MPG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MPEG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MP4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WMV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MOV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3GP</a:t>
            </a:r>
          </a:p>
          <a:p>
            <a:r>
              <a:rPr lang="en-US" altLang="zh-CN" sz="2400" dirty="0">
                <a:latin typeface="+mn-ea"/>
              </a:rPr>
              <a:t>M2V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M1V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M4V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OGM</a:t>
            </a:r>
          </a:p>
          <a:p>
            <a:r>
              <a:rPr lang="en-US" altLang="zh-CN" sz="2400" dirty="0">
                <a:latin typeface="+mn-ea"/>
              </a:rPr>
              <a:t>RM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RMS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RMM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RMVB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IFO</a:t>
            </a:r>
          </a:p>
          <a:p>
            <a:r>
              <a:rPr lang="en-US" altLang="zh-CN" sz="2400" dirty="0">
                <a:latin typeface="+mn-ea"/>
              </a:rPr>
              <a:t>SWF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FLV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F4V</a:t>
            </a:r>
            <a:r>
              <a:rPr lang="zh-CN" altLang="en-US" sz="2400" dirty="0">
                <a:latin typeface="+mn-ea"/>
              </a:rPr>
              <a:t>、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ASF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PMF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XMB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DIVX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PART</a:t>
            </a:r>
          </a:p>
          <a:p>
            <a:r>
              <a:rPr lang="en-US" altLang="zh-CN" sz="2400" dirty="0">
                <a:latin typeface="+mn-ea"/>
              </a:rPr>
              <a:t>DAT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VOB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M2TS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TS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PS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6D57E1-C37B-4582-A7B5-151D3BE53631}"/>
              </a:ext>
            </a:extLst>
          </p:cNvPr>
          <p:cNvSpPr/>
          <p:nvPr/>
        </p:nvSpPr>
        <p:spPr>
          <a:xfrm>
            <a:off x="1659652" y="4132157"/>
            <a:ext cx="6572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H264+AAC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封装为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FLV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MP4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是最为流行的模式</a:t>
            </a:r>
          </a:p>
        </p:txBody>
      </p:sp>
    </p:spTree>
    <p:extLst>
      <p:ext uri="{BB962C8B-B14F-4D97-AF65-F5344CB8AC3E}">
        <p14:creationId xmlns:p14="http://schemas.microsoft.com/office/powerpoint/2010/main" val="16637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C32FE-7705-4467-AB3C-999DB21A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音视频同步基础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813F9F-7963-4F9A-8A19-FF44662ACB8E}"/>
              </a:ext>
            </a:extLst>
          </p:cNvPr>
          <p:cNvSpPr/>
          <p:nvPr/>
        </p:nvSpPr>
        <p:spPr>
          <a:xfrm>
            <a:off x="1480000" y="1396890"/>
            <a:ext cx="27317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ln/>
              </a:rPr>
              <a:t>音视频同步概念：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CA06A2-D524-4315-A4C2-1CDD5EC26A95}"/>
              </a:ext>
            </a:extLst>
          </p:cNvPr>
          <p:cNvSpPr txBox="1"/>
          <p:nvPr/>
        </p:nvSpPr>
        <p:spPr>
          <a:xfrm>
            <a:off x="1480000" y="2137500"/>
            <a:ext cx="69127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DTS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Decoding Time Stamp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即解码时间戳，这个时间戳的意义在于告诉播放器该在什么时候解码这一帧的数据。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PTS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Presentation Time Stamp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即显示时间戳，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这个时间戳用来告诉播放器该在什么时候显示这一帧的数据。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C32FE-7705-4467-AB3C-999DB21A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音视频同步基础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813F9F-7963-4F9A-8A19-FF44662ACB8E}"/>
              </a:ext>
            </a:extLst>
          </p:cNvPr>
          <p:cNvSpPr/>
          <p:nvPr/>
        </p:nvSpPr>
        <p:spPr>
          <a:xfrm>
            <a:off x="1480000" y="1396890"/>
            <a:ext cx="27317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ln/>
              </a:rPr>
              <a:t>音视频同步方式：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CA06A2-D524-4315-A4C2-1CDD5EC26A95}"/>
              </a:ext>
            </a:extLst>
          </p:cNvPr>
          <p:cNvSpPr txBox="1"/>
          <p:nvPr/>
        </p:nvSpPr>
        <p:spPr>
          <a:xfrm>
            <a:off x="1480000" y="2137500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Audio Master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同步视频到音频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Video Master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同步音频到视频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External Clock Master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同步音频和视频到外部时钟。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A03B4B-9509-4243-966B-6B2F212815DE}"/>
              </a:ext>
            </a:extLst>
          </p:cNvPr>
          <p:cNvSpPr txBox="1"/>
          <p:nvPr/>
        </p:nvSpPr>
        <p:spPr>
          <a:xfrm>
            <a:off x="1443596" y="394877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一般情况下 </a:t>
            </a:r>
            <a:r>
              <a:rPr lang="en-US" altLang="zh-CN" dirty="0"/>
              <a:t>Audio Master &gt; External Clock Master &gt; Video Master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DEBC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DEB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DEB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9782</TotalTime>
  <Words>333</Words>
  <Application>Microsoft Office PowerPoint</Application>
  <PresentationFormat>自定义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黑体</vt:lpstr>
      <vt:lpstr>微软雅黑</vt:lpstr>
      <vt:lpstr>Arial</vt:lpstr>
      <vt:lpstr>Calibri</vt:lpstr>
      <vt:lpstr>Calibri Light</vt:lpstr>
      <vt:lpstr>Office 主题​​</vt:lpstr>
      <vt:lpstr>封装格式的概念</vt:lpstr>
      <vt:lpstr>封装格式示例</vt:lpstr>
      <vt:lpstr>常见的视频封装格式</vt:lpstr>
      <vt:lpstr>音视频同步基础</vt:lpstr>
      <vt:lpstr>音视频同步基础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J7 tang</cp:lastModifiedBy>
  <cp:revision>2894</cp:revision>
  <dcterms:created xsi:type="dcterms:W3CDTF">2014-06-24T08:28:00Z</dcterms:created>
  <dcterms:modified xsi:type="dcterms:W3CDTF">2019-11-25T09:54:22Z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