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8" r:id="rId3"/>
    <p:sldId id="257" r:id="rId4"/>
    <p:sldId id="259" r:id="rId5"/>
    <p:sldId id="260" r:id="rId6"/>
    <p:sldId id="261" r:id="rId7"/>
    <p:sldId id="262" r:id="rId8"/>
    <p:sldId id="263" r:id="rId9"/>
    <p:sldId id="265" r:id="rId10"/>
    <p:sldId id="266" r:id="rId11"/>
    <p:sldId id="268" r:id="rId12"/>
    <p:sldId id="267" r:id="rId13"/>
    <p:sldId id="264"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1F8FD-0DA7-4136-8E93-80268CA77BB9}"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414C6-5560-45EA-8150-D0E3777F3848}" type="slidenum">
              <a:rPr lang="en-US" smtClean="0"/>
              <a:t>‹#›</a:t>
            </a:fld>
            <a:endParaRPr lang="en-US"/>
          </a:p>
        </p:txBody>
      </p:sp>
    </p:spTree>
    <p:extLst>
      <p:ext uri="{BB962C8B-B14F-4D97-AF65-F5344CB8AC3E}">
        <p14:creationId xmlns:p14="http://schemas.microsoft.com/office/powerpoint/2010/main" val="119805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F414C6-5560-45EA-8150-D0E3777F3848}" type="slidenum">
              <a:rPr lang="en-US" smtClean="0"/>
              <a:t>4</a:t>
            </a:fld>
            <a:endParaRPr lang="en-US"/>
          </a:p>
        </p:txBody>
      </p:sp>
    </p:spTree>
    <p:extLst>
      <p:ext uri="{BB962C8B-B14F-4D97-AF65-F5344CB8AC3E}">
        <p14:creationId xmlns:p14="http://schemas.microsoft.com/office/powerpoint/2010/main" val="1182726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79790D-DB82-464E-9636-595406B338BE}" type="datetime1">
              <a:rPr lang="en-US" smtClean="0"/>
              <a:t>12/11/2024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384626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D3BA-F80E-4B42-AE9A-E91E89B3D5FE}"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308627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C8B6A4-8E0B-44A3-91FE-7A6480E4B679}"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2326350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514B25-1C30-49F9-A8DD-A58DCB601D86}"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397703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18E4-EB59-4A45-AB40-A7E548F4D4E8}"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1370308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979545-187D-488D-BE88-F324DB968CFB}" type="datetime1">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1271961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C059A1-8A7A-43AB-A23D-C8F916DA1319}" type="datetime1">
              <a:rPr lang="en-US" smtClean="0"/>
              <a:t>12/11/2024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321049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BE5F7BA-C4B5-443E-8FBE-25C4E94A9750}"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1424130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103C81-7DF5-4529-8A5C-91BE6CAA13D4}"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41844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5EA8C-AA47-4E3A-BEF1-B254FC9427E4}"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96847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EA83B-D05A-4F87-98DE-8F2906FBEC07}"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96806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212AB-CB23-42CF-AE9E-E2F8DAFD7E5D}"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262796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02A09-6509-421E-8D99-DFF252724491}" type="datetime1">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122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89E3B-3D21-486E-923A-8C832D161013}" type="datetime1">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72736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D8570-C165-464A-B2CD-CA7621BEE913}" type="datetime1">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426034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F50C6-A33F-467D-9A57-2A94E3C20DF8}"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266034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C7BF08-FB6C-4C9D-8F5E-1FF3150612D8}"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295F0F-60B4-46F7-B33C-CCFB307D5A82}" type="slidenum">
              <a:rPr lang="en-US" smtClean="0"/>
              <a:t>‹#›</a:t>
            </a:fld>
            <a:endParaRPr lang="en-US"/>
          </a:p>
        </p:txBody>
      </p:sp>
    </p:spTree>
    <p:extLst>
      <p:ext uri="{BB962C8B-B14F-4D97-AF65-F5344CB8AC3E}">
        <p14:creationId xmlns:p14="http://schemas.microsoft.com/office/powerpoint/2010/main" val="324131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F64E92-6F46-482E-84D1-CAA88FD0AB91}" type="datetime1">
              <a:rPr lang="en-US" smtClean="0"/>
              <a:t>12/11/2024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A295F0F-60B4-46F7-B33C-CCFB307D5A82}" type="slidenum">
              <a:rPr lang="en-US" smtClean="0"/>
              <a:t>‹#›</a:t>
            </a:fld>
            <a:endParaRPr lang="en-US"/>
          </a:p>
        </p:txBody>
      </p:sp>
    </p:spTree>
    <p:extLst>
      <p:ext uri="{BB962C8B-B14F-4D97-AF65-F5344CB8AC3E}">
        <p14:creationId xmlns:p14="http://schemas.microsoft.com/office/powerpoint/2010/main" val="40485136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ytorch.org/" TargetMode="External"/><Relationship Id="rId2" Type="http://schemas.openxmlformats.org/officeDocument/2006/relationships/hyperlink" Target="https://github.com/graphframes/graphfram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EFD5-1D26-61D6-A4F6-20F2E02FE831}"/>
              </a:ext>
            </a:extLst>
          </p:cNvPr>
          <p:cNvSpPr>
            <a:spLocks noGrp="1"/>
          </p:cNvSpPr>
          <p:nvPr>
            <p:ph type="ctrTitle"/>
          </p:nvPr>
        </p:nvSpPr>
        <p:spPr/>
        <p:txBody>
          <a:bodyPr/>
          <a:lstStyle/>
          <a:p>
            <a:r>
              <a:rPr lang="en-US" dirty="0"/>
              <a:t>Pattern and Anomaly Based Detection of Potential Money Laundering Transactions and Entities</a:t>
            </a:r>
          </a:p>
        </p:txBody>
      </p:sp>
      <p:sp>
        <p:nvSpPr>
          <p:cNvPr id="3" name="Subtitle 2">
            <a:extLst>
              <a:ext uri="{FF2B5EF4-FFF2-40B4-BE49-F238E27FC236}">
                <a16:creationId xmlns:a16="http://schemas.microsoft.com/office/drawing/2014/main" id="{5DFBEAB9-8609-662C-354B-E1B667693B90}"/>
              </a:ext>
            </a:extLst>
          </p:cNvPr>
          <p:cNvSpPr>
            <a:spLocks noGrp="1"/>
          </p:cNvSpPr>
          <p:nvPr>
            <p:ph type="subTitle" idx="1"/>
          </p:nvPr>
        </p:nvSpPr>
        <p:spPr/>
        <p:txBody>
          <a:bodyPr/>
          <a:lstStyle/>
          <a:p>
            <a:r>
              <a:rPr lang="en-US" dirty="0"/>
              <a:t>Nathan </a:t>
            </a:r>
            <a:r>
              <a:rPr lang="en-US" dirty="0" err="1"/>
              <a:t>fleming</a:t>
            </a:r>
            <a:endParaRPr lang="en-US" dirty="0"/>
          </a:p>
        </p:txBody>
      </p:sp>
      <p:sp>
        <p:nvSpPr>
          <p:cNvPr id="4" name="Slide Number Placeholder 3">
            <a:extLst>
              <a:ext uri="{FF2B5EF4-FFF2-40B4-BE49-F238E27FC236}">
                <a16:creationId xmlns:a16="http://schemas.microsoft.com/office/drawing/2014/main" id="{F32E1DD4-6F39-31D7-3239-C553A65DE04E}"/>
              </a:ext>
            </a:extLst>
          </p:cNvPr>
          <p:cNvSpPr>
            <a:spLocks noGrp="1"/>
          </p:cNvSpPr>
          <p:nvPr>
            <p:ph type="sldNum" sz="quarter" idx="12"/>
          </p:nvPr>
        </p:nvSpPr>
        <p:spPr/>
        <p:txBody>
          <a:bodyPr/>
          <a:lstStyle/>
          <a:p>
            <a:fld id="{7A295F0F-60B4-46F7-B33C-CCFB307D5A82}" type="slidenum">
              <a:rPr lang="en-US" smtClean="0"/>
              <a:t>1</a:t>
            </a:fld>
            <a:endParaRPr lang="en-US"/>
          </a:p>
        </p:txBody>
      </p:sp>
    </p:spTree>
    <p:extLst>
      <p:ext uri="{BB962C8B-B14F-4D97-AF65-F5344CB8AC3E}">
        <p14:creationId xmlns:p14="http://schemas.microsoft.com/office/powerpoint/2010/main" val="327207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6D97-4ACB-2CFE-5894-5E18F897F7B9}"/>
              </a:ext>
            </a:extLst>
          </p:cNvPr>
          <p:cNvSpPr>
            <a:spLocks noGrp="1"/>
          </p:cNvSpPr>
          <p:nvPr>
            <p:ph type="title"/>
          </p:nvPr>
        </p:nvSpPr>
        <p:spPr/>
        <p:txBody>
          <a:bodyPr/>
          <a:lstStyle/>
          <a:p>
            <a:r>
              <a:rPr lang="en-US" dirty="0"/>
              <a:t>Results-Pruning</a:t>
            </a:r>
          </a:p>
        </p:txBody>
      </p:sp>
      <p:pic>
        <p:nvPicPr>
          <p:cNvPr id="5" name="Content Placeholder 4" descr="A screenshot of a computer screen&#10;&#10;Description automatically generated">
            <a:extLst>
              <a:ext uri="{FF2B5EF4-FFF2-40B4-BE49-F238E27FC236}">
                <a16:creationId xmlns:a16="http://schemas.microsoft.com/office/drawing/2014/main" id="{2DD9DCF9-547D-D048-7AEE-328A467761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099" y="1677975"/>
            <a:ext cx="8561802" cy="5180025"/>
          </a:xfrm>
        </p:spPr>
      </p:pic>
      <p:sp>
        <p:nvSpPr>
          <p:cNvPr id="3" name="Slide Number Placeholder 2">
            <a:extLst>
              <a:ext uri="{FF2B5EF4-FFF2-40B4-BE49-F238E27FC236}">
                <a16:creationId xmlns:a16="http://schemas.microsoft.com/office/drawing/2014/main" id="{D42C7723-F754-CB0D-8D0A-5E1B1028821B}"/>
              </a:ext>
            </a:extLst>
          </p:cNvPr>
          <p:cNvSpPr>
            <a:spLocks noGrp="1"/>
          </p:cNvSpPr>
          <p:nvPr>
            <p:ph type="sldNum" sz="quarter" idx="12"/>
          </p:nvPr>
        </p:nvSpPr>
        <p:spPr/>
        <p:txBody>
          <a:bodyPr/>
          <a:lstStyle/>
          <a:p>
            <a:fld id="{7A295F0F-60B4-46F7-B33C-CCFB307D5A82}" type="slidenum">
              <a:rPr lang="en-US" smtClean="0"/>
              <a:t>10</a:t>
            </a:fld>
            <a:endParaRPr lang="en-US"/>
          </a:p>
        </p:txBody>
      </p:sp>
    </p:spTree>
    <p:extLst>
      <p:ext uri="{BB962C8B-B14F-4D97-AF65-F5344CB8AC3E}">
        <p14:creationId xmlns:p14="http://schemas.microsoft.com/office/powerpoint/2010/main" val="68759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9CC-1BAE-180A-9614-2D1B1C8EF205}"/>
              </a:ext>
            </a:extLst>
          </p:cNvPr>
          <p:cNvSpPr>
            <a:spLocks noGrp="1"/>
          </p:cNvSpPr>
          <p:nvPr>
            <p:ph type="title"/>
          </p:nvPr>
        </p:nvSpPr>
        <p:spPr/>
        <p:txBody>
          <a:bodyPr/>
          <a:lstStyle/>
          <a:p>
            <a:r>
              <a:rPr lang="en-US" dirty="0"/>
              <a:t>Results Pruning</a:t>
            </a:r>
          </a:p>
        </p:txBody>
      </p:sp>
      <p:pic>
        <p:nvPicPr>
          <p:cNvPr id="5" name="Content Placeholder 4" descr="A graph with blue and black lines&#10;&#10;Description automatically generated">
            <a:extLst>
              <a:ext uri="{FF2B5EF4-FFF2-40B4-BE49-F238E27FC236}">
                <a16:creationId xmlns:a16="http://schemas.microsoft.com/office/drawing/2014/main" id="{F78D610F-594F-F032-FDCD-8A458CA66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798" y="2603500"/>
            <a:ext cx="5178717" cy="3416300"/>
          </a:xfrm>
        </p:spPr>
      </p:pic>
      <p:sp>
        <p:nvSpPr>
          <p:cNvPr id="3" name="Slide Number Placeholder 2">
            <a:extLst>
              <a:ext uri="{FF2B5EF4-FFF2-40B4-BE49-F238E27FC236}">
                <a16:creationId xmlns:a16="http://schemas.microsoft.com/office/drawing/2014/main" id="{B43D8867-E4C2-2106-BB91-1634A3190531}"/>
              </a:ext>
            </a:extLst>
          </p:cNvPr>
          <p:cNvSpPr>
            <a:spLocks noGrp="1"/>
          </p:cNvSpPr>
          <p:nvPr>
            <p:ph type="sldNum" sz="quarter" idx="12"/>
          </p:nvPr>
        </p:nvSpPr>
        <p:spPr/>
        <p:txBody>
          <a:bodyPr/>
          <a:lstStyle/>
          <a:p>
            <a:fld id="{7A295F0F-60B4-46F7-B33C-CCFB307D5A82}" type="slidenum">
              <a:rPr lang="en-US" smtClean="0"/>
              <a:t>11</a:t>
            </a:fld>
            <a:endParaRPr lang="en-US"/>
          </a:p>
        </p:txBody>
      </p:sp>
    </p:spTree>
    <p:extLst>
      <p:ext uri="{BB962C8B-B14F-4D97-AF65-F5344CB8AC3E}">
        <p14:creationId xmlns:p14="http://schemas.microsoft.com/office/powerpoint/2010/main" val="118791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9C67-AC1A-5FC7-9A6C-FA9398EBF92A}"/>
              </a:ext>
            </a:extLst>
          </p:cNvPr>
          <p:cNvSpPr>
            <a:spLocks noGrp="1"/>
          </p:cNvSpPr>
          <p:nvPr>
            <p:ph type="title"/>
          </p:nvPr>
        </p:nvSpPr>
        <p:spPr/>
        <p:txBody>
          <a:bodyPr/>
          <a:lstStyle/>
          <a:p>
            <a:r>
              <a:rPr lang="en-US" dirty="0"/>
              <a:t>Evaluation-Pruning</a:t>
            </a:r>
          </a:p>
        </p:txBody>
      </p:sp>
      <p:sp>
        <p:nvSpPr>
          <p:cNvPr id="3" name="Content Placeholder 2">
            <a:extLst>
              <a:ext uri="{FF2B5EF4-FFF2-40B4-BE49-F238E27FC236}">
                <a16:creationId xmlns:a16="http://schemas.microsoft.com/office/drawing/2014/main" id="{EEB8485A-F736-F381-ACE2-D1BF6BD19BEA}"/>
              </a:ext>
            </a:extLst>
          </p:cNvPr>
          <p:cNvSpPr>
            <a:spLocks noGrp="1"/>
          </p:cNvSpPr>
          <p:nvPr>
            <p:ph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as you can see a dependent samples t-test was conducted to examine the difference in run time of the larger entity graph (mean 12.1442 Standard Deviation .22265) and the smaller(mean 11.2821 Standard Deviation .11237). for a sample of 20 runs. The analysis revealed a significant decrease in run time . t(19) = 19.73, p &lt; .001. The coins d effect size is 4.412 indicating a substantial difference in run time.  This shows that being more selective in the connectedness of the graph we create can help increase run time of analysis. This may not seem significant but because of the large volume of transactions and entities a speed increase with this small of a data set shows that with a larger set a substantial amount of time could be saved.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9650C80-0FCB-A86B-9CFF-A8158D08283C}"/>
              </a:ext>
            </a:extLst>
          </p:cNvPr>
          <p:cNvSpPr>
            <a:spLocks noGrp="1"/>
          </p:cNvSpPr>
          <p:nvPr>
            <p:ph type="sldNum" sz="quarter" idx="12"/>
          </p:nvPr>
        </p:nvSpPr>
        <p:spPr/>
        <p:txBody>
          <a:bodyPr/>
          <a:lstStyle/>
          <a:p>
            <a:fld id="{7A295F0F-60B4-46F7-B33C-CCFB307D5A82}" type="slidenum">
              <a:rPr lang="en-US" smtClean="0"/>
              <a:t>12</a:t>
            </a:fld>
            <a:endParaRPr lang="en-US"/>
          </a:p>
        </p:txBody>
      </p:sp>
    </p:spTree>
    <p:extLst>
      <p:ext uri="{BB962C8B-B14F-4D97-AF65-F5344CB8AC3E}">
        <p14:creationId xmlns:p14="http://schemas.microsoft.com/office/powerpoint/2010/main" val="149994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946D-F1CC-1410-1F67-8AA79F78558D}"/>
              </a:ext>
            </a:extLst>
          </p:cNvPr>
          <p:cNvSpPr>
            <a:spLocks noGrp="1"/>
          </p:cNvSpPr>
          <p:nvPr>
            <p:ph type="title"/>
          </p:nvPr>
        </p:nvSpPr>
        <p:spPr/>
        <p:txBody>
          <a:bodyPr/>
          <a:lstStyle/>
          <a:p>
            <a:r>
              <a:rPr lang="en-US" dirty="0"/>
              <a:t>Evaluation-</a:t>
            </a:r>
            <a:r>
              <a:rPr lang="en-US" dirty="0" err="1"/>
              <a:t>SmallerMotifs</a:t>
            </a:r>
            <a:endParaRPr lang="en-US" dirty="0"/>
          </a:p>
        </p:txBody>
      </p:sp>
      <p:pic>
        <p:nvPicPr>
          <p:cNvPr id="5" name="Content Placeholder 4" descr="A screenshot of a computer code&#10;&#10;Description automatically generated">
            <a:extLst>
              <a:ext uri="{FF2B5EF4-FFF2-40B4-BE49-F238E27FC236}">
                <a16:creationId xmlns:a16="http://schemas.microsoft.com/office/drawing/2014/main" id="{DAC73BAA-10EE-3271-08E4-5CD471CB6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653" y="2313756"/>
            <a:ext cx="4595258" cy="1836579"/>
          </a:xfrm>
        </p:spPr>
      </p:pic>
      <p:pic>
        <p:nvPicPr>
          <p:cNvPr id="7" name="Picture 6" descr="A close-up of text&#10;&#10;Description automatically generated">
            <a:extLst>
              <a:ext uri="{FF2B5EF4-FFF2-40B4-BE49-F238E27FC236}">
                <a16:creationId xmlns:a16="http://schemas.microsoft.com/office/drawing/2014/main" id="{8022C4E6-99C9-987B-3663-8C2AA51D0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911" y="4368851"/>
            <a:ext cx="6560901" cy="1308468"/>
          </a:xfrm>
          <a:prstGeom prst="rect">
            <a:avLst/>
          </a:prstGeom>
        </p:spPr>
      </p:pic>
      <p:sp>
        <p:nvSpPr>
          <p:cNvPr id="3" name="Slide Number Placeholder 2">
            <a:extLst>
              <a:ext uri="{FF2B5EF4-FFF2-40B4-BE49-F238E27FC236}">
                <a16:creationId xmlns:a16="http://schemas.microsoft.com/office/drawing/2014/main" id="{58512F6F-F394-77C6-B3EE-2BD62106A0CD}"/>
              </a:ext>
            </a:extLst>
          </p:cNvPr>
          <p:cNvSpPr>
            <a:spLocks noGrp="1"/>
          </p:cNvSpPr>
          <p:nvPr>
            <p:ph type="sldNum" sz="quarter" idx="12"/>
          </p:nvPr>
        </p:nvSpPr>
        <p:spPr/>
        <p:txBody>
          <a:bodyPr/>
          <a:lstStyle/>
          <a:p>
            <a:fld id="{7A295F0F-60B4-46F7-B33C-CCFB307D5A82}" type="slidenum">
              <a:rPr lang="en-US" smtClean="0"/>
              <a:t>13</a:t>
            </a:fld>
            <a:endParaRPr lang="en-US"/>
          </a:p>
        </p:txBody>
      </p:sp>
    </p:spTree>
    <p:extLst>
      <p:ext uri="{BB962C8B-B14F-4D97-AF65-F5344CB8AC3E}">
        <p14:creationId xmlns:p14="http://schemas.microsoft.com/office/powerpoint/2010/main" val="235473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D57E-4B86-26FB-B06B-FAB9D7953548}"/>
              </a:ext>
            </a:extLst>
          </p:cNvPr>
          <p:cNvSpPr>
            <a:spLocks noGrp="1"/>
          </p:cNvSpPr>
          <p:nvPr>
            <p:ph type="title"/>
          </p:nvPr>
        </p:nvSpPr>
        <p:spPr/>
        <p:txBody>
          <a:bodyPr/>
          <a:lstStyle/>
          <a:p>
            <a:r>
              <a:rPr lang="en-US" dirty="0"/>
              <a:t>Evaluation-</a:t>
            </a:r>
            <a:r>
              <a:rPr lang="en-US" dirty="0" err="1"/>
              <a:t>SmallerMotifs</a:t>
            </a:r>
            <a:endParaRPr lang="en-US" dirty="0"/>
          </a:p>
        </p:txBody>
      </p:sp>
      <p:sp>
        <p:nvSpPr>
          <p:cNvPr id="3" name="Content Placeholder 2">
            <a:extLst>
              <a:ext uri="{FF2B5EF4-FFF2-40B4-BE49-F238E27FC236}">
                <a16:creationId xmlns:a16="http://schemas.microsoft.com/office/drawing/2014/main" id="{5DDD5065-020B-DE80-3FCD-623CD017F978}"/>
              </a:ext>
            </a:extLst>
          </p:cNvPr>
          <p:cNvSpPr>
            <a:spLocks noGrp="1"/>
          </p:cNvSpPr>
          <p:nvPr>
            <p:ph idx="1"/>
          </p:nvPr>
        </p:nvSpPr>
        <p:spPr/>
        <p:txBody>
          <a:bodyPr/>
          <a:lstStyle/>
          <a:p>
            <a:r>
              <a:rPr lang="en-US" dirty="0"/>
              <a:t>All graph patterns caught by larger motif were caught by the smaller motif </a:t>
            </a:r>
          </a:p>
          <a:p>
            <a:r>
              <a:rPr lang="en-US" dirty="0"/>
              <a:t>Smaller motifs reduce the run time  but also the amount of information </a:t>
            </a:r>
          </a:p>
        </p:txBody>
      </p:sp>
      <p:sp>
        <p:nvSpPr>
          <p:cNvPr id="4" name="Slide Number Placeholder 3">
            <a:extLst>
              <a:ext uri="{FF2B5EF4-FFF2-40B4-BE49-F238E27FC236}">
                <a16:creationId xmlns:a16="http://schemas.microsoft.com/office/drawing/2014/main" id="{69657A5C-AFB1-5987-7C2D-13F65013941D}"/>
              </a:ext>
            </a:extLst>
          </p:cNvPr>
          <p:cNvSpPr>
            <a:spLocks noGrp="1"/>
          </p:cNvSpPr>
          <p:nvPr>
            <p:ph type="sldNum" sz="quarter" idx="12"/>
          </p:nvPr>
        </p:nvSpPr>
        <p:spPr/>
        <p:txBody>
          <a:bodyPr/>
          <a:lstStyle/>
          <a:p>
            <a:fld id="{7A295F0F-60B4-46F7-B33C-CCFB307D5A82}" type="slidenum">
              <a:rPr lang="en-US" smtClean="0"/>
              <a:t>14</a:t>
            </a:fld>
            <a:endParaRPr lang="en-US"/>
          </a:p>
        </p:txBody>
      </p:sp>
    </p:spTree>
    <p:extLst>
      <p:ext uri="{BB962C8B-B14F-4D97-AF65-F5344CB8AC3E}">
        <p14:creationId xmlns:p14="http://schemas.microsoft.com/office/powerpoint/2010/main" val="378929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E77-5ED0-4F95-D4DA-9838E8FAD42E}"/>
              </a:ext>
            </a:extLst>
          </p:cNvPr>
          <p:cNvSpPr>
            <a:spLocks noGrp="1"/>
          </p:cNvSpPr>
          <p:nvPr>
            <p:ph type="title"/>
          </p:nvPr>
        </p:nvSpPr>
        <p:spPr/>
        <p:txBody>
          <a:bodyPr/>
          <a:lstStyle/>
          <a:p>
            <a:r>
              <a:rPr lang="en-US" dirty="0"/>
              <a:t>Evaluation-</a:t>
            </a:r>
            <a:r>
              <a:rPr lang="en-US" dirty="0" err="1"/>
              <a:t>SmallerMotifs</a:t>
            </a:r>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9D780760-EA95-BE7E-3392-8ED09C32B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442" y="1823555"/>
            <a:ext cx="8129116" cy="4959920"/>
          </a:xfrm>
        </p:spPr>
      </p:pic>
      <p:sp>
        <p:nvSpPr>
          <p:cNvPr id="3" name="Slide Number Placeholder 2">
            <a:extLst>
              <a:ext uri="{FF2B5EF4-FFF2-40B4-BE49-F238E27FC236}">
                <a16:creationId xmlns:a16="http://schemas.microsoft.com/office/drawing/2014/main" id="{1F27D75B-C1CE-5EDA-3601-B2C19CEC5A85}"/>
              </a:ext>
            </a:extLst>
          </p:cNvPr>
          <p:cNvSpPr>
            <a:spLocks noGrp="1"/>
          </p:cNvSpPr>
          <p:nvPr>
            <p:ph type="sldNum" sz="quarter" idx="12"/>
          </p:nvPr>
        </p:nvSpPr>
        <p:spPr/>
        <p:txBody>
          <a:bodyPr/>
          <a:lstStyle/>
          <a:p>
            <a:fld id="{7A295F0F-60B4-46F7-B33C-CCFB307D5A82}" type="slidenum">
              <a:rPr lang="en-US" smtClean="0"/>
              <a:t>15</a:t>
            </a:fld>
            <a:endParaRPr lang="en-US"/>
          </a:p>
        </p:txBody>
      </p:sp>
    </p:spTree>
    <p:extLst>
      <p:ext uri="{BB962C8B-B14F-4D97-AF65-F5344CB8AC3E}">
        <p14:creationId xmlns:p14="http://schemas.microsoft.com/office/powerpoint/2010/main" val="333520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0C9E-6F26-4DD2-DB2F-CE4EE362D0A9}"/>
              </a:ext>
            </a:extLst>
          </p:cNvPr>
          <p:cNvSpPr>
            <a:spLocks noGrp="1"/>
          </p:cNvSpPr>
          <p:nvPr>
            <p:ph type="title"/>
          </p:nvPr>
        </p:nvSpPr>
        <p:spPr/>
        <p:txBody>
          <a:bodyPr/>
          <a:lstStyle/>
          <a:p>
            <a:r>
              <a:rPr lang="en-US" dirty="0"/>
              <a:t>Evaluation-</a:t>
            </a:r>
            <a:r>
              <a:rPr lang="en-US" dirty="0" err="1"/>
              <a:t>SmallerMotifs</a:t>
            </a:r>
            <a:endParaRPr lang="en-US" dirty="0"/>
          </a:p>
        </p:txBody>
      </p:sp>
      <p:pic>
        <p:nvPicPr>
          <p:cNvPr id="5" name="Content Placeholder 4" descr="A graph with a blue line&#10;&#10;Description automatically generated with medium confidence">
            <a:extLst>
              <a:ext uri="{FF2B5EF4-FFF2-40B4-BE49-F238E27FC236}">
                <a16:creationId xmlns:a16="http://schemas.microsoft.com/office/drawing/2014/main" id="{C1E4C61A-782C-B92D-EB45-603A2A034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4815" y="2603500"/>
            <a:ext cx="5106683" cy="3416300"/>
          </a:xfrm>
        </p:spPr>
      </p:pic>
      <p:sp>
        <p:nvSpPr>
          <p:cNvPr id="3" name="Slide Number Placeholder 2">
            <a:extLst>
              <a:ext uri="{FF2B5EF4-FFF2-40B4-BE49-F238E27FC236}">
                <a16:creationId xmlns:a16="http://schemas.microsoft.com/office/drawing/2014/main" id="{86B161E9-0362-9B1C-094E-7B5531CCDC0D}"/>
              </a:ext>
            </a:extLst>
          </p:cNvPr>
          <p:cNvSpPr>
            <a:spLocks noGrp="1"/>
          </p:cNvSpPr>
          <p:nvPr>
            <p:ph type="sldNum" sz="quarter" idx="12"/>
          </p:nvPr>
        </p:nvSpPr>
        <p:spPr/>
        <p:txBody>
          <a:bodyPr/>
          <a:lstStyle/>
          <a:p>
            <a:fld id="{7A295F0F-60B4-46F7-B33C-CCFB307D5A82}" type="slidenum">
              <a:rPr lang="en-US" smtClean="0"/>
              <a:t>16</a:t>
            </a:fld>
            <a:endParaRPr lang="en-US"/>
          </a:p>
        </p:txBody>
      </p:sp>
    </p:spTree>
    <p:extLst>
      <p:ext uri="{BB962C8B-B14F-4D97-AF65-F5344CB8AC3E}">
        <p14:creationId xmlns:p14="http://schemas.microsoft.com/office/powerpoint/2010/main" val="194272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EF1E-7C00-AB41-43C6-A24D16163258}"/>
              </a:ext>
            </a:extLst>
          </p:cNvPr>
          <p:cNvSpPr>
            <a:spLocks noGrp="1"/>
          </p:cNvSpPr>
          <p:nvPr>
            <p:ph type="title"/>
          </p:nvPr>
        </p:nvSpPr>
        <p:spPr/>
        <p:txBody>
          <a:bodyPr/>
          <a:lstStyle/>
          <a:p>
            <a:r>
              <a:rPr lang="en-US" dirty="0"/>
              <a:t>Evaluation-</a:t>
            </a:r>
            <a:r>
              <a:rPr lang="en-US" dirty="0" err="1"/>
              <a:t>SmallerMotifs</a:t>
            </a:r>
            <a:endParaRPr lang="en-US" dirty="0"/>
          </a:p>
        </p:txBody>
      </p:sp>
      <p:sp>
        <p:nvSpPr>
          <p:cNvPr id="3" name="Content Placeholder 2">
            <a:extLst>
              <a:ext uri="{FF2B5EF4-FFF2-40B4-BE49-F238E27FC236}">
                <a16:creationId xmlns:a16="http://schemas.microsoft.com/office/drawing/2014/main" id="{7D1E87C4-5DE1-6828-3131-FE820BFB2E87}"/>
              </a:ext>
            </a:extLst>
          </p:cNvPr>
          <p:cNvSpPr>
            <a:spLocks noGrp="1"/>
          </p:cNvSpPr>
          <p:nvPr>
            <p:ph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a dependent samples t-test was conducted to examine the difference in in run time of the larger motif(mean .2153 Standard Deviation .004) and the smaller motif (mean .04 Standard Deviation 0). for a sample of 20 runs. The analysis revealed a significant decrease in run time . t(19) = 156.98, p &lt; .001. The coins d effect size is 35.101 indicating a substantial difference in run time. The increased number of suspicious schemes found, and the time decrease of the computation gives credence to the hypothesis that a smaller search motif decreases run time. One disadvantage to a smaller search motif is that the number of entities found as a part of the scheme decreases. This gives investigators less information to go off, but these entities can be quickly found once we only have suspicious entities.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37036A3-5702-F20D-D433-2BAD1B329AFD}"/>
              </a:ext>
            </a:extLst>
          </p:cNvPr>
          <p:cNvSpPr>
            <a:spLocks noGrp="1"/>
          </p:cNvSpPr>
          <p:nvPr>
            <p:ph type="sldNum" sz="quarter" idx="12"/>
          </p:nvPr>
        </p:nvSpPr>
        <p:spPr/>
        <p:txBody>
          <a:bodyPr/>
          <a:lstStyle/>
          <a:p>
            <a:fld id="{7A295F0F-60B4-46F7-B33C-CCFB307D5A82}" type="slidenum">
              <a:rPr lang="en-US" smtClean="0"/>
              <a:t>17</a:t>
            </a:fld>
            <a:endParaRPr lang="en-US"/>
          </a:p>
        </p:txBody>
      </p:sp>
    </p:spTree>
    <p:extLst>
      <p:ext uri="{BB962C8B-B14F-4D97-AF65-F5344CB8AC3E}">
        <p14:creationId xmlns:p14="http://schemas.microsoft.com/office/powerpoint/2010/main" val="365727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81A-1397-DF05-425C-0DA7784B34C9}"/>
              </a:ext>
            </a:extLst>
          </p:cNvPr>
          <p:cNvSpPr>
            <a:spLocks noGrp="1"/>
          </p:cNvSpPr>
          <p:nvPr>
            <p:ph type="title"/>
          </p:nvPr>
        </p:nvSpPr>
        <p:spPr/>
        <p:txBody>
          <a:bodyPr/>
          <a:lstStyle/>
          <a:p>
            <a:r>
              <a:rPr lang="en-US" dirty="0"/>
              <a:t>Related Work </a:t>
            </a:r>
          </a:p>
        </p:txBody>
      </p:sp>
      <p:sp>
        <p:nvSpPr>
          <p:cNvPr id="3" name="Content Placeholder 2">
            <a:extLst>
              <a:ext uri="{FF2B5EF4-FFF2-40B4-BE49-F238E27FC236}">
                <a16:creationId xmlns:a16="http://schemas.microsoft.com/office/drawing/2014/main" id="{A8D78884-A79D-6FA9-F405-EDA86F98442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data preparation, data transformation, and data analytics techniques(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Chen, Z., Van Khoa, L.D., Teoh, E.N. et al., “Machine learning techniques for anti-money laundering (AML) solutions in suspicious transaction detection”)</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Advantages of graph theory over traditional SQL(K.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Plaksiy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Nikiforov and 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Miloslavskaya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"Applying Big Data Technologies to Detect Cases of Money Laundering and Counter Financing of Terrorism”)</a:t>
            </a:r>
          </a:p>
          <a:p>
            <a:r>
              <a:rPr lang="en-US" sz="1800" dirty="0">
                <a:effectLst/>
                <a:latin typeface="Times New Roman" panose="02020603050405020304" pitchFamily="18" charset="0"/>
                <a:ea typeface="Calibri" panose="020F0502020204030204" pitchFamily="34" charset="0"/>
              </a:rPr>
              <a:t>typical patterns used to detect ML(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 I. T. Jensen and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Iosifidis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"Fighting Money Laundering With Statistics and Machine Learning”)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pPr lvl="1"/>
            <a:endParaRPr lang="en-US"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81A72CE-A148-0CB4-E92E-46C3C697FB92}"/>
              </a:ext>
            </a:extLst>
          </p:cNvPr>
          <p:cNvSpPr>
            <a:spLocks noGrp="1"/>
          </p:cNvSpPr>
          <p:nvPr>
            <p:ph type="sldNum" sz="quarter" idx="12"/>
          </p:nvPr>
        </p:nvSpPr>
        <p:spPr/>
        <p:txBody>
          <a:bodyPr/>
          <a:lstStyle/>
          <a:p>
            <a:fld id="{7A295F0F-60B4-46F7-B33C-CCFB307D5A82}" type="slidenum">
              <a:rPr lang="en-US" smtClean="0"/>
              <a:t>2</a:t>
            </a:fld>
            <a:endParaRPr lang="en-US"/>
          </a:p>
        </p:txBody>
      </p:sp>
    </p:spTree>
    <p:extLst>
      <p:ext uri="{BB962C8B-B14F-4D97-AF65-F5344CB8AC3E}">
        <p14:creationId xmlns:p14="http://schemas.microsoft.com/office/powerpoint/2010/main" val="122039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064C-DEAE-7094-039B-A29022AF48D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67DBAD5-9F76-2D6B-90E0-54357E96D166}"/>
              </a:ext>
            </a:extLst>
          </p:cNvPr>
          <p:cNvSpPr>
            <a:spLocks noGrp="1"/>
          </p:cNvSpPr>
          <p:nvPr>
            <p:ph idx="1"/>
          </p:nvPr>
        </p:nvSpPr>
        <p:spPr/>
        <p:txBody>
          <a:bodyPr/>
          <a:lstStyle/>
          <a:p>
            <a:r>
              <a:rPr lang="en-US" dirty="0"/>
              <a:t>Anti Money Laundering(AML) laws have become more complex </a:t>
            </a:r>
          </a:p>
          <a:p>
            <a:r>
              <a:rPr lang="en-US" dirty="0"/>
              <a:t>Increased volume of transactions</a:t>
            </a:r>
          </a:p>
          <a:p>
            <a:r>
              <a:rPr lang="en-US" dirty="0"/>
              <a:t>Perpetrators become more sophisticated </a:t>
            </a:r>
          </a:p>
          <a:p>
            <a:r>
              <a:rPr lang="en-US" dirty="0"/>
              <a:t>Simplistic SQL data query's have become obsolete </a:t>
            </a:r>
          </a:p>
        </p:txBody>
      </p:sp>
      <p:sp>
        <p:nvSpPr>
          <p:cNvPr id="4" name="Slide Number Placeholder 3">
            <a:extLst>
              <a:ext uri="{FF2B5EF4-FFF2-40B4-BE49-F238E27FC236}">
                <a16:creationId xmlns:a16="http://schemas.microsoft.com/office/drawing/2014/main" id="{12BC8C1C-22DA-DBA8-32E7-1DB01DD02058}"/>
              </a:ext>
            </a:extLst>
          </p:cNvPr>
          <p:cNvSpPr>
            <a:spLocks noGrp="1"/>
          </p:cNvSpPr>
          <p:nvPr>
            <p:ph type="sldNum" sz="quarter" idx="12"/>
          </p:nvPr>
        </p:nvSpPr>
        <p:spPr/>
        <p:txBody>
          <a:bodyPr/>
          <a:lstStyle/>
          <a:p>
            <a:fld id="{7A295F0F-60B4-46F7-B33C-CCFB307D5A82}" type="slidenum">
              <a:rPr lang="en-US" smtClean="0"/>
              <a:t>3</a:t>
            </a:fld>
            <a:endParaRPr lang="en-US"/>
          </a:p>
        </p:txBody>
      </p:sp>
    </p:spTree>
    <p:extLst>
      <p:ext uri="{BB962C8B-B14F-4D97-AF65-F5344CB8AC3E}">
        <p14:creationId xmlns:p14="http://schemas.microsoft.com/office/powerpoint/2010/main" val="362853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0E1F-0F8A-F5D9-DAA0-673FA059DE45}"/>
              </a:ext>
            </a:extLst>
          </p:cNvPr>
          <p:cNvSpPr>
            <a:spLocks noGrp="1"/>
          </p:cNvSpPr>
          <p:nvPr>
            <p:ph type="title"/>
          </p:nvPr>
        </p:nvSpPr>
        <p:spPr/>
        <p:txBody>
          <a:bodyPr/>
          <a:lstStyle/>
          <a:p>
            <a:r>
              <a:rPr lang="en-US" dirty="0"/>
              <a:t>Dataset </a:t>
            </a:r>
          </a:p>
        </p:txBody>
      </p:sp>
      <p:sp>
        <p:nvSpPr>
          <p:cNvPr id="3" name="Content Placeholder 2">
            <a:extLst>
              <a:ext uri="{FF2B5EF4-FFF2-40B4-BE49-F238E27FC236}">
                <a16:creationId xmlns:a16="http://schemas.microsoft.com/office/drawing/2014/main" id="{CE1EB03E-E5B7-B74F-C8C5-A3264A9E1C7F}"/>
              </a:ext>
            </a:extLst>
          </p:cNvPr>
          <p:cNvSpPr>
            <a:spLocks noGrp="1"/>
          </p:cNvSpPr>
          <p:nvPr>
            <p:ph idx="1"/>
          </p:nvPr>
        </p:nvSpPr>
        <p:spPr/>
        <p:txBody>
          <a:bodyPr/>
          <a:lstStyle/>
          <a:p>
            <a:r>
              <a:rPr lang="en-US" dirty="0"/>
              <a:t>Transaction Database – </a:t>
            </a:r>
            <a:r>
              <a:rPr lang="en-US" dirty="0" err="1"/>
              <a:t>DataBricks</a:t>
            </a:r>
            <a:r>
              <a:rPr lang="en-US" dirty="0"/>
              <a:t> </a:t>
            </a:r>
          </a:p>
          <a:p>
            <a:pPr lvl="1">
              <a:buFont typeface="Arial" panose="020B0604020202020204" pitchFamily="34" charset="0"/>
              <a:buChar char="•"/>
            </a:pPr>
            <a:r>
              <a:rPr lang="en-US" dirty="0"/>
              <a:t>	14,532 rows </a:t>
            </a:r>
          </a:p>
          <a:p>
            <a:pPr lvl="1">
              <a:buFont typeface="Arial" panose="020B0604020202020204" pitchFamily="34" charset="0"/>
              <a:buChar char="•"/>
            </a:pPr>
            <a:r>
              <a:rPr lang="en-US" dirty="0"/>
              <a:t>12 columns </a:t>
            </a:r>
          </a:p>
          <a:p>
            <a:r>
              <a:rPr lang="en-US" dirty="0"/>
              <a:t>Entities Database – </a:t>
            </a:r>
            <a:r>
              <a:rPr lang="en-US" dirty="0" err="1"/>
              <a:t>DataBricks</a:t>
            </a:r>
            <a:r>
              <a:rPr lang="en-US" dirty="0"/>
              <a:t> </a:t>
            </a:r>
          </a:p>
          <a:p>
            <a:pPr lvl="1">
              <a:buFont typeface="Arial" panose="020B0604020202020204" pitchFamily="34" charset="0"/>
              <a:buChar char="•"/>
            </a:pPr>
            <a:r>
              <a:rPr lang="en-US" dirty="0"/>
              <a:t>	10,108  rows </a:t>
            </a:r>
          </a:p>
          <a:p>
            <a:pPr lvl="1">
              <a:buFont typeface="Arial" panose="020B0604020202020204" pitchFamily="34" charset="0"/>
              <a:buChar char="•"/>
            </a:pPr>
            <a:r>
              <a:rPr lang="en-US" dirty="0"/>
              <a:t>7 columns </a:t>
            </a:r>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017CCAF3-B548-50EF-78A8-A3CF6FB4D94F}"/>
              </a:ext>
            </a:extLst>
          </p:cNvPr>
          <p:cNvSpPr>
            <a:spLocks noGrp="1"/>
          </p:cNvSpPr>
          <p:nvPr>
            <p:ph type="sldNum" sz="quarter" idx="12"/>
          </p:nvPr>
        </p:nvSpPr>
        <p:spPr/>
        <p:txBody>
          <a:bodyPr/>
          <a:lstStyle/>
          <a:p>
            <a:fld id="{7A295F0F-60B4-46F7-B33C-CCFB307D5A82}" type="slidenum">
              <a:rPr lang="en-US" smtClean="0"/>
              <a:t>4</a:t>
            </a:fld>
            <a:endParaRPr lang="en-US"/>
          </a:p>
        </p:txBody>
      </p:sp>
    </p:spTree>
    <p:extLst>
      <p:ext uri="{BB962C8B-B14F-4D97-AF65-F5344CB8AC3E}">
        <p14:creationId xmlns:p14="http://schemas.microsoft.com/office/powerpoint/2010/main" val="34930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04EC-7CA3-1550-9E80-5F9455AF5750}"/>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12266B2D-FE4F-3DE6-A8B4-7F418EC78E7E}"/>
              </a:ext>
            </a:extLst>
          </p:cNvPr>
          <p:cNvSpPr>
            <a:spLocks noGrp="1"/>
          </p:cNvSpPr>
          <p:nvPr>
            <p:ph idx="1"/>
          </p:nvPr>
        </p:nvSpPr>
        <p:spPr/>
        <p:txBody>
          <a:bodyPr/>
          <a:lstStyle/>
          <a:p>
            <a:r>
              <a:rPr lang="en-US" dirty="0"/>
              <a:t>Libraries </a:t>
            </a:r>
          </a:p>
          <a:p>
            <a:pPr>
              <a:buFont typeface="Arial" panose="020B0604020202020204" pitchFamily="34" charset="0"/>
              <a:buChar char="•"/>
            </a:pPr>
            <a:r>
              <a:rPr lang="en-US" dirty="0" err="1"/>
              <a:t>Graphframes</a:t>
            </a:r>
            <a:r>
              <a:rPr lang="en-US" dirty="0"/>
              <a:t>(</a:t>
            </a:r>
            <a:r>
              <a:rPr lang="en-US" dirty="0">
                <a:hlinkClick r:id="rId2"/>
              </a:rPr>
              <a:t>https://github.com/graphframes/graphframes</a:t>
            </a:r>
            <a:r>
              <a:rPr lang="en-US" dirty="0"/>
              <a:t>)</a:t>
            </a:r>
          </a:p>
          <a:p>
            <a:pPr>
              <a:buFont typeface="Arial" panose="020B0604020202020204" pitchFamily="34" charset="0"/>
              <a:buChar char="•"/>
            </a:pPr>
            <a:r>
              <a:rPr lang="en-US" dirty="0"/>
              <a:t>Torch(</a:t>
            </a:r>
            <a:r>
              <a:rPr lang="en-US" dirty="0">
                <a:hlinkClick r:id="rId3"/>
              </a:rPr>
              <a:t>https://pytorch.org</a:t>
            </a:r>
            <a:r>
              <a:rPr lang="en-US" dirty="0"/>
              <a:t>)</a:t>
            </a:r>
          </a:p>
          <a:p>
            <a:pPr>
              <a:buFont typeface="Arial" panose="020B0604020202020204" pitchFamily="34" charset="0"/>
              <a:buChar char="•"/>
            </a:pPr>
            <a:r>
              <a:rPr lang="en-US" dirty="0" err="1"/>
              <a:t>Splink</a:t>
            </a:r>
            <a:r>
              <a:rPr lang="en-US" dirty="0"/>
              <a:t>(https://github.com/mojanalytical-service/splink)</a:t>
            </a:r>
          </a:p>
          <a:p>
            <a:endParaRPr lang="en-US" dirty="0"/>
          </a:p>
          <a:p>
            <a:endParaRPr lang="en-US" dirty="0"/>
          </a:p>
        </p:txBody>
      </p:sp>
      <p:sp>
        <p:nvSpPr>
          <p:cNvPr id="4" name="Slide Number Placeholder 3">
            <a:extLst>
              <a:ext uri="{FF2B5EF4-FFF2-40B4-BE49-F238E27FC236}">
                <a16:creationId xmlns:a16="http://schemas.microsoft.com/office/drawing/2014/main" id="{F39B35FF-D566-AE04-17D1-2E428692446D}"/>
              </a:ext>
            </a:extLst>
          </p:cNvPr>
          <p:cNvSpPr>
            <a:spLocks noGrp="1"/>
          </p:cNvSpPr>
          <p:nvPr>
            <p:ph type="sldNum" sz="quarter" idx="12"/>
          </p:nvPr>
        </p:nvSpPr>
        <p:spPr/>
        <p:txBody>
          <a:bodyPr/>
          <a:lstStyle/>
          <a:p>
            <a:fld id="{7A295F0F-60B4-46F7-B33C-CCFB307D5A82}" type="slidenum">
              <a:rPr lang="en-US" smtClean="0"/>
              <a:t>5</a:t>
            </a:fld>
            <a:endParaRPr lang="en-US"/>
          </a:p>
        </p:txBody>
      </p:sp>
    </p:spTree>
    <p:extLst>
      <p:ext uri="{BB962C8B-B14F-4D97-AF65-F5344CB8AC3E}">
        <p14:creationId xmlns:p14="http://schemas.microsoft.com/office/powerpoint/2010/main" val="127886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81A9-4E03-3D6F-6D4F-EE79BFB28C73}"/>
              </a:ext>
            </a:extLst>
          </p:cNvPr>
          <p:cNvSpPr>
            <a:spLocks noGrp="1"/>
          </p:cNvSpPr>
          <p:nvPr>
            <p:ph type="title"/>
          </p:nvPr>
        </p:nvSpPr>
        <p:spPr/>
        <p:txBody>
          <a:bodyPr/>
          <a:lstStyle/>
          <a:p>
            <a:r>
              <a:rPr lang="en-US" dirty="0"/>
              <a:t>Methodology-continued </a:t>
            </a:r>
          </a:p>
        </p:txBody>
      </p:sp>
      <p:sp>
        <p:nvSpPr>
          <p:cNvPr id="3" name="Content Placeholder 2">
            <a:extLst>
              <a:ext uri="{FF2B5EF4-FFF2-40B4-BE49-F238E27FC236}">
                <a16:creationId xmlns:a16="http://schemas.microsoft.com/office/drawing/2014/main" id="{AD431775-9E01-D230-52BB-7662BD863D28}"/>
              </a:ext>
            </a:extLst>
          </p:cNvPr>
          <p:cNvSpPr>
            <a:spLocks noGrp="1"/>
          </p:cNvSpPr>
          <p:nvPr>
            <p:ph idx="1"/>
          </p:nvPr>
        </p:nvSpPr>
        <p:spPr/>
        <p:txBody>
          <a:bodyPr/>
          <a:lstStyle/>
          <a:p>
            <a:pPr marL="0" indent="0">
              <a:buNone/>
            </a:pPr>
            <a:r>
              <a:rPr lang="en-US" dirty="0"/>
              <a:t>Types of money laundering  schemes detected with their solution</a:t>
            </a:r>
          </a:p>
          <a:p>
            <a:r>
              <a:rPr lang="en-US" dirty="0"/>
              <a:t>Synthetic Identity’s (graph theory with correlation values)15 entities</a:t>
            </a:r>
          </a:p>
          <a:p>
            <a:r>
              <a:rPr lang="en-US" dirty="0"/>
              <a:t>Structuring and Smurfing( entity graph mining ) 3884 fraudulent schemes</a:t>
            </a:r>
          </a:p>
          <a:p>
            <a:r>
              <a:rPr lang="en-US" dirty="0"/>
              <a:t>Round Tripping( entity graph mining ) 4 detected transaction sets</a:t>
            </a:r>
          </a:p>
          <a:p>
            <a:r>
              <a:rPr lang="en-US" dirty="0"/>
              <a:t>Slightly Modified Identities (</a:t>
            </a:r>
            <a:r>
              <a:rPr lang="en-US" dirty="0" err="1"/>
              <a:t>splink</a:t>
            </a:r>
            <a:r>
              <a:rPr lang="en-US" dirty="0"/>
              <a:t> entity comparisons) 2 flagged entities</a:t>
            </a:r>
          </a:p>
        </p:txBody>
      </p:sp>
      <p:sp>
        <p:nvSpPr>
          <p:cNvPr id="4" name="Slide Number Placeholder 3">
            <a:extLst>
              <a:ext uri="{FF2B5EF4-FFF2-40B4-BE49-F238E27FC236}">
                <a16:creationId xmlns:a16="http://schemas.microsoft.com/office/drawing/2014/main" id="{C40DEE9D-F9A3-1C8C-C7B6-2AFB46D08F1C}"/>
              </a:ext>
            </a:extLst>
          </p:cNvPr>
          <p:cNvSpPr>
            <a:spLocks noGrp="1"/>
          </p:cNvSpPr>
          <p:nvPr>
            <p:ph type="sldNum" sz="quarter" idx="12"/>
          </p:nvPr>
        </p:nvSpPr>
        <p:spPr/>
        <p:txBody>
          <a:bodyPr/>
          <a:lstStyle/>
          <a:p>
            <a:fld id="{7A295F0F-60B4-46F7-B33C-CCFB307D5A82}" type="slidenum">
              <a:rPr lang="en-US" smtClean="0"/>
              <a:t>6</a:t>
            </a:fld>
            <a:endParaRPr lang="en-US"/>
          </a:p>
        </p:txBody>
      </p:sp>
    </p:spTree>
    <p:extLst>
      <p:ext uri="{BB962C8B-B14F-4D97-AF65-F5344CB8AC3E}">
        <p14:creationId xmlns:p14="http://schemas.microsoft.com/office/powerpoint/2010/main" val="341862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4CC7-AB98-B975-5356-862C1E255B0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E9A4B0D-B2F5-4F3E-A428-A7C6E5202B53}"/>
              </a:ext>
            </a:extLst>
          </p:cNvPr>
          <p:cNvSpPr>
            <a:spLocks noGrp="1"/>
          </p:cNvSpPr>
          <p:nvPr>
            <p:ph idx="1"/>
          </p:nvPr>
        </p:nvSpPr>
        <p:spPr/>
        <p:txBody>
          <a:bodyPr/>
          <a:lstStyle/>
          <a:p>
            <a:pPr marL="0" indent="0">
              <a:buNone/>
            </a:pPr>
            <a:r>
              <a:rPr lang="en-US" dirty="0"/>
              <a:t>Challenges</a:t>
            </a:r>
          </a:p>
          <a:p>
            <a:pPr>
              <a:buFont typeface="Wingdings" panose="05000000000000000000" pitchFamily="2" charset="2"/>
              <a:buChar char="Ø"/>
            </a:pPr>
            <a:r>
              <a:rPr lang="en-US" dirty="0"/>
              <a:t>Data contains no ground truth </a:t>
            </a:r>
          </a:p>
          <a:p>
            <a:pPr>
              <a:buFont typeface="Wingdings" panose="05000000000000000000" pitchFamily="2" charset="2"/>
              <a:buChar char="Ø"/>
            </a:pPr>
            <a:r>
              <a:rPr lang="en-US" dirty="0"/>
              <a:t>It is impossible with  real data to determine false positives or negatives </a:t>
            </a:r>
          </a:p>
          <a:p>
            <a:pPr marL="0" indent="0">
              <a:buNone/>
            </a:pPr>
            <a:r>
              <a:rPr lang="en-US" dirty="0"/>
              <a:t>Solution</a:t>
            </a:r>
          </a:p>
          <a:p>
            <a:pPr>
              <a:buFont typeface="Wingdings" panose="05000000000000000000" pitchFamily="2" charset="2"/>
              <a:buChar char="Ø"/>
            </a:pPr>
            <a:r>
              <a:rPr lang="en-US" dirty="0"/>
              <a:t>Compare the entities found </a:t>
            </a:r>
          </a:p>
          <a:p>
            <a:pPr>
              <a:buFont typeface="Wingdings" panose="05000000000000000000" pitchFamily="2" charset="2"/>
              <a:buChar char="Ø"/>
            </a:pPr>
            <a:r>
              <a:rPr lang="en-US" dirty="0"/>
              <a:t>Compare the time needed to compute result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7C0D8B5-C3E7-8988-BCEF-F3AC67C1DEE7}"/>
              </a:ext>
            </a:extLst>
          </p:cNvPr>
          <p:cNvSpPr>
            <a:spLocks noGrp="1"/>
          </p:cNvSpPr>
          <p:nvPr>
            <p:ph type="sldNum" sz="quarter" idx="12"/>
          </p:nvPr>
        </p:nvSpPr>
        <p:spPr/>
        <p:txBody>
          <a:bodyPr/>
          <a:lstStyle/>
          <a:p>
            <a:fld id="{7A295F0F-60B4-46F7-B33C-CCFB307D5A82}" type="slidenum">
              <a:rPr lang="en-US" smtClean="0"/>
              <a:t>7</a:t>
            </a:fld>
            <a:endParaRPr lang="en-US"/>
          </a:p>
        </p:txBody>
      </p:sp>
    </p:spTree>
    <p:extLst>
      <p:ext uri="{BB962C8B-B14F-4D97-AF65-F5344CB8AC3E}">
        <p14:creationId xmlns:p14="http://schemas.microsoft.com/office/powerpoint/2010/main" val="148507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AE04-37FB-7B43-7568-0FB84D70671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1CBE6C7D-C8C4-8AC1-CFF5-08B4327F71C8}"/>
              </a:ext>
            </a:extLst>
          </p:cNvPr>
          <p:cNvSpPr>
            <a:spLocks noGrp="1"/>
          </p:cNvSpPr>
          <p:nvPr>
            <p:ph idx="1"/>
          </p:nvPr>
        </p:nvSpPr>
        <p:spPr/>
        <p:txBody>
          <a:bodyPr/>
          <a:lstStyle/>
          <a:p>
            <a:pPr marL="0" indent="0">
              <a:buNone/>
            </a:pPr>
            <a:r>
              <a:rPr lang="en-US" dirty="0"/>
              <a:t>To reduce the computation time needed to find money launder I adapted the solution until I found two ways to improve the models. </a:t>
            </a:r>
          </a:p>
          <a:p>
            <a:r>
              <a:rPr lang="en-US" dirty="0"/>
              <a:t>Pruned the entity graph more aggressively before running calculations </a:t>
            </a:r>
          </a:p>
          <a:p>
            <a:r>
              <a:rPr lang="en-US" dirty="0"/>
              <a:t>Created and used more simplistic motifs to find smurfing/structuring</a:t>
            </a:r>
          </a:p>
        </p:txBody>
      </p:sp>
      <p:sp>
        <p:nvSpPr>
          <p:cNvPr id="4" name="Slide Number Placeholder 3">
            <a:extLst>
              <a:ext uri="{FF2B5EF4-FFF2-40B4-BE49-F238E27FC236}">
                <a16:creationId xmlns:a16="http://schemas.microsoft.com/office/drawing/2014/main" id="{DD72A799-7031-885D-2CCF-88270B372862}"/>
              </a:ext>
            </a:extLst>
          </p:cNvPr>
          <p:cNvSpPr>
            <a:spLocks noGrp="1"/>
          </p:cNvSpPr>
          <p:nvPr>
            <p:ph type="sldNum" sz="quarter" idx="12"/>
          </p:nvPr>
        </p:nvSpPr>
        <p:spPr/>
        <p:txBody>
          <a:bodyPr/>
          <a:lstStyle/>
          <a:p>
            <a:fld id="{7A295F0F-60B4-46F7-B33C-CCFB307D5A82}" type="slidenum">
              <a:rPr lang="en-US" smtClean="0"/>
              <a:t>8</a:t>
            </a:fld>
            <a:endParaRPr lang="en-US"/>
          </a:p>
        </p:txBody>
      </p:sp>
    </p:spTree>
    <p:extLst>
      <p:ext uri="{BB962C8B-B14F-4D97-AF65-F5344CB8AC3E}">
        <p14:creationId xmlns:p14="http://schemas.microsoft.com/office/powerpoint/2010/main" val="142637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D30C-EE33-EA4A-3A28-C01066AE0656}"/>
              </a:ext>
            </a:extLst>
          </p:cNvPr>
          <p:cNvSpPr>
            <a:spLocks noGrp="1"/>
          </p:cNvSpPr>
          <p:nvPr>
            <p:ph type="title"/>
          </p:nvPr>
        </p:nvSpPr>
        <p:spPr/>
        <p:txBody>
          <a:bodyPr/>
          <a:lstStyle/>
          <a:p>
            <a:r>
              <a:rPr lang="en-US" dirty="0"/>
              <a:t>Results-Pruning</a:t>
            </a:r>
          </a:p>
        </p:txBody>
      </p:sp>
      <p:pic>
        <p:nvPicPr>
          <p:cNvPr id="5" name="Content Placeholder 4" descr="A graph of a bar graph&#10;&#10;Description automatically generated">
            <a:extLst>
              <a:ext uri="{FF2B5EF4-FFF2-40B4-BE49-F238E27FC236}">
                <a16:creationId xmlns:a16="http://schemas.microsoft.com/office/drawing/2014/main" id="{E49DDEA6-A7C0-EFA8-8C3D-23D5D50B8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1838" y="2478080"/>
            <a:ext cx="5521593" cy="4224171"/>
          </a:xfrm>
        </p:spPr>
      </p:pic>
      <p:sp>
        <p:nvSpPr>
          <p:cNvPr id="8" name="TextBox 7">
            <a:extLst>
              <a:ext uri="{FF2B5EF4-FFF2-40B4-BE49-F238E27FC236}">
                <a16:creationId xmlns:a16="http://schemas.microsoft.com/office/drawing/2014/main" id="{8B305174-9A99-44FD-BD3C-DD345DD23D62}"/>
              </a:ext>
            </a:extLst>
          </p:cNvPr>
          <p:cNvSpPr txBox="1"/>
          <p:nvPr/>
        </p:nvSpPr>
        <p:spPr>
          <a:xfrm>
            <a:off x="422787" y="2654710"/>
            <a:ext cx="56373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entities with a </a:t>
            </a:r>
            <a:r>
              <a:rPr lang="en-US" dirty="0" err="1"/>
              <a:t>syth</a:t>
            </a:r>
            <a:r>
              <a:rPr lang="en-US" dirty="0"/>
              <a:t> score of three and more are detected </a:t>
            </a:r>
          </a:p>
          <a:p>
            <a:pPr marL="285750" indent="-285750">
              <a:buFont typeface="Arial" panose="020B0604020202020204" pitchFamily="34" charset="0"/>
              <a:buChar char="•"/>
            </a:pPr>
            <a:r>
              <a:rPr lang="en-US" dirty="0"/>
              <a:t>Computation times on all 20 trials were faster</a:t>
            </a:r>
          </a:p>
          <a:p>
            <a:endParaRPr lang="en-US" dirty="0"/>
          </a:p>
        </p:txBody>
      </p:sp>
      <p:sp>
        <p:nvSpPr>
          <p:cNvPr id="3" name="Slide Number Placeholder 2">
            <a:extLst>
              <a:ext uri="{FF2B5EF4-FFF2-40B4-BE49-F238E27FC236}">
                <a16:creationId xmlns:a16="http://schemas.microsoft.com/office/drawing/2014/main" id="{5D26AEBE-75F3-A522-0156-ABA150C10198}"/>
              </a:ext>
            </a:extLst>
          </p:cNvPr>
          <p:cNvSpPr>
            <a:spLocks noGrp="1"/>
          </p:cNvSpPr>
          <p:nvPr>
            <p:ph type="sldNum" sz="quarter" idx="12"/>
          </p:nvPr>
        </p:nvSpPr>
        <p:spPr/>
        <p:txBody>
          <a:bodyPr/>
          <a:lstStyle/>
          <a:p>
            <a:fld id="{7A295F0F-60B4-46F7-B33C-CCFB307D5A82}" type="slidenum">
              <a:rPr lang="en-US" smtClean="0"/>
              <a:t>9</a:t>
            </a:fld>
            <a:endParaRPr lang="en-US"/>
          </a:p>
        </p:txBody>
      </p:sp>
    </p:spTree>
    <p:extLst>
      <p:ext uri="{BB962C8B-B14F-4D97-AF65-F5344CB8AC3E}">
        <p14:creationId xmlns:p14="http://schemas.microsoft.com/office/powerpoint/2010/main" val="2965027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1542</TotalTime>
  <Words>720</Words>
  <Application>Microsoft Office PowerPoint</Application>
  <PresentationFormat>Widescreen</PresentationFormat>
  <Paragraphs>75</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Century Gothic</vt:lpstr>
      <vt:lpstr>Times New Roman</vt:lpstr>
      <vt:lpstr>Wingdings</vt:lpstr>
      <vt:lpstr>Wingdings 3</vt:lpstr>
      <vt:lpstr>Ion Boardroom</vt:lpstr>
      <vt:lpstr>Pattern and Anomaly Based Detection of Potential Money Laundering Transactions and Entities</vt:lpstr>
      <vt:lpstr>Related Work </vt:lpstr>
      <vt:lpstr>Background</vt:lpstr>
      <vt:lpstr>Dataset </vt:lpstr>
      <vt:lpstr>Methodology </vt:lpstr>
      <vt:lpstr>Methodology-continued </vt:lpstr>
      <vt:lpstr>Evaluation</vt:lpstr>
      <vt:lpstr>evaluation</vt:lpstr>
      <vt:lpstr>Results-Pruning</vt:lpstr>
      <vt:lpstr>Results-Pruning</vt:lpstr>
      <vt:lpstr>Results Pruning</vt:lpstr>
      <vt:lpstr>Evaluation-Pruning</vt:lpstr>
      <vt:lpstr>Evaluation-SmallerMotifs</vt:lpstr>
      <vt:lpstr>Evaluation-SmallerMotifs</vt:lpstr>
      <vt:lpstr>Evaluation-SmallerMotifs</vt:lpstr>
      <vt:lpstr>Evaluation-SmallerMotifs</vt:lpstr>
      <vt:lpstr>Evaluation-SmallerMotifs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Fleming</dc:creator>
  <cp:lastModifiedBy>Nathan Fleming</cp:lastModifiedBy>
  <cp:revision>3</cp:revision>
  <dcterms:created xsi:type="dcterms:W3CDTF">2024-12-10T23:21:11Z</dcterms:created>
  <dcterms:modified xsi:type="dcterms:W3CDTF">2024-12-13T03:01:23Z</dcterms:modified>
</cp:coreProperties>
</file>