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Old Standard TT"/>
      <p:regular r:id="rId45"/>
      <p:bold r:id="rId46"/>
      <p: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ldStandardTT-bold.fntdata"/><Relationship Id="rId23" Type="http://schemas.openxmlformats.org/officeDocument/2006/relationships/slide" Target="slides/slide18.xml"/><Relationship Id="rId45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ldStandardT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4dcd95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4dcd95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chart we are comparing Time to Fall Asleep and Lightly Active Minutes</a:t>
            </a:r>
            <a:br>
              <a:rPr lang="en"/>
            </a:br>
            <a:br>
              <a:rPr lang="en"/>
            </a:br>
            <a:r>
              <a:rPr lang="en"/>
              <a:t>The numbers vary but we see that their was a majority of users that were active but the time it took for to Fall Asleep varies some took 30 minutes like others took around 10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 depends on other factors such not relaxing before bed being stress about something before bed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4dcd95be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4dcd95b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4dcd95be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4dcd95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db27eea8_1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db27eea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Gaston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db27eea8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db27eea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db27e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db27e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db27eea8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db27eea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db27eea8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db27eea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db27eea8_1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db27eea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db27eea8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db27eea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db27eea8_12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db27eea8_1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db27eea8_1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5db27eea8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db27eea8_1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5db27eea8_1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db27eea8_12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5db27eea8_1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db27eea8_12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5db27eea8_1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db27eea8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5db27eea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db27eea8_12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5db27eea8_1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5db27eea8_1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5db27eea8_1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db27eea8_1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5db27eea8_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5db27eea8_1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5db27eea8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b57c74f2a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b57c74f2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5db27eea8_12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5db27eea8_1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db27eea8_1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5db27eea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5db27eea8_4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5db27eea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5db27eea8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5db27eea8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db27eea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5db27eea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and anxiety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db27eea8_4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db27eea8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707f5b95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707f5b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707f5b95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707f5b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2707f5b95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2707f5b9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4dcd95b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4dcd95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4dcd95b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4dcd95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57c74f2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57c74f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reject the hypothesis if is it less than 0.05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4dcd95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4dcd95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chart, we are comparing Sedentary Minutes and Total Minutes Asleep and coloring the total steps for an individual.</a:t>
            </a:r>
            <a:br>
              <a:rPr lang="en"/>
            </a:br>
            <a:br>
              <a:rPr lang="en"/>
            </a:br>
            <a:r>
              <a:rPr lang="en"/>
              <a:t>We can see individuals that there is a large group of individuals that were less sedentary, took around 10K steps and slept more hours</a:t>
            </a:r>
            <a:br>
              <a:rPr lang="en"/>
            </a:br>
            <a:br>
              <a:rPr lang="en"/>
            </a:br>
            <a:r>
              <a:rPr lang="en"/>
              <a:t>Some outliers show how some were more sedentary and did not sleep that much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4dcd95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4dcd95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chart, we are comparing Total Time In Bed and Total Minutes Asleep and coloring the total sedentary minutes.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that the darker color is for being less sedentary and see that there is majority of people getting between a good 400 minutes  and 500 minutes of sleep and having a good total time in bed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jpg"/><Relationship Id="rId4" Type="http://schemas.openxmlformats.org/officeDocument/2006/relationships/image" Target="../media/image1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hysionet.org/content/mmash/1.0.0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arashnic/fitbit" TargetMode="External"/><Relationship Id="rId4" Type="http://schemas.openxmlformats.org/officeDocument/2006/relationships/hyperlink" Target="https://physionet.org/content/mmash/1.0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Different Factors Affect Sleep?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Gaston Shefa, Mahederemariam Bayleyegn Dagne, Guillermo Sanchez Lamas, Salvador Villalon Jr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7900" y="-165925"/>
            <a:ext cx="9723550" cy="53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0" r="0" t="3799"/>
          <a:stretch/>
        </p:blipFill>
        <p:spPr>
          <a:xfrm>
            <a:off x="311700" y="1211035"/>
            <a:ext cx="8758424" cy="381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Total steps walked has a 0.2 correlation with total minutes asleep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Based on the linear regression model, we reject the null hypothesis.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The less sedentary, the more sleep people got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5052" l="0" r="0" t="5052"/>
          <a:stretch/>
        </p:blipFill>
        <p:spPr>
          <a:xfrm>
            <a:off x="0" y="0"/>
            <a:ext cx="457634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20697" r="20703" t="0"/>
          <a:stretch/>
        </p:blipFill>
        <p:spPr>
          <a:xfrm>
            <a:off x="4574175" y="0"/>
            <a:ext cx="4521974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293250" y="3889875"/>
            <a:ext cx="6491100" cy="964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Stress </a:t>
            </a:r>
            <a:r>
              <a:rPr lang="en" sz="2400">
                <a:solidFill>
                  <a:schemeClr val="lt1"/>
                </a:solidFill>
              </a:rPr>
              <a:t>&amp; Sleep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Question: </a:t>
            </a:r>
            <a:r>
              <a:rPr lang="en" sz="1600"/>
              <a:t>Does waking up in the middle of the night affect your stress levels the next day?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Hypothesis: </a:t>
            </a:r>
            <a:r>
              <a:rPr lang="en" sz="1600"/>
              <a:t>If disrupting your sleep is related to your stress levels the next day, waking up more than 10 times will result in higher stress levels the next day.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Null Hypothesis: </a:t>
            </a:r>
            <a:r>
              <a:rPr lang="en" sz="1600"/>
              <a:t>Waking up more than 10 times will result in no increase in the amount of stress the next day.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Alternative Hypothesis: </a:t>
            </a:r>
            <a:r>
              <a:rPr lang="en" sz="1600"/>
              <a:t>Waking up more than 10 times will result in an increase in the amount of stress the next day.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Significance Level: </a:t>
            </a:r>
            <a:r>
              <a:rPr lang="en" sz="1600"/>
              <a:t>Our p values for Total Sleep and daily stress level are above 0.05, sufficient evidence to </a:t>
            </a:r>
            <a:r>
              <a:rPr i="1" lang="en" sz="1600"/>
              <a:t>accept</a:t>
            </a:r>
            <a:r>
              <a:rPr lang="en" sz="1600"/>
              <a:t> the null hypothesis.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5449" cy="52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50" y="1058225"/>
            <a:ext cx="7068825" cy="3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There is a slight correlation between these factors: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Daily Stress vs. Number of Awakenings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Daily stress and Total amount of Sleep (TST) in minutes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Based on linear regression model, number of awakenings or total sleep time do not affect daily stress levels significantly.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After sleeping more than 300 minutes, the number of awakenings range increases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Based on the P-Values we </a:t>
            </a:r>
            <a:r>
              <a:rPr lang="en" sz="2300"/>
              <a:t>accept</a:t>
            </a:r>
            <a:r>
              <a:rPr lang="en" sz="2300"/>
              <a:t> the null hypothesis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5052" l="0" r="0" t="5052"/>
          <a:stretch/>
        </p:blipFill>
        <p:spPr>
          <a:xfrm>
            <a:off x="0" y="0"/>
            <a:ext cx="457634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 rotWithShape="1">
          <a:blip r:embed="rId4">
            <a:alphaModFix/>
          </a:blip>
          <a:srcRect b="0" l="20697" r="20703" t="0"/>
          <a:stretch/>
        </p:blipFill>
        <p:spPr>
          <a:xfrm>
            <a:off x="4574175" y="0"/>
            <a:ext cx="4521974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293250" y="3889875"/>
            <a:ext cx="6491100" cy="964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Emotions </a:t>
            </a:r>
            <a:r>
              <a:rPr lang="en" sz="2400">
                <a:solidFill>
                  <a:schemeClr val="lt1"/>
                </a:solidFill>
              </a:rPr>
              <a:t>&amp; Sleep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231500" y="1591050"/>
            <a:ext cx="66810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400">
                <a:solidFill>
                  <a:schemeClr val="accent1"/>
                </a:solidFill>
              </a:rPr>
              <a:t>Emotions Before Sleep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73275" y="13560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accent1"/>
                </a:solidFill>
              </a:rPr>
              <a:t>Analyze sleep patterns to review performance and health conditions of individuals.</a:t>
            </a:r>
            <a:endParaRPr sz="13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400">
                <a:solidFill>
                  <a:schemeClr val="accent1"/>
                </a:solidFill>
              </a:rPr>
              <a:t>Project Purpose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420250" y="1019825"/>
            <a:ext cx="39579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Negative Emotions before Sleep Hypothesis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Question: </a:t>
            </a:r>
            <a:r>
              <a:rPr lang="en" sz="1200"/>
              <a:t>Do </a:t>
            </a:r>
            <a:r>
              <a:rPr b="1" lang="en" sz="1200"/>
              <a:t>negative</a:t>
            </a:r>
            <a:r>
              <a:rPr lang="en" sz="1200"/>
              <a:t> emotions </a:t>
            </a:r>
            <a:r>
              <a:rPr b="1" i="1" lang="en" sz="1200"/>
              <a:t>before</a:t>
            </a:r>
            <a:r>
              <a:rPr lang="en" sz="1200"/>
              <a:t> going to sleep influence the quality of our sleep?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Hypothesis: </a:t>
            </a:r>
            <a:r>
              <a:rPr lang="en" sz="1200"/>
              <a:t>If you have </a:t>
            </a:r>
            <a:r>
              <a:rPr b="1" lang="en" sz="1200"/>
              <a:t>negative</a:t>
            </a:r>
            <a:r>
              <a:rPr lang="en" sz="1200"/>
              <a:t> emotions the night before going to sleep, your sleep quality will decrease (Pittsburgh score &gt; 6).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Null Hypothesis: </a:t>
            </a:r>
            <a:r>
              <a:rPr lang="en" sz="1200"/>
              <a:t>Having </a:t>
            </a:r>
            <a:r>
              <a:rPr b="1" lang="en" sz="1200"/>
              <a:t>negative</a:t>
            </a:r>
            <a:r>
              <a:rPr lang="en" sz="1200"/>
              <a:t> emotions before going to bed will result in no decrease in quality of sleep.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Alternative Hypothesis: </a:t>
            </a:r>
            <a:r>
              <a:rPr lang="en" sz="1200"/>
              <a:t>Having </a:t>
            </a:r>
            <a:r>
              <a:rPr b="1" lang="en" sz="1200"/>
              <a:t>negative</a:t>
            </a:r>
            <a:r>
              <a:rPr lang="en" sz="1200"/>
              <a:t> emotion score of above 14 will result in a decrease in quality of sleep.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Significance Level: </a:t>
            </a:r>
            <a:r>
              <a:rPr lang="en" sz="1200"/>
              <a:t>Our p value for </a:t>
            </a:r>
            <a:r>
              <a:rPr b="1" lang="en" sz="1200"/>
              <a:t>negative</a:t>
            </a:r>
            <a:r>
              <a:rPr lang="en" sz="1200"/>
              <a:t> emotions are above 0.05, so accept the null for negative emotions.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242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824650" y="1019825"/>
            <a:ext cx="39579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Positive Emotions before Sleep Hypothesis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Question: </a:t>
            </a:r>
            <a:r>
              <a:rPr lang="en" sz="1200"/>
              <a:t>Do </a:t>
            </a:r>
            <a:r>
              <a:rPr b="1" lang="en" sz="1200"/>
              <a:t>positive</a:t>
            </a:r>
            <a:r>
              <a:rPr lang="en" sz="1200"/>
              <a:t> emotions </a:t>
            </a:r>
            <a:r>
              <a:rPr b="1" i="1" lang="en" sz="1200"/>
              <a:t>before</a:t>
            </a:r>
            <a:r>
              <a:rPr lang="en" sz="1200"/>
              <a:t> going to sleep influence the quality of our sleep?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Hypothesis: </a:t>
            </a:r>
            <a:r>
              <a:rPr lang="en" sz="1200"/>
              <a:t>If you have </a:t>
            </a:r>
            <a:r>
              <a:rPr b="1" lang="en" sz="1200"/>
              <a:t>positive</a:t>
            </a:r>
            <a:r>
              <a:rPr lang="en" sz="1200"/>
              <a:t> emotions the night before going to sleep, your sleep quality will decrease (Pittsburgh score &gt; 6).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Null Hypothesis: </a:t>
            </a:r>
            <a:r>
              <a:rPr lang="en" sz="1200"/>
              <a:t>Having </a:t>
            </a:r>
            <a:r>
              <a:rPr b="1" lang="en" sz="1200"/>
              <a:t>positive</a:t>
            </a:r>
            <a:r>
              <a:rPr lang="en" sz="1200"/>
              <a:t> emotions before going to bed will result in no decrease in quality of sleep.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Alternative Hypothesis: </a:t>
            </a:r>
            <a:r>
              <a:rPr lang="en" sz="1200"/>
              <a:t>Having </a:t>
            </a:r>
            <a:r>
              <a:rPr b="1" lang="en" sz="1200"/>
              <a:t>positive</a:t>
            </a:r>
            <a:r>
              <a:rPr lang="en" sz="1200"/>
              <a:t> emotion score of above 14 will result in a decrease in quality of sleep.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Significance Level: </a:t>
            </a:r>
            <a:r>
              <a:rPr lang="en" sz="1200"/>
              <a:t>Our p value for </a:t>
            </a:r>
            <a:r>
              <a:rPr b="1" lang="en" sz="1200"/>
              <a:t>positive</a:t>
            </a:r>
            <a:r>
              <a:rPr lang="en" sz="1200"/>
              <a:t> emotions are above 0.05, so accept the null for negative emotions.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8" y="0"/>
            <a:ext cx="89611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8" y="0"/>
            <a:ext cx="89611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93" name="Google Shape;193;p35"/>
          <p:cNvSpPr/>
          <p:nvPr/>
        </p:nvSpPr>
        <p:spPr>
          <a:xfrm>
            <a:off x="4833600" y="3053900"/>
            <a:ext cx="531600" cy="95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925" y="1171675"/>
            <a:ext cx="5942224" cy="3728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5"/>
          <p:cNvCxnSpPr/>
          <p:nvPr/>
        </p:nvCxnSpPr>
        <p:spPr>
          <a:xfrm>
            <a:off x="5236050" y="2992525"/>
            <a:ext cx="8400" cy="78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5"/>
          <p:cNvCxnSpPr/>
          <p:nvPr/>
        </p:nvCxnSpPr>
        <p:spPr>
          <a:xfrm>
            <a:off x="5236050" y="2992525"/>
            <a:ext cx="453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5"/>
          <p:cNvCxnSpPr/>
          <p:nvPr/>
        </p:nvCxnSpPr>
        <p:spPr>
          <a:xfrm>
            <a:off x="5689950" y="2992525"/>
            <a:ext cx="25200" cy="76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5"/>
          <p:cNvCxnSpPr/>
          <p:nvPr/>
        </p:nvCxnSpPr>
        <p:spPr>
          <a:xfrm>
            <a:off x="5236050" y="3774125"/>
            <a:ext cx="51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Before going to sleep (10pm), having lots of positive emotions impacts quality of sleep.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Before going to sleep (10pm), having lots of negative emotions </a:t>
            </a:r>
            <a:r>
              <a:rPr b="1" i="1" lang="en" sz="2300"/>
              <a:t>does not</a:t>
            </a:r>
            <a:r>
              <a:rPr lang="en" sz="2300"/>
              <a:t> impact quality of sleep.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1231500" y="1591050"/>
            <a:ext cx="66810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400">
                <a:solidFill>
                  <a:schemeClr val="accent1"/>
                </a:solidFill>
              </a:rPr>
              <a:t>Emotions After Sleep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4671675" y="916775"/>
            <a:ext cx="43587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Positive Emotions after Sleep Hypothesis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Question: </a:t>
            </a:r>
            <a:r>
              <a:rPr lang="en" sz="1200"/>
              <a:t>Does sleep quality affect positive emotions the </a:t>
            </a:r>
            <a:r>
              <a:rPr b="1" lang="en" sz="1200"/>
              <a:t>morning after sleep</a:t>
            </a:r>
            <a:r>
              <a:rPr lang="en" sz="1200"/>
              <a:t>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Hypothesis: </a:t>
            </a:r>
            <a:r>
              <a:rPr lang="en" sz="1200"/>
              <a:t>If your sleep quality is bad (Pittsburgh score &gt; 6), then you will have more positive emotions (pas_neg_9+1 &gt; 14)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Null Hypothesis: </a:t>
            </a:r>
            <a:r>
              <a:rPr lang="en" sz="1200"/>
              <a:t>Bad sleep quality (Pittsburgh score &gt; 6) will not affect your positive emotions.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Alternative Hypothesis: </a:t>
            </a:r>
            <a:r>
              <a:rPr lang="en" sz="1200"/>
              <a:t>Good sleep quality (Pittsburgh score &gt; 6) will result in more positive emotions (pas_neg_9+1 &gt; 14)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Significance Level:  </a:t>
            </a:r>
            <a:r>
              <a:rPr lang="en" sz="1200"/>
              <a:t>Based on the linear regression model, our p value for sleep quality is above 0.05, so we accept the null for sleep quality and positive emotions the morning after. </a:t>
            </a:r>
            <a:endParaRPr sz="1200"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242800" y="916775"/>
            <a:ext cx="4074300" cy="4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Negative Emotions after Sleep Hypothesis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Question: </a:t>
            </a:r>
            <a:r>
              <a:rPr lang="en" sz="1200"/>
              <a:t>Does sleep quality affect negative emotions the </a:t>
            </a:r>
            <a:r>
              <a:rPr b="1" lang="en" sz="1200"/>
              <a:t>morning after sleep</a:t>
            </a:r>
            <a:r>
              <a:rPr lang="en" sz="1200"/>
              <a:t>?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Hypothesis: </a:t>
            </a:r>
            <a:r>
              <a:rPr lang="en" sz="1200"/>
              <a:t>If your sleep quality is bad (Pittsburgh score &gt; 6), then you will have more negative emotions (pas_neg_9+1 &gt; 14)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Null Hypothesis: </a:t>
            </a:r>
            <a:r>
              <a:rPr lang="en" sz="1200"/>
              <a:t>Bad sleep quality (Pittsburgh score &gt; 6) will not affect your negative emotions.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Alternative Hypothesis: </a:t>
            </a:r>
            <a:r>
              <a:rPr lang="en" sz="1200"/>
              <a:t>Good sleep quality (Pittsburgh score &gt; 6) will result in more negative emotions (pas_neg_9+1 &gt; 14)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Significance Level:  </a:t>
            </a:r>
            <a:r>
              <a:rPr lang="en" sz="1200"/>
              <a:t>Based on the linear regression model, our p value for sleep quality is below 0.05, so we reject the null for sleep quality and negative emotions the morning after.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242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75" y="1057600"/>
            <a:ext cx="6559949" cy="40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8" y="0"/>
            <a:ext cx="89611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to find a relationship between sleep and the following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Sedentary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Anxiety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`</a:t>
            </a:r>
            <a:endParaRPr sz="1600"/>
          </a:p>
        </p:txBody>
      </p:sp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75" y="1171675"/>
            <a:ext cx="6565425" cy="375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42"/>
          <p:cNvCxnSpPr/>
          <p:nvPr/>
        </p:nvCxnSpPr>
        <p:spPr>
          <a:xfrm>
            <a:off x="5311675" y="3177425"/>
            <a:ext cx="8400" cy="74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42"/>
          <p:cNvCxnSpPr/>
          <p:nvPr/>
        </p:nvCxnSpPr>
        <p:spPr>
          <a:xfrm>
            <a:off x="5857950" y="3177425"/>
            <a:ext cx="8400" cy="74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42"/>
          <p:cNvCxnSpPr/>
          <p:nvPr/>
        </p:nvCxnSpPr>
        <p:spPr>
          <a:xfrm>
            <a:off x="5311675" y="3177425"/>
            <a:ext cx="546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42"/>
          <p:cNvCxnSpPr/>
          <p:nvPr/>
        </p:nvCxnSpPr>
        <p:spPr>
          <a:xfrm>
            <a:off x="5311675" y="3925325"/>
            <a:ext cx="546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We can see an inverse relationship of positive/negative emotions and sleep quality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Positive emotions has a negative impact for sleep quality the night before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Sleep quality has a positive impact for negative emotions the morning after.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b="0" l="20352" r="20346" t="0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4"/>
          <p:cNvPicPr preferRelativeResize="0"/>
          <p:nvPr/>
        </p:nvPicPr>
        <p:blipFill rotWithShape="1">
          <a:blip r:embed="rId4">
            <a:alphaModFix/>
          </a:blip>
          <a:srcRect b="0" l="20697" r="20703" t="0"/>
          <a:stretch/>
        </p:blipFill>
        <p:spPr>
          <a:xfrm>
            <a:off x="4574175" y="0"/>
            <a:ext cx="4521974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293250" y="3889875"/>
            <a:ext cx="6491100" cy="964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Anxiety</a:t>
            </a:r>
            <a:r>
              <a:rPr lang="en" sz="2400">
                <a:solidFill>
                  <a:schemeClr val="lt1"/>
                </a:solidFill>
              </a:rPr>
              <a:t> &amp; Sleep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Question: </a:t>
            </a:r>
            <a:r>
              <a:rPr lang="en" sz="1600"/>
              <a:t>Does anxiety affect the amount of sleep you get?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Hypothesis:</a:t>
            </a:r>
            <a:r>
              <a:rPr lang="en" sz="1600"/>
              <a:t> If you are more anxious you will get less amount of sleep than when you are less anxious.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Null Hypothesis:</a:t>
            </a:r>
            <a:r>
              <a:rPr lang="en" sz="1600"/>
              <a:t> Having an anxiety score above 50 will not affect the amount of sleep you get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Alternative Hypothesis:</a:t>
            </a:r>
            <a:r>
              <a:rPr lang="en" sz="1600"/>
              <a:t> Having an anxiety score above 50 will affect the amount of sleep you get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Significance Level:</a:t>
            </a:r>
            <a:r>
              <a:rPr lang="en" sz="1600"/>
              <a:t> 0.05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40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63" y="849375"/>
            <a:ext cx="8181975" cy="4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7"/>
          <p:cNvSpPr txBox="1"/>
          <p:nvPr>
            <p:ph idx="4294967295" type="title"/>
          </p:nvPr>
        </p:nvSpPr>
        <p:spPr>
          <a:xfrm>
            <a:off x="194025" y="167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(Total Sleep Time and Anxiety)</a:t>
            </a:r>
            <a:endParaRPr/>
          </a:p>
        </p:txBody>
      </p:sp>
      <p:cxnSp>
        <p:nvCxnSpPr>
          <p:cNvPr id="275" name="Google Shape;275;p47"/>
          <p:cNvCxnSpPr/>
          <p:nvPr/>
        </p:nvCxnSpPr>
        <p:spPr>
          <a:xfrm>
            <a:off x="4605725" y="2774000"/>
            <a:ext cx="16800" cy="64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47"/>
          <p:cNvCxnSpPr/>
          <p:nvPr/>
        </p:nvCxnSpPr>
        <p:spPr>
          <a:xfrm>
            <a:off x="5059550" y="2774000"/>
            <a:ext cx="16800" cy="65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47"/>
          <p:cNvCxnSpPr/>
          <p:nvPr/>
        </p:nvCxnSpPr>
        <p:spPr>
          <a:xfrm flipH="1" rot="10800000">
            <a:off x="4605725" y="2765600"/>
            <a:ext cx="4539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7"/>
          <p:cNvCxnSpPr/>
          <p:nvPr/>
        </p:nvCxnSpPr>
        <p:spPr>
          <a:xfrm>
            <a:off x="4614125" y="3421150"/>
            <a:ext cx="462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From the scatter plot, we see the less anxious you are the more sleep you get.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Anxiety does not seem to affect sleep quality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Based on the linear regression model, we accept the null hypothesis.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84" name="Google Shape;284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Dataset</a:t>
            </a:r>
            <a:r>
              <a:rPr lang="en" sz="2500"/>
              <a:t> consisted of healthy individuals, results might be different for a broader group.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Multilevel Monitoring of Activity and Sleep in Healthy People</a:t>
            </a:r>
            <a:r>
              <a:rPr lang="en" sz="2500"/>
              <a:t> consisted of two day datasets, a longer timeframe would make it easier to make conclusions.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911600"/>
            <a:ext cx="8520600" cy="4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Activity and Sedentary minutes </a:t>
            </a:r>
            <a:r>
              <a:rPr lang="en" sz="2500"/>
              <a:t>affect the amount of sleep people get.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Daily Stress levels and number of awakening do not have a significant impact on the amount of sleep.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Having</a:t>
            </a:r>
            <a:r>
              <a:rPr lang="en" sz="2500"/>
              <a:t> positive emotions before sleep has a negative effect on Sleep quality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Sleep quality affects the negative emotions we can have the next day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The level anxiety however does not affect it significantly.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96" name="Google Shape;296;p50"/>
          <p:cNvSpPr txBox="1"/>
          <p:nvPr>
            <p:ph type="title"/>
          </p:nvPr>
        </p:nvSpPr>
        <p:spPr>
          <a:xfrm>
            <a:off x="311700" y="298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311700" y="911600"/>
            <a:ext cx="8520600" cy="42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100"/>
              <a:t>Thank you!</a:t>
            </a:r>
            <a:endParaRPr sz="6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889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FitBit Fitness Tracker Data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r>
              <a:rPr lang="en" sz="1600"/>
              <a:t>ataset generated by Thirty eligible Fitbit users from 03.12.2016-05.12.2016. It includes minute-level output for physical activity, heart rate, and sleep monitoring.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Multilevel Monitoring of Activity and Sleep in Healthy People (MMASH)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Dataset provides 24 hours of continuous beat-to-beat heart data, triaxial accelerometer data, sleep quality, physical activity and psychological characteristics (i.e., anxiety status, stress events and emotions) for 22 healthy male participants.</a:t>
            </a:r>
            <a:endParaRPr sz="1600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20352" r="20346" t="0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20697" r="20703" t="0"/>
          <a:stretch/>
        </p:blipFill>
        <p:spPr>
          <a:xfrm>
            <a:off x="4574175" y="0"/>
            <a:ext cx="4521974" cy="51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93250" y="3889875"/>
            <a:ext cx="6491100" cy="964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Sedentary &amp; Sleep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For Sedentary and Sleep:</a:t>
            </a:r>
            <a:endParaRPr b="1"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 use the data set from FitBit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 dataset contains 10K+ rows of data regarding the activities and sleep </a:t>
            </a:r>
            <a:r>
              <a:rPr lang="en" sz="1900"/>
              <a:t>activities</a:t>
            </a:r>
            <a:r>
              <a:rPr lang="en" sz="1900"/>
              <a:t> of about 20+ people.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To clean the data, we took the daily averages of their sleep, steps, calories, and distance walked/ran.</a:t>
            </a:r>
            <a:endParaRPr sz="1900"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Question: </a:t>
            </a:r>
            <a:r>
              <a:rPr lang="en" sz="1600"/>
              <a:t>Does being more sedentary affect the amount of sleep you get?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Hypothesis:</a:t>
            </a:r>
            <a:r>
              <a:rPr lang="en" sz="1600"/>
              <a:t> If you are more sedentary throughout the day, you will sleep less.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Null Hypothesis:</a:t>
            </a:r>
            <a:r>
              <a:rPr lang="en" sz="1600"/>
              <a:t> Being sedentary more than 900 minutes per day will not decrease the amount of sleep.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Alternative Hypothesis:</a:t>
            </a:r>
            <a:r>
              <a:rPr lang="en" sz="1600"/>
              <a:t> Being sedentary more than 900 minutes per day will decrease the amount of sleep.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Significance Level:</a:t>
            </a:r>
            <a:r>
              <a:rPr lang="en" sz="1600"/>
              <a:t> Our p values for sedentary Minutes and Total Steps are less than 0.05, so we reject the null hypothesis.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Development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13" y="168550"/>
            <a:ext cx="8750575" cy="48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12" y="162562"/>
            <a:ext cx="8772376" cy="48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