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embeddedFontLst>
    <p:embeddedFont>
      <p:font typeface="Old Standard TT" panose="020B0604020202020204" charset="0"/>
      <p:regular r:id="rId42"/>
      <p:bold r:id="rId43"/>
      <p: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02" y="9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24dcd95b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24dcd95b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Sal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chart we are comparing Time to Fall Asleep and Lightly Active Minutes</a:t>
            </a:r>
            <a:br>
              <a:rPr lang="en"/>
            </a:br>
            <a:br>
              <a:rPr lang="en"/>
            </a:br>
            <a:r>
              <a:rPr lang="en"/>
              <a:t>The numbers vary but we see that their was a majority of users that were active but the time it took for to Fall Asleep varies some took 30 minutes like others took around 10 mins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all depends on other factors such not relaxing before bed being stress about something before bed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4dcd95b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4dcd95b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Sal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24dcd95b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24dcd95b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Sal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5db27eea8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5db27eea8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Gaston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5db27eea8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5db27eea8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db27eea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5db27eea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5db27eea8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5db27eea8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5db27eea8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5db27eea8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5db27eea8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5db27eea8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5db27eea8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5db27eea8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Sal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5db27eea8_1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5db27eea8_1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5db27eea8_1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5db27eea8_1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5db27eea8_1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5db27eea8_1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5db27eea8_1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5db27eea8_1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5db27eea8_12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5db27eea8_12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5db27eea8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5db27eea8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5db27eea8_12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5db27eea8_12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5db27eea8_1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5db27eea8_1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5db27eea8_1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5db27eea8_1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5db27eea8_1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25db27eea8_1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Sal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b57c74f2a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b57c74f2a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5db27eea8_1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25db27eea8_1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5db27eea8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5db27eea8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5db27eea8_4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25db27eea8_4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25db27eea8_4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25db27eea8_4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5db27eea8_4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25db27eea8_4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Sleep and anxiety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5db27eea8_4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5db27eea8_4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2707f5b9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2707f5b9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2707f5b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2707f5b9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2707f5b9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2707f5b9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24dcd95b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24dcd95b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Sal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90357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90357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24dcd95b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24dcd95b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Sal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b57c74f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b57c74f2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Sal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reject the hypothesis if is it less than 0.05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24dcd95b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24dcd95b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Sal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chart, we are comparing Sedentary Minutes and Total Minutes Asleep and coloring the total steps for an individual.</a:t>
            </a:r>
            <a:br>
              <a:rPr lang="en"/>
            </a:br>
            <a:br>
              <a:rPr lang="en"/>
            </a:br>
            <a:r>
              <a:rPr lang="en"/>
              <a:t>We can see individuals that there is a large group of individuals that were less sedentary, took around 10K steps and slept more hours</a:t>
            </a:r>
            <a:br>
              <a:rPr lang="en"/>
            </a:br>
            <a:br>
              <a:rPr lang="en"/>
            </a:br>
            <a:r>
              <a:rPr lang="en"/>
              <a:t>Some outliers show how some were more sedentary and did not sleep that much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24dcd95b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24dcd95be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Sal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this chart, we are comparing Total Time In Bed and Total Minutes Asleep and coloring the total sedentary minutes.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can that the darker color is for being less sedentary and see that there is majority of people getting between a good 400 minutes  and 500 minutes of sleep and having a good total time in bed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physionet.org/content/mmash/1.0.0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rashnic/fitb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hysionet.org/content/mmash/1.0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Different Factors Affect Sleep?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Gaston Shefa, Mahederemariam Bayleyegn Dagne, Guillermo Sanchez Lamas, Salvador Villalon Jr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7900" y="-165925"/>
            <a:ext cx="9723550" cy="53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 rotWithShape="1">
          <a:blip r:embed="rId3">
            <a:alphaModFix/>
          </a:blip>
          <a:srcRect t="3799"/>
          <a:stretch/>
        </p:blipFill>
        <p:spPr>
          <a:xfrm>
            <a:off x="311700" y="1211035"/>
            <a:ext cx="8758424" cy="3818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Total steps walked has a 0.2 correlation with total minutes asleep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Based on the linear regression model, we reject the null hypothesis.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The less sedentary, the more sleep people got</a:t>
            </a:r>
            <a:endParaRPr sz="2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500"/>
          </a:p>
        </p:txBody>
      </p:sp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Analysis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 t="5052" b="5052"/>
          <a:stretch/>
        </p:blipFill>
        <p:spPr>
          <a:xfrm>
            <a:off x="0" y="0"/>
            <a:ext cx="457634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 rotWithShape="1">
          <a:blip r:embed="rId4">
            <a:alphaModFix/>
          </a:blip>
          <a:srcRect l="20697" r="20703"/>
          <a:stretch/>
        </p:blipFill>
        <p:spPr>
          <a:xfrm>
            <a:off x="4574175" y="0"/>
            <a:ext cx="4521974" cy="5143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293250" y="3889875"/>
            <a:ext cx="6491100" cy="964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Stress &amp; Sleep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/>
              <a:t>Question: </a:t>
            </a:r>
            <a:r>
              <a:rPr lang="en" sz="1600"/>
              <a:t>Does waking up in the middle of the night affect your stress levels the next day?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/>
              <a:t>Hypothesis: </a:t>
            </a:r>
            <a:r>
              <a:rPr lang="en" sz="1600"/>
              <a:t>If disrupting your sleep is related to your stress levels the next day, waking up more than 10 times will result in higher stress levels the next day.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/>
              <a:t>Null Hypothesis: </a:t>
            </a:r>
            <a:r>
              <a:rPr lang="en" sz="1600"/>
              <a:t>Waking up more than 10 times will result in no increase in the amount of stress the next day.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/>
              <a:t>Alternative Hypothesis: </a:t>
            </a:r>
            <a:r>
              <a:rPr lang="en" sz="1600"/>
              <a:t>Waking up more than 10 times will result in an increase in the amount of stress the next day.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/>
              <a:t>Significance Level: </a:t>
            </a:r>
            <a:r>
              <a:rPr lang="en" sz="1600"/>
              <a:t>Our p values for Total Sleep and daily stress level are above 0.05, sufficient evidence to </a:t>
            </a:r>
            <a:r>
              <a:rPr lang="en" sz="1600" i="1"/>
              <a:t>accept</a:t>
            </a:r>
            <a:r>
              <a:rPr lang="en" sz="1600"/>
              <a:t> the null hypothesis.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Development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35449" cy="52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850" y="1058225"/>
            <a:ext cx="7068825" cy="38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There is a slight correlation between these factors: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Daily Stress vs. Number of Awakenings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Daily stress and Total amount of Sleep (TST) in minutes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Based on linear regression model, number of awakenings or total sleep time do not affect daily stress levels significantly.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After sleeping more than 300 minutes, the number of awakenings range increases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Based on the P-Values we accept the null hypothesis</a:t>
            </a:r>
            <a:endParaRPr sz="23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300"/>
          </a:p>
        </p:txBody>
      </p:sp>
      <p:sp>
        <p:nvSpPr>
          <p:cNvPr id="157" name="Google Shape;15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Analysis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0"/>
          <p:cNvPicPr preferRelativeResize="0"/>
          <p:nvPr/>
        </p:nvPicPr>
        <p:blipFill rotWithShape="1">
          <a:blip r:embed="rId3">
            <a:alphaModFix/>
          </a:blip>
          <a:srcRect t="5052" b="5052"/>
          <a:stretch/>
        </p:blipFill>
        <p:spPr>
          <a:xfrm>
            <a:off x="0" y="0"/>
            <a:ext cx="457634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0"/>
          <p:cNvPicPr preferRelativeResize="0"/>
          <p:nvPr/>
        </p:nvPicPr>
        <p:blipFill rotWithShape="1">
          <a:blip r:embed="rId4">
            <a:alphaModFix/>
          </a:blip>
          <a:srcRect l="20697" r="20703"/>
          <a:stretch/>
        </p:blipFill>
        <p:spPr>
          <a:xfrm>
            <a:off x="4574175" y="0"/>
            <a:ext cx="4521974" cy="514320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0"/>
          <p:cNvSpPr txBox="1">
            <a:spLocks noGrp="1"/>
          </p:cNvSpPr>
          <p:nvPr>
            <p:ph type="body" idx="1"/>
          </p:nvPr>
        </p:nvSpPr>
        <p:spPr>
          <a:xfrm>
            <a:off x="293250" y="3889875"/>
            <a:ext cx="6491100" cy="964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Emotions &amp; Sleep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1231500" y="1591050"/>
            <a:ext cx="6681000" cy="19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 b="1">
                <a:solidFill>
                  <a:schemeClr val="accent1"/>
                </a:solidFill>
              </a:rPr>
              <a:t>Emotions Before Sleep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73275" y="1356075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00">
                <a:solidFill>
                  <a:schemeClr val="accent1"/>
                </a:solidFill>
              </a:rPr>
              <a:t>Analyze sleep patterns to review performance and health conditions of individuals.</a:t>
            </a:r>
            <a:endParaRPr sz="1300"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 b="1">
                <a:solidFill>
                  <a:schemeClr val="accent1"/>
                </a:solidFill>
              </a:rPr>
              <a:t>Project Purpose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>
            <a:spLocks noGrp="1"/>
          </p:cNvSpPr>
          <p:nvPr>
            <p:ph type="body" idx="1"/>
          </p:nvPr>
        </p:nvSpPr>
        <p:spPr>
          <a:xfrm>
            <a:off x="420250" y="1019825"/>
            <a:ext cx="3957900" cy="3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/>
              <a:t>Negative Emotions before Sleep Hypothesis</a:t>
            </a:r>
            <a:endParaRPr sz="16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Question: </a:t>
            </a:r>
            <a:r>
              <a:rPr lang="en" sz="1200"/>
              <a:t>Do </a:t>
            </a:r>
            <a:r>
              <a:rPr lang="en" sz="1200" b="1"/>
              <a:t>negative</a:t>
            </a:r>
            <a:r>
              <a:rPr lang="en" sz="1200"/>
              <a:t> emotions </a:t>
            </a:r>
            <a:r>
              <a:rPr lang="en" sz="1200" b="1" i="1"/>
              <a:t>before</a:t>
            </a:r>
            <a:r>
              <a:rPr lang="en" sz="1200"/>
              <a:t> going to sleep influence the quality of our sleep?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Hypothesis: </a:t>
            </a:r>
            <a:r>
              <a:rPr lang="en" sz="1200"/>
              <a:t>If you have </a:t>
            </a:r>
            <a:r>
              <a:rPr lang="en" sz="1200" b="1"/>
              <a:t>negative</a:t>
            </a:r>
            <a:r>
              <a:rPr lang="en" sz="1200"/>
              <a:t> emotions the night before going to sleep, your sleep quality will decrease (Pittsburgh score &gt; 6).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Null Hypothesis: </a:t>
            </a:r>
            <a:r>
              <a:rPr lang="en" sz="1200"/>
              <a:t>Having </a:t>
            </a:r>
            <a:r>
              <a:rPr lang="en" sz="1200" b="1"/>
              <a:t>negative</a:t>
            </a:r>
            <a:r>
              <a:rPr lang="en" sz="1200"/>
              <a:t> emotions before going to bed will result in no decrease in quality of sleep.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Alternative Hypothesis: </a:t>
            </a:r>
            <a:r>
              <a:rPr lang="en" sz="1200"/>
              <a:t>Having </a:t>
            </a:r>
            <a:r>
              <a:rPr lang="en" sz="1200" b="1"/>
              <a:t>negative</a:t>
            </a:r>
            <a:r>
              <a:rPr lang="en" sz="1200"/>
              <a:t> emotion score of above 14 will result in a decrease in quality of sleep.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Significance Level: </a:t>
            </a:r>
            <a:r>
              <a:rPr lang="en" sz="1200"/>
              <a:t>Our p value for </a:t>
            </a:r>
            <a:r>
              <a:rPr lang="en" sz="1200" b="1"/>
              <a:t>negative</a:t>
            </a:r>
            <a:r>
              <a:rPr lang="en" sz="1200"/>
              <a:t> emotions are above 0.05, so accept the null for negative emotions.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sp>
        <p:nvSpPr>
          <p:cNvPr id="175" name="Google Shape;175;p32"/>
          <p:cNvSpPr txBox="1">
            <a:spLocks noGrp="1"/>
          </p:cNvSpPr>
          <p:nvPr>
            <p:ph type="title"/>
          </p:nvPr>
        </p:nvSpPr>
        <p:spPr>
          <a:xfrm>
            <a:off x="311700" y="24257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Development </a:t>
            </a:r>
            <a:endParaRPr/>
          </a:p>
        </p:txBody>
      </p:sp>
      <p:sp>
        <p:nvSpPr>
          <p:cNvPr id="176" name="Google Shape;176;p32"/>
          <p:cNvSpPr txBox="1">
            <a:spLocks noGrp="1"/>
          </p:cNvSpPr>
          <p:nvPr>
            <p:ph type="body" idx="1"/>
          </p:nvPr>
        </p:nvSpPr>
        <p:spPr>
          <a:xfrm>
            <a:off x="4824650" y="1019825"/>
            <a:ext cx="3957900" cy="3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/>
              <a:t>Positive Emotions before Sleep Hypothesis</a:t>
            </a:r>
            <a:endParaRPr sz="16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Question: </a:t>
            </a:r>
            <a:r>
              <a:rPr lang="en" sz="1200"/>
              <a:t>Do </a:t>
            </a:r>
            <a:r>
              <a:rPr lang="en" sz="1200" b="1"/>
              <a:t>positive</a:t>
            </a:r>
            <a:r>
              <a:rPr lang="en" sz="1200"/>
              <a:t> emotions </a:t>
            </a:r>
            <a:r>
              <a:rPr lang="en" sz="1200" b="1" i="1"/>
              <a:t>before</a:t>
            </a:r>
            <a:r>
              <a:rPr lang="en" sz="1200"/>
              <a:t> going to sleep influence the quality of our sleep?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Hypothesis: </a:t>
            </a:r>
            <a:r>
              <a:rPr lang="en" sz="1200"/>
              <a:t>If you have </a:t>
            </a:r>
            <a:r>
              <a:rPr lang="en" sz="1200" b="1"/>
              <a:t>positive</a:t>
            </a:r>
            <a:r>
              <a:rPr lang="en" sz="1200"/>
              <a:t> emotions the night before going to sleep, your sleep quality will decrease (Pittsburgh score &gt; 6).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Null Hypothesis: </a:t>
            </a:r>
            <a:r>
              <a:rPr lang="en" sz="1200"/>
              <a:t>Having </a:t>
            </a:r>
            <a:r>
              <a:rPr lang="en" sz="1200" b="1"/>
              <a:t>positive</a:t>
            </a:r>
            <a:r>
              <a:rPr lang="en" sz="1200"/>
              <a:t> emotions before going to bed will result in no decrease in quality of sleep.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Alternative Hypothesis: </a:t>
            </a:r>
            <a:r>
              <a:rPr lang="en" sz="1200"/>
              <a:t>Having </a:t>
            </a:r>
            <a:r>
              <a:rPr lang="en" sz="1200" b="1"/>
              <a:t>positive</a:t>
            </a:r>
            <a:r>
              <a:rPr lang="en" sz="1200"/>
              <a:t> emotion score of above 14 will result in a decrease in quality of sleep.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Significance Level: </a:t>
            </a:r>
            <a:r>
              <a:rPr lang="en" sz="1200"/>
              <a:t>Our p value for </a:t>
            </a:r>
            <a:r>
              <a:rPr lang="en" sz="1200" b="1"/>
              <a:t>positive</a:t>
            </a:r>
            <a:r>
              <a:rPr lang="en" sz="1200"/>
              <a:t> emotions are above 0.05, so accept the null for negative emotions.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FBD904-46CE-49FA-82C0-9BCDB0159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26" y="157240"/>
            <a:ext cx="7387389" cy="477956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9AB722-7CA0-416C-84E9-7971242D5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21" y="348077"/>
            <a:ext cx="7014411" cy="444734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192" name="Google Shape;19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93" name="Google Shape;193;p35"/>
          <p:cNvSpPr/>
          <p:nvPr/>
        </p:nvSpPr>
        <p:spPr>
          <a:xfrm>
            <a:off x="4833600" y="3053900"/>
            <a:ext cx="531600" cy="953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4" name="Google Shape;1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925" y="1171675"/>
            <a:ext cx="5942224" cy="37289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35"/>
          <p:cNvCxnSpPr/>
          <p:nvPr/>
        </p:nvCxnSpPr>
        <p:spPr>
          <a:xfrm>
            <a:off x="5236050" y="2992525"/>
            <a:ext cx="8400" cy="789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35"/>
          <p:cNvCxnSpPr/>
          <p:nvPr/>
        </p:nvCxnSpPr>
        <p:spPr>
          <a:xfrm>
            <a:off x="5236050" y="2992525"/>
            <a:ext cx="4539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5"/>
          <p:cNvCxnSpPr/>
          <p:nvPr/>
        </p:nvCxnSpPr>
        <p:spPr>
          <a:xfrm>
            <a:off x="5689950" y="2992525"/>
            <a:ext cx="25200" cy="764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35"/>
          <p:cNvCxnSpPr/>
          <p:nvPr/>
        </p:nvCxnSpPr>
        <p:spPr>
          <a:xfrm>
            <a:off x="5236050" y="3774125"/>
            <a:ext cx="5127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Analysis</a:t>
            </a:r>
            <a:endParaRPr b="1"/>
          </a:p>
        </p:txBody>
      </p:sp>
      <p:sp>
        <p:nvSpPr>
          <p:cNvPr id="204" name="Google Shape;204;p36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Before going to sleep (10pm), having lots of positive emotions impacts quality of sleep.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Before going to sleep (10pm), having lots of negative emotions </a:t>
            </a:r>
            <a:r>
              <a:rPr lang="en" sz="2300" b="1" i="1"/>
              <a:t>does not</a:t>
            </a:r>
            <a:r>
              <a:rPr lang="en" sz="2300"/>
              <a:t> impact quality of sleep.</a:t>
            </a:r>
            <a:endParaRPr sz="23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3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>
            <a:spLocks noGrp="1"/>
          </p:cNvSpPr>
          <p:nvPr>
            <p:ph type="title"/>
          </p:nvPr>
        </p:nvSpPr>
        <p:spPr>
          <a:xfrm>
            <a:off x="1231500" y="1591050"/>
            <a:ext cx="6681000" cy="19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 b="1">
                <a:solidFill>
                  <a:schemeClr val="accent1"/>
                </a:solidFill>
              </a:rPr>
              <a:t>Emotions After Sleep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>
            <a:spLocks noGrp="1"/>
          </p:cNvSpPr>
          <p:nvPr>
            <p:ph type="body" idx="1"/>
          </p:nvPr>
        </p:nvSpPr>
        <p:spPr>
          <a:xfrm>
            <a:off x="4671675" y="916775"/>
            <a:ext cx="4358700" cy="41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/>
              <a:t>Positive Emotions after Sleep Hypothesis</a:t>
            </a:r>
            <a:endParaRPr sz="16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Question: </a:t>
            </a:r>
            <a:r>
              <a:rPr lang="en" sz="1200"/>
              <a:t>Does sleep quality affect positive emotions the </a:t>
            </a:r>
            <a:r>
              <a:rPr lang="en" sz="1200" b="1"/>
              <a:t>morning after sleep</a:t>
            </a:r>
            <a:r>
              <a:rPr lang="en" sz="1200"/>
              <a:t>?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Hypothesis: </a:t>
            </a:r>
            <a:r>
              <a:rPr lang="en" sz="1200"/>
              <a:t>If your sleep quality is bad (Pittsburgh score &gt; 6), then you will have more positive emotions (pas_neg_9+1 &gt; 14)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Null Hypothesis: </a:t>
            </a:r>
            <a:r>
              <a:rPr lang="en" sz="1200"/>
              <a:t>Bad sleep quality (Pittsburgh score &gt; 6) will not affect your positive emotions.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Alternative Hypothesis: </a:t>
            </a:r>
            <a:r>
              <a:rPr lang="en" sz="1200"/>
              <a:t>Good sleep quality (Pittsburgh score &gt; 6) will result in more positive emotions (pas_neg_9+1 &gt; 14)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b="1"/>
              <a:t>Significance Level:  </a:t>
            </a:r>
            <a:r>
              <a:rPr lang="en" sz="1200"/>
              <a:t>Based on the linear regression model, our p value for sleep quality is above 0.05, so we accept the null for sleep quality and positive emotions the morning after. </a:t>
            </a:r>
            <a:endParaRPr sz="1200"/>
          </a:p>
        </p:txBody>
      </p:sp>
      <p:sp>
        <p:nvSpPr>
          <p:cNvPr id="215" name="Google Shape;215;p38"/>
          <p:cNvSpPr txBox="1">
            <a:spLocks noGrp="1"/>
          </p:cNvSpPr>
          <p:nvPr>
            <p:ph type="body" idx="1"/>
          </p:nvPr>
        </p:nvSpPr>
        <p:spPr>
          <a:xfrm>
            <a:off x="242800" y="916775"/>
            <a:ext cx="4074300" cy="41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/>
              <a:t>Negative Emotions after Sleep Hypothesis</a:t>
            </a:r>
            <a:endParaRPr sz="16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Question: </a:t>
            </a:r>
            <a:r>
              <a:rPr lang="en" sz="1200"/>
              <a:t>Does sleep quality affect negative emotions the </a:t>
            </a:r>
            <a:r>
              <a:rPr lang="en" sz="1200" b="1"/>
              <a:t>morning after sleep</a:t>
            </a:r>
            <a:r>
              <a:rPr lang="en" sz="1200"/>
              <a:t>?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Hypothesis: </a:t>
            </a:r>
            <a:r>
              <a:rPr lang="en" sz="1200"/>
              <a:t>If your sleep quality is bad (Pittsburgh score &gt; 6), then you will have more negative emotions (pas_neg_9+1 &gt; 14)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Null Hypothesis: </a:t>
            </a:r>
            <a:r>
              <a:rPr lang="en" sz="1200"/>
              <a:t>Bad sleep quality (Pittsburgh score &gt; 6) will not affect your negative emotions.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Alternative Hypothesis: </a:t>
            </a:r>
            <a:r>
              <a:rPr lang="en" sz="1200"/>
              <a:t>Good sleep quality (Pittsburgh score &gt; 6) will result in more negative emotions (pas_neg_9+1 &gt; 14)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Significance Level:  </a:t>
            </a:r>
            <a:r>
              <a:rPr lang="en" sz="1200"/>
              <a:t>Based on the linear regression model, our p value for sleep quality is below 0.05, so we reject the null for sleep quality and negative emotions the morning after. 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b="1"/>
          </a:p>
        </p:txBody>
      </p:sp>
      <p:sp>
        <p:nvSpPr>
          <p:cNvPr id="216" name="Google Shape;216;p38"/>
          <p:cNvSpPr txBox="1">
            <a:spLocks noGrp="1"/>
          </p:cNvSpPr>
          <p:nvPr>
            <p:ph type="title"/>
          </p:nvPr>
        </p:nvSpPr>
        <p:spPr>
          <a:xfrm>
            <a:off x="311700" y="24257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Development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227" name="Google Shape;227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pic>
        <p:nvPicPr>
          <p:cNvPr id="228" name="Google Shape;22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075" y="1057600"/>
            <a:ext cx="6559949" cy="40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38" y="0"/>
            <a:ext cx="896112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Categories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Researched to find a relationship between sleep and the following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Sedentary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Stress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Emotions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Anxiety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`</a:t>
            </a:r>
            <a:endParaRPr sz="1600"/>
          </a:p>
        </p:txBody>
      </p:sp>
      <p:sp>
        <p:nvSpPr>
          <p:cNvPr id="239" name="Google Shape;239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pic>
        <p:nvPicPr>
          <p:cNvPr id="240" name="Google Shape;2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575" y="1171675"/>
            <a:ext cx="6565425" cy="3757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1" name="Google Shape;241;p42"/>
          <p:cNvCxnSpPr/>
          <p:nvPr/>
        </p:nvCxnSpPr>
        <p:spPr>
          <a:xfrm>
            <a:off x="5311675" y="3177425"/>
            <a:ext cx="8400" cy="747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42"/>
          <p:cNvCxnSpPr/>
          <p:nvPr/>
        </p:nvCxnSpPr>
        <p:spPr>
          <a:xfrm>
            <a:off x="5857950" y="3177425"/>
            <a:ext cx="8400" cy="747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42"/>
          <p:cNvCxnSpPr/>
          <p:nvPr/>
        </p:nvCxnSpPr>
        <p:spPr>
          <a:xfrm>
            <a:off x="5311675" y="3177425"/>
            <a:ext cx="5463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42"/>
          <p:cNvCxnSpPr/>
          <p:nvPr/>
        </p:nvCxnSpPr>
        <p:spPr>
          <a:xfrm>
            <a:off x="5311675" y="3925325"/>
            <a:ext cx="5463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We can see an inverse relationship of positive/negative emotions and sleep quality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Positive emotions has a negative impact for sleep quality the night before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Sleep quality has a positive impact for negative emotions the morning after.</a:t>
            </a:r>
            <a:endParaRPr sz="2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500"/>
          </a:p>
        </p:txBody>
      </p:sp>
      <p:sp>
        <p:nvSpPr>
          <p:cNvPr id="250" name="Google Shape;25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Analysis</a:t>
            </a:r>
            <a:endParaRPr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44"/>
          <p:cNvPicPr preferRelativeResize="0"/>
          <p:nvPr/>
        </p:nvPicPr>
        <p:blipFill rotWithShape="1">
          <a:blip r:embed="rId3">
            <a:alphaModFix/>
          </a:blip>
          <a:srcRect l="20352" r="20346"/>
          <a:stretch/>
        </p:blipFill>
        <p:spPr>
          <a:xfrm>
            <a:off x="0" y="0"/>
            <a:ext cx="457634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4"/>
          <p:cNvPicPr preferRelativeResize="0"/>
          <p:nvPr/>
        </p:nvPicPr>
        <p:blipFill rotWithShape="1">
          <a:blip r:embed="rId4">
            <a:alphaModFix/>
          </a:blip>
          <a:srcRect l="20697" r="20703"/>
          <a:stretch/>
        </p:blipFill>
        <p:spPr>
          <a:xfrm>
            <a:off x="4574175" y="0"/>
            <a:ext cx="4521974" cy="514320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4"/>
          <p:cNvSpPr txBox="1">
            <a:spLocks noGrp="1"/>
          </p:cNvSpPr>
          <p:nvPr>
            <p:ph type="body" idx="1"/>
          </p:nvPr>
        </p:nvSpPr>
        <p:spPr>
          <a:xfrm>
            <a:off x="293250" y="3889875"/>
            <a:ext cx="6491100" cy="964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Anxiety &amp; Sleep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Question: </a:t>
            </a:r>
            <a:r>
              <a:rPr lang="en" sz="1600"/>
              <a:t>Does anxiety affect the amount of sleep you get?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/>
              <a:t>Hypothesis:</a:t>
            </a:r>
            <a:r>
              <a:rPr lang="en" sz="1600"/>
              <a:t> If you are more anxious you will get less amount of sleep than when you are less anxious.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/>
              <a:t>Null Hypothesis:</a:t>
            </a:r>
            <a:r>
              <a:rPr lang="en" sz="1600"/>
              <a:t> Having an anxiety score above 50 will not affect the amount of sleep you get.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/>
              <a:t>Alternative Hypothesis:</a:t>
            </a:r>
            <a:r>
              <a:rPr lang="en" sz="1600"/>
              <a:t> Having an anxiety score above 50 will affect the amount of sleep you get.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/>
              <a:t>Significance Level:</a:t>
            </a:r>
            <a:r>
              <a:rPr lang="en" sz="1600"/>
              <a:t> 0.05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263" name="Google Shape;263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Development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440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263" y="849375"/>
            <a:ext cx="8181975" cy="410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7"/>
          <p:cNvSpPr txBox="1">
            <a:spLocks noGrp="1"/>
          </p:cNvSpPr>
          <p:nvPr>
            <p:ph type="title" idx="4294967295"/>
          </p:nvPr>
        </p:nvSpPr>
        <p:spPr>
          <a:xfrm>
            <a:off x="194025" y="16765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(Total Sleep Time and Anxiety)</a:t>
            </a:r>
            <a:endParaRPr/>
          </a:p>
        </p:txBody>
      </p:sp>
      <p:cxnSp>
        <p:nvCxnSpPr>
          <p:cNvPr id="275" name="Google Shape;275;p47"/>
          <p:cNvCxnSpPr/>
          <p:nvPr/>
        </p:nvCxnSpPr>
        <p:spPr>
          <a:xfrm>
            <a:off x="4605725" y="2774000"/>
            <a:ext cx="16800" cy="647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47"/>
          <p:cNvCxnSpPr/>
          <p:nvPr/>
        </p:nvCxnSpPr>
        <p:spPr>
          <a:xfrm>
            <a:off x="5059550" y="2774000"/>
            <a:ext cx="16800" cy="655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" name="Google Shape;277;p47"/>
          <p:cNvCxnSpPr/>
          <p:nvPr/>
        </p:nvCxnSpPr>
        <p:spPr>
          <a:xfrm rot="10800000" flipH="1">
            <a:off x="4605725" y="2765600"/>
            <a:ext cx="453900" cy="8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47"/>
          <p:cNvCxnSpPr/>
          <p:nvPr/>
        </p:nvCxnSpPr>
        <p:spPr>
          <a:xfrm>
            <a:off x="4614125" y="3421150"/>
            <a:ext cx="4623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8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From the scatter plot, we see the less anxious you are the more sleep you get.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Anxiety does not seem to affect sleep quality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Based on the linear regression model, we accept the null hypothesis.</a:t>
            </a:r>
            <a:endParaRPr sz="2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500"/>
          </a:p>
        </p:txBody>
      </p:sp>
      <p:sp>
        <p:nvSpPr>
          <p:cNvPr id="284" name="Google Shape;284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Analysis</a:t>
            </a:r>
            <a:endParaRPr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9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Dataset consisted of healthy individuals, results might be different for a broader group.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1800" b="1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Multilevel Monitoring of Activity and Sleep in Healthy People</a:t>
            </a:r>
            <a:r>
              <a:rPr lang="en" sz="2500"/>
              <a:t> consisted of two day datasets, a longer timeframe would make it easier to make conclusions.</a:t>
            </a:r>
            <a:endParaRPr sz="2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500"/>
          </a:p>
        </p:txBody>
      </p:sp>
      <p:sp>
        <p:nvSpPr>
          <p:cNvPr id="290" name="Google Shape;290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Limitation</a:t>
            </a:r>
            <a:endParaRPr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0"/>
          <p:cNvSpPr txBox="1">
            <a:spLocks noGrp="1"/>
          </p:cNvSpPr>
          <p:nvPr>
            <p:ph type="body" idx="1"/>
          </p:nvPr>
        </p:nvSpPr>
        <p:spPr>
          <a:xfrm>
            <a:off x="311700" y="911600"/>
            <a:ext cx="8520600" cy="42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Activity and Sedentary minutes affect the amount of sleep people get.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Daily Stress levels and number of awakening do not have a significant impact on the amount of sleep.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Having positive emotions before sleep has a negative effect on Sleep quality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Sleep quality affects the negative emotions we can have the next day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The level anxiety however does not affect it significantly.</a:t>
            </a:r>
            <a:endParaRPr sz="25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500"/>
          </a:p>
        </p:txBody>
      </p:sp>
      <p:sp>
        <p:nvSpPr>
          <p:cNvPr id="296" name="Google Shape;296;p50"/>
          <p:cNvSpPr txBox="1">
            <a:spLocks noGrp="1"/>
          </p:cNvSpPr>
          <p:nvPr>
            <p:ph type="title"/>
          </p:nvPr>
        </p:nvSpPr>
        <p:spPr>
          <a:xfrm>
            <a:off x="311700" y="29840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Conclusion</a:t>
            </a:r>
            <a:endParaRPr b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1"/>
          <p:cNvSpPr txBox="1">
            <a:spLocks noGrp="1"/>
          </p:cNvSpPr>
          <p:nvPr>
            <p:ph type="body" idx="1"/>
          </p:nvPr>
        </p:nvSpPr>
        <p:spPr>
          <a:xfrm>
            <a:off x="311700" y="911600"/>
            <a:ext cx="8520600" cy="42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6100"/>
              <a:t>Thank you!</a:t>
            </a:r>
            <a:endParaRPr sz="6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88975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hlink"/>
                </a:solidFill>
                <a:hlinkClick r:id="rId3"/>
              </a:rPr>
              <a:t>FitBit Fitness Tracker Data</a:t>
            </a: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Dataset generated by Thirty eligible Fitbit users from 03.12.2016-05.12.2016. It includes minute-level output for physical activity, heart rate, and sleep monitoring.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hlink"/>
                </a:solidFill>
                <a:hlinkClick r:id="rId4"/>
              </a:rPr>
              <a:t>Multilevel Monitoring of Activity and Sleep in Healthy People (MMASH)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Dataset provides 24 hours of continuous beat-to-beat heart data, triaxial accelerometer data, sleep quality, physical activity and psychological characteristics (i.e., anxiety status, stress events and emotions) for 22 healthy male participants.</a:t>
            </a:r>
            <a:endParaRPr sz="1600"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Used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l="20352" r="20346"/>
          <a:stretch/>
        </p:blipFill>
        <p:spPr>
          <a:xfrm>
            <a:off x="0" y="0"/>
            <a:ext cx="457634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4">
            <a:alphaModFix/>
          </a:blip>
          <a:srcRect l="20697" r="20703"/>
          <a:stretch/>
        </p:blipFill>
        <p:spPr>
          <a:xfrm>
            <a:off x="4574175" y="0"/>
            <a:ext cx="4521974" cy="51432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293250" y="3889875"/>
            <a:ext cx="6491100" cy="964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Sedentary &amp; Sleep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/>
              <a:t>For Sedentary and Sleep:</a:t>
            </a:r>
            <a:endParaRPr sz="1900" b="1"/>
          </a:p>
          <a:p>
            <a:pPr marL="457200" lvl="0" indent="-349250" algn="l" rtl="0">
              <a:spcBef>
                <a:spcPts val="160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We use the data set from FitBit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The dataset contains 10K+ rows of data regarding the activities and sleep activities of about 20+ people. 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To clean the data, we took the daily averages of their sleep, steps, calories, and distance walked/ran.</a:t>
            </a:r>
            <a:endParaRPr sz="1900"/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Question: </a:t>
            </a:r>
            <a:r>
              <a:rPr lang="en" sz="1600"/>
              <a:t>Does being more sedentary affect the amount of sleep you get?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/>
              <a:t>Hypothesis:</a:t>
            </a:r>
            <a:r>
              <a:rPr lang="en" sz="1600"/>
              <a:t> If you are more sedentary throughout the day, you will sleep less.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/>
              <a:t>Null Hypothesis:</a:t>
            </a:r>
            <a:r>
              <a:rPr lang="en" sz="1600"/>
              <a:t> Being sedentary more than 900 minutes per day will not decrease the amount of sleep.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/>
              <a:t>Alternative Hypothesis:</a:t>
            </a:r>
            <a:r>
              <a:rPr lang="en" sz="1600"/>
              <a:t> Being sedentary more than 900 minutes per day will decrease the amount of sleep.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/>
              <a:t>Significance Level:</a:t>
            </a:r>
            <a:r>
              <a:rPr lang="en" sz="1600"/>
              <a:t> Our p values for sedentary Minutes and Total Steps are less than 0.05, so we reject the null hypothesis.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Development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13" y="168550"/>
            <a:ext cx="8750575" cy="48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812" y="162562"/>
            <a:ext cx="8772376" cy="481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1554</Words>
  <Application>Microsoft Office PowerPoint</Application>
  <PresentationFormat>On-screen Show (16:9)</PresentationFormat>
  <Paragraphs>132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Old Standard TT</vt:lpstr>
      <vt:lpstr>Paperback</vt:lpstr>
      <vt:lpstr>How Do Different Factors Affect Sleep?</vt:lpstr>
      <vt:lpstr>Project Purpose</vt:lpstr>
      <vt:lpstr>Categories</vt:lpstr>
      <vt:lpstr>Data Used</vt:lpstr>
      <vt:lpstr>PowerPoint Presentation</vt:lpstr>
      <vt:lpstr>Preparation</vt:lpstr>
      <vt:lpstr>Hypothesis Development </vt:lpstr>
      <vt:lpstr>PowerPoint Presentation</vt:lpstr>
      <vt:lpstr>PowerPoint Presentation</vt:lpstr>
      <vt:lpstr>PowerPoint Presentation</vt:lpstr>
      <vt:lpstr>Linear Regression</vt:lpstr>
      <vt:lpstr>Analysis</vt:lpstr>
      <vt:lpstr>PowerPoint Presentation</vt:lpstr>
      <vt:lpstr>Hypothesis Development </vt:lpstr>
      <vt:lpstr>PowerPoint Presentation</vt:lpstr>
      <vt:lpstr>Linear Regression</vt:lpstr>
      <vt:lpstr>Analysis</vt:lpstr>
      <vt:lpstr>PowerPoint Presentation</vt:lpstr>
      <vt:lpstr>Emotions Before Sleep</vt:lpstr>
      <vt:lpstr>Hypothesis Development </vt:lpstr>
      <vt:lpstr>PowerPoint Presentation</vt:lpstr>
      <vt:lpstr>PowerPoint Presentation</vt:lpstr>
      <vt:lpstr>Linear Regression</vt:lpstr>
      <vt:lpstr>Analysis</vt:lpstr>
      <vt:lpstr>Emotions After Sleep</vt:lpstr>
      <vt:lpstr>Hypothesis Development </vt:lpstr>
      <vt:lpstr>PowerPoint Presentation</vt:lpstr>
      <vt:lpstr>Linear Regression</vt:lpstr>
      <vt:lpstr>PowerPoint Presentation</vt:lpstr>
      <vt:lpstr>Linear Regression</vt:lpstr>
      <vt:lpstr>Analysis</vt:lpstr>
      <vt:lpstr>PowerPoint Presentation</vt:lpstr>
      <vt:lpstr>Hypothesis Development </vt:lpstr>
      <vt:lpstr>PowerPoint Presentation</vt:lpstr>
      <vt:lpstr>Linear Regression (Total Sleep Time and Anxiety)</vt:lpstr>
      <vt:lpstr>Analysis</vt:lpstr>
      <vt:lpstr>Limitation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Different Factors Affect Sleep?</dc:title>
  <cp:lastModifiedBy>Mahederemariam Bayleyegn</cp:lastModifiedBy>
  <cp:revision>1</cp:revision>
  <dcterms:modified xsi:type="dcterms:W3CDTF">2022-04-28T22:29:37Z</dcterms:modified>
</cp:coreProperties>
</file>