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3206-159B-0421-B357-00D444F4A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48820"/>
            <a:ext cx="8361229" cy="2098226"/>
          </a:xfrm>
        </p:spPr>
        <p:txBody>
          <a:bodyPr/>
          <a:lstStyle/>
          <a:p>
            <a:r>
              <a:rPr lang="en-US" sz="2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 Gesture Recognition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9C335-04F9-BB56-5776-DE48B64B7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755982"/>
            <a:ext cx="6831673" cy="1086237"/>
          </a:xfrm>
        </p:spPr>
        <p:txBody>
          <a:bodyPr/>
          <a:lstStyle/>
          <a:p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Dùng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cử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chỉ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tay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để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điều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khiển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video: Play/stop,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tăng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giảm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âm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lượng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tua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lại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tua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nhanh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mở</a:t>
            </a:r>
            <a:r>
              <a:rPr lang="en-US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full-screen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7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E887-776E-1F89-D441-3C37B9C1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nstantia" panose="02030602050306030303" pitchFamily="18" charset="0"/>
              </a:rPr>
              <a:t>Kết</a:t>
            </a:r>
            <a:r>
              <a:rPr lang="en-US" b="1" dirty="0">
                <a:latin typeface="Constantia" panose="02030602050306030303" pitchFamily="18" charset="0"/>
              </a:rPr>
              <a:t> </a:t>
            </a:r>
            <a:r>
              <a:rPr lang="en-US" b="1" dirty="0" err="1">
                <a:latin typeface="Constantia" panose="02030602050306030303" pitchFamily="18" charset="0"/>
              </a:rPr>
              <a:t>Luận</a:t>
            </a:r>
            <a:endParaRPr lang="en-US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1AB9-BB31-283A-EAD7-2FD4C364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vi-V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ơn giản tiện lợi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cử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video.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hược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 hưởng hiệu năng máy</a:t>
            </a:r>
          </a:p>
          <a:p>
            <a:pPr lvl="1"/>
            <a:r>
              <a:rPr lang="vi-VN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ần điều kiện ảnh phù hợp để có độ chính xác cao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6762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1B68-D5F4-E306-AEA8-CCB220A7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5F1F-8794-AA99-1718-C187D03B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DDBD-C193-F8E2-9551-64FEB4A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50965"/>
            <a:ext cx="9601200" cy="1485900"/>
          </a:xfrm>
        </p:spPr>
        <p:txBody>
          <a:bodyPr/>
          <a:lstStyle/>
          <a:p>
            <a:pPr algn="ctr"/>
            <a:r>
              <a:rPr lang="en-US" b="1" dirty="0"/>
              <a:t>CÁC 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4259-BD45-2CDC-BE1C-B5FF31D5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Lê </a:t>
            </a:r>
            <a:r>
              <a:rPr lang="en-US" sz="2800" dirty="0" err="1"/>
              <a:t>Chí</a:t>
            </a:r>
            <a:r>
              <a:rPr lang="en-US" sz="2800" dirty="0"/>
              <a:t> </a:t>
            </a:r>
            <a:r>
              <a:rPr lang="en-US" sz="2800" dirty="0" err="1"/>
              <a:t>Thọ</a:t>
            </a:r>
            <a:r>
              <a:rPr lang="en-US" sz="2800" dirty="0"/>
              <a:t> - 18021236</a:t>
            </a:r>
          </a:p>
          <a:p>
            <a:r>
              <a:rPr lang="en-US" sz="2800" dirty="0"/>
              <a:t>Đào Anh Tuấn – 18021372</a:t>
            </a:r>
          </a:p>
          <a:p>
            <a:r>
              <a:rPr lang="en-US" sz="2800" dirty="0" err="1"/>
              <a:t>Nguyễn</a:t>
            </a:r>
            <a:r>
              <a:rPr lang="en-US" sz="2800" dirty="0"/>
              <a:t> </a:t>
            </a:r>
            <a:r>
              <a:rPr lang="en-US" sz="2800" dirty="0" err="1"/>
              <a:t>Hoàng</a:t>
            </a:r>
            <a:r>
              <a:rPr lang="en-US" sz="2800" dirty="0"/>
              <a:t> </a:t>
            </a:r>
            <a:r>
              <a:rPr lang="en-US" sz="2800" dirty="0" err="1"/>
              <a:t>Việt</a:t>
            </a:r>
            <a:r>
              <a:rPr lang="en-US" sz="2800" dirty="0"/>
              <a:t> - 18021419</a:t>
            </a:r>
          </a:p>
        </p:txBody>
      </p:sp>
    </p:spTree>
    <p:extLst>
      <p:ext uri="{BB962C8B-B14F-4D97-AF65-F5344CB8AC3E}">
        <p14:creationId xmlns:p14="http://schemas.microsoft.com/office/powerpoint/2010/main" val="8817677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D536-2ADC-3A64-BCF3-4619B1FB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1.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Mô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hình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học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máy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9E93-07CA-A2E2-D836-8D082FAD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9131"/>
            <a:ext cx="7127966" cy="4413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1.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Chuẩn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bị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dữ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liệu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với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Tensowflow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Dataset API</a:t>
            </a:r>
          </a:p>
          <a:p>
            <a:pPr marL="0" indent="0" algn="l">
              <a:buNone/>
            </a:pPr>
            <a:r>
              <a:rPr lang="en-US" b="1" dirty="0"/>
              <a:t>      a,</a:t>
            </a:r>
            <a:r>
              <a:rPr lang="en-US" dirty="0"/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Dùng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LabelImg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cho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Label sign language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4292F"/>
                </a:solidFill>
                <a:latin typeface="-apple-system"/>
              </a:rPr>
              <a:t>      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b, </a:t>
            </a:r>
            <a:r>
              <a:rPr lang="vi-VN" b="1" i="0" dirty="0">
                <a:solidFill>
                  <a:srgbClr val="24292F"/>
                </a:solidFill>
                <a:effectLst/>
                <a:latin typeface="-apple-system"/>
              </a:rPr>
              <a:t>Đưa Data về kiểu TFRecord:TFRecord là định dạng </a:t>
            </a: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           </a:t>
            </a:r>
            <a:r>
              <a:rPr lang="vi-VN" b="1" i="0" dirty="0">
                <a:solidFill>
                  <a:srgbClr val="24292F"/>
                </a:solidFill>
                <a:effectLst/>
                <a:latin typeface="-apple-system"/>
              </a:rPr>
              <a:t>văn bản để lưu trữ một chuỗi các bản ghi nhị phân.</a:t>
            </a: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vi-VN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2. </a:t>
            </a:r>
            <a:r>
              <a:rPr lang="vi-VN" b="1" i="0" dirty="0">
                <a:solidFill>
                  <a:srgbClr val="24292F"/>
                </a:solidFill>
                <a:effectLst/>
                <a:latin typeface="-apple-system"/>
              </a:rPr>
              <a:t>Chuyển đổi sang TFRecord có một số lợi thế sau:</a:t>
            </a: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sz="1400" b="1" i="0" dirty="0">
                <a:solidFill>
                  <a:srgbClr val="24292F"/>
                </a:solidFill>
                <a:effectLst/>
                <a:latin typeface="-apple-system"/>
              </a:rPr>
              <a:t> Lưu trữ hiệu quả: dữ liệu TFRecord có thể chiếm ít dung lượng hơn dữ liệu gốc; nó cũng có thể được phân dữ liệu thành nhiều tệp. Khi save dưới dạng nhị phân,     ta sẽ tiết kiệm nhiều dung lượng.    </a:t>
            </a:r>
            <a:endParaRPr lang="en-US" sz="14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sz="1400" b="1" i="0" dirty="0">
                <a:solidFill>
                  <a:srgbClr val="24292F"/>
                </a:solidFill>
                <a:effectLst/>
                <a:latin typeface="-apple-system"/>
              </a:rPr>
              <a:t> I/O nhanh: định dạng TFRecord có thể được đọc song song, rất hữu ích khi train trên TPU hoặc nhiều máy chủ.   Tệp độc lập: dữ liệu TFRecord có thể được đọc từ một nguồn duy nhất. Ví dụ như data ảnh ta sẽ có ảnh nhiều folder, label và các chú thích của ảnh (annotation) ở nơi khác. TFRecord sẽ tóm tắt lại dữ liệu về một chỗ.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1806A3-0F51-969F-D911-91BD1A968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154" y="1963766"/>
            <a:ext cx="2760617" cy="36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51E9-CF3C-119F-932D-F431CAD1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80161"/>
            <a:ext cx="9601200" cy="4683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3. Download TF Models Pretrained Models from </a:t>
            </a:r>
            <a:r>
              <a:rPr lang="en-US" b="1" i="0" dirty="0" err="1">
                <a:effectLst/>
                <a:latin typeface="-apple-system"/>
              </a:rPr>
              <a:t>Tensorflow</a:t>
            </a:r>
            <a:r>
              <a:rPr lang="en-US" b="1" i="0" dirty="0">
                <a:effectLst/>
                <a:latin typeface="-apple-system"/>
              </a:rPr>
              <a:t> Model Zoo</a:t>
            </a:r>
          </a:p>
          <a:p>
            <a:pPr marL="0" indent="0">
              <a:buNone/>
            </a:pPr>
            <a:r>
              <a:rPr lang="en-US" dirty="0"/>
              <a:t>	Model: ssd_mobilenet_v2_fpnlite_320x320_coco17_tpu-8</a:t>
            </a:r>
            <a:endParaRPr lang="en-US" b="1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4. Copy Model Config to Training Folder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5. Update Config For Transfer Learning</a:t>
            </a:r>
          </a:p>
          <a:p>
            <a:pPr marL="0" indent="0">
              <a:buNone/>
            </a:pPr>
            <a:r>
              <a:rPr lang="en-US" b="1" dirty="0">
                <a:latin typeface="-apple-system"/>
              </a:rPr>
              <a:t>	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92A18-83B6-DCEA-571C-037FF3881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49" y="3082835"/>
            <a:ext cx="9248502" cy="19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82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C88-5B30-CD79-D782-8C483651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71450"/>
            <a:ext cx="9601200" cy="900249"/>
          </a:xfrm>
        </p:spPr>
        <p:txBody>
          <a:bodyPr/>
          <a:lstStyle/>
          <a:p>
            <a:pPr algn="ctr"/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SSD-</a:t>
            </a:r>
            <a:r>
              <a:rPr lang="en-US" b="1" dirty="0" err="1"/>
              <a:t>MobileNet</a:t>
            </a:r>
            <a:endParaRPr 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A0A407-5057-85D6-94CE-C7A829A209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90539"/>
            <a:ext cx="9601200" cy="357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598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3CC2-1221-CD4A-5BE9-4F18D49A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45771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6. Train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mô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hình</a:t>
            </a: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7. Load Train Model From Checkpoint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C3A61-8AFA-71B1-CB41-D89011B5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59" y="1935031"/>
            <a:ext cx="10319657" cy="935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F8E76-EDF4-D647-B132-5565EC7E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59" y="3260243"/>
            <a:ext cx="828790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4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F32F-9A71-D848-274F-1316C1EF2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53" y="523204"/>
            <a:ext cx="9601200" cy="4377543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8. Detect in Real-Time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9415BBA-47E0-BA22-20CF-DD4760FF8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42" y="1079862"/>
            <a:ext cx="6377464" cy="53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3851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2F4-D985-2CDD-35C5-FF0B3713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55765"/>
            <a:ext cx="9601200" cy="968829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dirty="0"/>
              <a:t>. </a:t>
            </a:r>
            <a:r>
              <a:rPr lang="vi-VN" b="1" i="0" dirty="0">
                <a:solidFill>
                  <a:srgbClr val="24292F"/>
                </a:solidFill>
                <a:effectLst/>
                <a:latin typeface="-apple-system"/>
              </a:rPr>
              <a:t>Dùng thư viện opencv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F196-F2F5-18AC-9AC9-32A06D7A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724297"/>
            <a:ext cx="9263418" cy="4343400"/>
          </a:xfrm>
        </p:spPr>
        <p:txBody>
          <a:bodyPr/>
          <a:lstStyle/>
          <a:p>
            <a:r>
              <a:rPr lang="vi-VN" b="1" i="0" dirty="0">
                <a:solidFill>
                  <a:srgbClr val="24292F"/>
                </a:solidFill>
                <a:effectLst/>
                <a:latin typeface="-apple-system"/>
              </a:rPr>
              <a:t>Đếm số lượng ngón tay</a:t>
            </a:r>
          </a:p>
          <a:p>
            <a:pPr lvl="1"/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Dùng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bộ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lọc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Gaussian</a:t>
            </a:r>
          </a:p>
          <a:p>
            <a:pPr lvl="1"/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Tách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ngưỡng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với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phương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pháp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Otsu’</a:t>
            </a:r>
          </a:p>
          <a:p>
            <a:pPr lvl="1"/>
            <a:r>
              <a:rPr lang="en-US" b="1" i="0" dirty="0" err="1">
                <a:solidFill>
                  <a:srgbClr val="24292F"/>
                </a:solidFill>
                <a:latin typeface="-apple-system"/>
              </a:rPr>
              <a:t>Tìm</a:t>
            </a:r>
            <a:r>
              <a:rPr lang="en-US" b="1" i="0" dirty="0">
                <a:solidFill>
                  <a:srgbClr val="24292F"/>
                </a:solidFill>
                <a:latin typeface="-apple-system"/>
              </a:rPr>
              <a:t> contour </a:t>
            </a:r>
            <a:r>
              <a:rPr lang="en-US" b="1" i="0" dirty="0" err="1">
                <a:solidFill>
                  <a:srgbClr val="24292F"/>
                </a:solidFill>
                <a:latin typeface="-apple-system"/>
              </a:rPr>
              <a:t>với</a:t>
            </a:r>
            <a:r>
              <a:rPr lang="en-US" b="1" i="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latin typeface="-apple-system"/>
              </a:rPr>
              <a:t>diện</a:t>
            </a:r>
            <a:r>
              <a:rPr lang="en-US" b="1" i="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latin typeface="-apple-system"/>
              </a:rPr>
              <a:t>tích</a:t>
            </a:r>
            <a:r>
              <a:rPr lang="en-US" b="1" i="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latin typeface="-apple-system"/>
              </a:rPr>
              <a:t>lớn</a:t>
            </a:r>
            <a:r>
              <a:rPr lang="en-US" b="1" i="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latin typeface="-apple-system"/>
              </a:rPr>
              <a:t>nhất</a:t>
            </a:r>
            <a:endParaRPr lang="en-US" b="1" i="0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1" i="0" dirty="0" err="1">
                <a:solidFill>
                  <a:srgbClr val="24292F"/>
                </a:solidFill>
                <a:latin typeface="-apple-system"/>
              </a:rPr>
              <a:t>Vẽ</a:t>
            </a:r>
            <a:r>
              <a:rPr lang="en-US" b="1" i="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latin typeface="-apple-system"/>
              </a:rPr>
              <a:t>hình</a:t>
            </a:r>
            <a:r>
              <a:rPr lang="en-US" b="1" i="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latin typeface="-apple-system"/>
              </a:rPr>
              <a:t>vuông</a:t>
            </a:r>
            <a:r>
              <a:rPr lang="en-US" b="1" i="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latin typeface="-apple-system"/>
              </a:rPr>
              <a:t>xung</a:t>
            </a:r>
            <a:r>
              <a:rPr lang="en-US" b="1" i="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latin typeface="-apple-system"/>
              </a:rPr>
              <a:t>quanh</a:t>
            </a:r>
            <a:r>
              <a:rPr lang="en-US" b="1" i="0" dirty="0">
                <a:solidFill>
                  <a:srgbClr val="24292F"/>
                </a:solidFill>
                <a:latin typeface="-apple-system"/>
              </a:rPr>
              <a:t> contour</a:t>
            </a:r>
          </a:p>
          <a:p>
            <a:pPr lvl="1"/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Tìm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convex hull</a:t>
            </a:r>
          </a:p>
          <a:p>
            <a:pPr lvl="1"/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Vẽ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contours</a:t>
            </a:r>
          </a:p>
          <a:p>
            <a:pPr lvl="1"/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Tìm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góc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giữa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các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ngón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tay</a:t>
            </a: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7550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ở ảnh">
            <a:extLst>
              <a:ext uri="{FF2B5EF4-FFF2-40B4-BE49-F238E27FC236}">
                <a16:creationId xmlns:a16="http://schemas.microsoft.com/office/drawing/2014/main" id="{A3F2C853-CF78-EA03-0ADE-45B026395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67" y="1899188"/>
            <a:ext cx="9873398" cy="41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F507BF-0997-8E49-57AB-882FBB45D344}"/>
              </a:ext>
            </a:extLst>
          </p:cNvPr>
          <p:cNvSpPr txBox="1"/>
          <p:nvPr/>
        </p:nvSpPr>
        <p:spPr>
          <a:xfrm>
            <a:off x="1938451" y="803757"/>
            <a:ext cx="831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ngón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</p:txBody>
      </p:sp>
    </p:spTree>
    <p:extLst>
      <p:ext uri="{BB962C8B-B14F-4D97-AF65-F5344CB8AC3E}">
        <p14:creationId xmlns:p14="http://schemas.microsoft.com/office/powerpoint/2010/main" val="3961797459"/>
      </p:ext>
    </p:extLst>
  </p:cSld>
  <p:clrMapOvr>
    <a:masterClrMapping/>
  </p:clrMapOvr>
  <p:transition spd="med">
    <p:split orient="vert"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{EC28CDC6-D5E2-495C-AEFA-BC12A82D702D}tf10001105</Template>
  <TotalTime>72</TotalTime>
  <Words>437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Constantia</vt:lpstr>
      <vt:lpstr>Franklin Gothic Book</vt:lpstr>
      <vt:lpstr>Segoe UI</vt:lpstr>
      <vt:lpstr>Crop</vt:lpstr>
      <vt:lpstr>Hand Gesture Recognition </vt:lpstr>
      <vt:lpstr>CÁC THÀNH VIÊN NHÓM</vt:lpstr>
      <vt:lpstr>1. Mô hình học máy </vt:lpstr>
      <vt:lpstr>PowerPoint Presentation</vt:lpstr>
      <vt:lpstr>Kiến trúc mô hình SSD-MobileNet</vt:lpstr>
      <vt:lpstr>PowerPoint Presentation</vt:lpstr>
      <vt:lpstr>PowerPoint Presentation</vt:lpstr>
      <vt:lpstr>2. Dùng thư viện opencv</vt:lpstr>
      <vt:lpstr>PowerPoint Presentation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</dc:title>
  <dc:creator>Đào Anh Tuấn</dc:creator>
  <cp:lastModifiedBy>Nguyen Hoang Viet</cp:lastModifiedBy>
  <cp:revision>9</cp:revision>
  <dcterms:created xsi:type="dcterms:W3CDTF">2022-06-24T07:58:18Z</dcterms:created>
  <dcterms:modified xsi:type="dcterms:W3CDTF">2022-06-24T13:07:33Z</dcterms:modified>
</cp:coreProperties>
</file>