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 Id="rLinkId0" Type="http://schemas.openxmlformats.org/officeDocument/2006/relationships/hyperlink" Target="https://user-images.githubusercontent.com/94554407/174918088-4792b937-a4a4-4e6d-b3fc-de94467593d0.png" TargetMode="Externa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99744"/>
            <a:ext cx="5955792" cy="2779776"/>
          </a:xfrm>
          <a:prstGeom prst="rect">
            <a:avLst/>
          </a:prstGeom>
        </p:spPr>
        <p:txBody>
          <a:bodyPr lIns="0" tIns="0" rIns="0" bIns="0">
            <a:noAutofit/>
          </a:bodyPr>
          <a:p>
            <a:pPr indent="0">
              <a:spcAft>
                <a:spcPts val="1890"/>
              </a:spcAft>
            </a:pPr>
            <a:r>
              <a:rPr lang="en-US" b="1" sz="2300">
                <a:solidFill>
                  <a:srgbClr val="24292F"/>
                </a:solidFill>
                <a:latin typeface="Segoe UI"/>
              </a:rPr>
              <a:t>HandGestureRecognition</a:t>
            </a:r>
          </a:p>
          <a:p>
            <a:pPr indent="0">
              <a:lnSpc>
                <a:spcPts val="2400"/>
              </a:lnSpc>
              <a:spcAft>
                <a:spcPts val="1680"/>
              </a:spcAft>
            </a:pPr>
            <a:r>
              <a:rPr lang="en-US" b="1" sz="1800">
                <a:solidFill>
                  <a:srgbClr val="24292F"/>
                </a:solidFill>
                <a:latin typeface="Segoe UI"/>
              </a:rPr>
              <a:t>Dung cd chi tay de tao dieu khien video: Play/stop, tang, giam am luting, tua lai, tua nhanh, md full-screen</a:t>
            </a:r>
          </a:p>
          <a:p>
            <a:pPr indent="0">
              <a:spcAft>
                <a:spcPts val="1890"/>
              </a:spcAft>
            </a:pPr>
            <a:r>
              <a:rPr lang="en-US" b="1" sz="2300">
                <a:solidFill>
                  <a:srgbClr val="24292F"/>
                </a:solidFill>
                <a:latin typeface="Segoe UI"/>
              </a:rPr>
              <a:t>Mo hinh hoc may</a:t>
            </a:r>
          </a:p>
          <a:p>
            <a:pPr algn="just" indent="0"/>
            <a:r>
              <a:rPr lang="en-US" b="1" sz="1800">
                <a:solidFill>
                  <a:srgbClr val="24292F"/>
                </a:solidFill>
                <a:latin typeface="Segoe UI"/>
              </a:rPr>
              <a:t>I.Chuan bi dd lieu vdi Tensowflow Dataset API</a:t>
            </a:r>
          </a:p>
          <a:p>
            <a:pPr marL="1111504" indent="0">
              <a:spcAft>
                <a:spcPts val="1680"/>
              </a:spcAft>
            </a:pPr>
            <a:r>
              <a:rPr lang="en-US" sz="550">
                <a:solidFill>
                  <a:srgbClr val="24292F"/>
                </a:solidFill>
                <a:latin typeface="Consolas"/>
              </a:rPr>
              <a:t>• •</a:t>
            </a:r>
          </a:p>
          <a:p>
            <a:pPr algn="just" indent="0">
              <a:spcAft>
                <a:spcPts val="1680"/>
              </a:spcAft>
            </a:pPr>
            <a:r>
              <a:rPr lang="en-US" b="1" sz="1500">
                <a:solidFill>
                  <a:srgbClr val="24292F"/>
                </a:solidFill>
                <a:latin typeface="Segoe UI"/>
              </a:rPr>
              <a:t>Pretrained</a:t>
            </a:r>
          </a:p>
        </p:txBody>
      </p:sp>
      <p:sp>
        <p:nvSpPr>
          <p:cNvPr id="3" name=""/>
          <p:cNvSpPr/>
          <p:nvPr/>
        </p:nvSpPr>
        <p:spPr>
          <a:xfrm>
            <a:off x="896112" y="4059936"/>
            <a:ext cx="5916168" cy="2798064"/>
          </a:xfrm>
          <a:prstGeom prst="rect">
            <a:avLst/>
          </a:prstGeom>
        </p:spPr>
        <p:txBody>
          <a:bodyPr lIns="0" tIns="0" rIns="0" bIns="0">
            <a:noAutofit/>
          </a:bodyPr>
          <a:p>
            <a:pPr indent="0">
              <a:lnSpc>
                <a:spcPts val="1968"/>
              </a:lnSpc>
              <a:spcBef>
                <a:spcPts val="1680"/>
              </a:spcBef>
              <a:spcAft>
                <a:spcPts val="1050"/>
              </a:spcAft>
            </a:pPr>
            <a:r>
              <a:rPr lang="en-US" b="1" sz="1500">
                <a:solidFill>
                  <a:srgbClr val="24292F"/>
                </a:solidFill>
                <a:latin typeface="Segoe UI"/>
              </a:rPr>
              <a:t>Data: Dtf lieu cat tfr webcam vdi cd chi tay ttiting dng 6 dieu khien</a:t>
            </a:r>
          </a:p>
          <a:p>
            <a:pPr algn="just" indent="0">
              <a:lnSpc>
                <a:spcPts val="1992"/>
              </a:lnSpc>
              <a:spcAft>
                <a:spcPts val="210"/>
              </a:spcAft>
            </a:pPr>
            <a:r>
              <a:rPr lang="en-US" b="1" sz="1500">
                <a:solidFill>
                  <a:srgbClr val="24292F"/>
                </a:solidFill>
                <a:latin typeface="Segoe UI"/>
              </a:rPr>
              <a:t>Dtia Data ve kieu TFRecord:TFRecord la dinh dang van ban de ltiu trd mot chuoi cac ban ghi nhi phan. Chuyen doi sang TFRecord co mot so ltii the sau:</a:t>
            </a:r>
          </a:p>
          <a:p>
            <a:pPr indent="0">
              <a:lnSpc>
                <a:spcPts val="1152"/>
              </a:lnSpc>
            </a:pPr>
            <a:r>
              <a:rPr lang="en-US" sz="1000">
                <a:solidFill>
                  <a:srgbClr val="24292F"/>
                </a:solidFill>
                <a:latin typeface="Consolas"/>
              </a:rPr>
              <a:t>1: Luu tr&amp; hieu qua: d&amp; lieu TFRecord co the chiem it dung luong hon d&amp; lieu goc; no cung co the duoc phan d&amp; lieu thanh nhieu tep. Khi save duoi dang nhi phan, ta se tiet kiem nhieu dung luong.</a:t>
            </a:r>
          </a:p>
          <a:p>
            <a:pPr indent="0">
              <a:lnSpc>
                <a:spcPts val="1152"/>
              </a:lnSpc>
            </a:pPr>
            <a:r>
              <a:rPr lang="en-US" sz="1000">
                <a:solidFill>
                  <a:srgbClr val="24292F"/>
                </a:solidFill>
                <a:latin typeface="Consolas"/>
              </a:rPr>
              <a:t>2: I/O nhanh: dinh dang TFRecord co the duoc doc song song, rat h&amp;u ich khi train tren TPU hoac nhieu may chu.</a:t>
            </a:r>
          </a:p>
          <a:p>
            <a:pPr indent="0">
              <a:lnSpc>
                <a:spcPts val="1152"/>
              </a:lnSpc>
              <a:spcAft>
                <a:spcPts val="1680"/>
              </a:spcAft>
            </a:pPr>
            <a:r>
              <a:rPr lang="en-US" sz="1000">
                <a:solidFill>
                  <a:srgbClr val="24292F"/>
                </a:solidFill>
                <a:latin typeface="Consolas"/>
              </a:rPr>
              <a:t>Tep doc lap: d&amp; lieu TFRecord co the duoc doc td mot nguon duy nhat. Vi du nhu data anh ta se co anh nhieu folder, label va cac chu thich cua anh (annotation) </a:t>
            </a:r>
            <a:r>
              <a:rPr lang="en-US" i="1" sz="1000">
                <a:solidFill>
                  <a:srgbClr val="24292F"/>
                </a:solidFill>
                <a:latin typeface="Consolas"/>
              </a:rPr>
              <a:t>d</a:t>
            </a:r>
            <a:r>
              <a:rPr lang="en-US" sz="1000">
                <a:solidFill>
                  <a:srgbClr val="24292F"/>
                </a:solidFill>
                <a:latin typeface="Consolas"/>
              </a:rPr>
              <a:t> noi khac. TFRecord se tom tat lai d&amp; lieu ve mot cho.</a:t>
            </a:r>
          </a:p>
        </p:txBody>
      </p:sp>
      <p:sp>
        <p:nvSpPr>
          <p:cNvPr id="4" name=""/>
          <p:cNvSpPr/>
          <p:nvPr/>
        </p:nvSpPr>
        <p:spPr>
          <a:xfrm>
            <a:off x="905256" y="7141464"/>
            <a:ext cx="3813048" cy="710184"/>
          </a:xfrm>
          <a:prstGeom prst="rect">
            <a:avLst/>
          </a:prstGeom>
        </p:spPr>
        <p:txBody>
          <a:bodyPr lIns="0" tIns="0" rIns="0" bIns="0">
            <a:noAutofit/>
          </a:bodyPr>
          <a:p>
            <a:pPr algn="just" indent="0">
              <a:spcBef>
                <a:spcPts val="1680"/>
              </a:spcBef>
              <a:spcAft>
                <a:spcPts val="1680"/>
              </a:spcAft>
            </a:pPr>
            <a:r>
              <a:rPr lang="en-US" b="1" sz="1500">
                <a:solidFill>
                  <a:srgbClr val="24292F"/>
                </a:solidFill>
                <a:latin typeface="Segoe UI"/>
              </a:rPr>
              <a:t>Update Config</a:t>
            </a:r>
          </a:p>
          <a:p>
            <a:pPr algn="just" indent="0">
              <a:spcAft>
                <a:spcPts val="1680"/>
              </a:spcAft>
            </a:pPr>
            <a:r>
              <a:rPr lang="en-US" b="1" sz="1500">
                <a:solidFill>
                  <a:srgbClr val="24292F"/>
                </a:solidFill>
                <a:latin typeface="Segoe UI"/>
              </a:rPr>
              <a:t>2.</a:t>
            </a:r>
            <a:r>
              <a:rPr lang="en-US" b="1" sz="1500">
                <a:latin typeface="Segoe UI"/>
              </a:rPr>
              <a:t> </a:t>
            </a:r>
            <a:r>
              <a:rPr lang="en-US" b="1" sz="1500">
                <a:solidFill>
                  <a:srgbClr val="24292F"/>
                </a:solidFill>
                <a:latin typeface="Segoe UI"/>
              </a:rPr>
              <a:t>Dung Labellmg cho Label sign language</a:t>
            </a:r>
          </a:p>
        </p:txBody>
      </p:sp>
      <p:sp>
        <p:nvSpPr>
          <p:cNvPr id="5" name=""/>
          <p:cNvSpPr/>
          <p:nvPr/>
        </p:nvSpPr>
        <p:spPr>
          <a:xfrm>
            <a:off x="902208" y="8092440"/>
            <a:ext cx="1191768" cy="609600"/>
          </a:xfrm>
          <a:prstGeom prst="rect">
            <a:avLst/>
          </a:prstGeom>
        </p:spPr>
        <p:txBody>
          <a:bodyPr lIns="0" tIns="0" rIns="0" bIns="0">
            <a:noAutofit/>
          </a:bodyPr>
          <a:p>
            <a:pPr algn="just" indent="0">
              <a:spcBef>
                <a:spcPts val="1680"/>
              </a:spcBef>
              <a:spcAft>
                <a:spcPts val="1050"/>
              </a:spcAft>
            </a:pPr>
            <a:r>
              <a:rPr lang="en-US" b="1" sz="1200">
                <a:solidFill>
                  <a:srgbClr val="24292F"/>
                </a:solidFill>
                <a:latin typeface="Segoe UI"/>
              </a:rPr>
              <a:t>item</a:t>
            </a:r>
          </a:p>
          <a:p>
            <a:pPr algn="just" indent="0">
              <a:spcAft>
                <a:spcPts val="210"/>
              </a:spcAft>
            </a:pPr>
            <a:r>
              <a:rPr lang="en-US" sz="1000">
                <a:solidFill>
                  <a:srgbClr val="24292F"/>
                </a:solidFill>
                <a:latin typeface="Consolas"/>
              </a:rPr>
              <a:t>name:'Play/Pause'</a:t>
            </a:r>
          </a:p>
          <a:p>
            <a:pPr algn="just" indent="0">
              <a:spcAft>
                <a:spcPts val="1050"/>
              </a:spcAft>
            </a:pPr>
            <a:r>
              <a:rPr lang="en-US" sz="1000">
                <a:solidFill>
                  <a:srgbClr val="24292F"/>
                </a:solidFill>
                <a:latin typeface="Consolas"/>
              </a:rPr>
              <a:t>id:1</a:t>
            </a:r>
          </a:p>
        </p:txBody>
      </p:sp>
      <p:sp>
        <p:nvSpPr>
          <p:cNvPr id="6" name=""/>
          <p:cNvSpPr/>
          <p:nvPr/>
        </p:nvSpPr>
        <p:spPr>
          <a:xfrm>
            <a:off x="905256" y="8875776"/>
            <a:ext cx="1118616" cy="149352"/>
          </a:xfrm>
          <a:prstGeom prst="rect">
            <a:avLst/>
          </a:prstGeom>
        </p:spPr>
        <p:txBody>
          <a:bodyPr lIns="0" tIns="0" rIns="0" bIns="0" wrap="none">
            <a:noAutofit/>
          </a:bodyPr>
          <a:p>
            <a:pPr algn="just" indent="0">
              <a:spcBef>
                <a:spcPts val="1050"/>
              </a:spcBef>
            </a:pPr>
            <a:r>
              <a:rPr lang="en-US" sz="1000">
                <a:solidFill>
                  <a:srgbClr val="24292F"/>
                </a:solidFill>
                <a:latin typeface="Consolas"/>
              </a:rPr>
              <a:t>name:'Volume Up'</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4840224"/>
            <a:ext cx="5946648" cy="2212848"/>
          </a:xfrm>
          <a:prstGeom prst="rect">
            <a:avLst/>
          </a:prstGeom>
        </p:spPr>
      </p:pic>
      <p:sp>
        <p:nvSpPr>
          <p:cNvPr id="3" name=""/>
          <p:cNvSpPr/>
          <p:nvPr/>
        </p:nvSpPr>
        <p:spPr>
          <a:xfrm>
            <a:off x="908304" y="926592"/>
            <a:ext cx="298704" cy="124968"/>
          </a:xfrm>
          <a:prstGeom prst="rect">
            <a:avLst/>
          </a:prstGeom>
        </p:spPr>
        <p:txBody>
          <a:bodyPr lIns="0" tIns="0" rIns="0" bIns="0" wrap="none">
            <a:noAutofit/>
          </a:bodyPr>
          <a:p>
            <a:pPr indent="0"/>
            <a:r>
              <a:rPr lang="en-US" sz="950">
                <a:solidFill>
                  <a:srgbClr val="24292F"/>
                </a:solidFill>
                <a:latin typeface="Consolas"/>
              </a:rPr>
              <a:t>id:2</a:t>
            </a:r>
          </a:p>
        </p:txBody>
      </p:sp>
      <p:sp>
        <p:nvSpPr>
          <p:cNvPr id="4" name=""/>
          <p:cNvSpPr/>
          <p:nvPr/>
        </p:nvSpPr>
        <p:spPr>
          <a:xfrm>
            <a:off x="905256" y="1222248"/>
            <a:ext cx="1328928" cy="1612392"/>
          </a:xfrm>
          <a:prstGeom prst="rect">
            <a:avLst/>
          </a:prstGeom>
        </p:spPr>
        <p:txBody>
          <a:bodyPr lIns="0" tIns="0" rIns="0" bIns="0">
            <a:noAutofit/>
          </a:bodyPr>
          <a:p>
            <a:pPr indent="0">
              <a:lnSpc>
                <a:spcPts val="1176"/>
              </a:lnSpc>
              <a:spcAft>
                <a:spcPts val="630"/>
              </a:spcAft>
            </a:pPr>
            <a:r>
              <a:rPr lang="en-US" sz="1000">
                <a:solidFill>
                  <a:srgbClr val="24292F"/>
                </a:solidFill>
                <a:latin typeface="Consolas"/>
              </a:rPr>
              <a:t>name:'Volume Down' id:3</a:t>
            </a:r>
          </a:p>
          <a:p>
            <a:pPr indent="0"/>
            <a:r>
              <a:rPr lang="en-US" sz="1000">
                <a:solidFill>
                  <a:srgbClr val="24292F"/>
                </a:solidFill>
                <a:latin typeface="Consolas"/>
              </a:rPr>
              <a:t>name:'Fast_Forward'</a:t>
            </a:r>
          </a:p>
          <a:p>
            <a:pPr indent="0">
              <a:spcAft>
                <a:spcPts val="1050"/>
              </a:spcAft>
            </a:pPr>
            <a:r>
              <a:rPr lang="en-US" sz="1000">
                <a:solidFill>
                  <a:srgbClr val="24292F"/>
                </a:solidFill>
                <a:latin typeface="Consolas"/>
              </a:rPr>
              <a:t>id:4</a:t>
            </a:r>
          </a:p>
          <a:p>
            <a:pPr indent="0"/>
            <a:r>
              <a:rPr lang="en-US" sz="1000">
                <a:solidFill>
                  <a:srgbClr val="24292F"/>
                </a:solidFill>
                <a:latin typeface="Consolas"/>
              </a:rPr>
              <a:t>name:'Rewind'</a:t>
            </a:r>
          </a:p>
          <a:p>
            <a:pPr indent="0">
              <a:spcAft>
                <a:spcPts val="1050"/>
              </a:spcAft>
            </a:pPr>
            <a:r>
              <a:rPr lang="en-US" sz="1000">
                <a:solidFill>
                  <a:srgbClr val="24292F"/>
                </a:solidFill>
                <a:latin typeface="Consolas"/>
              </a:rPr>
              <a:t>id:5</a:t>
            </a:r>
          </a:p>
          <a:p>
            <a:pPr indent="0"/>
            <a:r>
              <a:rPr lang="en-US" sz="1000">
                <a:solidFill>
                  <a:srgbClr val="24292F"/>
                </a:solidFill>
                <a:latin typeface="Consolas"/>
              </a:rPr>
              <a:t>name:'Full_Screen'</a:t>
            </a:r>
          </a:p>
          <a:p>
            <a:pPr indent="0">
              <a:spcAft>
                <a:spcPts val="1470"/>
              </a:spcAft>
            </a:pPr>
            <a:r>
              <a:rPr lang="en-US" sz="1000">
                <a:solidFill>
                  <a:srgbClr val="24292F"/>
                </a:solidFill>
                <a:latin typeface="Consolas"/>
              </a:rPr>
              <a:t>id:6</a:t>
            </a:r>
          </a:p>
        </p:txBody>
      </p:sp>
      <p:sp>
        <p:nvSpPr>
          <p:cNvPr id="5" name=""/>
          <p:cNvSpPr/>
          <p:nvPr/>
        </p:nvSpPr>
        <p:spPr>
          <a:xfrm>
            <a:off x="899160" y="3115056"/>
            <a:ext cx="5617464" cy="1563624"/>
          </a:xfrm>
          <a:prstGeom prst="rect">
            <a:avLst/>
          </a:prstGeom>
        </p:spPr>
        <p:txBody>
          <a:bodyPr lIns="0" tIns="0" rIns="0" bIns="0">
            <a:noAutofit/>
          </a:bodyPr>
          <a:p>
            <a:pPr indent="0">
              <a:lnSpc>
                <a:spcPts val="3816"/>
              </a:lnSpc>
              <a:spcBef>
                <a:spcPts val="1470"/>
              </a:spcBef>
            </a:pPr>
            <a:r>
              <a:rPr lang="en-US" b="1" sz="1500">
                <a:solidFill>
                  <a:srgbClr val="24292F"/>
                </a:solidFill>
                <a:latin typeface="Segoe UI"/>
              </a:rPr>
              <a:t>3.</a:t>
            </a:r>
            <a:r>
              <a:rPr lang="en-US" b="1" sz="1500">
                <a:latin typeface="Segoe UI"/>
              </a:rPr>
              <a:t> </a:t>
            </a:r>
            <a:r>
              <a:rPr lang="en-US" b="1" sz="1500">
                <a:solidFill>
                  <a:srgbClr val="24292F"/>
                </a:solidFill>
                <a:latin typeface="Segoe UI"/>
              </a:rPr>
              <a:t>Cai dat Tensorflow Object Detection pipeline configuration Model: ssd mobnet</a:t>
            </a:r>
          </a:p>
          <a:p>
            <a:pPr indent="0">
              <a:spcAft>
                <a:spcPts val="1050"/>
              </a:spcAft>
            </a:pPr>
            <a:r>
              <a:rPr lang="en-US" b="1" sz="1200">
                <a:solidFill>
                  <a:srgbClr val="24292F"/>
                </a:solidFill>
                <a:latin typeface="Segoe UI"/>
              </a:rPr>
              <a:t>Mo hinh SSD drfdc chia lam hai giai doan:</a:t>
            </a:r>
          </a:p>
          <a:p>
            <a:pPr indent="304800">
              <a:lnSpc>
                <a:spcPts val="1152"/>
              </a:lnSpc>
            </a:pPr>
            <a:r>
              <a:rPr lang="en-US" sz="1000">
                <a:solidFill>
                  <a:srgbClr val="24292F"/>
                </a:solidFill>
                <a:latin typeface="Consolas"/>
              </a:rPr>
              <a:t>-Trich xuat feature map de tang hieu qua trong viec phat hien. 6 day su” dung MobileNet.</a:t>
            </a:r>
          </a:p>
        </p:txBody>
      </p:sp>
      <p:sp>
        <p:nvSpPr>
          <p:cNvPr id="6" name=""/>
          <p:cNvSpPr/>
          <p:nvPr/>
        </p:nvSpPr>
        <p:spPr>
          <a:xfrm>
            <a:off x="1191768" y="4687824"/>
            <a:ext cx="4556760" cy="164592"/>
          </a:xfrm>
          <a:prstGeom prst="rect">
            <a:avLst/>
          </a:prstGeom>
        </p:spPr>
        <p:txBody>
          <a:bodyPr lIns="0" tIns="0" rIns="0" bIns="0" wrap="none">
            <a:noAutofit/>
          </a:bodyPr>
          <a:p>
            <a:pPr indent="0"/>
            <a:r>
              <a:rPr lang="en-US" sz="1000">
                <a:solidFill>
                  <a:srgbClr val="24292F"/>
                </a:solidFill>
                <a:latin typeface="Consolas"/>
              </a:rPr>
              <a:t>-Ap dung cac bo loc tich chap de co the detect du^c cac doi tuong</a:t>
            </a:r>
          </a:p>
        </p:txBody>
      </p:sp>
      <p:sp>
        <p:nvSpPr>
          <p:cNvPr id="7" name=""/>
          <p:cNvSpPr/>
          <p:nvPr/>
        </p:nvSpPr>
        <p:spPr>
          <a:xfrm>
            <a:off x="902208" y="7309104"/>
            <a:ext cx="4764024" cy="1231392"/>
          </a:xfrm>
          <a:prstGeom prst="rect">
            <a:avLst/>
          </a:prstGeom>
        </p:spPr>
        <p:txBody>
          <a:bodyPr lIns="0" tIns="0" rIns="0" bIns="0">
            <a:noAutofit/>
          </a:bodyPr>
          <a:p>
            <a:pPr indent="0">
              <a:spcBef>
                <a:spcPts val="1470"/>
              </a:spcBef>
              <a:spcAft>
                <a:spcPts val="1050"/>
              </a:spcAft>
            </a:pPr>
            <a:r>
              <a:rPr lang="en-US" b="1" sz="1200">
                <a:solidFill>
                  <a:srgbClr val="24292F"/>
                </a:solidFill>
                <a:latin typeface="Segoe UI"/>
              </a:rPr>
              <a:t>Config</a:t>
            </a:r>
          </a:p>
          <a:p>
            <a:pPr indent="0">
              <a:lnSpc>
                <a:spcPts val="1152"/>
              </a:lnSpc>
            </a:pPr>
            <a:r>
              <a:rPr lang="en-US" sz="1000">
                <a:solidFill>
                  <a:srgbClr val="24292F"/>
                </a:solidFill>
                <a:latin typeface="Consolas"/>
              </a:rPr>
              <a:t>pipeline_config.model.ssd.num_classes = 6 pipeline_config.train_config.batch_size = 4 pipeline_config.train_config.fine_tune_checkpoint = PRETRAINED_MODEL_PATH+'/ssd_mobilenet_v2_fpnlite_320x320_coco17_tpu-8/checkpoint/ckpt-0'</a:t>
            </a:r>
          </a:p>
          <a:p>
            <a:pPr indent="0">
              <a:lnSpc>
                <a:spcPts val="1152"/>
              </a:lnSpc>
              <a:spcAft>
                <a:spcPts val="1470"/>
              </a:spcAft>
            </a:pPr>
            <a:r>
              <a:rPr lang="en-US" sz="1000">
                <a:solidFill>
                  <a:srgbClr val="24292F"/>
                </a:solidFill>
                <a:latin typeface="Consolas"/>
              </a:rPr>
              <a:t>pipeline_config.train_config.fine_tune_checkpoint_type = "detection"</a:t>
            </a:r>
          </a:p>
        </p:txBody>
      </p:sp>
      <p:sp>
        <p:nvSpPr>
          <p:cNvPr id="8" name=""/>
          <p:cNvSpPr/>
          <p:nvPr/>
        </p:nvSpPr>
        <p:spPr>
          <a:xfrm>
            <a:off x="899160" y="8799576"/>
            <a:ext cx="1441704" cy="182880"/>
          </a:xfrm>
          <a:prstGeom prst="rect">
            <a:avLst/>
          </a:prstGeom>
        </p:spPr>
        <p:txBody>
          <a:bodyPr lIns="0" tIns="0" rIns="0" bIns="0" wrap="none">
            <a:noAutofit/>
          </a:bodyPr>
          <a:p>
            <a:pPr indent="0">
              <a:spcBef>
                <a:spcPts val="1470"/>
              </a:spcBef>
            </a:pPr>
            <a:r>
              <a:rPr lang="en-US" b="1" sz="1500">
                <a:solidFill>
                  <a:srgbClr val="24292F"/>
                </a:solidFill>
                <a:latin typeface="Segoe UI"/>
              </a:rPr>
              <a:t>4.Train mo hinh</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3172968"/>
            <a:ext cx="5943600" cy="5340096"/>
          </a:xfrm>
          <a:prstGeom prst="rect">
            <a:avLst/>
          </a:prstGeom>
        </p:spPr>
      </p:pic>
      <p:sp>
        <p:nvSpPr>
          <p:cNvPr id="3" name=""/>
          <p:cNvSpPr/>
          <p:nvPr/>
        </p:nvSpPr>
        <p:spPr>
          <a:xfrm>
            <a:off x="899160" y="926592"/>
            <a:ext cx="4901184" cy="2109216"/>
          </a:xfrm>
          <a:prstGeom prst="rect">
            <a:avLst/>
          </a:prstGeom>
        </p:spPr>
        <p:txBody>
          <a:bodyPr lIns="0" tIns="0" rIns="0" bIns="0">
            <a:noAutofit/>
          </a:bodyPr>
          <a:p>
            <a:pPr algn="just" indent="0">
              <a:lnSpc>
                <a:spcPts val="1152"/>
              </a:lnSpc>
            </a:pPr>
            <a:r>
              <a:rPr lang="en-US" sz="1000">
                <a:solidFill>
                  <a:srgbClr val="24292F"/>
                </a:solidFill>
                <a:latin typeface="Consolas"/>
              </a:rPr>
              <a:t>#    Load pipeline config and build a detection model</a:t>
            </a:r>
          </a:p>
          <a:p>
            <a:pPr indent="0">
              <a:lnSpc>
                <a:spcPts val="1152"/>
              </a:lnSpc>
              <a:spcAft>
                <a:spcPts val="1470"/>
              </a:spcAft>
            </a:pPr>
            <a:r>
              <a:rPr lang="en-US" sz="1000">
                <a:solidFill>
                  <a:srgbClr val="24292F"/>
                </a:solidFill>
                <a:latin typeface="Consolas"/>
              </a:rPr>
              <a:t>configs = config_util.get_configs_from_pipeline_file(CONFIG_PATH) detection_model = model_builder.build(model_config=configs['model'], is_training=False)</a:t>
            </a:r>
          </a:p>
          <a:p>
            <a:pPr algn="just" indent="0">
              <a:spcAft>
                <a:spcPts val="1050"/>
              </a:spcAft>
            </a:pPr>
            <a:r>
              <a:rPr lang="en-US" b="1" sz="1200">
                <a:solidFill>
                  <a:srgbClr val="24292F"/>
                </a:solidFill>
                <a:latin typeface="Segoe UI"/>
              </a:rPr>
              <a:t>Load Train Model From Checkpoint</a:t>
            </a:r>
          </a:p>
          <a:p>
            <a:pPr algn="just" indent="0">
              <a:lnSpc>
                <a:spcPts val="1176"/>
              </a:lnSpc>
            </a:pPr>
            <a:r>
              <a:rPr lang="en-US" sz="1000">
                <a:solidFill>
                  <a:srgbClr val="24292F"/>
                </a:solidFill>
                <a:latin typeface="Consolas"/>
              </a:rPr>
              <a:t>#    Restore checkpoint</a:t>
            </a:r>
          </a:p>
          <a:p>
            <a:pPr indent="0">
              <a:lnSpc>
                <a:spcPts val="1176"/>
              </a:lnSpc>
              <a:spcAft>
                <a:spcPts val="1470"/>
              </a:spcAft>
            </a:pPr>
            <a:r>
              <a:rPr lang="en-US" sz="1000">
                <a:solidFill>
                  <a:srgbClr val="24292F"/>
                </a:solidFill>
                <a:latin typeface="Consolas"/>
              </a:rPr>
              <a:t>ckpt = tf.compat.v2.train.Checkpoint(model=detection_model) ckpt.restore(os.path.join(CHECKPOINT_PATH, 'ckpt-6')).expect_partial()</a:t>
            </a:r>
          </a:p>
          <a:p>
            <a:pPr algn="just" indent="0">
              <a:spcAft>
                <a:spcPts val="3150"/>
              </a:spcAft>
            </a:pPr>
            <a:r>
              <a:rPr lang="en-US" b="1" sz="1500">
                <a:solidFill>
                  <a:srgbClr val="24292F"/>
                </a:solidFill>
                <a:latin typeface="Segoe UI"/>
              </a:rPr>
              <a:t>5.</a:t>
            </a:r>
            <a:r>
              <a:rPr lang="en-US" b="1" sz="1500">
                <a:latin typeface="Segoe UI"/>
              </a:rPr>
              <a:t> </a:t>
            </a:r>
            <a:r>
              <a:rPr lang="en-US" b="1" sz="1500">
                <a:solidFill>
                  <a:srgbClr val="24292F"/>
                </a:solidFill>
                <a:latin typeface="Segoe UI"/>
              </a:rPr>
              <a:t>Nhan dang cu* chi tay trong thdi gian thtfc</a:t>
            </a:r>
          </a:p>
        </p:txBody>
      </p:sp>
      <p:sp>
        <p:nvSpPr>
          <p:cNvPr id="4" name=""/>
          <p:cNvSpPr/>
          <p:nvPr/>
        </p:nvSpPr>
        <p:spPr>
          <a:xfrm>
            <a:off x="5099304" y="6629400"/>
            <a:ext cx="1304544" cy="146304"/>
          </a:xfrm>
          <a:prstGeom prst="rect">
            <a:avLst/>
          </a:prstGeom>
        </p:spPr>
        <p:txBody>
          <a:bodyPr lIns="0" tIns="0" rIns="0" bIns="0" wrap="none">
            <a:noAutofit/>
          </a:bodyPr>
          <a:p>
            <a:pPr indent="0"/>
            <a:r>
              <a:rPr lang="en-US" sz="1050">
                <a:solidFill>
                  <a:srgbClr val="261C06"/>
                </a:solidFill>
                <a:latin typeface="Arial"/>
              </a:rPr>
              <a:t>Fast Forward: 84%</a:t>
            </a:r>
          </a:p>
        </p:txBody>
      </p:sp>
      <p:sp>
        <p:nvSpPr>
          <p:cNvPr id="5" name=""/>
          <p:cNvSpPr/>
          <p:nvPr/>
        </p:nvSpPr>
        <p:spPr>
          <a:xfrm>
            <a:off x="1301496" y="6443472"/>
            <a:ext cx="886968" cy="146304"/>
          </a:xfrm>
          <a:prstGeom prst="rect">
            <a:avLst/>
          </a:prstGeom>
        </p:spPr>
        <p:txBody>
          <a:bodyPr lIns="0" tIns="0" rIns="0" bIns="0" wrap="none">
            <a:noAutofit/>
          </a:bodyPr>
          <a:p>
            <a:pPr indent="0"/>
            <a:r>
              <a:rPr lang="en-US" sz="1050">
                <a:solidFill>
                  <a:srgbClr val="24292F"/>
                </a:solidFill>
                <a:latin typeface="Arial"/>
              </a:rPr>
              <a:t>Rewind: 90%</a:t>
            </a:r>
          </a:p>
        </p:txBody>
      </p:sp>
      <p:sp>
        <p:nvSpPr>
          <p:cNvPr id="6" name=""/>
          <p:cNvSpPr/>
          <p:nvPr/>
        </p:nvSpPr>
        <p:spPr>
          <a:xfrm>
            <a:off x="4608576" y="3560064"/>
            <a:ext cx="1121664" cy="134112"/>
          </a:xfrm>
          <a:prstGeom prst="rect">
            <a:avLst/>
          </a:prstGeom>
        </p:spPr>
        <p:txBody>
          <a:bodyPr lIns="0" tIns="0" rIns="0" bIns="0" wrap="none">
            <a:noAutofit/>
          </a:bodyPr>
          <a:p>
            <a:pPr indent="0"/>
            <a:r>
              <a:rPr lang="en-US" sz="1050">
                <a:solidFill>
                  <a:srgbClr val="032A0B"/>
                </a:solidFill>
                <a:latin typeface="Arial"/>
                <a:hlinkClick r:id="rLinkId0"/>
              </a:rPr>
              <a:t>Play/Pause: 99%</a:t>
            </a:r>
          </a:p>
        </p:txBody>
      </p:sp>
      <p:sp>
        <p:nvSpPr>
          <p:cNvPr id="7" name=""/>
          <p:cNvSpPr/>
          <p:nvPr/>
        </p:nvSpPr>
        <p:spPr>
          <a:xfrm>
            <a:off x="2877312" y="3742944"/>
            <a:ext cx="1231392" cy="109728"/>
          </a:xfrm>
          <a:prstGeom prst="rect">
            <a:avLst/>
          </a:prstGeom>
        </p:spPr>
        <p:txBody>
          <a:bodyPr lIns="0" tIns="0" rIns="0" bIns="0" wrap="none">
            <a:noAutofit/>
          </a:bodyPr>
          <a:p>
            <a:pPr indent="0"/>
            <a:r>
              <a:rPr lang="en-US" sz="1050">
                <a:latin typeface="Arial"/>
              </a:rPr>
              <a:t>Volume Down: 92</a:t>
            </a:r>
            <a:r>
              <a:rPr lang="en-US" baseline="30000" sz="1050">
                <a:latin typeface="Arial"/>
              </a:rPr>
              <a:t>c</a:t>
            </a:r>
          </a:p>
        </p:txBody>
      </p:sp>
      <p:sp>
        <p:nvSpPr>
          <p:cNvPr id="8" name=""/>
          <p:cNvSpPr/>
          <p:nvPr/>
        </p:nvSpPr>
        <p:spPr>
          <a:xfrm>
            <a:off x="1335024" y="3590544"/>
            <a:ext cx="1121664" cy="140208"/>
          </a:xfrm>
          <a:prstGeom prst="rect">
            <a:avLst/>
          </a:prstGeom>
        </p:spPr>
        <p:txBody>
          <a:bodyPr lIns="0" tIns="0" rIns="0" bIns="0" wrap="none">
            <a:noAutofit/>
          </a:bodyPr>
          <a:p>
            <a:pPr algn="r" indent="0">
              <a:spcBef>
                <a:spcPts val="3150"/>
              </a:spcBef>
            </a:pPr>
            <a:r>
              <a:rPr lang="en-US" sz="1050">
                <a:solidFill>
                  <a:srgbClr val="261C06"/>
                </a:solidFill>
                <a:latin typeface="Arial"/>
              </a:rPr>
              <a:t>Volume Up: 95%</a:t>
            </a:r>
          </a:p>
        </p:txBody>
      </p:sp>
      <p:sp>
        <p:nvSpPr>
          <p:cNvPr id="9" name=""/>
          <p:cNvSpPr/>
          <p:nvPr/>
        </p:nvSpPr>
        <p:spPr>
          <a:xfrm>
            <a:off x="3328416" y="6589776"/>
            <a:ext cx="219456" cy="109728"/>
          </a:xfrm>
          <a:prstGeom prst="rect">
            <a:avLst/>
          </a:prstGeom>
        </p:spPr>
        <p:txBody>
          <a:bodyPr lIns="0" tIns="0" rIns="0" bIns="0" wrap="none">
            <a:noAutofit/>
          </a:bodyPr>
          <a:p>
            <a:pPr indent="0"/>
            <a:r>
              <a:rPr lang="en-US" sz="1050">
                <a:solidFill>
                  <a:srgbClr val="24292F"/>
                </a:solidFill>
                <a:latin typeface="Arial"/>
              </a:rPr>
              <a:t>Full</a:t>
            </a:r>
          </a:p>
        </p:txBody>
      </p:sp>
      <p:sp>
        <p:nvSpPr>
          <p:cNvPr id="10" name=""/>
          <p:cNvSpPr/>
          <p:nvPr/>
        </p:nvSpPr>
        <p:spPr>
          <a:xfrm>
            <a:off x="3645408" y="6589776"/>
            <a:ext cx="457200" cy="109728"/>
          </a:xfrm>
          <a:prstGeom prst="rect">
            <a:avLst/>
          </a:prstGeom>
        </p:spPr>
        <p:txBody>
          <a:bodyPr lIns="0" tIns="0" rIns="0" bIns="0" wrap="none">
            <a:noAutofit/>
          </a:bodyPr>
          <a:p>
            <a:pPr indent="0"/>
            <a:r>
              <a:rPr lang="en-US" sz="1050">
                <a:solidFill>
                  <a:srgbClr val="24292F"/>
                </a:solidFill>
                <a:latin typeface="Arial"/>
              </a:rPr>
              <a:t>Screen</a:t>
            </a:r>
          </a:p>
        </p:txBody>
      </p:sp>
      <p:sp>
        <p:nvSpPr>
          <p:cNvPr id="11" name=""/>
          <p:cNvSpPr/>
          <p:nvPr/>
        </p:nvSpPr>
        <p:spPr>
          <a:xfrm>
            <a:off x="4206240" y="6589776"/>
            <a:ext cx="286512" cy="109728"/>
          </a:xfrm>
          <a:prstGeom prst="rect">
            <a:avLst/>
          </a:prstGeom>
        </p:spPr>
        <p:txBody>
          <a:bodyPr lIns="0" tIns="0" rIns="0" bIns="0" wrap="none">
            <a:noAutofit/>
          </a:bodyPr>
          <a:p>
            <a:pPr indent="0"/>
            <a:r>
              <a:rPr lang="en-US" sz="1050">
                <a:solidFill>
                  <a:srgbClr val="24292F"/>
                </a:solidFill>
                <a:latin typeface="Arial"/>
              </a:rPr>
              <a:t>73%</a:t>
            </a:r>
          </a:p>
        </p:txBody>
      </p:sp>
      <p:sp>
        <p:nvSpPr>
          <p:cNvPr id="12" name=""/>
          <p:cNvSpPr/>
          <p:nvPr/>
        </p:nvSpPr>
        <p:spPr>
          <a:xfrm>
            <a:off x="902208" y="8799576"/>
            <a:ext cx="3410712" cy="262128"/>
          </a:xfrm>
          <a:prstGeom prst="rect">
            <a:avLst/>
          </a:prstGeom>
        </p:spPr>
        <p:txBody>
          <a:bodyPr lIns="0" tIns="0" rIns="0" bIns="0" wrap="none">
            <a:noAutofit/>
          </a:bodyPr>
          <a:p>
            <a:pPr indent="0"/>
            <a:r>
              <a:rPr lang="en-US" b="1" sz="1800">
                <a:solidFill>
                  <a:srgbClr val="24292F"/>
                </a:solidFill>
                <a:latin typeface="Segoe UI"/>
              </a:rPr>
              <a:t>*Python: Dung thu vien opencv</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5483352"/>
            <a:ext cx="5943600" cy="1487424"/>
          </a:xfrm>
          <a:prstGeom prst="rect">
            <a:avLst/>
          </a:prstGeom>
        </p:spPr>
      </p:pic>
      <p:sp>
        <p:nvSpPr>
          <p:cNvPr id="3" name=""/>
          <p:cNvSpPr/>
          <p:nvPr/>
        </p:nvSpPr>
        <p:spPr>
          <a:xfrm>
            <a:off x="896112" y="963168"/>
            <a:ext cx="2953512" cy="1347216"/>
          </a:xfrm>
          <a:prstGeom prst="rect">
            <a:avLst/>
          </a:prstGeom>
        </p:spPr>
        <p:txBody>
          <a:bodyPr lIns="0" tIns="0" rIns="0" bIns="0">
            <a:noAutofit/>
          </a:bodyPr>
          <a:p>
            <a:pPr indent="0">
              <a:lnSpc>
                <a:spcPts val="3864"/>
              </a:lnSpc>
            </a:pPr>
            <a:r>
              <a:rPr lang="en-US" b="1" sz="1800">
                <a:solidFill>
                  <a:srgbClr val="24292F"/>
                </a:solidFill>
                <a:latin typeface="Segoe UI"/>
              </a:rPr>
              <a:t>Dem so lrftfng ngon tay</a:t>
            </a:r>
          </a:p>
          <a:p>
            <a:pPr indent="0">
              <a:lnSpc>
                <a:spcPts val="3864"/>
              </a:lnSpc>
            </a:pPr>
            <a:r>
              <a:rPr lang="en-US" b="1" sz="1500">
                <a:solidFill>
                  <a:srgbClr val="24292F"/>
                </a:solidFill>
                <a:latin typeface="Segoe UI"/>
              </a:rPr>
              <a:t>Dung bo loc Gaussian</a:t>
            </a:r>
          </a:p>
          <a:p>
            <a:pPr indent="0">
              <a:lnSpc>
                <a:spcPts val="1176"/>
              </a:lnSpc>
            </a:pPr>
            <a:r>
              <a:rPr lang="en-US" sz="1000">
                <a:solidFill>
                  <a:srgbClr val="24292F"/>
                </a:solidFill>
                <a:latin typeface="Consolas"/>
              </a:rPr>
              <a:t>#applying gaussian blur value = (35, 35)</a:t>
            </a:r>
          </a:p>
          <a:p>
            <a:pPr indent="0">
              <a:lnSpc>
                <a:spcPts val="1176"/>
              </a:lnSpc>
              <a:spcAft>
                <a:spcPts val="1470"/>
              </a:spcAft>
            </a:pPr>
            <a:r>
              <a:rPr lang="en-US" sz="1000">
                <a:solidFill>
                  <a:srgbClr val="24292F"/>
                </a:solidFill>
                <a:latin typeface="Consolas"/>
              </a:rPr>
              <a:t>blurred = cv2.GaussianBlur(grey, value, 0)</a:t>
            </a:r>
          </a:p>
        </p:txBody>
      </p:sp>
      <p:sp>
        <p:nvSpPr>
          <p:cNvPr id="4" name=""/>
          <p:cNvSpPr/>
          <p:nvPr/>
        </p:nvSpPr>
        <p:spPr>
          <a:xfrm>
            <a:off x="899160" y="2569464"/>
            <a:ext cx="5611368" cy="2124456"/>
          </a:xfrm>
          <a:prstGeom prst="rect">
            <a:avLst/>
          </a:prstGeom>
        </p:spPr>
        <p:txBody>
          <a:bodyPr lIns="0" tIns="0" rIns="0" bIns="0">
            <a:noAutofit/>
          </a:bodyPr>
          <a:p>
            <a:pPr indent="0">
              <a:spcBef>
                <a:spcPts val="1470"/>
              </a:spcBef>
              <a:spcAft>
                <a:spcPts val="1470"/>
              </a:spcAft>
            </a:pPr>
            <a:r>
              <a:rPr lang="en-US" b="1" sz="1500">
                <a:solidFill>
                  <a:srgbClr val="24292F"/>
                </a:solidFill>
                <a:latin typeface="Segoe UI"/>
              </a:rPr>
              <a:t>Thresholdin: Otsu's Binarization method</a:t>
            </a:r>
          </a:p>
          <a:p>
            <a:pPr indent="0">
              <a:lnSpc>
                <a:spcPts val="1992"/>
              </a:lnSpc>
              <a:spcAft>
                <a:spcPts val="1050"/>
              </a:spcAft>
            </a:pPr>
            <a:r>
              <a:rPr lang="en-US" b="1" sz="1500">
                <a:solidFill>
                  <a:srgbClr val="24292F"/>
                </a:solidFill>
                <a:latin typeface="Segoe UI"/>
              </a:rPr>
              <a:t>Tach ngrfdng v6i Otsu's method. 6 dang ddn gian nhat, thuat toan tra ve mot ngrfdng crfdng do duy nhat giup</a:t>
            </a:r>
          </a:p>
          <a:p>
            <a:pPr indent="0">
              <a:lnSpc>
                <a:spcPts val="1992"/>
              </a:lnSpc>
              <a:spcAft>
                <a:spcPts val="210"/>
              </a:spcAft>
            </a:pPr>
            <a:r>
              <a:rPr lang="en-US" b="1" sz="1500">
                <a:solidFill>
                  <a:srgbClr val="24292F"/>
                </a:solidFill>
                <a:latin typeface="Segoe UI"/>
              </a:rPr>
              <a:t>tach cac pixel thanh hai l6p nen trang va nen den de thtfc hien brfdc sau la contours.</a:t>
            </a:r>
          </a:p>
          <a:p>
            <a:pPr indent="0">
              <a:spcAft>
                <a:spcPts val="210"/>
              </a:spcAft>
            </a:pPr>
            <a:r>
              <a:rPr lang="en-US" sz="1000">
                <a:solidFill>
                  <a:srgbClr val="24292F"/>
                </a:solidFill>
                <a:latin typeface="Consolas"/>
              </a:rPr>
              <a:t>_, thresh1 = cv2.threshold(blurred, 127, 255,</a:t>
            </a:r>
          </a:p>
          <a:p>
            <a:pPr marL="1914652" indent="0"/>
            <a:r>
              <a:rPr lang="en-US" sz="1000">
                <a:solidFill>
                  <a:srgbClr val="24292F"/>
                </a:solidFill>
                <a:latin typeface="Consolas"/>
              </a:rPr>
              <a:t>cv2.THRESH_BINARY_INV + cv2.THRESH_OTSU)</a:t>
            </a:r>
          </a:p>
        </p:txBody>
      </p:sp>
      <p:sp>
        <p:nvSpPr>
          <p:cNvPr id="5" name=""/>
          <p:cNvSpPr/>
          <p:nvPr/>
        </p:nvSpPr>
        <p:spPr>
          <a:xfrm>
            <a:off x="899160" y="4992624"/>
            <a:ext cx="5611368" cy="502920"/>
          </a:xfrm>
          <a:prstGeom prst="rect">
            <a:avLst/>
          </a:prstGeom>
        </p:spPr>
        <p:txBody>
          <a:bodyPr lIns="0" tIns="0" rIns="0" bIns="0">
            <a:noAutofit/>
          </a:bodyPr>
          <a:p>
            <a:pPr indent="0">
              <a:spcAft>
                <a:spcPts val="1050"/>
              </a:spcAft>
            </a:pPr>
            <a:r>
              <a:rPr lang="en-US" b="1" sz="1500">
                <a:solidFill>
                  <a:srgbClr val="24292F"/>
                </a:solidFill>
                <a:latin typeface="Segoe UI"/>
              </a:rPr>
              <a:t>Show thresholded image</a:t>
            </a:r>
          </a:p>
          <a:p>
            <a:pPr indent="0"/>
            <a:r>
              <a:rPr lang="en-US" sz="1000">
                <a:solidFill>
                  <a:srgbClr val="24292F"/>
                </a:solidFill>
                <a:latin typeface="Consolas"/>
              </a:rPr>
              <a:t>cv2.imshow('Thresholded', threshl)</a:t>
            </a:r>
          </a:p>
        </p:txBody>
      </p:sp>
      <p:sp>
        <p:nvSpPr>
          <p:cNvPr id="6" name=""/>
          <p:cNvSpPr/>
          <p:nvPr/>
        </p:nvSpPr>
        <p:spPr>
          <a:xfrm>
            <a:off x="896112" y="7242048"/>
            <a:ext cx="5894832" cy="1158240"/>
          </a:xfrm>
          <a:prstGeom prst="rect">
            <a:avLst/>
          </a:prstGeom>
        </p:spPr>
        <p:txBody>
          <a:bodyPr lIns="0" tIns="0" rIns="0" bIns="0">
            <a:noAutofit/>
          </a:bodyPr>
          <a:p>
            <a:pPr indent="0">
              <a:spcAft>
                <a:spcPts val="1680"/>
              </a:spcAft>
            </a:pPr>
            <a:r>
              <a:rPr lang="en-US" b="1" sz="1500">
                <a:solidFill>
                  <a:srgbClr val="24292F"/>
                </a:solidFill>
                <a:latin typeface="Segoe UI"/>
              </a:rPr>
              <a:t>Find contour with max area</a:t>
            </a:r>
          </a:p>
          <a:p>
            <a:pPr indent="0">
              <a:lnSpc>
                <a:spcPts val="1584"/>
              </a:lnSpc>
              <a:spcAft>
                <a:spcPts val="420"/>
              </a:spcAft>
            </a:pPr>
            <a:r>
              <a:rPr lang="en-US" b="1" sz="1200">
                <a:solidFill>
                  <a:srgbClr val="24292F"/>
                </a:solidFill>
                <a:latin typeface="Segoe UI"/>
              </a:rPr>
              <a:t>De tim contour chinh xac, chung ta can phai nhj phan hoa btfc anh. Trong opencv, viec tim mot contour la viec tim mot doi tUOng co mau trang tren nen den</a:t>
            </a:r>
          </a:p>
          <a:p>
            <a:pPr indent="0">
              <a:spcAft>
                <a:spcPts val="1680"/>
              </a:spcAft>
            </a:pPr>
            <a:r>
              <a:rPr lang="en-US" sz="1000">
                <a:solidFill>
                  <a:srgbClr val="24292F"/>
                </a:solidFill>
                <a:latin typeface="Consolas"/>
              </a:rPr>
              <a:t>cnt = max(contours, key=lambda x: cv2.contourArea(x))</a:t>
            </a:r>
          </a:p>
        </p:txBody>
      </p:sp>
      <p:sp>
        <p:nvSpPr>
          <p:cNvPr id="7" name=""/>
          <p:cNvSpPr/>
          <p:nvPr/>
        </p:nvSpPr>
        <p:spPr>
          <a:xfrm>
            <a:off x="899160" y="8659368"/>
            <a:ext cx="5663184" cy="463296"/>
          </a:xfrm>
          <a:prstGeom prst="rect">
            <a:avLst/>
          </a:prstGeom>
        </p:spPr>
        <p:txBody>
          <a:bodyPr lIns="0" tIns="0" rIns="0" bIns="0">
            <a:noAutofit/>
          </a:bodyPr>
          <a:p>
            <a:pPr indent="0">
              <a:lnSpc>
                <a:spcPts val="1992"/>
              </a:lnSpc>
              <a:spcBef>
                <a:spcPts val="1680"/>
              </a:spcBef>
            </a:pPr>
            <a:r>
              <a:rPr lang="en-US" b="1" sz="1500">
                <a:solidFill>
                  <a:srgbClr val="24292F"/>
                </a:solidFill>
                <a:latin typeface="Segoe UI"/>
              </a:rPr>
              <a:t>Create bounding rectangle around the contour (can skip below two lines)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20496"/>
            <a:ext cx="4416552" cy="301752"/>
          </a:xfrm>
          <a:prstGeom prst="rect">
            <a:avLst/>
          </a:prstGeom>
        </p:spPr>
        <p:txBody>
          <a:bodyPr lIns="0" tIns="0" rIns="0" bIns="0">
            <a:noAutofit/>
          </a:bodyPr>
          <a:p>
            <a:pPr marL="301752" indent="-304800">
              <a:spcAft>
                <a:spcPts val="210"/>
              </a:spcAft>
            </a:pPr>
            <a:r>
              <a:rPr lang="en-US" sz="1000">
                <a:solidFill>
                  <a:srgbClr val="24292F"/>
                </a:solidFill>
                <a:latin typeface="Consolas"/>
              </a:rPr>
              <a:t>x, y, w, h = cv2.boundingRect(cnt)</a:t>
            </a:r>
          </a:p>
          <a:p>
            <a:pPr marL="301752" indent="-304800">
              <a:spcAft>
                <a:spcPts val="1680"/>
              </a:spcAft>
            </a:pPr>
            <a:r>
              <a:rPr lang="en-US" sz="1000">
                <a:solidFill>
                  <a:srgbClr val="24292F"/>
                </a:solidFill>
                <a:latin typeface="Consolas"/>
              </a:rPr>
              <a:t>cv2.rectangle(crop_img, (x, y), (x + w, y + h), (0, 0, 255), 0)</a:t>
            </a:r>
          </a:p>
        </p:txBody>
      </p:sp>
      <p:sp>
        <p:nvSpPr>
          <p:cNvPr id="3" name=""/>
          <p:cNvSpPr/>
          <p:nvPr/>
        </p:nvSpPr>
        <p:spPr>
          <a:xfrm>
            <a:off x="902208" y="1484376"/>
            <a:ext cx="2877312" cy="944880"/>
          </a:xfrm>
          <a:prstGeom prst="rect">
            <a:avLst/>
          </a:prstGeom>
        </p:spPr>
        <p:txBody>
          <a:bodyPr lIns="0" tIns="0" rIns="0" bIns="0">
            <a:noAutofit/>
          </a:bodyPr>
          <a:p>
            <a:pPr marL="298704" indent="-304800">
              <a:spcBef>
                <a:spcPts val="1680"/>
              </a:spcBef>
              <a:spcAft>
                <a:spcPts val="1050"/>
              </a:spcAft>
            </a:pPr>
            <a:r>
              <a:rPr lang="en-US" b="1" sz="1500">
                <a:solidFill>
                  <a:srgbClr val="24292F"/>
                </a:solidFill>
                <a:latin typeface="Segoe UI"/>
              </a:rPr>
              <a:t>Finding convex hull</a:t>
            </a:r>
          </a:p>
          <a:p>
            <a:pPr marL="298704" indent="-304800">
              <a:lnSpc>
                <a:spcPts val="1176"/>
              </a:lnSpc>
            </a:pPr>
            <a:r>
              <a:rPr lang="en-US" sz="1000">
                <a:solidFill>
                  <a:srgbClr val="24292F"/>
                </a:solidFill>
                <a:latin typeface="Consolas"/>
              </a:rPr>
              <a:t>hull = cv2.convexHull(cnt)</a:t>
            </a:r>
          </a:p>
          <a:p>
            <a:pPr marL="298704" indent="-304800">
              <a:lnSpc>
                <a:spcPts val="1176"/>
              </a:lnSpc>
            </a:pPr>
            <a:r>
              <a:rPr lang="en-US" sz="1000">
                <a:solidFill>
                  <a:srgbClr val="24292F"/>
                </a:solidFill>
                <a:latin typeface="Consolas"/>
              </a:rPr>
              <a:t>defects = cv2.convexityDefects(cnt, hull)</a:t>
            </a:r>
          </a:p>
          <a:p>
            <a:pPr marL="298704" indent="-304800">
              <a:lnSpc>
                <a:spcPts val="1176"/>
              </a:lnSpc>
            </a:pPr>
            <a:r>
              <a:rPr lang="en-US" sz="1000">
                <a:solidFill>
                  <a:srgbClr val="24292F"/>
                </a:solidFill>
                <a:latin typeface="Consolas"/>
              </a:rPr>
              <a:t>count_defects = 0</a:t>
            </a:r>
          </a:p>
          <a:p>
            <a:pPr marL="298704" indent="-304800">
              <a:lnSpc>
                <a:spcPts val="1176"/>
              </a:lnSpc>
              <a:spcAft>
                <a:spcPts val="1680"/>
              </a:spcAft>
            </a:pPr>
            <a:r>
              <a:rPr lang="en-US" sz="1000">
                <a:solidFill>
                  <a:srgbClr val="24292F"/>
                </a:solidFill>
                <a:latin typeface="Consolas"/>
              </a:rPr>
              <a:t>sub_counter = 0</a:t>
            </a:r>
          </a:p>
        </p:txBody>
      </p:sp>
      <p:sp>
        <p:nvSpPr>
          <p:cNvPr id="4" name=""/>
          <p:cNvSpPr/>
          <p:nvPr/>
        </p:nvSpPr>
        <p:spPr>
          <a:xfrm>
            <a:off x="899160" y="2721864"/>
            <a:ext cx="5516880" cy="2715768"/>
          </a:xfrm>
          <a:prstGeom prst="rect">
            <a:avLst/>
          </a:prstGeom>
        </p:spPr>
        <p:txBody>
          <a:bodyPr lIns="0" tIns="0" rIns="0" bIns="0">
            <a:noAutofit/>
          </a:bodyPr>
          <a:p>
            <a:pPr marL="301752" indent="-304800">
              <a:spcBef>
                <a:spcPts val="1680"/>
              </a:spcBef>
              <a:spcAft>
                <a:spcPts val="1050"/>
              </a:spcAft>
            </a:pPr>
            <a:r>
              <a:rPr lang="en-US" b="1" sz="1500">
                <a:solidFill>
                  <a:srgbClr val="24292F"/>
                </a:solidFill>
                <a:latin typeface="Segoe UI"/>
              </a:rPr>
              <a:t>Drawing contours</a:t>
            </a:r>
          </a:p>
          <a:p>
            <a:pPr marR="1123696" indent="0">
              <a:lnSpc>
                <a:spcPts val="1152"/>
              </a:lnSpc>
              <a:spcAft>
                <a:spcPts val="1680"/>
              </a:spcAft>
            </a:pPr>
            <a:r>
              <a:rPr lang="en-US" sz="1000">
                <a:solidFill>
                  <a:srgbClr val="24292F"/>
                </a:solidFill>
                <a:latin typeface="Consolas"/>
              </a:rPr>
              <a:t>drawing = np.zeros(crop_img.shape, np.uint8) cv2.drawContours(drawing, [cnt], 0, (0, 255, 0), 0) cv2.drawContours(drawing, [hull], 0, (0, 0, 255), 0)</a:t>
            </a:r>
          </a:p>
          <a:p>
            <a:pPr indent="0">
              <a:lnSpc>
                <a:spcPts val="1992"/>
              </a:lnSpc>
              <a:spcAft>
                <a:spcPts val="210"/>
              </a:spcAft>
            </a:pPr>
            <a:r>
              <a:rPr lang="en-US" b="1" sz="1500">
                <a:solidFill>
                  <a:srgbClr val="24292F"/>
                </a:solidFill>
                <a:latin typeface="Segoe UI"/>
              </a:rPr>
              <a:t>Tim goc gitfa cac ngon tay de xac djnh hinh dang cua ban tay tUOng tfng vdi 6 cu* chi tay dieu khien</a:t>
            </a:r>
          </a:p>
          <a:p>
            <a:pPr marL="301752" indent="-304800">
              <a:lnSpc>
                <a:spcPts val="1176"/>
              </a:lnSpc>
            </a:pPr>
            <a:r>
              <a:rPr lang="en-US" sz="1000">
                <a:solidFill>
                  <a:srgbClr val="24292F"/>
                </a:solidFill>
                <a:latin typeface="Consolas"/>
              </a:rPr>
              <a:t>for i in range(defects.shape[0]): if angle &lt;= 134:</a:t>
            </a:r>
          </a:p>
          <a:p>
            <a:pPr marL="581152" indent="0">
              <a:lnSpc>
                <a:spcPts val="1176"/>
              </a:lnSpc>
            </a:pPr>
            <a:r>
              <a:rPr lang="en-US" sz="1000">
                <a:solidFill>
                  <a:srgbClr val="24292F"/>
                </a:solidFill>
                <a:latin typeface="Consolas"/>
              </a:rPr>
              <a:t>count_defects += 1</a:t>
            </a:r>
          </a:p>
          <a:p>
            <a:pPr marL="581152" indent="0">
              <a:lnSpc>
                <a:spcPts val="1176"/>
              </a:lnSpc>
              <a:spcAft>
                <a:spcPts val="630"/>
              </a:spcAft>
            </a:pPr>
            <a:r>
              <a:rPr lang="en-US" sz="1000">
                <a:solidFill>
                  <a:srgbClr val="24292F"/>
                </a:solidFill>
                <a:latin typeface="Consolas"/>
              </a:rPr>
              <a:t>cv2.circle(crop_img, far, 5, [255, 255, 255], -1)</a:t>
            </a:r>
          </a:p>
          <a:p>
            <a:pPr marL="581152" marR="3435096" indent="-279400">
              <a:lnSpc>
                <a:spcPts val="1176"/>
              </a:lnSpc>
            </a:pPr>
            <a:r>
              <a:rPr lang="en-US" sz="1000">
                <a:solidFill>
                  <a:srgbClr val="24292F"/>
                </a:solidFill>
                <a:latin typeface="Consolas"/>
              </a:rPr>
              <a:t>elif 146.5 &lt; angle &lt;= 150: sub counter = 1</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Đào Anh Tuấn</dc:creator>
  <cp:keywords/>
</cp:coreProperties>
</file>