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5" r:id="rId4"/>
    <p:sldId id="267" r:id="rId5"/>
    <p:sldId id="266" r:id="rId6"/>
    <p:sldId id="268" r:id="rId7"/>
    <p:sldId id="302" r:id="rId8"/>
    <p:sldId id="269" r:id="rId9"/>
    <p:sldId id="279" r:id="rId10"/>
    <p:sldId id="281" r:id="rId11"/>
    <p:sldId id="282" r:id="rId12"/>
    <p:sldId id="280" r:id="rId13"/>
    <p:sldId id="284" r:id="rId14"/>
    <p:sldId id="285" r:id="rId15"/>
    <p:sldId id="286" r:id="rId16"/>
    <p:sldId id="287" r:id="rId17"/>
    <p:sldId id="288" r:id="rId18"/>
    <p:sldId id="289" r:id="rId19"/>
    <p:sldId id="291" r:id="rId20"/>
    <p:sldId id="295" r:id="rId21"/>
    <p:sldId id="294" r:id="rId22"/>
    <p:sldId id="300" r:id="rId23"/>
    <p:sldId id="299" r:id="rId24"/>
    <p:sldId id="339" r:id="rId25"/>
    <p:sldId id="340" r:id="rId26"/>
    <p:sldId id="341" r:id="rId27"/>
    <p:sldId id="342" r:id="rId28"/>
    <p:sldId id="298" r:id="rId29"/>
    <p:sldId id="301" r:id="rId30"/>
    <p:sldId id="303" r:id="rId31"/>
    <p:sldId id="304" r:id="rId32"/>
    <p:sldId id="305" r:id="rId33"/>
    <p:sldId id="331" r:id="rId34"/>
    <p:sldId id="332" r:id="rId35"/>
    <p:sldId id="333" r:id="rId36"/>
    <p:sldId id="335" r:id="rId37"/>
    <p:sldId id="334" r:id="rId38"/>
    <p:sldId id="337" r:id="rId39"/>
    <p:sldId id="338" r:id="rId40"/>
    <p:sldId id="344" r:id="rId41"/>
    <p:sldId id="345" r:id="rId42"/>
    <p:sldId id="346" r:id="rId43"/>
    <p:sldId id="347"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044f81-d72a-407f-9db8-8de87d02d0b8}">
          <p14:sldIdLst>
            <p14:sldId id="256"/>
            <p14:sldId id="265"/>
            <p14:sldId id="267"/>
            <p14:sldId id="266"/>
            <p14:sldId id="268"/>
            <p14:sldId id="302"/>
            <p14:sldId id="269"/>
            <p14:sldId id="279"/>
            <p14:sldId id="281"/>
            <p14:sldId id="282"/>
            <p14:sldId id="280"/>
            <p14:sldId id="284"/>
            <p14:sldId id="285"/>
            <p14:sldId id="286"/>
            <p14:sldId id="287"/>
            <p14:sldId id="288"/>
            <p14:sldId id="289"/>
            <p14:sldId id="291"/>
            <p14:sldId id="295"/>
            <p14:sldId id="294"/>
            <p14:sldId id="300"/>
            <p14:sldId id="299"/>
            <p14:sldId id="339"/>
            <p14:sldId id="340"/>
            <p14:sldId id="341"/>
            <p14:sldId id="342"/>
            <p14:sldId id="298"/>
            <p14:sldId id="301"/>
            <p14:sldId id="303"/>
            <p14:sldId id="304"/>
            <p14:sldId id="305"/>
            <p14:sldId id="331"/>
            <p14:sldId id="332"/>
            <p14:sldId id="333"/>
            <p14:sldId id="335"/>
            <p14:sldId id="334"/>
            <p14:sldId id="337"/>
            <p14:sldId id="338"/>
            <p14:sldId id="344"/>
            <p14:sldId id="345"/>
            <p14:sldId id="346"/>
            <p14:sldId id="34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5D8D"/>
    <a:srgbClr val="1A4264"/>
    <a:srgbClr val="1B4569"/>
    <a:srgbClr val="1F5079"/>
    <a:srgbClr val="88B8E1"/>
    <a:srgbClr val="163856"/>
    <a:srgbClr val="1C476C"/>
    <a:srgbClr val="856DCC"/>
    <a:srgbClr val="7797ED"/>
    <a:srgbClr val="CD69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png"/><Relationship Id="rId3" Type="http://schemas.openxmlformats.org/officeDocument/2006/relationships/image" Target="../media/image5.png"/><Relationship Id="rId2" Type="http://schemas.openxmlformats.org/officeDocument/2006/relationships/slide" Target="slide19.xml"/><Relationship Id="rId1" Type="http://schemas.openxmlformats.org/officeDocument/2006/relationships/slide" Target="slide20.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 Target="slide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 Target="slide18.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slide" Target="slide36.xml"/><Relationship Id="rId1" Type="http://schemas.openxmlformats.org/officeDocument/2006/relationships/slide" Target="slide3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slide" Target="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36" name="Hexagon 135"/>
          <p:cNvSpPr/>
          <p:nvPr/>
        </p:nvSpPr>
        <p:spPr>
          <a:xfrm rot="5400000">
            <a:off x="2751455" y="5560060"/>
            <a:ext cx="645160" cy="571500"/>
          </a:xfrm>
          <a:prstGeom prst="hexagon">
            <a:avLst/>
          </a:prstGeom>
          <a:solidFill>
            <a:schemeClr val="bg1"/>
          </a:solidFill>
          <a:ln w="0" cmpd="sng">
            <a:solidFill>
              <a:schemeClr val="bg1">
                <a:lumMod val="75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34" name="Hexagon 133"/>
          <p:cNvSpPr/>
          <p:nvPr/>
        </p:nvSpPr>
        <p:spPr>
          <a:xfrm rot="5400000">
            <a:off x="446405" y="3609340"/>
            <a:ext cx="631190" cy="558800"/>
          </a:xfrm>
          <a:prstGeom prst="hexagon">
            <a:avLst/>
          </a:prstGeom>
          <a:solidFill>
            <a:schemeClr val="bg1"/>
          </a:solidFill>
          <a:ln w="0" cmpd="sng">
            <a:solidFill>
              <a:schemeClr val="bg1">
                <a:lumMod val="85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33" name="Hexagon 132"/>
          <p:cNvSpPr/>
          <p:nvPr/>
        </p:nvSpPr>
        <p:spPr>
          <a:xfrm rot="5400000">
            <a:off x="2044700" y="3895090"/>
            <a:ext cx="788670" cy="698500"/>
          </a:xfrm>
          <a:prstGeom prst="hexagon">
            <a:avLst/>
          </a:prstGeom>
          <a:solidFill>
            <a:schemeClr val="bg1"/>
          </a:solidFill>
          <a:ln w="0" cmpd="sng">
            <a:solidFill>
              <a:schemeClr val="bg1">
                <a:lumMod val="85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32" name="Hexagon 131"/>
          <p:cNvSpPr/>
          <p:nvPr/>
        </p:nvSpPr>
        <p:spPr>
          <a:xfrm rot="5400000">
            <a:off x="2979420" y="2977515"/>
            <a:ext cx="516255" cy="457200"/>
          </a:xfrm>
          <a:prstGeom prst="hexagon">
            <a:avLst/>
          </a:prstGeom>
          <a:solidFill>
            <a:schemeClr val="bg1"/>
          </a:solidFill>
          <a:ln w="0" cmpd="sng">
            <a:solidFill>
              <a:schemeClr val="bg1">
                <a:lumMod val="85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9" name="Hexagon 128"/>
          <p:cNvSpPr/>
          <p:nvPr/>
        </p:nvSpPr>
        <p:spPr>
          <a:xfrm rot="5400000">
            <a:off x="1854200" y="2139950"/>
            <a:ext cx="560070" cy="495935"/>
          </a:xfrm>
          <a:prstGeom prst="hexagon">
            <a:avLst/>
          </a:prstGeom>
          <a:solidFill>
            <a:schemeClr val="bg1"/>
          </a:solidFill>
          <a:ln w="0" cmpd="sng">
            <a:solidFill>
              <a:schemeClr val="bg1">
                <a:lumMod val="85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7" name="Hexagon 126"/>
          <p:cNvSpPr/>
          <p:nvPr/>
        </p:nvSpPr>
        <p:spPr>
          <a:xfrm rot="5400000">
            <a:off x="95885" y="1933575"/>
            <a:ext cx="927100" cy="820420"/>
          </a:xfrm>
          <a:prstGeom prst="hexagon">
            <a:avLst/>
          </a:prstGeom>
          <a:solidFill>
            <a:schemeClr val="bg1"/>
          </a:solidFill>
          <a:ln w="0" cmpd="sng">
            <a:solidFill>
              <a:schemeClr val="bg1">
                <a:lumMod val="65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3" name="Hexagon 122"/>
          <p:cNvSpPr/>
          <p:nvPr/>
        </p:nvSpPr>
        <p:spPr>
          <a:xfrm rot="5400000">
            <a:off x="4467225" y="158115"/>
            <a:ext cx="904875" cy="801370"/>
          </a:xfrm>
          <a:prstGeom prst="hexagon">
            <a:avLst/>
          </a:prstGeom>
          <a:solidFill>
            <a:schemeClr val="bg1"/>
          </a:solidFill>
          <a:ln w="0" cmpd="sng">
            <a:solidFill>
              <a:schemeClr val="bg1">
                <a:lumMod val="85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6" name="Freeform 85"/>
          <p:cNvSpPr/>
          <p:nvPr/>
        </p:nvSpPr>
        <p:spPr>
          <a:xfrm rot="5400000">
            <a:off x="3032125" y="-495299"/>
            <a:ext cx="11830050" cy="9201149"/>
          </a:xfrm>
          <a:custGeom>
            <a:avLst/>
            <a:gdLst>
              <a:gd name="adj" fmla="val 25000"/>
              <a:gd name="vf" fmla="val 115470"/>
              <a:gd name="maxAdj" fmla="*/ 50000 w ss"/>
              <a:gd name="a" fmla="pin 0 adj maxAdj"/>
              <a:gd name="shd2" fmla="*/ hd2 vf 100000"/>
              <a:gd name="x1" fmla="*/ ss a 100000"/>
              <a:gd name="x2" fmla="+- r 0 x1"/>
              <a:gd name="dy1" fmla="sin shd2 3600000"/>
              <a:gd name="y1" fmla="+- vc 0 dy1"/>
              <a:gd name="y2" fmla="+- vc dy1 0"/>
              <a:gd name="q1" fmla="*/ maxAdj -1 2"/>
              <a:gd name="q2" fmla="+- a q1 0"/>
              <a:gd name="q3" fmla="?: q2 4 2"/>
              <a:gd name="q4" fmla="?: q2 3 2"/>
              <a:gd name="q5" fmla="?: q2 q1 0"/>
              <a:gd name="q6" fmla="+/ a q5 q1"/>
              <a:gd name="q7" fmla="*/ q6 q4 -1"/>
              <a:gd name="q8" fmla="+- q3 q7 0"/>
              <a:gd name="il" fmla="*/ w q8 24"/>
              <a:gd name="it" fmla="*/ h q8 24"/>
              <a:gd name="ir" fmla="+- r 0 il"/>
              <a:gd name="ib" fmla="+- b 0 it"/>
            </a:gdLst>
            <a:ahLst/>
            <a:cxnLst>
              <a:cxn ang="0">
                <a:pos x="r" y="vc"/>
              </a:cxn>
              <a:cxn ang="cd4">
                <a:pos x="x2" y="y2"/>
              </a:cxn>
              <a:cxn ang="cd4">
                <a:pos x="x1" y="y2"/>
              </a:cxn>
              <a:cxn ang="cd2">
                <a:pos x="l" y="vc"/>
              </a:cxn>
              <a:cxn ang="3">
                <a:pos x="x1" y="y1"/>
              </a:cxn>
              <a:cxn ang="3">
                <a:pos x="x2" y="y1"/>
              </a:cxn>
            </a:cxnLst>
            <a:rect l="l" t="t" r="r" b="b"/>
            <a:pathLst>
              <a:path w="18630" h="14490">
                <a:moveTo>
                  <a:pt x="0" y="10445"/>
                </a:moveTo>
                <a:lnTo>
                  <a:pt x="998" y="8450"/>
                </a:lnTo>
                <a:lnTo>
                  <a:pt x="3413" y="8450"/>
                </a:lnTo>
                <a:lnTo>
                  <a:pt x="4410" y="10445"/>
                </a:lnTo>
                <a:lnTo>
                  <a:pt x="3413" y="12440"/>
                </a:lnTo>
                <a:lnTo>
                  <a:pt x="998" y="12440"/>
                </a:lnTo>
                <a:lnTo>
                  <a:pt x="0" y="10445"/>
                </a:lnTo>
                <a:close/>
                <a:moveTo>
                  <a:pt x="0" y="6275"/>
                </a:moveTo>
                <a:lnTo>
                  <a:pt x="998" y="4280"/>
                </a:lnTo>
                <a:lnTo>
                  <a:pt x="3413" y="4280"/>
                </a:lnTo>
                <a:lnTo>
                  <a:pt x="4410" y="6275"/>
                </a:lnTo>
                <a:lnTo>
                  <a:pt x="3413" y="8270"/>
                </a:lnTo>
                <a:lnTo>
                  <a:pt x="998" y="8270"/>
                </a:lnTo>
                <a:lnTo>
                  <a:pt x="0" y="6275"/>
                </a:lnTo>
                <a:close/>
                <a:moveTo>
                  <a:pt x="0" y="2105"/>
                </a:moveTo>
                <a:lnTo>
                  <a:pt x="998" y="110"/>
                </a:lnTo>
                <a:lnTo>
                  <a:pt x="3413" y="110"/>
                </a:lnTo>
                <a:lnTo>
                  <a:pt x="4410" y="2105"/>
                </a:lnTo>
                <a:lnTo>
                  <a:pt x="3413" y="4100"/>
                </a:lnTo>
                <a:lnTo>
                  <a:pt x="998" y="4100"/>
                </a:lnTo>
                <a:lnTo>
                  <a:pt x="0" y="2105"/>
                </a:lnTo>
                <a:close/>
                <a:moveTo>
                  <a:pt x="3560" y="12495"/>
                </a:moveTo>
                <a:lnTo>
                  <a:pt x="4558" y="10500"/>
                </a:lnTo>
                <a:lnTo>
                  <a:pt x="6973" y="10500"/>
                </a:lnTo>
                <a:lnTo>
                  <a:pt x="7970" y="12495"/>
                </a:lnTo>
                <a:lnTo>
                  <a:pt x="6973" y="14490"/>
                </a:lnTo>
                <a:lnTo>
                  <a:pt x="4558" y="14490"/>
                </a:lnTo>
                <a:lnTo>
                  <a:pt x="3560" y="12495"/>
                </a:lnTo>
                <a:close/>
                <a:moveTo>
                  <a:pt x="3560" y="8325"/>
                </a:moveTo>
                <a:lnTo>
                  <a:pt x="4558" y="6330"/>
                </a:lnTo>
                <a:lnTo>
                  <a:pt x="6973" y="6330"/>
                </a:lnTo>
                <a:lnTo>
                  <a:pt x="7970" y="8325"/>
                </a:lnTo>
                <a:lnTo>
                  <a:pt x="6973" y="10320"/>
                </a:lnTo>
                <a:lnTo>
                  <a:pt x="4558" y="10320"/>
                </a:lnTo>
                <a:lnTo>
                  <a:pt x="3560" y="8325"/>
                </a:lnTo>
                <a:close/>
                <a:moveTo>
                  <a:pt x="3560" y="4155"/>
                </a:moveTo>
                <a:lnTo>
                  <a:pt x="4558" y="2160"/>
                </a:lnTo>
                <a:lnTo>
                  <a:pt x="6973" y="2160"/>
                </a:lnTo>
                <a:lnTo>
                  <a:pt x="7970" y="4155"/>
                </a:lnTo>
                <a:lnTo>
                  <a:pt x="6973" y="6150"/>
                </a:lnTo>
                <a:lnTo>
                  <a:pt x="4558" y="6150"/>
                </a:lnTo>
                <a:lnTo>
                  <a:pt x="3560" y="4155"/>
                </a:lnTo>
                <a:close/>
                <a:moveTo>
                  <a:pt x="7100" y="10395"/>
                </a:moveTo>
                <a:lnTo>
                  <a:pt x="8098" y="8400"/>
                </a:lnTo>
                <a:lnTo>
                  <a:pt x="10513" y="8400"/>
                </a:lnTo>
                <a:lnTo>
                  <a:pt x="11510" y="10395"/>
                </a:lnTo>
                <a:lnTo>
                  <a:pt x="10513" y="12390"/>
                </a:lnTo>
                <a:lnTo>
                  <a:pt x="8098" y="12390"/>
                </a:lnTo>
                <a:lnTo>
                  <a:pt x="7100" y="10395"/>
                </a:lnTo>
                <a:close/>
                <a:moveTo>
                  <a:pt x="7100" y="6225"/>
                </a:moveTo>
                <a:lnTo>
                  <a:pt x="8098" y="4230"/>
                </a:lnTo>
                <a:lnTo>
                  <a:pt x="10513" y="4230"/>
                </a:lnTo>
                <a:lnTo>
                  <a:pt x="11510" y="6225"/>
                </a:lnTo>
                <a:lnTo>
                  <a:pt x="10513" y="8220"/>
                </a:lnTo>
                <a:lnTo>
                  <a:pt x="8098" y="8220"/>
                </a:lnTo>
                <a:lnTo>
                  <a:pt x="7100" y="6225"/>
                </a:lnTo>
                <a:close/>
                <a:moveTo>
                  <a:pt x="7100" y="2055"/>
                </a:moveTo>
                <a:lnTo>
                  <a:pt x="8098" y="60"/>
                </a:lnTo>
                <a:lnTo>
                  <a:pt x="10513" y="60"/>
                </a:lnTo>
                <a:lnTo>
                  <a:pt x="11510" y="2055"/>
                </a:lnTo>
                <a:lnTo>
                  <a:pt x="10513" y="4050"/>
                </a:lnTo>
                <a:lnTo>
                  <a:pt x="8098" y="4050"/>
                </a:lnTo>
                <a:lnTo>
                  <a:pt x="7100" y="2055"/>
                </a:lnTo>
                <a:close/>
                <a:moveTo>
                  <a:pt x="10660" y="12445"/>
                </a:moveTo>
                <a:lnTo>
                  <a:pt x="11658" y="10450"/>
                </a:lnTo>
                <a:lnTo>
                  <a:pt x="14073" y="10450"/>
                </a:lnTo>
                <a:lnTo>
                  <a:pt x="15070" y="12445"/>
                </a:lnTo>
                <a:lnTo>
                  <a:pt x="14073" y="14440"/>
                </a:lnTo>
                <a:lnTo>
                  <a:pt x="11658" y="14440"/>
                </a:lnTo>
                <a:lnTo>
                  <a:pt x="10660" y="12445"/>
                </a:lnTo>
                <a:close/>
                <a:moveTo>
                  <a:pt x="10660" y="8275"/>
                </a:moveTo>
                <a:lnTo>
                  <a:pt x="11658" y="6280"/>
                </a:lnTo>
                <a:lnTo>
                  <a:pt x="14073" y="6280"/>
                </a:lnTo>
                <a:lnTo>
                  <a:pt x="15070" y="8275"/>
                </a:lnTo>
                <a:lnTo>
                  <a:pt x="14073" y="10270"/>
                </a:lnTo>
                <a:lnTo>
                  <a:pt x="11658" y="10270"/>
                </a:lnTo>
                <a:lnTo>
                  <a:pt x="10660" y="8275"/>
                </a:lnTo>
                <a:close/>
                <a:moveTo>
                  <a:pt x="10660" y="4105"/>
                </a:moveTo>
                <a:lnTo>
                  <a:pt x="11658" y="2110"/>
                </a:lnTo>
                <a:lnTo>
                  <a:pt x="14073" y="2110"/>
                </a:lnTo>
                <a:lnTo>
                  <a:pt x="15070" y="4105"/>
                </a:lnTo>
                <a:lnTo>
                  <a:pt x="14073" y="6100"/>
                </a:lnTo>
                <a:lnTo>
                  <a:pt x="11658" y="6100"/>
                </a:lnTo>
                <a:lnTo>
                  <a:pt x="10660" y="4105"/>
                </a:lnTo>
                <a:close/>
                <a:moveTo>
                  <a:pt x="14220" y="10335"/>
                </a:moveTo>
                <a:lnTo>
                  <a:pt x="15218" y="8340"/>
                </a:lnTo>
                <a:lnTo>
                  <a:pt x="17633" y="8340"/>
                </a:lnTo>
                <a:lnTo>
                  <a:pt x="18630" y="10335"/>
                </a:lnTo>
                <a:lnTo>
                  <a:pt x="17633" y="12330"/>
                </a:lnTo>
                <a:lnTo>
                  <a:pt x="15218" y="12330"/>
                </a:lnTo>
                <a:lnTo>
                  <a:pt x="14220" y="10335"/>
                </a:lnTo>
                <a:close/>
                <a:moveTo>
                  <a:pt x="14220" y="6165"/>
                </a:moveTo>
                <a:lnTo>
                  <a:pt x="15218" y="4170"/>
                </a:lnTo>
                <a:lnTo>
                  <a:pt x="17633" y="4170"/>
                </a:lnTo>
                <a:lnTo>
                  <a:pt x="18630" y="6165"/>
                </a:lnTo>
                <a:lnTo>
                  <a:pt x="17633" y="8160"/>
                </a:lnTo>
                <a:lnTo>
                  <a:pt x="15218" y="8160"/>
                </a:lnTo>
                <a:lnTo>
                  <a:pt x="14220" y="6165"/>
                </a:lnTo>
                <a:close/>
                <a:moveTo>
                  <a:pt x="14220" y="1995"/>
                </a:moveTo>
                <a:lnTo>
                  <a:pt x="15218" y="0"/>
                </a:lnTo>
                <a:lnTo>
                  <a:pt x="17633" y="0"/>
                </a:lnTo>
                <a:lnTo>
                  <a:pt x="18630" y="1995"/>
                </a:lnTo>
                <a:lnTo>
                  <a:pt x="17633" y="3990"/>
                </a:lnTo>
                <a:lnTo>
                  <a:pt x="15218" y="3990"/>
                </a:lnTo>
                <a:lnTo>
                  <a:pt x="14220" y="1995"/>
                </a:lnTo>
                <a:close/>
              </a:path>
            </a:pathLst>
          </a:custGeom>
          <a:blipFill rotWithShape="1">
            <a:blip r:embed="rId1"/>
            <a:stretch>
              <a:fillRect/>
            </a:stretch>
          </a:blip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p>
            <a:pPr algn="ctr"/>
            <a:endParaRPr lang="en-US"/>
          </a:p>
        </p:txBody>
      </p:sp>
      <p:sp>
        <p:nvSpPr>
          <p:cNvPr id="106" name="Text Box 105"/>
          <p:cNvSpPr txBox="1"/>
          <p:nvPr/>
        </p:nvSpPr>
        <p:spPr>
          <a:xfrm>
            <a:off x="317500" y="2366645"/>
            <a:ext cx="2691765" cy="706755"/>
          </a:xfrm>
          <a:prstGeom prst="rect">
            <a:avLst/>
          </a:prstGeom>
          <a:noFill/>
        </p:spPr>
        <p:txBody>
          <a:bodyPr wrap="square" rtlCol="0">
            <a:spAutoFit/>
          </a:bodyPr>
          <a:p>
            <a:r>
              <a:rPr lang="en-US" sz="4000">
                <a:latin typeface="Exo 2 Medium" charset="0"/>
                <a:cs typeface="Exo 2 Medium" charset="0"/>
              </a:rPr>
              <a:t>NHÓM 2</a:t>
            </a:r>
            <a:endParaRPr lang="en-US" sz="4000">
              <a:latin typeface="Exo 2 Medium" charset="0"/>
              <a:cs typeface="Exo 2 Medium" charset="0"/>
            </a:endParaRPr>
          </a:p>
        </p:txBody>
      </p:sp>
      <p:sp>
        <p:nvSpPr>
          <p:cNvPr id="108" name="Text Box 107"/>
          <p:cNvSpPr txBox="1"/>
          <p:nvPr/>
        </p:nvSpPr>
        <p:spPr>
          <a:xfrm>
            <a:off x="317500" y="4970145"/>
            <a:ext cx="4915535" cy="553085"/>
          </a:xfrm>
          <a:prstGeom prst="rect">
            <a:avLst/>
          </a:prstGeom>
          <a:noFill/>
        </p:spPr>
        <p:txBody>
          <a:bodyPr wrap="square" rtlCol="0">
            <a:spAutoFit/>
          </a:bodyPr>
          <a:p>
            <a:r>
              <a:rPr lang="en-US" sz="3000" b="1">
                <a:latin typeface="Exo 2 Medium" charset="0"/>
                <a:cs typeface="Exo 2 Medium" charset="0"/>
              </a:rPr>
              <a:t>GIẢNG VIÊN HƯỚNG DẪN </a:t>
            </a:r>
            <a:endParaRPr lang="en-US" sz="3000" b="1">
              <a:latin typeface="Exo 2 Medium" charset="0"/>
              <a:cs typeface="Exo 2 Medium" charset="0"/>
            </a:endParaRPr>
          </a:p>
        </p:txBody>
      </p:sp>
      <p:sp>
        <p:nvSpPr>
          <p:cNvPr id="109" name="Text Box 108"/>
          <p:cNvSpPr txBox="1"/>
          <p:nvPr/>
        </p:nvSpPr>
        <p:spPr>
          <a:xfrm>
            <a:off x="1041400" y="5616575"/>
            <a:ext cx="3859530" cy="398780"/>
          </a:xfrm>
          <a:prstGeom prst="rect">
            <a:avLst/>
          </a:prstGeom>
          <a:noFill/>
        </p:spPr>
        <p:txBody>
          <a:bodyPr wrap="square" rtlCol="0">
            <a:spAutoFit/>
          </a:bodyPr>
          <a:p>
            <a:r>
              <a:rPr lang="en-US" sz="2000">
                <a:latin typeface="Exo 2" charset="0"/>
                <a:cs typeface="Exo 2" charset="0"/>
              </a:rPr>
              <a:t>TS PHÙNG THẾ BẢO</a:t>
            </a:r>
            <a:endParaRPr lang="en-US" sz="2000">
              <a:latin typeface="Exo 2" charset="0"/>
              <a:cs typeface="Exo 2" charset="0"/>
            </a:endParaRPr>
          </a:p>
        </p:txBody>
      </p:sp>
      <p:grpSp>
        <p:nvGrpSpPr>
          <p:cNvPr id="112" name="Group 111"/>
          <p:cNvGrpSpPr/>
          <p:nvPr/>
        </p:nvGrpSpPr>
        <p:grpSpPr>
          <a:xfrm>
            <a:off x="622300" y="3166745"/>
            <a:ext cx="4698365" cy="1621790"/>
            <a:chOff x="1200" y="4987"/>
            <a:chExt cx="7399" cy="2554"/>
          </a:xfrm>
        </p:grpSpPr>
        <p:sp>
          <p:nvSpPr>
            <p:cNvPr id="107" name="Text Box 106"/>
            <p:cNvSpPr txBox="1"/>
            <p:nvPr/>
          </p:nvSpPr>
          <p:spPr>
            <a:xfrm>
              <a:off x="1200" y="4987"/>
              <a:ext cx="3939" cy="2554"/>
            </a:xfrm>
            <a:prstGeom prst="rect">
              <a:avLst/>
            </a:prstGeom>
            <a:noFill/>
            <a:ln w="9525">
              <a:noFill/>
            </a:ln>
          </p:spPr>
          <p:txBody>
            <a:bodyPr>
              <a:noAutofit/>
            </a:bodyPr>
            <a:p>
              <a:pPr indent="0"/>
              <a:r>
                <a:rPr lang="en-US" sz="2000">
                  <a:latin typeface="Exo 2" charset="0"/>
                  <a:cs typeface="Exo 2" charset="0"/>
                </a:rPr>
                <a:t>Nguyễn Thành Đạt    Đậu Thiện Tường       Nguyễn Hữu Vũ Nguyễn Huy Hiệu Trương Triều Vinh </a:t>
              </a:r>
              <a:endParaRPr lang="en-US" sz="2000">
                <a:latin typeface="Exo 2" charset="0"/>
                <a:cs typeface="Exo 2" charset="0"/>
              </a:endParaRPr>
            </a:p>
          </p:txBody>
        </p:sp>
        <p:sp>
          <p:nvSpPr>
            <p:cNvPr id="111" name="Text Box 110"/>
            <p:cNvSpPr txBox="1"/>
            <p:nvPr/>
          </p:nvSpPr>
          <p:spPr>
            <a:xfrm>
              <a:off x="5139" y="4997"/>
              <a:ext cx="3460" cy="2432"/>
            </a:xfrm>
            <a:prstGeom prst="rect">
              <a:avLst/>
            </a:prstGeom>
            <a:noFill/>
          </p:spPr>
          <p:txBody>
            <a:bodyPr wrap="square" rtlCol="0">
              <a:noAutofit/>
            </a:bodyPr>
            <a:p>
              <a:r>
                <a:rPr lang="en-US" sz="2000">
                  <a:latin typeface="Exo 2" charset="0"/>
                  <a:cs typeface="Exo 2" charset="0"/>
                  <a:sym typeface="+mn-ea"/>
                </a:rPr>
                <a:t>2174802010644</a:t>
              </a:r>
              <a:endParaRPr lang="en-US" sz="2000">
                <a:latin typeface="Exo 2" charset="0"/>
                <a:cs typeface="Exo 2" charset="0"/>
                <a:sym typeface="+mn-ea"/>
              </a:endParaRPr>
            </a:p>
            <a:p>
              <a:r>
                <a:rPr lang="en-US" sz="2000">
                  <a:latin typeface="Exo 2" charset="0"/>
                  <a:cs typeface="Exo 2" charset="0"/>
                  <a:sym typeface="+mn-ea"/>
                </a:rPr>
                <a:t>2174802010639</a:t>
              </a:r>
              <a:endParaRPr lang="en-US" sz="2000">
                <a:latin typeface="Exo 2" charset="0"/>
                <a:cs typeface="Exo 2" charset="0"/>
                <a:sym typeface="+mn-ea"/>
              </a:endParaRPr>
            </a:p>
            <a:p>
              <a:r>
                <a:rPr lang="en-US" sz="2000">
                  <a:latin typeface="Exo 2" charset="0"/>
                  <a:cs typeface="Exo 2" charset="0"/>
                  <a:sym typeface="+mn-ea"/>
                </a:rPr>
                <a:t>2174802010641</a:t>
              </a:r>
              <a:endParaRPr lang="en-US" sz="2000">
                <a:latin typeface="Exo 2" charset="0"/>
                <a:cs typeface="Exo 2" charset="0"/>
                <a:sym typeface="+mn-ea"/>
              </a:endParaRPr>
            </a:p>
            <a:p>
              <a:r>
                <a:rPr lang="en-US" sz="2000">
                  <a:latin typeface="Exo 2" charset="0"/>
                  <a:cs typeface="Exo 2" charset="0"/>
                  <a:sym typeface="+mn-ea"/>
                </a:rPr>
                <a:t>2174802010048</a:t>
              </a:r>
              <a:endParaRPr lang="en-US" sz="2000">
                <a:latin typeface="Exo 2" charset="0"/>
                <a:cs typeface="Exo 2" charset="0"/>
                <a:sym typeface="+mn-ea"/>
              </a:endParaRPr>
            </a:p>
            <a:p>
              <a:r>
                <a:rPr lang="en-US" sz="2000">
                  <a:latin typeface="Exo 2" charset="0"/>
                  <a:cs typeface="Exo 2" charset="0"/>
                  <a:sym typeface="+mn-ea"/>
                </a:rPr>
                <a:t>2174802010060</a:t>
              </a:r>
              <a:endParaRPr lang="en-US" sz="2000">
                <a:latin typeface="Exo 2" charset="0"/>
                <a:cs typeface="Exo 2" charset="0"/>
              </a:endParaRPr>
            </a:p>
            <a:p>
              <a:endParaRPr lang="en-US" sz="2000">
                <a:latin typeface="Exo 2" charset="0"/>
                <a:cs typeface="Exo 2" charset="0"/>
                <a:sym typeface="+mn-ea"/>
              </a:endParaRPr>
            </a:p>
            <a:p>
              <a:endParaRPr lang="en-US" sz="2000">
                <a:latin typeface="Exo 2" charset="0"/>
                <a:cs typeface="Exo 2" charset="0"/>
                <a:sym typeface="+mn-ea"/>
              </a:endParaRPr>
            </a:p>
            <a:p>
              <a:endParaRPr lang="en-US" sz="2000"/>
            </a:p>
          </p:txBody>
        </p:sp>
      </p:grpSp>
      <p:sp>
        <p:nvSpPr>
          <p:cNvPr id="114" name="Hexagon 113"/>
          <p:cNvSpPr/>
          <p:nvPr/>
        </p:nvSpPr>
        <p:spPr>
          <a:xfrm rot="5400000">
            <a:off x="81280" y="-26670"/>
            <a:ext cx="1288415" cy="1140460"/>
          </a:xfrm>
          <a:prstGeom prst="hexagon">
            <a:avLst/>
          </a:prstGeom>
          <a:solidFill>
            <a:schemeClr val="bg1"/>
          </a:solidFill>
          <a:ln w="0" cmpd="sng">
            <a:solidFill>
              <a:schemeClr val="bg1">
                <a:lumMod val="75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4" name="Hexagon 123"/>
          <p:cNvSpPr/>
          <p:nvPr/>
        </p:nvSpPr>
        <p:spPr>
          <a:xfrm rot="5400000">
            <a:off x="3521075" y="-472440"/>
            <a:ext cx="1262380" cy="1117600"/>
          </a:xfrm>
          <a:prstGeom prst="hexagon">
            <a:avLst/>
          </a:prstGeom>
          <a:solidFill>
            <a:schemeClr val="bg1"/>
          </a:solidFill>
          <a:ln w="0" cmpd="sng">
            <a:solidFill>
              <a:schemeClr val="bg1">
                <a:lumMod val="75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5" name="Hexagon 124"/>
          <p:cNvSpPr/>
          <p:nvPr/>
        </p:nvSpPr>
        <p:spPr>
          <a:xfrm rot="5400000">
            <a:off x="5257165" y="3041650"/>
            <a:ext cx="1104900" cy="977900"/>
          </a:xfrm>
          <a:prstGeom prst="hexagon">
            <a:avLst/>
          </a:prstGeom>
          <a:solidFill>
            <a:schemeClr val="bg1"/>
          </a:solidFill>
          <a:ln w="0" cmpd="sng">
            <a:solidFill>
              <a:schemeClr val="bg1">
                <a:lumMod val="75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6" name="Hexagon 125"/>
          <p:cNvSpPr/>
          <p:nvPr/>
        </p:nvSpPr>
        <p:spPr>
          <a:xfrm rot="5400000">
            <a:off x="274955" y="5972175"/>
            <a:ext cx="736600" cy="652145"/>
          </a:xfrm>
          <a:prstGeom prst="hexagon">
            <a:avLst/>
          </a:prstGeom>
          <a:solidFill>
            <a:schemeClr val="bg1"/>
          </a:solidFill>
          <a:ln w="12700" cmpd="sng">
            <a:solidFill>
              <a:schemeClr val="bg1">
                <a:lumMod val="75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8" name="Hexagon 127"/>
          <p:cNvSpPr/>
          <p:nvPr/>
        </p:nvSpPr>
        <p:spPr>
          <a:xfrm rot="5400000">
            <a:off x="1602740" y="524510"/>
            <a:ext cx="516255" cy="457200"/>
          </a:xfrm>
          <a:prstGeom prst="hexagon">
            <a:avLst/>
          </a:prstGeom>
          <a:solidFill>
            <a:schemeClr val="bg1"/>
          </a:solidFill>
          <a:ln w="0" cmpd="sng">
            <a:solidFill>
              <a:schemeClr val="bg1">
                <a:lumMod val="85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30" name="Hexagon 129"/>
          <p:cNvSpPr/>
          <p:nvPr/>
        </p:nvSpPr>
        <p:spPr>
          <a:xfrm rot="5400000">
            <a:off x="2963545" y="673735"/>
            <a:ext cx="815975" cy="723265"/>
          </a:xfrm>
          <a:prstGeom prst="hexagon">
            <a:avLst/>
          </a:prstGeom>
          <a:solidFill>
            <a:schemeClr val="bg1"/>
          </a:solidFill>
          <a:ln w="0" cmpd="sng">
            <a:solidFill>
              <a:schemeClr val="bg1">
                <a:lumMod val="85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35" name="Hexagon 134"/>
          <p:cNvSpPr/>
          <p:nvPr/>
        </p:nvSpPr>
        <p:spPr>
          <a:xfrm rot="5400000">
            <a:off x="3637915" y="5800725"/>
            <a:ext cx="1665605" cy="1474470"/>
          </a:xfrm>
          <a:prstGeom prst="hexagon">
            <a:avLst/>
          </a:prstGeom>
          <a:solidFill>
            <a:schemeClr val="bg1"/>
          </a:solidFill>
          <a:ln w="0" cmpd="sng">
            <a:solidFill>
              <a:schemeClr val="bg1">
                <a:lumMod val="85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37" name="Hexagon 136"/>
          <p:cNvSpPr/>
          <p:nvPr/>
        </p:nvSpPr>
        <p:spPr>
          <a:xfrm rot="5400000">
            <a:off x="3859530" y="2125345"/>
            <a:ext cx="1104900" cy="977900"/>
          </a:xfrm>
          <a:prstGeom prst="hexagon">
            <a:avLst/>
          </a:prstGeom>
          <a:solidFill>
            <a:schemeClr val="bg1"/>
          </a:solidFill>
          <a:ln w="0" cmpd="sng">
            <a:solidFill>
              <a:schemeClr val="bg1">
                <a:lumMod val="75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3" name="Text Box 102"/>
          <p:cNvSpPr txBox="1"/>
          <p:nvPr/>
        </p:nvSpPr>
        <p:spPr>
          <a:xfrm>
            <a:off x="317500" y="1104900"/>
            <a:ext cx="7477125" cy="1168400"/>
          </a:xfrm>
          <a:prstGeom prst="rect">
            <a:avLst/>
          </a:prstGeom>
          <a:noFill/>
        </p:spPr>
        <p:txBody>
          <a:bodyPr wrap="square" rtlCol="0">
            <a:spAutoFit/>
          </a:bodyPr>
          <a:p>
            <a:r>
              <a:rPr lang="en-US" sz="7000">
                <a:latin typeface="Exo 2 Medium" charset="0"/>
                <a:cs typeface="Exo 2 Medium" charset="0"/>
              </a:rPr>
              <a:t>RANDOM </a:t>
            </a:r>
            <a:r>
              <a:rPr lang="en-US" sz="7000">
                <a:solidFill>
                  <a:schemeClr val="bg1"/>
                </a:solidFill>
                <a:latin typeface="Exo 2 Medium" charset="0"/>
                <a:cs typeface="Exo 2 Medium" charset="0"/>
              </a:rPr>
              <a:t>FOREST</a:t>
            </a:r>
            <a:endParaRPr lang="en-US" sz="7000">
              <a:solidFill>
                <a:schemeClr val="bg1"/>
              </a:solidFill>
              <a:latin typeface="Exo 2 Medium" charset="0"/>
              <a:cs typeface="Exo 2 Medium"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6" name="Hexagon 15"/>
          <p:cNvSpPr/>
          <p:nvPr/>
        </p:nvSpPr>
        <p:spPr>
          <a:xfrm rot="5400000">
            <a:off x="859790" y="2623185"/>
            <a:ext cx="1795145" cy="1619250"/>
          </a:xfrm>
          <a:prstGeom prst="hexagon">
            <a:avLst/>
          </a:prstGeom>
          <a:solidFill>
            <a:schemeClr val="bg1"/>
          </a:solidFill>
          <a:ln w="0">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3" name="Hexagon 32"/>
          <p:cNvSpPr/>
          <p:nvPr/>
        </p:nvSpPr>
        <p:spPr>
          <a:xfrm rot="5400000">
            <a:off x="9810750" y="5325745"/>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1" name="Hexagon 30"/>
          <p:cNvSpPr/>
          <p:nvPr/>
        </p:nvSpPr>
        <p:spPr>
          <a:xfrm rot="5400000">
            <a:off x="9994265" y="2195830"/>
            <a:ext cx="1791970" cy="161671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5" name="Hexagon 34"/>
          <p:cNvSpPr/>
          <p:nvPr/>
        </p:nvSpPr>
        <p:spPr>
          <a:xfrm rot="5400000">
            <a:off x="10312400" y="-1129665"/>
            <a:ext cx="2433955" cy="219583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Hexagon 29"/>
          <p:cNvSpPr/>
          <p:nvPr/>
        </p:nvSpPr>
        <p:spPr>
          <a:xfrm rot="5400000">
            <a:off x="7852410" y="-99060"/>
            <a:ext cx="1803400" cy="162687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4" name="Hexagon 33"/>
          <p:cNvSpPr/>
          <p:nvPr/>
        </p:nvSpPr>
        <p:spPr>
          <a:xfrm rot="5400000">
            <a:off x="7351395" y="5370195"/>
            <a:ext cx="1091565" cy="98488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9" name="Hexagon 28"/>
          <p:cNvSpPr/>
          <p:nvPr/>
        </p:nvSpPr>
        <p:spPr>
          <a:xfrm rot="5400000">
            <a:off x="3670300" y="327787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2" name="Hexagon 31"/>
          <p:cNvSpPr/>
          <p:nvPr/>
        </p:nvSpPr>
        <p:spPr>
          <a:xfrm rot="5400000">
            <a:off x="6736080" y="1831340"/>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4" name="Hexagon 13"/>
          <p:cNvSpPr/>
          <p:nvPr/>
        </p:nvSpPr>
        <p:spPr>
          <a:xfrm rot="5400000">
            <a:off x="565150" y="189230"/>
            <a:ext cx="894080" cy="80645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Hexagon 10"/>
          <p:cNvSpPr/>
          <p:nvPr/>
        </p:nvSpPr>
        <p:spPr>
          <a:xfrm rot="5400000">
            <a:off x="3994150" y="4730750"/>
            <a:ext cx="2210435" cy="199390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3" name="Text Box 102"/>
          <p:cNvSpPr txBox="1"/>
          <p:nvPr/>
        </p:nvSpPr>
        <p:spPr>
          <a:xfrm>
            <a:off x="139700" y="116840"/>
            <a:ext cx="12052300" cy="1198880"/>
          </a:xfrm>
          <a:prstGeom prst="rect">
            <a:avLst/>
          </a:prstGeom>
          <a:noFill/>
        </p:spPr>
        <p:txBody>
          <a:bodyPr wrap="square" rtlCol="0">
            <a:spAutoFit/>
          </a:bodyPr>
          <a:p>
            <a:pPr algn="ctr"/>
            <a:r>
              <a:rPr lang="en-US" sz="7200" b="1">
                <a:latin typeface="Exo 2" charset="0"/>
                <a:cs typeface="Exo 2" charset="0"/>
                <a:sym typeface="+mn-ea"/>
              </a:rPr>
              <a:t>Thuật toán cây quyết định </a:t>
            </a:r>
            <a:endParaRPr lang="en-US" sz="7200">
              <a:ln>
                <a:solidFill>
                  <a:schemeClr val="tx1"/>
                </a:solidFill>
              </a:ln>
              <a:solidFill>
                <a:schemeClr val="tx1"/>
              </a:solidFill>
              <a:latin typeface="Exo 2 Medium" charset="0"/>
              <a:cs typeface="Exo 2 Medium" charset="0"/>
            </a:endParaRPr>
          </a:p>
        </p:txBody>
      </p:sp>
      <p:grpSp>
        <p:nvGrpSpPr>
          <p:cNvPr id="9" name="Group 8"/>
          <p:cNvGrpSpPr/>
          <p:nvPr/>
        </p:nvGrpSpPr>
        <p:grpSpPr>
          <a:xfrm>
            <a:off x="4974590" y="1361440"/>
            <a:ext cx="2334870" cy="2534285"/>
            <a:chOff x="13167" y="1265"/>
            <a:chExt cx="3974" cy="4406"/>
          </a:xfrm>
          <a:solidFill>
            <a:schemeClr val="accent1">
              <a:lumMod val="20000"/>
              <a:lumOff val="80000"/>
            </a:schemeClr>
          </a:solidFill>
        </p:grpSpPr>
        <p:sp>
          <p:nvSpPr>
            <p:cNvPr id="3" name="Hexagon 2"/>
            <p:cNvSpPr/>
            <p:nvPr/>
          </p:nvSpPr>
          <p:spPr>
            <a:xfrm rot="5400000">
              <a:off x="12951" y="1481"/>
              <a:ext cx="4407" cy="3974"/>
            </a:xfrm>
            <a:prstGeom prst="hexagon">
              <a:avLst/>
            </a:prstGeom>
            <a:grp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8" name="Picture 7" descr="tree (3)"/>
            <p:cNvPicPr>
              <a:picLocks noChangeAspect="1"/>
            </p:cNvPicPr>
            <p:nvPr/>
          </p:nvPicPr>
          <p:blipFill>
            <a:blip r:embed="rId1"/>
            <a:stretch>
              <a:fillRect/>
            </a:stretch>
          </p:blipFill>
          <p:spPr>
            <a:xfrm>
              <a:off x="13867" y="2270"/>
              <a:ext cx="2366" cy="2366"/>
            </a:xfrm>
            <a:prstGeom prst="rect">
              <a:avLst/>
            </a:prstGeom>
            <a:grpFill/>
          </p:spPr>
        </p:pic>
      </p:grpSp>
      <p:sp>
        <p:nvSpPr>
          <p:cNvPr id="4" name="Hexagon 3"/>
          <p:cNvSpPr/>
          <p:nvPr/>
        </p:nvSpPr>
        <p:spPr>
          <a:xfrm rot="5400000">
            <a:off x="2221865" y="1391920"/>
            <a:ext cx="2534920" cy="2382520"/>
          </a:xfrm>
          <a:prstGeom prst="hexagon">
            <a:avLst/>
          </a:prstGeom>
          <a:solidFill>
            <a:schemeClr val="accent1">
              <a:lumMod val="60000"/>
              <a:lumOff val="4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Hexagon 5"/>
          <p:cNvSpPr/>
          <p:nvPr/>
        </p:nvSpPr>
        <p:spPr>
          <a:xfrm rot="5400000">
            <a:off x="3564255" y="3589020"/>
            <a:ext cx="2534920" cy="2382520"/>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 name="Hexagon 6"/>
          <p:cNvSpPr/>
          <p:nvPr/>
        </p:nvSpPr>
        <p:spPr>
          <a:xfrm rot="5400000">
            <a:off x="6224905" y="3568700"/>
            <a:ext cx="2534920" cy="2382520"/>
          </a:xfrm>
          <a:prstGeom prst="hexagon">
            <a:avLst/>
          </a:prstGeom>
          <a:solidFill>
            <a:schemeClr val="accent1">
              <a:lumMod val="60000"/>
              <a:lumOff val="4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Hexagon 9"/>
          <p:cNvSpPr/>
          <p:nvPr/>
        </p:nvSpPr>
        <p:spPr>
          <a:xfrm rot="5400000">
            <a:off x="7575550" y="1391920"/>
            <a:ext cx="2534920" cy="2382520"/>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Text Box 1"/>
          <p:cNvSpPr txBox="1"/>
          <p:nvPr/>
        </p:nvSpPr>
        <p:spPr>
          <a:xfrm>
            <a:off x="2454910" y="1951355"/>
            <a:ext cx="2025650" cy="1212215"/>
          </a:xfrm>
          <a:prstGeom prst="rect">
            <a:avLst/>
          </a:prstGeom>
          <a:noFill/>
        </p:spPr>
        <p:txBody>
          <a:bodyPr wrap="square" rtlCol="0">
            <a:noAutofit/>
          </a:bodyPr>
          <a:p>
            <a:pPr algn="ctr"/>
            <a:r>
              <a:rPr lang="en-US" sz="3200">
                <a:latin typeface="Exo 2 Medium" charset="0"/>
                <a:cs typeface="Exo 2 Medium" charset="0"/>
              </a:rPr>
              <a:t>Nhị phân (Binary)</a:t>
            </a:r>
            <a:endParaRPr lang="en-US" sz="3200">
              <a:latin typeface="Exo 2 Medium" charset="0"/>
              <a:cs typeface="Exo 2 Medium" charset="0"/>
            </a:endParaRPr>
          </a:p>
        </p:txBody>
      </p:sp>
      <p:sp>
        <p:nvSpPr>
          <p:cNvPr id="5" name="Text Box 4"/>
          <p:cNvSpPr txBox="1"/>
          <p:nvPr/>
        </p:nvSpPr>
        <p:spPr>
          <a:xfrm>
            <a:off x="3707765" y="4110355"/>
            <a:ext cx="2209800" cy="1212215"/>
          </a:xfrm>
          <a:prstGeom prst="rect">
            <a:avLst/>
          </a:prstGeom>
          <a:noFill/>
        </p:spPr>
        <p:txBody>
          <a:bodyPr wrap="square" rtlCol="0">
            <a:noAutofit/>
          </a:bodyPr>
          <a:p>
            <a:pPr algn="ctr"/>
            <a:r>
              <a:rPr lang="en-US" sz="3200">
                <a:latin typeface="Exo 2 Medium" charset="0"/>
                <a:cs typeface="Exo 2 Medium" charset="0"/>
              </a:rPr>
              <a:t>Định danh (Nominal)</a:t>
            </a:r>
            <a:endParaRPr lang="en-US" sz="3200">
              <a:latin typeface="Exo 2 Medium" charset="0"/>
              <a:cs typeface="Exo 2 Medium" charset="0"/>
            </a:endParaRPr>
          </a:p>
        </p:txBody>
      </p:sp>
      <p:sp>
        <p:nvSpPr>
          <p:cNvPr id="12" name="Text Box 11"/>
          <p:cNvSpPr txBox="1"/>
          <p:nvPr/>
        </p:nvSpPr>
        <p:spPr>
          <a:xfrm>
            <a:off x="6356985" y="4110355"/>
            <a:ext cx="2209800" cy="1212215"/>
          </a:xfrm>
          <a:prstGeom prst="rect">
            <a:avLst/>
          </a:prstGeom>
          <a:noFill/>
        </p:spPr>
        <p:txBody>
          <a:bodyPr wrap="square" rtlCol="0">
            <a:noAutofit/>
          </a:bodyPr>
          <a:p>
            <a:pPr algn="ctr"/>
            <a:r>
              <a:rPr lang="en-US" sz="3200">
                <a:latin typeface="Exo 2 Medium" charset="0"/>
                <a:cs typeface="Exo 2 Medium" charset="0"/>
              </a:rPr>
              <a:t>Thứ tự (Ordinal)</a:t>
            </a:r>
            <a:endParaRPr lang="en-US" sz="3200">
              <a:latin typeface="Exo 2 Medium" charset="0"/>
              <a:cs typeface="Exo 2 Medium" charset="0"/>
            </a:endParaRPr>
          </a:p>
        </p:txBody>
      </p:sp>
      <p:sp>
        <p:nvSpPr>
          <p:cNvPr id="13" name="Text Box 12"/>
          <p:cNvSpPr txBox="1"/>
          <p:nvPr/>
        </p:nvSpPr>
        <p:spPr>
          <a:xfrm>
            <a:off x="7484110" y="1905635"/>
            <a:ext cx="2717800" cy="1212215"/>
          </a:xfrm>
          <a:prstGeom prst="rect">
            <a:avLst/>
          </a:prstGeom>
          <a:noFill/>
        </p:spPr>
        <p:txBody>
          <a:bodyPr wrap="square" rtlCol="0">
            <a:noAutofit/>
          </a:bodyPr>
          <a:p>
            <a:pPr algn="ctr"/>
            <a:r>
              <a:rPr lang="en-US" sz="3000">
                <a:latin typeface="Exo 2 Medium" charset="0"/>
                <a:cs typeface="Exo 2 Medium" charset="0"/>
              </a:rPr>
              <a:t>Số lượng (Quantitative)</a:t>
            </a:r>
            <a:endParaRPr lang="en-US" sz="3000">
              <a:latin typeface="Exo 2 Medium" charset="0"/>
              <a:cs typeface="Exo 2 Medium" charset="0"/>
            </a:endParaRPr>
          </a:p>
        </p:txBody>
      </p:sp>
      <p:sp>
        <p:nvSpPr>
          <p:cNvPr id="15" name="Hexagon 14"/>
          <p:cNvSpPr/>
          <p:nvPr/>
        </p:nvSpPr>
        <p:spPr>
          <a:xfrm rot="5400000">
            <a:off x="-65405" y="493268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3" name="Hexagon 32"/>
          <p:cNvSpPr/>
          <p:nvPr/>
        </p:nvSpPr>
        <p:spPr>
          <a:xfrm rot="5400000">
            <a:off x="9810750" y="5325745"/>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1" name="Hexagon 30"/>
          <p:cNvSpPr/>
          <p:nvPr/>
        </p:nvSpPr>
        <p:spPr>
          <a:xfrm rot="5400000">
            <a:off x="9994265" y="2195830"/>
            <a:ext cx="1791970" cy="161671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5" name="Hexagon 34"/>
          <p:cNvSpPr/>
          <p:nvPr/>
        </p:nvSpPr>
        <p:spPr>
          <a:xfrm rot="5400000">
            <a:off x="10312400" y="-1129665"/>
            <a:ext cx="2433955" cy="219583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Hexagon 29"/>
          <p:cNvSpPr/>
          <p:nvPr/>
        </p:nvSpPr>
        <p:spPr>
          <a:xfrm rot="5400000">
            <a:off x="7852410" y="-99060"/>
            <a:ext cx="1803400" cy="162687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4" name="Hexagon 33"/>
          <p:cNvSpPr/>
          <p:nvPr/>
        </p:nvSpPr>
        <p:spPr>
          <a:xfrm rot="5400000">
            <a:off x="7351395" y="5370195"/>
            <a:ext cx="1091565" cy="98488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9" name="Hexagon 28"/>
          <p:cNvSpPr/>
          <p:nvPr/>
        </p:nvSpPr>
        <p:spPr>
          <a:xfrm rot="5400000">
            <a:off x="3670300" y="327787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2" name="Hexagon 31"/>
          <p:cNvSpPr/>
          <p:nvPr/>
        </p:nvSpPr>
        <p:spPr>
          <a:xfrm rot="5400000">
            <a:off x="6736080" y="1831340"/>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 name="Hexagon 11"/>
          <p:cNvSpPr/>
          <p:nvPr/>
        </p:nvSpPr>
        <p:spPr>
          <a:xfrm rot="5400000">
            <a:off x="859790" y="2623185"/>
            <a:ext cx="1795145" cy="1619250"/>
          </a:xfrm>
          <a:prstGeom prst="hexagon">
            <a:avLst/>
          </a:prstGeom>
          <a:solidFill>
            <a:schemeClr val="bg1"/>
          </a:solidFill>
          <a:ln w="0">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3" name="Hexagon 12"/>
          <p:cNvSpPr/>
          <p:nvPr/>
        </p:nvSpPr>
        <p:spPr>
          <a:xfrm rot="5400000">
            <a:off x="3994150" y="4730750"/>
            <a:ext cx="2210435" cy="199390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Hexagon 14"/>
          <p:cNvSpPr/>
          <p:nvPr/>
        </p:nvSpPr>
        <p:spPr>
          <a:xfrm rot="5400000">
            <a:off x="-65405" y="493268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4" name="Hexagon 13"/>
          <p:cNvSpPr/>
          <p:nvPr/>
        </p:nvSpPr>
        <p:spPr>
          <a:xfrm rot="5400000">
            <a:off x="565150" y="189230"/>
            <a:ext cx="894080" cy="80645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3" name="Text Box 102"/>
          <p:cNvSpPr txBox="1"/>
          <p:nvPr/>
        </p:nvSpPr>
        <p:spPr>
          <a:xfrm>
            <a:off x="139700" y="116840"/>
            <a:ext cx="12052300" cy="1198880"/>
          </a:xfrm>
          <a:prstGeom prst="rect">
            <a:avLst/>
          </a:prstGeom>
          <a:noFill/>
        </p:spPr>
        <p:txBody>
          <a:bodyPr wrap="square" rtlCol="0">
            <a:spAutoFit/>
          </a:bodyPr>
          <a:p>
            <a:pPr algn="ctr"/>
            <a:r>
              <a:rPr lang="en-US" sz="7200" b="1">
                <a:latin typeface="Exo 2" charset="0"/>
                <a:cs typeface="Exo 2" charset="0"/>
                <a:sym typeface="+mn-ea"/>
              </a:rPr>
              <a:t>Thuật toán cây quyết định </a:t>
            </a:r>
            <a:endParaRPr lang="en-US" sz="7200">
              <a:ln>
                <a:solidFill>
                  <a:schemeClr val="tx1"/>
                </a:solidFill>
              </a:ln>
              <a:solidFill>
                <a:schemeClr val="tx1"/>
              </a:solidFill>
              <a:latin typeface="Exo 2 Medium" charset="0"/>
              <a:cs typeface="Exo 2 Medium" charset="0"/>
            </a:endParaRPr>
          </a:p>
        </p:txBody>
      </p:sp>
      <p:grpSp>
        <p:nvGrpSpPr>
          <p:cNvPr id="9" name="Group 8"/>
          <p:cNvGrpSpPr/>
          <p:nvPr/>
        </p:nvGrpSpPr>
        <p:grpSpPr>
          <a:xfrm>
            <a:off x="5121910" y="1390015"/>
            <a:ext cx="2035810" cy="2258060"/>
            <a:chOff x="13167" y="1265"/>
            <a:chExt cx="3974" cy="4406"/>
          </a:xfrm>
          <a:solidFill>
            <a:schemeClr val="accent1">
              <a:lumMod val="20000"/>
              <a:lumOff val="80000"/>
            </a:schemeClr>
          </a:solidFill>
        </p:grpSpPr>
        <p:sp>
          <p:nvSpPr>
            <p:cNvPr id="3" name="Hexagon 2"/>
            <p:cNvSpPr/>
            <p:nvPr/>
          </p:nvSpPr>
          <p:spPr>
            <a:xfrm rot="5400000">
              <a:off x="12951" y="1481"/>
              <a:ext cx="4407" cy="3974"/>
            </a:xfrm>
            <a:prstGeom prst="hexagon">
              <a:avLst/>
            </a:prstGeom>
            <a:grp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8" name="Picture 7" descr="tree (3)"/>
            <p:cNvPicPr>
              <a:picLocks noChangeAspect="1"/>
            </p:cNvPicPr>
            <p:nvPr/>
          </p:nvPicPr>
          <p:blipFill>
            <a:blip r:embed="rId1"/>
            <a:stretch>
              <a:fillRect/>
            </a:stretch>
          </p:blipFill>
          <p:spPr>
            <a:xfrm>
              <a:off x="13867" y="2270"/>
              <a:ext cx="2366" cy="2366"/>
            </a:xfrm>
            <a:prstGeom prst="rect">
              <a:avLst/>
            </a:prstGeom>
            <a:grpFill/>
          </p:spPr>
        </p:pic>
      </p:grpSp>
      <p:sp>
        <p:nvSpPr>
          <p:cNvPr id="4" name="Hexagon 3"/>
          <p:cNvSpPr/>
          <p:nvPr/>
        </p:nvSpPr>
        <p:spPr>
          <a:xfrm rot="5400000">
            <a:off x="7686675" y="4003040"/>
            <a:ext cx="2258695" cy="2035810"/>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Hexagon 5"/>
          <p:cNvSpPr/>
          <p:nvPr/>
        </p:nvSpPr>
        <p:spPr>
          <a:xfrm rot="5400000">
            <a:off x="2333625" y="4003040"/>
            <a:ext cx="2258695" cy="2035810"/>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 name="Hexagon 6"/>
          <p:cNvSpPr/>
          <p:nvPr/>
        </p:nvSpPr>
        <p:spPr>
          <a:xfrm rot="5400000">
            <a:off x="5010150" y="4003040"/>
            <a:ext cx="2258695" cy="2035810"/>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6" name="Text Box 15"/>
          <p:cNvSpPr txBox="1"/>
          <p:nvPr/>
        </p:nvSpPr>
        <p:spPr>
          <a:xfrm>
            <a:off x="2497455" y="4437380"/>
            <a:ext cx="2055495" cy="1080135"/>
          </a:xfrm>
          <a:prstGeom prst="rect">
            <a:avLst/>
          </a:prstGeom>
          <a:noFill/>
        </p:spPr>
        <p:txBody>
          <a:bodyPr wrap="square" rtlCol="0">
            <a:noAutofit/>
          </a:bodyPr>
          <a:p>
            <a:r>
              <a:rPr lang="en-US" sz="3200">
                <a:latin typeface="Exo 2 Medium" charset="0"/>
                <a:cs typeface="Exo 2 Medium" charset="0"/>
              </a:rPr>
              <a:t>Mức tăng thông tin</a:t>
            </a:r>
            <a:endParaRPr lang="en-US" sz="3200">
              <a:latin typeface="Exo 2 Medium" charset="0"/>
              <a:cs typeface="Exo 2 Medium" charset="0"/>
            </a:endParaRPr>
          </a:p>
        </p:txBody>
      </p:sp>
      <p:sp>
        <p:nvSpPr>
          <p:cNvPr id="17" name="Text Box 16"/>
          <p:cNvSpPr txBox="1"/>
          <p:nvPr/>
        </p:nvSpPr>
        <p:spPr>
          <a:xfrm>
            <a:off x="5325110" y="4650740"/>
            <a:ext cx="2055495" cy="1080135"/>
          </a:xfrm>
          <a:prstGeom prst="rect">
            <a:avLst/>
          </a:prstGeom>
          <a:noFill/>
        </p:spPr>
        <p:txBody>
          <a:bodyPr wrap="square" rtlCol="0">
            <a:noAutofit/>
          </a:bodyPr>
          <a:p>
            <a:r>
              <a:rPr lang="en-US" sz="3200">
                <a:latin typeface="Exo 2 Medium" charset="0"/>
                <a:cs typeface="Exo 2 Medium" charset="0"/>
              </a:rPr>
              <a:t>Entropy</a:t>
            </a:r>
            <a:endParaRPr lang="en-US" sz="3200">
              <a:latin typeface="Exo 2 Medium" charset="0"/>
              <a:cs typeface="Exo 2 Medium" charset="0"/>
            </a:endParaRPr>
          </a:p>
        </p:txBody>
      </p:sp>
      <p:sp>
        <p:nvSpPr>
          <p:cNvPr id="18" name="Text Box 17"/>
          <p:cNvSpPr txBox="1"/>
          <p:nvPr/>
        </p:nvSpPr>
        <p:spPr>
          <a:xfrm>
            <a:off x="7762240" y="4668520"/>
            <a:ext cx="2198370" cy="1080135"/>
          </a:xfrm>
          <a:prstGeom prst="rect">
            <a:avLst/>
          </a:prstGeom>
          <a:noFill/>
        </p:spPr>
        <p:txBody>
          <a:bodyPr wrap="square" rtlCol="0">
            <a:noAutofit/>
          </a:bodyPr>
          <a:p>
            <a:r>
              <a:rPr lang="en-US" sz="3200">
                <a:latin typeface="Exo 2 Medium" charset="0"/>
                <a:cs typeface="Exo 2 Medium" charset="0"/>
              </a:rPr>
              <a:t>Chỉ số Gini</a:t>
            </a:r>
            <a:endParaRPr lang="en-US" sz="3200">
              <a:latin typeface="Exo 2 Medium" charset="0"/>
              <a:cs typeface="Exo 2 Medium"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0" name="Hexagon 9"/>
          <p:cNvSpPr/>
          <p:nvPr/>
        </p:nvSpPr>
        <p:spPr>
          <a:xfrm rot="5400000">
            <a:off x="6736080" y="1831340"/>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9" name="Hexagon 18"/>
          <p:cNvSpPr/>
          <p:nvPr/>
        </p:nvSpPr>
        <p:spPr>
          <a:xfrm rot="5400000">
            <a:off x="3670300" y="327787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Hexagon 14"/>
          <p:cNvSpPr/>
          <p:nvPr/>
        </p:nvSpPr>
        <p:spPr>
          <a:xfrm rot="5400000">
            <a:off x="-65405" y="493268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 name="Hexagon 11"/>
          <p:cNvSpPr/>
          <p:nvPr/>
        </p:nvSpPr>
        <p:spPr>
          <a:xfrm rot="5400000">
            <a:off x="7852410" y="-99060"/>
            <a:ext cx="1803400" cy="162687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Hexagon 10"/>
          <p:cNvSpPr/>
          <p:nvPr/>
        </p:nvSpPr>
        <p:spPr>
          <a:xfrm rot="5400000">
            <a:off x="9994265" y="2195830"/>
            <a:ext cx="1791970" cy="161671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 name="Hexagon 6"/>
          <p:cNvSpPr/>
          <p:nvPr/>
        </p:nvSpPr>
        <p:spPr>
          <a:xfrm rot="5400000">
            <a:off x="3994150" y="4730750"/>
            <a:ext cx="2210435" cy="199390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Hexagon 5"/>
          <p:cNvSpPr/>
          <p:nvPr/>
        </p:nvSpPr>
        <p:spPr>
          <a:xfrm rot="5400000">
            <a:off x="3430905" y="508000"/>
            <a:ext cx="1311910" cy="1183640"/>
          </a:xfrm>
          <a:prstGeom prst="hexagon">
            <a:avLst/>
          </a:prstGeom>
          <a:solidFill>
            <a:schemeClr val="bg1"/>
          </a:solidFill>
          <a:ln w="38100">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Hexagon 4"/>
          <p:cNvSpPr/>
          <p:nvPr/>
        </p:nvSpPr>
        <p:spPr>
          <a:xfrm rot="5400000">
            <a:off x="859790" y="2623185"/>
            <a:ext cx="1795145" cy="1619250"/>
          </a:xfrm>
          <a:prstGeom prst="hexagon">
            <a:avLst/>
          </a:prstGeom>
          <a:solidFill>
            <a:schemeClr val="bg1"/>
          </a:solidFill>
          <a:ln w="0">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 name="Hexagon 2"/>
          <p:cNvSpPr/>
          <p:nvPr/>
        </p:nvSpPr>
        <p:spPr>
          <a:xfrm rot="5400000">
            <a:off x="565150" y="189230"/>
            <a:ext cx="894080" cy="80645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5" name="Hexagon 24"/>
          <p:cNvSpPr/>
          <p:nvPr/>
        </p:nvSpPr>
        <p:spPr>
          <a:xfrm rot="5400000">
            <a:off x="6906260" y="3225800"/>
            <a:ext cx="2798445" cy="2523490"/>
          </a:xfrm>
          <a:prstGeom prst="hexagon">
            <a:avLst/>
          </a:prstGeom>
          <a:blipFill rotWithShape="1">
            <a:blip r:embed="rId1"/>
            <a:stretch>
              <a:fillRect t="2000" r="15000" b="4000"/>
            </a:stretch>
          </a:blip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Text Box 1"/>
          <p:cNvSpPr txBox="1"/>
          <p:nvPr/>
        </p:nvSpPr>
        <p:spPr>
          <a:xfrm>
            <a:off x="114300" y="1498600"/>
            <a:ext cx="7477125" cy="1445260"/>
          </a:xfrm>
          <a:prstGeom prst="rect">
            <a:avLst/>
          </a:prstGeom>
          <a:noFill/>
        </p:spPr>
        <p:txBody>
          <a:bodyPr wrap="square" rtlCol="0">
            <a:spAutoFit/>
          </a:bodyPr>
          <a:p>
            <a:r>
              <a:rPr lang="en-US" sz="4400">
                <a:solidFill>
                  <a:schemeClr val="tx1"/>
                </a:solidFill>
                <a:latin typeface="Exo 2 Light" charset="0"/>
                <a:cs typeface="Exo 2 Light" charset="0"/>
              </a:rPr>
              <a:t>MÔ TẢ THUẬT TOÁN RANDOM FOREST</a:t>
            </a:r>
            <a:r>
              <a:rPr lang="en-US" sz="4400">
                <a:solidFill>
                  <a:schemeClr val="bg1"/>
                </a:solidFill>
                <a:latin typeface="Exo 2 Light" charset="0"/>
                <a:cs typeface="Exo 2 Light" charset="0"/>
              </a:rPr>
              <a:t>.</a:t>
            </a:r>
            <a:endParaRPr lang="en-US" sz="4400">
              <a:solidFill>
                <a:schemeClr val="bg1"/>
              </a:solidFill>
              <a:latin typeface="Exo 2 Light" charset="0"/>
              <a:cs typeface="Exo 2 Light" charset="0"/>
            </a:endParaRPr>
          </a:p>
        </p:txBody>
      </p:sp>
      <p:sp>
        <p:nvSpPr>
          <p:cNvPr id="103" name="Text Box 102"/>
          <p:cNvSpPr txBox="1"/>
          <p:nvPr/>
        </p:nvSpPr>
        <p:spPr>
          <a:xfrm>
            <a:off x="114300" y="443865"/>
            <a:ext cx="5068570" cy="1198880"/>
          </a:xfrm>
          <a:prstGeom prst="rect">
            <a:avLst/>
          </a:prstGeom>
          <a:noFill/>
        </p:spPr>
        <p:txBody>
          <a:bodyPr wrap="square" rtlCol="0">
            <a:spAutoFit/>
          </a:bodyPr>
          <a:p>
            <a:r>
              <a:rPr lang="en-US" sz="7200">
                <a:ln>
                  <a:solidFill>
                    <a:schemeClr val="tx1"/>
                  </a:solidFill>
                </a:ln>
                <a:solidFill>
                  <a:schemeClr val="tx1"/>
                </a:solidFill>
                <a:latin typeface="Exo 2 Medium" charset="0"/>
                <a:cs typeface="Exo 2 Medium" charset="0"/>
              </a:rPr>
              <a:t>CHƯƠNG 2</a:t>
            </a:r>
            <a:endParaRPr lang="en-US" sz="7200">
              <a:ln>
                <a:solidFill>
                  <a:schemeClr val="tx1"/>
                </a:solidFill>
              </a:ln>
              <a:solidFill>
                <a:schemeClr val="tx1"/>
              </a:solidFill>
              <a:latin typeface="Exo 2 Medium" charset="0"/>
              <a:cs typeface="Exo 2 Medium" charset="0"/>
            </a:endParaRPr>
          </a:p>
        </p:txBody>
      </p:sp>
      <p:sp>
        <p:nvSpPr>
          <p:cNvPr id="16" name="Text Box 15"/>
          <p:cNvSpPr txBox="1"/>
          <p:nvPr/>
        </p:nvSpPr>
        <p:spPr>
          <a:xfrm>
            <a:off x="327025" y="3321685"/>
            <a:ext cx="5156835" cy="1014730"/>
          </a:xfrm>
          <a:prstGeom prst="rect">
            <a:avLst/>
          </a:prstGeom>
          <a:noFill/>
        </p:spPr>
        <p:txBody>
          <a:bodyPr wrap="square" rtlCol="0">
            <a:spAutoFit/>
          </a:bodyPr>
          <a:p>
            <a:r>
              <a:rPr lang="en-US" sz="3000" b="1">
                <a:latin typeface="Exo 2" charset="0"/>
                <a:cs typeface="Exo 2" charset="0"/>
              </a:rPr>
              <a:t>Thuật toán Rừng ngẫu nhiên</a:t>
            </a:r>
            <a:endParaRPr lang="en-US" sz="3000" b="1">
              <a:latin typeface="Exo 2" charset="0"/>
              <a:cs typeface="Exo 2" charset="0"/>
            </a:endParaRPr>
          </a:p>
          <a:p>
            <a:r>
              <a:rPr lang="en-US" sz="3000" b="1">
                <a:latin typeface="Exo 2" charset="0"/>
                <a:cs typeface="Exo 2" charset="0"/>
              </a:rPr>
              <a:t> (Random Forest)</a:t>
            </a:r>
            <a:endParaRPr lang="en-US" sz="3000" b="1">
              <a:latin typeface="Exo 2" charset="0"/>
              <a:cs typeface="Exo 2" charset="0"/>
            </a:endParaRPr>
          </a:p>
        </p:txBody>
      </p:sp>
      <p:sp>
        <p:nvSpPr>
          <p:cNvPr id="17" name="Text Box 16"/>
          <p:cNvSpPr txBox="1"/>
          <p:nvPr/>
        </p:nvSpPr>
        <p:spPr>
          <a:xfrm>
            <a:off x="327025" y="4425950"/>
            <a:ext cx="6336665" cy="1803400"/>
          </a:xfrm>
          <a:prstGeom prst="rect">
            <a:avLst/>
          </a:prstGeom>
          <a:noFill/>
        </p:spPr>
        <p:txBody>
          <a:bodyPr wrap="square" rtlCol="0">
            <a:noAutofit/>
          </a:bodyPr>
          <a:p>
            <a:pPr algn="l"/>
            <a:r>
              <a:rPr lang="en-US">
                <a:latin typeface="Exo 2" charset="0"/>
                <a:cs typeface="Exo 2" charset="0"/>
              </a:rPr>
              <a:t>Random Forest là một thuật toán học máy phổ biến thuộc về kỹ thuật học có giám sát. Nó có thể được sử dụng cho cả vấn đề Phân loại và Hồi quy trong ML. Nó dựa trên khái niệm học tập theo nhóm, là một quá trình kết hợp nhiều bộ phân loại để giải quyết một vấn đề phức tạp và để cải thiện hiệu suất của mô hình.</a:t>
            </a:r>
            <a:endParaRPr lang="en-US">
              <a:latin typeface="Exo 2" charset="0"/>
              <a:cs typeface="Exo 2" charset="0"/>
            </a:endParaRPr>
          </a:p>
        </p:txBody>
      </p:sp>
      <p:grpSp>
        <p:nvGrpSpPr>
          <p:cNvPr id="22" name="Group 21"/>
          <p:cNvGrpSpPr/>
          <p:nvPr/>
        </p:nvGrpSpPr>
        <p:grpSpPr>
          <a:xfrm>
            <a:off x="9697720" y="3075940"/>
            <a:ext cx="2523490" cy="2797810"/>
            <a:chOff x="15272" y="4844"/>
            <a:chExt cx="3974" cy="4406"/>
          </a:xfrm>
          <a:solidFill>
            <a:schemeClr val="accent1">
              <a:lumMod val="20000"/>
              <a:lumOff val="80000"/>
            </a:schemeClr>
          </a:solidFill>
        </p:grpSpPr>
        <p:sp>
          <p:nvSpPr>
            <p:cNvPr id="26" name="Hexagon 25"/>
            <p:cNvSpPr/>
            <p:nvPr/>
          </p:nvSpPr>
          <p:spPr>
            <a:xfrm rot="5400000">
              <a:off x="15056" y="5060"/>
              <a:ext cx="4407" cy="3974"/>
            </a:xfrm>
            <a:prstGeom prst="hexagon">
              <a:avLst/>
            </a:prstGeom>
            <a:grpFill/>
            <a:ln w="38100">
              <a:solidFill>
                <a:schemeClr val="accent1">
                  <a:lumMod val="5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9" name="Picture 8" descr="tree"/>
            <p:cNvPicPr>
              <a:picLocks noChangeAspect="1"/>
            </p:cNvPicPr>
            <p:nvPr/>
          </p:nvPicPr>
          <p:blipFill>
            <a:blip r:embed="rId2"/>
            <a:stretch>
              <a:fillRect/>
            </a:stretch>
          </p:blipFill>
          <p:spPr>
            <a:xfrm>
              <a:off x="16233" y="5875"/>
              <a:ext cx="2190" cy="2190"/>
            </a:xfrm>
            <a:prstGeom prst="rect">
              <a:avLst/>
            </a:prstGeom>
            <a:grpFill/>
          </p:spPr>
        </p:pic>
      </p:grpSp>
      <p:sp>
        <p:nvSpPr>
          <p:cNvPr id="13" name="Hexagon 12"/>
          <p:cNvSpPr/>
          <p:nvPr/>
        </p:nvSpPr>
        <p:spPr>
          <a:xfrm rot="5400000">
            <a:off x="9810750" y="5325745"/>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4" name="Hexagon 13"/>
          <p:cNvSpPr/>
          <p:nvPr/>
        </p:nvSpPr>
        <p:spPr>
          <a:xfrm rot="5400000">
            <a:off x="7351395" y="5370195"/>
            <a:ext cx="1091565" cy="98488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0" name="Hexagon 19"/>
          <p:cNvSpPr/>
          <p:nvPr/>
        </p:nvSpPr>
        <p:spPr>
          <a:xfrm rot="5400000">
            <a:off x="10312400" y="-1129665"/>
            <a:ext cx="2433955" cy="219583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Hexagon 3"/>
          <p:cNvSpPr/>
          <p:nvPr/>
        </p:nvSpPr>
        <p:spPr>
          <a:xfrm rot="5400000">
            <a:off x="8223885" y="940435"/>
            <a:ext cx="2798445" cy="2523490"/>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18" name="Picture 17" descr="forest"/>
          <p:cNvPicPr>
            <a:picLocks noChangeAspect="1"/>
          </p:cNvPicPr>
          <p:nvPr/>
        </p:nvPicPr>
        <p:blipFill>
          <a:blip r:embed="rId3"/>
          <a:stretch>
            <a:fillRect/>
          </a:stretch>
        </p:blipFill>
        <p:spPr>
          <a:xfrm>
            <a:off x="8860790" y="1441450"/>
            <a:ext cx="1499870" cy="149987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9" name="Hexagon 18"/>
          <p:cNvSpPr/>
          <p:nvPr/>
        </p:nvSpPr>
        <p:spPr>
          <a:xfrm rot="5400000">
            <a:off x="3670300" y="327787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Hexagon 1"/>
          <p:cNvSpPr/>
          <p:nvPr/>
        </p:nvSpPr>
        <p:spPr>
          <a:xfrm rot="5400000">
            <a:off x="7852410" y="-99060"/>
            <a:ext cx="1803400" cy="162687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Hexagon 10"/>
          <p:cNvSpPr/>
          <p:nvPr/>
        </p:nvSpPr>
        <p:spPr>
          <a:xfrm rot="5400000">
            <a:off x="9994265" y="2195830"/>
            <a:ext cx="1791970" cy="161671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Hexagon 9"/>
          <p:cNvSpPr/>
          <p:nvPr/>
        </p:nvSpPr>
        <p:spPr>
          <a:xfrm rot="5400000">
            <a:off x="6736080" y="1831340"/>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Hexagon 3"/>
          <p:cNvSpPr/>
          <p:nvPr/>
        </p:nvSpPr>
        <p:spPr>
          <a:xfrm rot="5400000">
            <a:off x="9810750" y="5325745"/>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Hexagon 5"/>
          <p:cNvSpPr/>
          <p:nvPr/>
        </p:nvSpPr>
        <p:spPr>
          <a:xfrm rot="5400000">
            <a:off x="7351395" y="5370195"/>
            <a:ext cx="1091565" cy="98488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0" name="Hexagon 19"/>
          <p:cNvSpPr/>
          <p:nvPr/>
        </p:nvSpPr>
        <p:spPr>
          <a:xfrm rot="5400000">
            <a:off x="10312400" y="-1129665"/>
            <a:ext cx="2433955" cy="219583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 name="Hexagon 2"/>
          <p:cNvSpPr/>
          <p:nvPr/>
        </p:nvSpPr>
        <p:spPr>
          <a:xfrm rot="5400000">
            <a:off x="565150" y="189230"/>
            <a:ext cx="894080" cy="80645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Hexagon 4"/>
          <p:cNvSpPr/>
          <p:nvPr/>
        </p:nvSpPr>
        <p:spPr>
          <a:xfrm rot="5400000">
            <a:off x="859790" y="2623185"/>
            <a:ext cx="1795145" cy="1619250"/>
          </a:xfrm>
          <a:prstGeom prst="hexagon">
            <a:avLst/>
          </a:prstGeom>
          <a:solidFill>
            <a:schemeClr val="bg1"/>
          </a:solidFill>
          <a:ln w="0">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6" name="Hexagon 15"/>
          <p:cNvSpPr/>
          <p:nvPr/>
        </p:nvSpPr>
        <p:spPr>
          <a:xfrm rot="5400000">
            <a:off x="-65405" y="493268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Hexagon 14"/>
          <p:cNvSpPr/>
          <p:nvPr/>
        </p:nvSpPr>
        <p:spPr>
          <a:xfrm rot="5400000">
            <a:off x="3994150" y="4730750"/>
            <a:ext cx="2210435" cy="199390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3" name="Text Box 102"/>
          <p:cNvSpPr txBox="1"/>
          <p:nvPr/>
        </p:nvSpPr>
        <p:spPr>
          <a:xfrm>
            <a:off x="139700" y="116840"/>
            <a:ext cx="12052300" cy="1198880"/>
          </a:xfrm>
          <a:prstGeom prst="rect">
            <a:avLst/>
          </a:prstGeom>
          <a:noFill/>
        </p:spPr>
        <p:txBody>
          <a:bodyPr wrap="square" rtlCol="0">
            <a:spAutoFit/>
          </a:bodyPr>
          <a:p>
            <a:pPr algn="ctr"/>
            <a:r>
              <a:rPr lang="en-US" sz="7200" b="1">
                <a:latin typeface="Exo 2" charset="0"/>
                <a:cs typeface="Exo 2" charset="0"/>
                <a:sym typeface="+mn-ea"/>
              </a:rPr>
              <a:t>Thuật toán Rừng ngẫu nhiên</a:t>
            </a:r>
            <a:endParaRPr lang="en-US" sz="7200">
              <a:ln>
                <a:solidFill>
                  <a:schemeClr val="tx1"/>
                </a:solidFill>
              </a:ln>
              <a:solidFill>
                <a:schemeClr val="tx1"/>
              </a:solidFill>
              <a:latin typeface="Exo 2 Medium" charset="0"/>
              <a:cs typeface="Exo 2 Medium" charset="0"/>
            </a:endParaRPr>
          </a:p>
        </p:txBody>
      </p:sp>
      <p:sp>
        <p:nvSpPr>
          <p:cNvPr id="13" name="Hexagon 12"/>
          <p:cNvSpPr/>
          <p:nvPr/>
        </p:nvSpPr>
        <p:spPr>
          <a:xfrm rot="5400000">
            <a:off x="3676650" y="1607185"/>
            <a:ext cx="4988560" cy="4497705"/>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18" name="Picture 17" descr="forest"/>
          <p:cNvPicPr>
            <a:picLocks noChangeAspect="1"/>
          </p:cNvPicPr>
          <p:nvPr/>
        </p:nvPicPr>
        <p:blipFill>
          <a:blip r:embed="rId1"/>
          <a:stretch>
            <a:fillRect/>
          </a:stretch>
        </p:blipFill>
        <p:spPr>
          <a:xfrm>
            <a:off x="4831715" y="2280920"/>
            <a:ext cx="2679065" cy="267906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advTm="0">
        <p159:morph option="byObject"/>
      </p:transition>
    </mc:Choice>
    <mc:Fallback>
      <p:transition spd="slow" advTm="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9" name="Hexagon 28"/>
          <p:cNvSpPr/>
          <p:nvPr/>
        </p:nvSpPr>
        <p:spPr>
          <a:xfrm rot="5400000">
            <a:off x="3670300" y="327787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3" name="Hexagon 32"/>
          <p:cNvSpPr/>
          <p:nvPr/>
        </p:nvSpPr>
        <p:spPr>
          <a:xfrm rot="5400000">
            <a:off x="9810750" y="5325745"/>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1" name="Hexagon 30"/>
          <p:cNvSpPr/>
          <p:nvPr/>
        </p:nvSpPr>
        <p:spPr>
          <a:xfrm rot="5400000">
            <a:off x="9994265" y="2195830"/>
            <a:ext cx="1791970" cy="161671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4" name="Hexagon 33"/>
          <p:cNvSpPr/>
          <p:nvPr/>
        </p:nvSpPr>
        <p:spPr>
          <a:xfrm rot="5400000">
            <a:off x="7351395" y="5370195"/>
            <a:ext cx="1091565" cy="98488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2" name="Hexagon 31"/>
          <p:cNvSpPr/>
          <p:nvPr/>
        </p:nvSpPr>
        <p:spPr>
          <a:xfrm rot="5400000">
            <a:off x="6736080" y="1831340"/>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Hexagon 4"/>
          <p:cNvSpPr/>
          <p:nvPr/>
        </p:nvSpPr>
        <p:spPr>
          <a:xfrm rot="5400000">
            <a:off x="859790" y="2623185"/>
            <a:ext cx="1795145" cy="1619250"/>
          </a:xfrm>
          <a:prstGeom prst="hexagon">
            <a:avLst/>
          </a:prstGeom>
          <a:solidFill>
            <a:schemeClr val="bg1"/>
          </a:solidFill>
          <a:ln w="0">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Hexagon 1"/>
          <p:cNvSpPr/>
          <p:nvPr/>
        </p:nvSpPr>
        <p:spPr>
          <a:xfrm rot="5400000">
            <a:off x="3994150" y="4730750"/>
            <a:ext cx="2210435" cy="199390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Hexagon 14"/>
          <p:cNvSpPr/>
          <p:nvPr/>
        </p:nvSpPr>
        <p:spPr>
          <a:xfrm rot="5400000">
            <a:off x="-65405" y="493268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grpSp>
        <p:nvGrpSpPr>
          <p:cNvPr id="13" name="Group 12"/>
          <p:cNvGrpSpPr/>
          <p:nvPr/>
        </p:nvGrpSpPr>
        <p:grpSpPr>
          <a:xfrm>
            <a:off x="5148263" y="1499235"/>
            <a:ext cx="2035810" cy="2258060"/>
            <a:chOff x="13167" y="1265"/>
            <a:chExt cx="3974" cy="4406"/>
          </a:xfrm>
          <a:solidFill>
            <a:schemeClr val="accent1">
              <a:lumMod val="20000"/>
              <a:lumOff val="80000"/>
            </a:schemeClr>
          </a:solidFill>
        </p:grpSpPr>
        <p:sp>
          <p:nvSpPr>
            <p:cNvPr id="14" name="Hexagon 13"/>
            <p:cNvSpPr/>
            <p:nvPr/>
          </p:nvSpPr>
          <p:spPr>
            <a:xfrm rot="5400000">
              <a:off x="12951" y="1481"/>
              <a:ext cx="4407" cy="3974"/>
            </a:xfrm>
            <a:prstGeom prst="hexagon">
              <a:avLst/>
            </a:prstGeom>
            <a:grp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16" name="Picture 15" descr="tree (3)"/>
            <p:cNvPicPr>
              <a:picLocks noChangeAspect="1"/>
            </p:cNvPicPr>
            <p:nvPr/>
          </p:nvPicPr>
          <p:blipFill>
            <a:blip r:embed="rId1"/>
            <a:stretch>
              <a:fillRect/>
            </a:stretch>
          </p:blipFill>
          <p:spPr>
            <a:xfrm>
              <a:off x="13867" y="2270"/>
              <a:ext cx="2366" cy="2366"/>
            </a:xfrm>
            <a:prstGeom prst="rect">
              <a:avLst/>
            </a:prstGeom>
            <a:grpFill/>
          </p:spPr>
        </p:pic>
      </p:grpSp>
      <p:grpSp>
        <p:nvGrpSpPr>
          <p:cNvPr id="17" name="Group 16"/>
          <p:cNvGrpSpPr/>
          <p:nvPr/>
        </p:nvGrpSpPr>
        <p:grpSpPr>
          <a:xfrm>
            <a:off x="5148263" y="1499235"/>
            <a:ext cx="2035810" cy="2258060"/>
            <a:chOff x="13167" y="1265"/>
            <a:chExt cx="3974" cy="4406"/>
          </a:xfrm>
          <a:solidFill>
            <a:schemeClr val="accent1">
              <a:lumMod val="20000"/>
              <a:lumOff val="80000"/>
            </a:schemeClr>
          </a:solidFill>
        </p:grpSpPr>
        <p:sp>
          <p:nvSpPr>
            <p:cNvPr id="19" name="Hexagon 18"/>
            <p:cNvSpPr/>
            <p:nvPr/>
          </p:nvSpPr>
          <p:spPr>
            <a:xfrm rot="5400000">
              <a:off x="12951" y="1481"/>
              <a:ext cx="4407" cy="3974"/>
            </a:xfrm>
            <a:prstGeom prst="hexagon">
              <a:avLst/>
            </a:prstGeom>
            <a:grp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20" name="Picture 19" descr="tree (3)"/>
            <p:cNvPicPr>
              <a:picLocks noChangeAspect="1"/>
            </p:cNvPicPr>
            <p:nvPr/>
          </p:nvPicPr>
          <p:blipFill>
            <a:blip r:embed="rId1"/>
            <a:stretch>
              <a:fillRect/>
            </a:stretch>
          </p:blipFill>
          <p:spPr>
            <a:xfrm>
              <a:off x="13867" y="2270"/>
              <a:ext cx="2366" cy="2366"/>
            </a:xfrm>
            <a:prstGeom prst="rect">
              <a:avLst/>
            </a:prstGeom>
            <a:grpFill/>
          </p:spPr>
        </p:pic>
      </p:grpSp>
      <p:grpSp>
        <p:nvGrpSpPr>
          <p:cNvPr id="21" name="Group 20"/>
          <p:cNvGrpSpPr/>
          <p:nvPr/>
        </p:nvGrpSpPr>
        <p:grpSpPr>
          <a:xfrm>
            <a:off x="5148263" y="1499235"/>
            <a:ext cx="2035810" cy="2258060"/>
            <a:chOff x="13167" y="1265"/>
            <a:chExt cx="3974" cy="4406"/>
          </a:xfrm>
          <a:solidFill>
            <a:schemeClr val="accent1">
              <a:lumMod val="20000"/>
              <a:lumOff val="80000"/>
            </a:schemeClr>
          </a:solidFill>
        </p:grpSpPr>
        <p:sp>
          <p:nvSpPr>
            <p:cNvPr id="22" name="Hexagon 21"/>
            <p:cNvSpPr/>
            <p:nvPr/>
          </p:nvSpPr>
          <p:spPr>
            <a:xfrm rot="5400000">
              <a:off x="12951" y="1481"/>
              <a:ext cx="4407" cy="3974"/>
            </a:xfrm>
            <a:prstGeom prst="hexagon">
              <a:avLst/>
            </a:prstGeom>
            <a:grp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23" name="Picture 22" descr="tree (3)"/>
            <p:cNvPicPr>
              <a:picLocks noChangeAspect="1"/>
            </p:cNvPicPr>
            <p:nvPr/>
          </p:nvPicPr>
          <p:blipFill>
            <a:blip r:embed="rId1"/>
            <a:stretch>
              <a:fillRect/>
            </a:stretch>
          </p:blipFill>
          <p:spPr>
            <a:xfrm>
              <a:off x="13867" y="2270"/>
              <a:ext cx="2366" cy="2366"/>
            </a:xfrm>
            <a:prstGeom prst="rect">
              <a:avLst/>
            </a:prstGeom>
            <a:grpFill/>
          </p:spPr>
        </p:pic>
      </p:grpSp>
      <p:grpSp>
        <p:nvGrpSpPr>
          <p:cNvPr id="24" name="Group 23"/>
          <p:cNvGrpSpPr/>
          <p:nvPr/>
        </p:nvGrpSpPr>
        <p:grpSpPr>
          <a:xfrm>
            <a:off x="5148263" y="1499235"/>
            <a:ext cx="2035810" cy="2258060"/>
            <a:chOff x="13167" y="1265"/>
            <a:chExt cx="3974" cy="4406"/>
          </a:xfrm>
          <a:solidFill>
            <a:schemeClr val="accent1">
              <a:lumMod val="20000"/>
              <a:lumOff val="80000"/>
            </a:schemeClr>
          </a:solidFill>
        </p:grpSpPr>
        <p:sp>
          <p:nvSpPr>
            <p:cNvPr id="25" name="Hexagon 24"/>
            <p:cNvSpPr/>
            <p:nvPr/>
          </p:nvSpPr>
          <p:spPr>
            <a:xfrm rot="5400000">
              <a:off x="12951" y="1481"/>
              <a:ext cx="4407" cy="3974"/>
            </a:xfrm>
            <a:prstGeom prst="hexagon">
              <a:avLst/>
            </a:prstGeom>
            <a:grp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26" name="Picture 25" descr="tree (3)"/>
            <p:cNvPicPr>
              <a:picLocks noChangeAspect="1"/>
            </p:cNvPicPr>
            <p:nvPr/>
          </p:nvPicPr>
          <p:blipFill>
            <a:blip r:embed="rId1"/>
            <a:stretch>
              <a:fillRect/>
            </a:stretch>
          </p:blipFill>
          <p:spPr>
            <a:xfrm>
              <a:off x="13867" y="2270"/>
              <a:ext cx="2366" cy="2366"/>
            </a:xfrm>
            <a:prstGeom prst="rect">
              <a:avLst/>
            </a:prstGeom>
            <a:grpFill/>
          </p:spPr>
        </p:pic>
      </p:grpSp>
      <p:grpSp>
        <p:nvGrpSpPr>
          <p:cNvPr id="27" name="Group 26"/>
          <p:cNvGrpSpPr/>
          <p:nvPr/>
        </p:nvGrpSpPr>
        <p:grpSpPr>
          <a:xfrm>
            <a:off x="5148263" y="1499235"/>
            <a:ext cx="2035810" cy="2258060"/>
            <a:chOff x="13167" y="1265"/>
            <a:chExt cx="3974" cy="4406"/>
          </a:xfrm>
          <a:solidFill>
            <a:schemeClr val="accent1">
              <a:lumMod val="20000"/>
              <a:lumOff val="80000"/>
            </a:schemeClr>
          </a:solidFill>
        </p:grpSpPr>
        <p:sp>
          <p:nvSpPr>
            <p:cNvPr id="28" name="Hexagon 27"/>
            <p:cNvSpPr/>
            <p:nvPr/>
          </p:nvSpPr>
          <p:spPr>
            <a:xfrm rot="5400000">
              <a:off x="12951" y="1481"/>
              <a:ext cx="4407" cy="3974"/>
            </a:xfrm>
            <a:prstGeom prst="hexagon">
              <a:avLst/>
            </a:prstGeom>
            <a:grp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36" name="Picture 35" descr="tree (3)"/>
            <p:cNvPicPr>
              <a:picLocks noChangeAspect="1"/>
            </p:cNvPicPr>
            <p:nvPr/>
          </p:nvPicPr>
          <p:blipFill>
            <a:blip r:embed="rId1"/>
            <a:stretch>
              <a:fillRect/>
            </a:stretch>
          </p:blipFill>
          <p:spPr>
            <a:xfrm>
              <a:off x="13867" y="2270"/>
              <a:ext cx="2366" cy="2366"/>
            </a:xfrm>
            <a:prstGeom prst="rect">
              <a:avLst/>
            </a:prstGeom>
            <a:grpFill/>
          </p:spPr>
        </p:pic>
      </p:grpSp>
      <p:grpSp>
        <p:nvGrpSpPr>
          <p:cNvPr id="37" name="Group 36"/>
          <p:cNvGrpSpPr/>
          <p:nvPr/>
        </p:nvGrpSpPr>
        <p:grpSpPr>
          <a:xfrm>
            <a:off x="5148263" y="1499235"/>
            <a:ext cx="2035810" cy="2258060"/>
            <a:chOff x="13167" y="1265"/>
            <a:chExt cx="3974" cy="4406"/>
          </a:xfrm>
          <a:solidFill>
            <a:schemeClr val="accent1">
              <a:lumMod val="20000"/>
              <a:lumOff val="80000"/>
            </a:schemeClr>
          </a:solidFill>
        </p:grpSpPr>
        <p:sp>
          <p:nvSpPr>
            <p:cNvPr id="38" name="Hexagon 37"/>
            <p:cNvSpPr/>
            <p:nvPr/>
          </p:nvSpPr>
          <p:spPr>
            <a:xfrm rot="5400000">
              <a:off x="12951" y="1481"/>
              <a:ext cx="4407" cy="3974"/>
            </a:xfrm>
            <a:prstGeom prst="hexagon">
              <a:avLst/>
            </a:prstGeom>
            <a:grp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39" name="Picture 38" descr="tree (3)"/>
            <p:cNvPicPr>
              <a:picLocks noChangeAspect="1"/>
            </p:cNvPicPr>
            <p:nvPr/>
          </p:nvPicPr>
          <p:blipFill>
            <a:blip r:embed="rId1"/>
            <a:stretch>
              <a:fillRect/>
            </a:stretch>
          </p:blipFill>
          <p:spPr>
            <a:xfrm>
              <a:off x="13867" y="2270"/>
              <a:ext cx="2366" cy="2366"/>
            </a:xfrm>
            <a:prstGeom prst="rect">
              <a:avLst/>
            </a:prstGeom>
            <a:grpFill/>
          </p:spPr>
        </p:pic>
      </p:grpSp>
      <p:grpSp>
        <p:nvGrpSpPr>
          <p:cNvPr id="40" name="Group 39"/>
          <p:cNvGrpSpPr/>
          <p:nvPr/>
        </p:nvGrpSpPr>
        <p:grpSpPr>
          <a:xfrm>
            <a:off x="5148263" y="1499235"/>
            <a:ext cx="2035810" cy="2258060"/>
            <a:chOff x="13167" y="1265"/>
            <a:chExt cx="3974" cy="4406"/>
          </a:xfrm>
          <a:solidFill>
            <a:schemeClr val="accent1">
              <a:lumMod val="20000"/>
              <a:lumOff val="80000"/>
            </a:schemeClr>
          </a:solidFill>
        </p:grpSpPr>
        <p:sp>
          <p:nvSpPr>
            <p:cNvPr id="41" name="Hexagon 40"/>
            <p:cNvSpPr/>
            <p:nvPr/>
          </p:nvSpPr>
          <p:spPr>
            <a:xfrm rot="5400000">
              <a:off x="12951" y="1481"/>
              <a:ext cx="4407" cy="3974"/>
            </a:xfrm>
            <a:prstGeom prst="hexagon">
              <a:avLst/>
            </a:prstGeom>
            <a:grp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42" name="Picture 41" descr="tree (3)"/>
            <p:cNvPicPr>
              <a:picLocks noChangeAspect="1"/>
            </p:cNvPicPr>
            <p:nvPr/>
          </p:nvPicPr>
          <p:blipFill>
            <a:blip r:embed="rId1"/>
            <a:stretch>
              <a:fillRect/>
            </a:stretch>
          </p:blipFill>
          <p:spPr>
            <a:xfrm>
              <a:off x="13867" y="2270"/>
              <a:ext cx="2366" cy="2366"/>
            </a:xfrm>
            <a:prstGeom prst="rect">
              <a:avLst/>
            </a:prstGeom>
            <a:grpFill/>
          </p:spPr>
        </p:pic>
      </p:grpSp>
      <p:sp>
        <p:nvSpPr>
          <p:cNvPr id="35" name="Hexagon 34"/>
          <p:cNvSpPr/>
          <p:nvPr/>
        </p:nvSpPr>
        <p:spPr>
          <a:xfrm rot="5400000">
            <a:off x="10312400" y="-1129665"/>
            <a:ext cx="2433955" cy="219583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Hexagon 29"/>
          <p:cNvSpPr/>
          <p:nvPr/>
        </p:nvSpPr>
        <p:spPr>
          <a:xfrm rot="5400000">
            <a:off x="7852410" y="-99060"/>
            <a:ext cx="1803400" cy="162687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Hexagon 10"/>
          <p:cNvSpPr/>
          <p:nvPr/>
        </p:nvSpPr>
        <p:spPr>
          <a:xfrm rot="5400000">
            <a:off x="565150" y="189230"/>
            <a:ext cx="894080" cy="80645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Hexagon 3"/>
          <p:cNvSpPr/>
          <p:nvPr/>
        </p:nvSpPr>
        <p:spPr>
          <a:xfrm rot="5400000">
            <a:off x="5210175" y="1689735"/>
            <a:ext cx="1900555" cy="1713230"/>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Hexagon 5"/>
          <p:cNvSpPr/>
          <p:nvPr/>
        </p:nvSpPr>
        <p:spPr>
          <a:xfrm rot="5400000">
            <a:off x="5306695" y="1758315"/>
            <a:ext cx="1687195" cy="1520190"/>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 name="Hexagon 6"/>
          <p:cNvSpPr/>
          <p:nvPr/>
        </p:nvSpPr>
        <p:spPr>
          <a:xfrm rot="5400000">
            <a:off x="5424170" y="1868805"/>
            <a:ext cx="1383665" cy="1222375"/>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Hexagon 9"/>
          <p:cNvSpPr/>
          <p:nvPr/>
        </p:nvSpPr>
        <p:spPr>
          <a:xfrm rot="5400000">
            <a:off x="5572760" y="1990090"/>
            <a:ext cx="1026160" cy="925195"/>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3" name="Text Box 102"/>
          <p:cNvSpPr txBox="1"/>
          <p:nvPr/>
        </p:nvSpPr>
        <p:spPr>
          <a:xfrm>
            <a:off x="139700" y="116840"/>
            <a:ext cx="12052300" cy="1198880"/>
          </a:xfrm>
          <a:prstGeom prst="rect">
            <a:avLst/>
          </a:prstGeom>
          <a:noFill/>
        </p:spPr>
        <p:txBody>
          <a:bodyPr wrap="square" rtlCol="0">
            <a:spAutoFit/>
          </a:bodyPr>
          <a:p>
            <a:pPr algn="ctr"/>
            <a:r>
              <a:rPr lang="en-US" sz="7200" b="1">
                <a:latin typeface="Exo 2" charset="0"/>
                <a:cs typeface="Exo 2" charset="0"/>
                <a:sym typeface="+mn-ea"/>
              </a:rPr>
              <a:t>Thuật toán Rừng ngẫu nhiên</a:t>
            </a:r>
            <a:endParaRPr lang="en-US" sz="7200">
              <a:ln>
                <a:solidFill>
                  <a:schemeClr val="tx1"/>
                </a:solidFill>
              </a:ln>
              <a:solidFill>
                <a:schemeClr val="tx1"/>
              </a:solidFill>
              <a:latin typeface="Exo 2 Medium" charset="0"/>
              <a:cs typeface="Exo 2 Medium" charset="0"/>
            </a:endParaRPr>
          </a:p>
        </p:txBody>
      </p:sp>
      <p:sp>
        <p:nvSpPr>
          <p:cNvPr id="3" name="Hexagon 2"/>
          <p:cNvSpPr/>
          <p:nvPr/>
        </p:nvSpPr>
        <p:spPr>
          <a:xfrm rot="5400000">
            <a:off x="4899660" y="1435735"/>
            <a:ext cx="2533650" cy="2386330"/>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18" name="Picture 17" descr="forest"/>
          <p:cNvPicPr>
            <a:picLocks noChangeAspect="1"/>
          </p:cNvPicPr>
          <p:nvPr/>
        </p:nvPicPr>
        <p:blipFill>
          <a:blip r:embed="rId2"/>
          <a:stretch>
            <a:fillRect/>
          </a:stretch>
        </p:blipFill>
        <p:spPr>
          <a:xfrm>
            <a:off x="5443855" y="1893570"/>
            <a:ext cx="1362710" cy="136271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advTm="0">
        <p159:morph option="byObject"/>
      </p:transition>
    </mc:Choice>
    <mc:Fallback>
      <p:transition spd="slow" advTm="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3" name="Hexagon 32"/>
          <p:cNvSpPr/>
          <p:nvPr/>
        </p:nvSpPr>
        <p:spPr>
          <a:xfrm rot="5400000">
            <a:off x="9810750" y="5325745"/>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1" name="Hexagon 30"/>
          <p:cNvSpPr/>
          <p:nvPr/>
        </p:nvSpPr>
        <p:spPr>
          <a:xfrm rot="5400000">
            <a:off x="9994265" y="2195830"/>
            <a:ext cx="1791970" cy="161671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5" name="Hexagon 34"/>
          <p:cNvSpPr/>
          <p:nvPr/>
        </p:nvSpPr>
        <p:spPr>
          <a:xfrm rot="5400000">
            <a:off x="10312400" y="-1129665"/>
            <a:ext cx="2433955" cy="219583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Hexagon 29"/>
          <p:cNvSpPr/>
          <p:nvPr/>
        </p:nvSpPr>
        <p:spPr>
          <a:xfrm rot="5400000">
            <a:off x="7852410" y="-99060"/>
            <a:ext cx="1803400" cy="162687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4" name="Hexagon 33"/>
          <p:cNvSpPr/>
          <p:nvPr/>
        </p:nvSpPr>
        <p:spPr>
          <a:xfrm rot="5400000">
            <a:off x="7351395" y="5370195"/>
            <a:ext cx="1091565" cy="98488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9" name="Hexagon 28"/>
          <p:cNvSpPr/>
          <p:nvPr/>
        </p:nvSpPr>
        <p:spPr>
          <a:xfrm rot="5400000">
            <a:off x="3670300" y="327787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2" name="Hexagon 31"/>
          <p:cNvSpPr/>
          <p:nvPr/>
        </p:nvSpPr>
        <p:spPr>
          <a:xfrm rot="5400000">
            <a:off x="6736080" y="1831340"/>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Hexagon 10"/>
          <p:cNvSpPr/>
          <p:nvPr/>
        </p:nvSpPr>
        <p:spPr>
          <a:xfrm rot="5400000">
            <a:off x="565150" y="189230"/>
            <a:ext cx="894080" cy="80645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Hexagon 4"/>
          <p:cNvSpPr/>
          <p:nvPr/>
        </p:nvSpPr>
        <p:spPr>
          <a:xfrm rot="5400000">
            <a:off x="859790" y="2623185"/>
            <a:ext cx="1795145" cy="1619250"/>
          </a:xfrm>
          <a:prstGeom prst="hexagon">
            <a:avLst/>
          </a:prstGeom>
          <a:solidFill>
            <a:schemeClr val="bg1"/>
          </a:solidFill>
          <a:ln w="0">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Hexagon 1"/>
          <p:cNvSpPr/>
          <p:nvPr/>
        </p:nvSpPr>
        <p:spPr>
          <a:xfrm rot="5400000">
            <a:off x="3994150" y="4730750"/>
            <a:ext cx="2210435" cy="199390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Hexagon 3"/>
          <p:cNvSpPr/>
          <p:nvPr/>
        </p:nvSpPr>
        <p:spPr>
          <a:xfrm rot="5400000">
            <a:off x="5210175" y="1689735"/>
            <a:ext cx="1900555" cy="1713230"/>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Hexagon 5"/>
          <p:cNvSpPr/>
          <p:nvPr/>
        </p:nvSpPr>
        <p:spPr>
          <a:xfrm rot="5400000">
            <a:off x="5306695" y="1758315"/>
            <a:ext cx="1687195" cy="1520190"/>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 name="Hexagon 6"/>
          <p:cNvSpPr/>
          <p:nvPr/>
        </p:nvSpPr>
        <p:spPr>
          <a:xfrm rot="5400000">
            <a:off x="5424170" y="1868805"/>
            <a:ext cx="1383665" cy="1222375"/>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Hexagon 9"/>
          <p:cNvSpPr/>
          <p:nvPr/>
        </p:nvSpPr>
        <p:spPr>
          <a:xfrm rot="5400000">
            <a:off x="5572760" y="1990090"/>
            <a:ext cx="1026160" cy="925195"/>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3" name="Text Box 102"/>
          <p:cNvSpPr txBox="1"/>
          <p:nvPr/>
        </p:nvSpPr>
        <p:spPr>
          <a:xfrm>
            <a:off x="139700" y="116840"/>
            <a:ext cx="12052300" cy="1198880"/>
          </a:xfrm>
          <a:prstGeom prst="rect">
            <a:avLst/>
          </a:prstGeom>
          <a:noFill/>
        </p:spPr>
        <p:txBody>
          <a:bodyPr wrap="square" rtlCol="0">
            <a:spAutoFit/>
          </a:bodyPr>
          <a:p>
            <a:pPr algn="ctr"/>
            <a:r>
              <a:rPr lang="en-US" sz="7200" b="1">
                <a:latin typeface="Exo 2" charset="0"/>
                <a:cs typeface="Exo 2" charset="0"/>
                <a:sym typeface="+mn-ea"/>
              </a:rPr>
              <a:t>Thuật toán Rừng ngẫu nhiên</a:t>
            </a:r>
            <a:endParaRPr lang="en-US" sz="7200">
              <a:ln>
                <a:solidFill>
                  <a:schemeClr val="tx1"/>
                </a:solidFill>
              </a:ln>
              <a:solidFill>
                <a:schemeClr val="tx1"/>
              </a:solidFill>
              <a:latin typeface="Exo 2 Medium" charset="0"/>
              <a:cs typeface="Exo 2 Medium" charset="0"/>
            </a:endParaRPr>
          </a:p>
        </p:txBody>
      </p:sp>
      <p:sp>
        <p:nvSpPr>
          <p:cNvPr id="15" name="Hexagon 14"/>
          <p:cNvSpPr/>
          <p:nvPr/>
        </p:nvSpPr>
        <p:spPr>
          <a:xfrm rot="5400000">
            <a:off x="-65405" y="493268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 name="Hexagon 2"/>
          <p:cNvSpPr/>
          <p:nvPr/>
        </p:nvSpPr>
        <p:spPr>
          <a:xfrm rot="5400000">
            <a:off x="4899660" y="1435735"/>
            <a:ext cx="2533650" cy="2386330"/>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18" name="Picture 17" descr="forest"/>
          <p:cNvPicPr>
            <a:picLocks noChangeAspect="1"/>
          </p:cNvPicPr>
          <p:nvPr/>
        </p:nvPicPr>
        <p:blipFill>
          <a:blip r:embed="rId1"/>
          <a:stretch>
            <a:fillRect/>
          </a:stretch>
        </p:blipFill>
        <p:spPr>
          <a:xfrm>
            <a:off x="5443855" y="1893570"/>
            <a:ext cx="1362710" cy="1362710"/>
          </a:xfrm>
          <a:prstGeom prst="rect">
            <a:avLst/>
          </a:prstGeom>
        </p:spPr>
      </p:pic>
      <p:grpSp>
        <p:nvGrpSpPr>
          <p:cNvPr id="13" name="Group 12"/>
          <p:cNvGrpSpPr/>
          <p:nvPr/>
        </p:nvGrpSpPr>
        <p:grpSpPr>
          <a:xfrm>
            <a:off x="9536430" y="4263390"/>
            <a:ext cx="2035810" cy="2258060"/>
            <a:chOff x="13167" y="1265"/>
            <a:chExt cx="3974" cy="4406"/>
          </a:xfrm>
          <a:solidFill>
            <a:schemeClr val="accent1">
              <a:lumMod val="20000"/>
              <a:lumOff val="80000"/>
            </a:schemeClr>
          </a:solidFill>
        </p:grpSpPr>
        <p:sp>
          <p:nvSpPr>
            <p:cNvPr id="14" name="Hexagon 13"/>
            <p:cNvSpPr/>
            <p:nvPr/>
          </p:nvSpPr>
          <p:spPr>
            <a:xfrm rot="5400000">
              <a:off x="12951" y="1481"/>
              <a:ext cx="4407" cy="3974"/>
            </a:xfrm>
            <a:prstGeom prst="hexagon">
              <a:avLst/>
            </a:prstGeom>
            <a:grp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16" name="Picture 15" descr="tree (3)"/>
            <p:cNvPicPr>
              <a:picLocks noChangeAspect="1"/>
            </p:cNvPicPr>
            <p:nvPr/>
          </p:nvPicPr>
          <p:blipFill>
            <a:blip r:embed="rId2"/>
            <a:stretch>
              <a:fillRect/>
            </a:stretch>
          </p:blipFill>
          <p:spPr>
            <a:xfrm>
              <a:off x="13867" y="2270"/>
              <a:ext cx="2366" cy="2366"/>
            </a:xfrm>
            <a:prstGeom prst="rect">
              <a:avLst/>
            </a:prstGeom>
            <a:grpFill/>
          </p:spPr>
        </p:pic>
      </p:grpSp>
      <p:grpSp>
        <p:nvGrpSpPr>
          <p:cNvPr id="17" name="Group 16"/>
          <p:cNvGrpSpPr/>
          <p:nvPr/>
        </p:nvGrpSpPr>
        <p:grpSpPr>
          <a:xfrm>
            <a:off x="2501265" y="2535555"/>
            <a:ext cx="2035810" cy="2258060"/>
            <a:chOff x="13167" y="1265"/>
            <a:chExt cx="3974" cy="4406"/>
          </a:xfrm>
          <a:solidFill>
            <a:schemeClr val="accent1">
              <a:lumMod val="20000"/>
              <a:lumOff val="80000"/>
            </a:schemeClr>
          </a:solidFill>
        </p:grpSpPr>
        <p:sp>
          <p:nvSpPr>
            <p:cNvPr id="19" name="Hexagon 18"/>
            <p:cNvSpPr/>
            <p:nvPr/>
          </p:nvSpPr>
          <p:spPr>
            <a:xfrm rot="5400000">
              <a:off x="12951" y="1481"/>
              <a:ext cx="4407" cy="3974"/>
            </a:xfrm>
            <a:prstGeom prst="hexagon">
              <a:avLst/>
            </a:prstGeom>
            <a:grp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20" name="Picture 19" descr="tree (3)"/>
            <p:cNvPicPr>
              <a:picLocks noChangeAspect="1"/>
            </p:cNvPicPr>
            <p:nvPr/>
          </p:nvPicPr>
          <p:blipFill>
            <a:blip r:embed="rId2"/>
            <a:stretch>
              <a:fillRect/>
            </a:stretch>
          </p:blipFill>
          <p:spPr>
            <a:xfrm>
              <a:off x="13867" y="2270"/>
              <a:ext cx="2366" cy="2366"/>
            </a:xfrm>
            <a:prstGeom prst="rect">
              <a:avLst/>
            </a:prstGeom>
            <a:grpFill/>
          </p:spPr>
        </p:pic>
      </p:grpSp>
      <p:grpSp>
        <p:nvGrpSpPr>
          <p:cNvPr id="21" name="Group 20"/>
          <p:cNvGrpSpPr/>
          <p:nvPr/>
        </p:nvGrpSpPr>
        <p:grpSpPr>
          <a:xfrm>
            <a:off x="1087120" y="4554220"/>
            <a:ext cx="2035810" cy="2258060"/>
            <a:chOff x="13167" y="1265"/>
            <a:chExt cx="3974" cy="4406"/>
          </a:xfrm>
          <a:solidFill>
            <a:schemeClr val="accent1">
              <a:lumMod val="20000"/>
              <a:lumOff val="80000"/>
            </a:schemeClr>
          </a:solidFill>
        </p:grpSpPr>
        <p:sp>
          <p:nvSpPr>
            <p:cNvPr id="22" name="Hexagon 21"/>
            <p:cNvSpPr/>
            <p:nvPr/>
          </p:nvSpPr>
          <p:spPr>
            <a:xfrm rot="5400000">
              <a:off x="12951" y="1481"/>
              <a:ext cx="4407" cy="3974"/>
            </a:xfrm>
            <a:prstGeom prst="hexagon">
              <a:avLst/>
            </a:prstGeom>
            <a:grp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23" name="Picture 22" descr="tree (3)"/>
            <p:cNvPicPr>
              <a:picLocks noChangeAspect="1"/>
            </p:cNvPicPr>
            <p:nvPr/>
          </p:nvPicPr>
          <p:blipFill>
            <a:blip r:embed="rId2"/>
            <a:stretch>
              <a:fillRect/>
            </a:stretch>
          </p:blipFill>
          <p:spPr>
            <a:xfrm>
              <a:off x="13867" y="2270"/>
              <a:ext cx="2366" cy="2366"/>
            </a:xfrm>
            <a:prstGeom prst="rect">
              <a:avLst/>
            </a:prstGeom>
            <a:grpFill/>
          </p:spPr>
        </p:pic>
      </p:grpSp>
      <p:grpSp>
        <p:nvGrpSpPr>
          <p:cNvPr id="24" name="Group 23"/>
          <p:cNvGrpSpPr/>
          <p:nvPr/>
        </p:nvGrpSpPr>
        <p:grpSpPr>
          <a:xfrm>
            <a:off x="4465320" y="4023995"/>
            <a:ext cx="2035810" cy="2258060"/>
            <a:chOff x="13167" y="1265"/>
            <a:chExt cx="3974" cy="4406"/>
          </a:xfrm>
          <a:solidFill>
            <a:schemeClr val="accent1">
              <a:lumMod val="20000"/>
              <a:lumOff val="80000"/>
            </a:schemeClr>
          </a:solidFill>
        </p:grpSpPr>
        <p:sp>
          <p:nvSpPr>
            <p:cNvPr id="25" name="Hexagon 24"/>
            <p:cNvSpPr/>
            <p:nvPr/>
          </p:nvSpPr>
          <p:spPr>
            <a:xfrm rot="5400000">
              <a:off x="12951" y="1481"/>
              <a:ext cx="4407" cy="3974"/>
            </a:xfrm>
            <a:prstGeom prst="hexagon">
              <a:avLst/>
            </a:prstGeom>
            <a:grp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26" name="Picture 25" descr="tree (3)"/>
            <p:cNvPicPr>
              <a:picLocks noChangeAspect="1"/>
            </p:cNvPicPr>
            <p:nvPr/>
          </p:nvPicPr>
          <p:blipFill>
            <a:blip r:embed="rId2"/>
            <a:stretch>
              <a:fillRect/>
            </a:stretch>
          </p:blipFill>
          <p:spPr>
            <a:xfrm>
              <a:off x="13867" y="2270"/>
              <a:ext cx="2366" cy="2366"/>
            </a:xfrm>
            <a:prstGeom prst="rect">
              <a:avLst/>
            </a:prstGeom>
            <a:grpFill/>
          </p:spPr>
        </p:pic>
      </p:grpSp>
      <p:grpSp>
        <p:nvGrpSpPr>
          <p:cNvPr id="27" name="Group 26"/>
          <p:cNvGrpSpPr/>
          <p:nvPr/>
        </p:nvGrpSpPr>
        <p:grpSpPr>
          <a:xfrm>
            <a:off x="8665845" y="1315720"/>
            <a:ext cx="2035810" cy="2258060"/>
            <a:chOff x="13167" y="1265"/>
            <a:chExt cx="3974" cy="4406"/>
          </a:xfrm>
          <a:solidFill>
            <a:schemeClr val="accent1">
              <a:lumMod val="20000"/>
              <a:lumOff val="80000"/>
            </a:schemeClr>
          </a:solidFill>
        </p:grpSpPr>
        <p:sp>
          <p:nvSpPr>
            <p:cNvPr id="28" name="Hexagon 27"/>
            <p:cNvSpPr/>
            <p:nvPr/>
          </p:nvSpPr>
          <p:spPr>
            <a:xfrm rot="5400000">
              <a:off x="12951" y="1481"/>
              <a:ext cx="4407" cy="3974"/>
            </a:xfrm>
            <a:prstGeom prst="hexagon">
              <a:avLst/>
            </a:prstGeom>
            <a:grp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36" name="Picture 35" descr="tree (3)"/>
            <p:cNvPicPr>
              <a:picLocks noChangeAspect="1"/>
            </p:cNvPicPr>
            <p:nvPr/>
          </p:nvPicPr>
          <p:blipFill>
            <a:blip r:embed="rId2"/>
            <a:stretch>
              <a:fillRect/>
            </a:stretch>
          </p:blipFill>
          <p:spPr>
            <a:xfrm>
              <a:off x="13867" y="2270"/>
              <a:ext cx="2366" cy="2366"/>
            </a:xfrm>
            <a:prstGeom prst="rect">
              <a:avLst/>
            </a:prstGeom>
            <a:grpFill/>
          </p:spPr>
        </p:pic>
      </p:grpSp>
      <p:grpSp>
        <p:nvGrpSpPr>
          <p:cNvPr id="37" name="Group 36"/>
          <p:cNvGrpSpPr/>
          <p:nvPr/>
        </p:nvGrpSpPr>
        <p:grpSpPr>
          <a:xfrm>
            <a:off x="315595" y="1315720"/>
            <a:ext cx="2035810" cy="2258060"/>
            <a:chOff x="13167" y="1265"/>
            <a:chExt cx="3974" cy="4406"/>
          </a:xfrm>
          <a:solidFill>
            <a:schemeClr val="accent1">
              <a:lumMod val="20000"/>
              <a:lumOff val="80000"/>
            </a:schemeClr>
          </a:solidFill>
        </p:grpSpPr>
        <p:sp>
          <p:nvSpPr>
            <p:cNvPr id="38" name="Hexagon 37"/>
            <p:cNvSpPr/>
            <p:nvPr/>
          </p:nvSpPr>
          <p:spPr>
            <a:xfrm rot="5400000">
              <a:off x="12951" y="1481"/>
              <a:ext cx="4407" cy="3974"/>
            </a:xfrm>
            <a:prstGeom prst="hexagon">
              <a:avLst/>
            </a:prstGeom>
            <a:grp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39" name="Picture 38" descr="tree (3)"/>
            <p:cNvPicPr>
              <a:picLocks noChangeAspect="1"/>
            </p:cNvPicPr>
            <p:nvPr/>
          </p:nvPicPr>
          <p:blipFill>
            <a:blip r:embed="rId2"/>
            <a:stretch>
              <a:fillRect/>
            </a:stretch>
          </p:blipFill>
          <p:spPr>
            <a:xfrm>
              <a:off x="13867" y="2270"/>
              <a:ext cx="2366" cy="2366"/>
            </a:xfrm>
            <a:prstGeom prst="rect">
              <a:avLst/>
            </a:prstGeom>
            <a:grpFill/>
          </p:spPr>
        </p:pic>
      </p:grpSp>
      <p:grpSp>
        <p:nvGrpSpPr>
          <p:cNvPr id="40" name="Group 39"/>
          <p:cNvGrpSpPr/>
          <p:nvPr/>
        </p:nvGrpSpPr>
        <p:grpSpPr>
          <a:xfrm>
            <a:off x="7000875" y="3296920"/>
            <a:ext cx="2035810" cy="2258060"/>
            <a:chOff x="13167" y="1265"/>
            <a:chExt cx="3974" cy="4406"/>
          </a:xfrm>
          <a:solidFill>
            <a:schemeClr val="accent1">
              <a:lumMod val="20000"/>
              <a:lumOff val="80000"/>
            </a:schemeClr>
          </a:solidFill>
        </p:grpSpPr>
        <p:sp>
          <p:nvSpPr>
            <p:cNvPr id="41" name="Hexagon 40"/>
            <p:cNvSpPr/>
            <p:nvPr/>
          </p:nvSpPr>
          <p:spPr>
            <a:xfrm rot="5400000">
              <a:off x="12951" y="1481"/>
              <a:ext cx="4407" cy="3974"/>
            </a:xfrm>
            <a:prstGeom prst="hexagon">
              <a:avLst/>
            </a:prstGeom>
            <a:grp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42" name="Picture 41" descr="tree (3)"/>
            <p:cNvPicPr>
              <a:picLocks noChangeAspect="1"/>
            </p:cNvPicPr>
            <p:nvPr/>
          </p:nvPicPr>
          <p:blipFill>
            <a:blip r:embed="rId2"/>
            <a:stretch>
              <a:fillRect/>
            </a:stretch>
          </p:blipFill>
          <p:spPr>
            <a:xfrm>
              <a:off x="13867" y="2270"/>
              <a:ext cx="2366" cy="2366"/>
            </a:xfrm>
            <a:prstGeom prst="rect">
              <a:avLst/>
            </a:prstGeom>
            <a:grpFill/>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3" name="Hexagon 32"/>
          <p:cNvSpPr/>
          <p:nvPr/>
        </p:nvSpPr>
        <p:spPr>
          <a:xfrm rot="5400000">
            <a:off x="9810750" y="5325745"/>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4" name="Hexagon 33"/>
          <p:cNvSpPr/>
          <p:nvPr/>
        </p:nvSpPr>
        <p:spPr>
          <a:xfrm rot="5400000">
            <a:off x="7351395" y="5370195"/>
            <a:ext cx="1091565" cy="98488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Hexagon 1"/>
          <p:cNvSpPr/>
          <p:nvPr/>
        </p:nvSpPr>
        <p:spPr>
          <a:xfrm rot="5400000">
            <a:off x="3994150" y="4730750"/>
            <a:ext cx="2210435" cy="199390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1" name="Hexagon 30"/>
          <p:cNvSpPr/>
          <p:nvPr/>
        </p:nvSpPr>
        <p:spPr>
          <a:xfrm rot="5400000">
            <a:off x="9994265" y="2195830"/>
            <a:ext cx="1791970" cy="161671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Hexagon 14"/>
          <p:cNvSpPr/>
          <p:nvPr/>
        </p:nvSpPr>
        <p:spPr>
          <a:xfrm rot="5400000">
            <a:off x="-65405" y="493268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Hexagon 4"/>
          <p:cNvSpPr/>
          <p:nvPr/>
        </p:nvSpPr>
        <p:spPr>
          <a:xfrm rot="5400000">
            <a:off x="859790" y="2623185"/>
            <a:ext cx="1795145" cy="1619250"/>
          </a:xfrm>
          <a:prstGeom prst="hexagon">
            <a:avLst/>
          </a:prstGeom>
          <a:solidFill>
            <a:schemeClr val="bg1"/>
          </a:solidFill>
          <a:ln w="0">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9" name="Hexagon 28"/>
          <p:cNvSpPr/>
          <p:nvPr/>
        </p:nvSpPr>
        <p:spPr>
          <a:xfrm rot="5400000">
            <a:off x="3670300" y="327787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2" name="Hexagon 31"/>
          <p:cNvSpPr/>
          <p:nvPr/>
        </p:nvSpPr>
        <p:spPr>
          <a:xfrm rot="5400000">
            <a:off x="6736080" y="1831340"/>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1468208344" name="Picture 1" desc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608330" y="1184910"/>
            <a:ext cx="10668635" cy="5632450"/>
          </a:xfrm>
          <a:prstGeom prst="rect">
            <a:avLst/>
          </a:prstGeom>
          <a:noFill/>
          <a:ln>
            <a:noFill/>
          </a:ln>
        </p:spPr>
      </p:pic>
      <p:sp>
        <p:nvSpPr>
          <p:cNvPr id="35" name="Hexagon 34"/>
          <p:cNvSpPr/>
          <p:nvPr/>
        </p:nvSpPr>
        <p:spPr>
          <a:xfrm rot="5400000">
            <a:off x="10312400" y="-1129665"/>
            <a:ext cx="2433955" cy="219583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Hexagon 29"/>
          <p:cNvSpPr/>
          <p:nvPr/>
        </p:nvSpPr>
        <p:spPr>
          <a:xfrm rot="5400000">
            <a:off x="7852410" y="-99060"/>
            <a:ext cx="1803400" cy="162687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Hexagon 10"/>
          <p:cNvSpPr/>
          <p:nvPr/>
        </p:nvSpPr>
        <p:spPr>
          <a:xfrm rot="5400000">
            <a:off x="565150" y="189230"/>
            <a:ext cx="894080" cy="80645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3" name="Text Box 102"/>
          <p:cNvSpPr txBox="1"/>
          <p:nvPr/>
        </p:nvSpPr>
        <p:spPr>
          <a:xfrm>
            <a:off x="139700" y="116840"/>
            <a:ext cx="12052300" cy="1198880"/>
          </a:xfrm>
          <a:prstGeom prst="rect">
            <a:avLst/>
          </a:prstGeom>
          <a:noFill/>
        </p:spPr>
        <p:txBody>
          <a:bodyPr wrap="square" rtlCol="0">
            <a:spAutoFit/>
          </a:bodyPr>
          <a:p>
            <a:pPr algn="ctr"/>
            <a:r>
              <a:rPr lang="en-US" sz="7200" b="1">
                <a:latin typeface="Exo 2" charset="0"/>
                <a:cs typeface="Exo 2" charset="0"/>
                <a:sym typeface="+mn-ea"/>
              </a:rPr>
              <a:t>Thuật toán Rừng ngẫu nhiên</a:t>
            </a:r>
            <a:endParaRPr lang="en-US" sz="7200">
              <a:ln>
                <a:solidFill>
                  <a:schemeClr val="tx1"/>
                </a:solidFill>
              </a:ln>
              <a:solidFill>
                <a:schemeClr val="tx1"/>
              </a:solidFill>
              <a:latin typeface="Exo 2 Medium" charset="0"/>
              <a:cs typeface="Exo 2 Medium"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3" name="Hexagon 32"/>
          <p:cNvSpPr/>
          <p:nvPr/>
        </p:nvSpPr>
        <p:spPr>
          <a:xfrm rot="5400000">
            <a:off x="9810750" y="5325745"/>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4" name="Hexagon 33"/>
          <p:cNvSpPr/>
          <p:nvPr/>
        </p:nvSpPr>
        <p:spPr>
          <a:xfrm rot="5400000">
            <a:off x="7351395" y="5370195"/>
            <a:ext cx="1091565" cy="98488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Hexagon 1"/>
          <p:cNvSpPr/>
          <p:nvPr/>
        </p:nvSpPr>
        <p:spPr>
          <a:xfrm rot="5400000">
            <a:off x="3994150" y="4730750"/>
            <a:ext cx="2210435" cy="199390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1" name="Hexagon 30"/>
          <p:cNvSpPr/>
          <p:nvPr/>
        </p:nvSpPr>
        <p:spPr>
          <a:xfrm rot="5400000">
            <a:off x="9994265" y="2195830"/>
            <a:ext cx="1791970" cy="161671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Hexagon 14"/>
          <p:cNvSpPr/>
          <p:nvPr/>
        </p:nvSpPr>
        <p:spPr>
          <a:xfrm rot="5400000">
            <a:off x="-65405" y="493268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Hexagon 4"/>
          <p:cNvSpPr/>
          <p:nvPr/>
        </p:nvSpPr>
        <p:spPr>
          <a:xfrm rot="5400000">
            <a:off x="859790" y="2623185"/>
            <a:ext cx="1795145" cy="1619250"/>
          </a:xfrm>
          <a:prstGeom prst="hexagon">
            <a:avLst/>
          </a:prstGeom>
          <a:solidFill>
            <a:schemeClr val="bg1"/>
          </a:solidFill>
          <a:ln w="0">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9" name="Hexagon 28"/>
          <p:cNvSpPr/>
          <p:nvPr/>
        </p:nvSpPr>
        <p:spPr>
          <a:xfrm rot="5400000">
            <a:off x="3670300" y="327787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2" name="Hexagon 31"/>
          <p:cNvSpPr/>
          <p:nvPr/>
        </p:nvSpPr>
        <p:spPr>
          <a:xfrm rot="5400000">
            <a:off x="6736080" y="1831340"/>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5" name="Hexagon 34"/>
          <p:cNvSpPr/>
          <p:nvPr/>
        </p:nvSpPr>
        <p:spPr>
          <a:xfrm rot="5400000">
            <a:off x="10312400" y="-1129665"/>
            <a:ext cx="2433955" cy="219583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Hexagon 29"/>
          <p:cNvSpPr/>
          <p:nvPr/>
        </p:nvSpPr>
        <p:spPr>
          <a:xfrm rot="5400000">
            <a:off x="7852410" y="-99060"/>
            <a:ext cx="1803400" cy="162687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Hexagon 10"/>
          <p:cNvSpPr/>
          <p:nvPr/>
        </p:nvSpPr>
        <p:spPr>
          <a:xfrm rot="5400000">
            <a:off x="565150" y="189230"/>
            <a:ext cx="894080" cy="80645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3" name="Text Box 102"/>
          <p:cNvSpPr txBox="1"/>
          <p:nvPr/>
        </p:nvSpPr>
        <p:spPr>
          <a:xfrm>
            <a:off x="-201930" y="116840"/>
            <a:ext cx="12626975" cy="1938020"/>
          </a:xfrm>
          <a:prstGeom prst="rect">
            <a:avLst/>
          </a:prstGeom>
          <a:noFill/>
        </p:spPr>
        <p:txBody>
          <a:bodyPr wrap="square" rtlCol="0">
            <a:spAutoFit/>
          </a:bodyPr>
          <a:p>
            <a:pPr algn="ctr"/>
            <a:r>
              <a:rPr lang="en-US" sz="6000" b="1">
                <a:latin typeface="Exo 2" charset="0"/>
                <a:cs typeface="Exo 2" charset="0"/>
                <a:sym typeface="+mn-ea"/>
              </a:rPr>
              <a:t>Sự khác biệt giữa</a:t>
            </a:r>
            <a:endParaRPr lang="en-US" sz="6000" b="1">
              <a:latin typeface="Exo 2" charset="0"/>
              <a:cs typeface="Exo 2" charset="0"/>
              <a:sym typeface="+mn-ea"/>
            </a:endParaRPr>
          </a:p>
          <a:p>
            <a:pPr algn="ctr"/>
            <a:r>
              <a:rPr lang="en-US" sz="6000" b="1">
                <a:ln>
                  <a:solidFill>
                    <a:schemeClr val="tx1"/>
                  </a:solidFill>
                </a:ln>
                <a:solidFill>
                  <a:schemeClr val="tx1"/>
                </a:solidFill>
                <a:latin typeface="Exo 2" charset="0"/>
                <a:cs typeface="Exo 2" charset="0"/>
              </a:rPr>
              <a:t>Cây quyết định và Rừng ngẫu nhiên</a:t>
            </a:r>
            <a:endParaRPr lang="en-US" sz="6000" b="1">
              <a:ln>
                <a:solidFill>
                  <a:schemeClr val="tx1"/>
                </a:solidFill>
              </a:ln>
              <a:solidFill>
                <a:schemeClr val="tx1"/>
              </a:solidFill>
              <a:latin typeface="Exo 2" charset="0"/>
              <a:cs typeface="Exo 2" charset="0"/>
            </a:endParaRPr>
          </a:p>
        </p:txBody>
      </p:sp>
      <p:sp>
        <p:nvSpPr>
          <p:cNvPr id="4" name="Hexagon 3"/>
          <p:cNvSpPr/>
          <p:nvPr/>
        </p:nvSpPr>
        <p:spPr>
          <a:xfrm rot="5400000">
            <a:off x="7059295" y="2278380"/>
            <a:ext cx="4540250" cy="4093210"/>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18" name="Picture 17" descr="forest"/>
          <p:cNvPicPr>
            <a:picLocks noChangeAspect="1"/>
          </p:cNvPicPr>
          <p:nvPr/>
        </p:nvPicPr>
        <p:blipFill>
          <a:blip r:embed="rId1"/>
          <a:stretch>
            <a:fillRect/>
          </a:stretch>
        </p:blipFill>
        <p:spPr>
          <a:xfrm>
            <a:off x="8100695" y="2973705"/>
            <a:ext cx="2438400" cy="2438400"/>
          </a:xfrm>
          <a:prstGeom prst="rect">
            <a:avLst/>
          </a:prstGeom>
        </p:spPr>
      </p:pic>
      <p:sp>
        <p:nvSpPr>
          <p:cNvPr id="6" name="Hexagon 5"/>
          <p:cNvSpPr/>
          <p:nvPr/>
        </p:nvSpPr>
        <p:spPr>
          <a:xfrm rot="5400000">
            <a:off x="342265" y="2279015"/>
            <a:ext cx="4540885" cy="4093845"/>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14" name="Picture 13" descr="tree (3)"/>
          <p:cNvPicPr>
            <a:picLocks noChangeAspect="1"/>
          </p:cNvPicPr>
          <p:nvPr/>
        </p:nvPicPr>
        <p:blipFill>
          <a:blip r:embed="rId2"/>
          <a:stretch>
            <a:fillRect/>
          </a:stretch>
        </p:blipFill>
        <p:spPr>
          <a:xfrm>
            <a:off x="1286510" y="3091815"/>
            <a:ext cx="2437130" cy="2437765"/>
          </a:xfrm>
          <a:prstGeom prst="rect">
            <a:avLst/>
          </a:prstGeom>
          <a:solidFill>
            <a:schemeClr val="accent1">
              <a:lumMod val="20000"/>
              <a:lumOff val="80000"/>
            </a:schemeClr>
          </a:solidFill>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4" name="Rounded Rectangle 23"/>
          <p:cNvSpPr/>
          <p:nvPr/>
        </p:nvSpPr>
        <p:spPr>
          <a:xfrm>
            <a:off x="6430010" y="1616075"/>
            <a:ext cx="1150620" cy="3702050"/>
          </a:xfrm>
          <a:prstGeom prst="roundRect">
            <a:avLst/>
          </a:prstGeom>
          <a:solidFill>
            <a:schemeClr val="accent6">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sz="2000">
              <a:solidFill>
                <a:schemeClr val="tx1"/>
              </a:solidFill>
              <a:latin typeface="Exo 2" charset="0"/>
              <a:cs typeface="Exo 2" charset="0"/>
            </a:endParaRPr>
          </a:p>
        </p:txBody>
      </p:sp>
      <p:sp>
        <p:nvSpPr>
          <p:cNvPr id="23" name="Rounded Rectangle 22"/>
          <p:cNvSpPr/>
          <p:nvPr/>
        </p:nvSpPr>
        <p:spPr>
          <a:xfrm>
            <a:off x="4618990" y="1616075"/>
            <a:ext cx="1182370" cy="3702050"/>
          </a:xfrm>
          <a:prstGeom prst="roundRect">
            <a:avLst/>
          </a:prstGeom>
          <a:solidFill>
            <a:schemeClr val="accent6">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sz="2000">
              <a:solidFill>
                <a:schemeClr val="tx1"/>
              </a:solidFill>
              <a:latin typeface="Exo 2" charset="0"/>
              <a:cs typeface="Exo 2" charset="0"/>
            </a:endParaRPr>
          </a:p>
        </p:txBody>
      </p:sp>
      <p:sp>
        <p:nvSpPr>
          <p:cNvPr id="34" name="Hexagon 33"/>
          <p:cNvSpPr/>
          <p:nvPr/>
        </p:nvSpPr>
        <p:spPr>
          <a:xfrm rot="5400000">
            <a:off x="7351395" y="5370195"/>
            <a:ext cx="1091565" cy="98488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2" name="Hexagon 31"/>
          <p:cNvSpPr/>
          <p:nvPr/>
        </p:nvSpPr>
        <p:spPr>
          <a:xfrm rot="5400000">
            <a:off x="6736080" y="1831340"/>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1" name="Pentagon 20">
            <a:hlinkHover r:id="rId1" action="ppaction://hlinksldjump"/>
          </p:cNvPr>
          <p:cNvSpPr/>
          <p:nvPr/>
        </p:nvSpPr>
        <p:spPr>
          <a:xfrm>
            <a:off x="6356350" y="1524000"/>
            <a:ext cx="2252980" cy="3902075"/>
          </a:xfrm>
          <a:prstGeom prst="homePlate">
            <a:avLst>
              <a:gd name="adj" fmla="val 44052"/>
            </a:avLst>
          </a:prstGeom>
          <a:gradFill>
            <a:gsLst>
              <a:gs pos="100000">
                <a:srgbClr val="14CD68"/>
              </a:gs>
              <a:gs pos="0">
                <a:srgbClr val="035C7D"/>
              </a:gs>
            </a:gsLst>
            <a:lin ang="5400000" scaled="0"/>
          </a:gradFill>
          <a:ln w="63500">
            <a:gradFill>
              <a:gsLst>
                <a:gs pos="100000">
                  <a:srgbClr val="04627D"/>
                </a:gs>
                <a:gs pos="0">
                  <a:srgbClr val="13C471"/>
                </a:gs>
              </a:gsLst>
              <a:lin ang="5400000" scaled="0"/>
            </a:gra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Hexagon 1"/>
          <p:cNvSpPr/>
          <p:nvPr/>
        </p:nvSpPr>
        <p:spPr>
          <a:xfrm rot="5400000">
            <a:off x="3994150" y="4730750"/>
            <a:ext cx="2210435" cy="199390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9" name="Hexagon 28"/>
          <p:cNvSpPr/>
          <p:nvPr/>
        </p:nvSpPr>
        <p:spPr>
          <a:xfrm rot="5400000">
            <a:off x="3670300" y="327787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2" name="Pentagon 21">
            <a:hlinkHover r:id="rId2" action="ppaction://hlinksldjump"/>
          </p:cNvPr>
          <p:cNvSpPr/>
          <p:nvPr/>
        </p:nvSpPr>
        <p:spPr>
          <a:xfrm flipH="1">
            <a:off x="3585845" y="1524000"/>
            <a:ext cx="2252980" cy="3902075"/>
          </a:xfrm>
          <a:prstGeom prst="homePlate">
            <a:avLst>
              <a:gd name="adj" fmla="val 44052"/>
            </a:avLst>
          </a:prstGeom>
          <a:gradFill>
            <a:gsLst>
              <a:gs pos="100000">
                <a:srgbClr val="14CD68"/>
              </a:gs>
              <a:gs pos="0">
                <a:srgbClr val="035C7D"/>
              </a:gs>
            </a:gsLst>
            <a:lin ang="3600000" scaled="0"/>
          </a:gradFill>
          <a:ln w="63500">
            <a:gradFill>
              <a:gsLst>
                <a:gs pos="100000">
                  <a:srgbClr val="04627D"/>
                </a:gs>
                <a:gs pos="0">
                  <a:srgbClr val="13C471"/>
                </a:gs>
              </a:gsLst>
              <a:lin ang="5400000" scaled="1"/>
            </a:gra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3" name="Hexagon 32"/>
          <p:cNvSpPr/>
          <p:nvPr/>
        </p:nvSpPr>
        <p:spPr>
          <a:xfrm rot="5400000">
            <a:off x="9810750" y="5325745"/>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1" name="Hexagon 30"/>
          <p:cNvSpPr/>
          <p:nvPr/>
        </p:nvSpPr>
        <p:spPr>
          <a:xfrm rot="5400000">
            <a:off x="9994265" y="2195830"/>
            <a:ext cx="1791970" cy="161671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Hexagon 14"/>
          <p:cNvSpPr/>
          <p:nvPr/>
        </p:nvSpPr>
        <p:spPr>
          <a:xfrm rot="5400000">
            <a:off x="-65405" y="493268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Hexagon 4"/>
          <p:cNvSpPr/>
          <p:nvPr/>
        </p:nvSpPr>
        <p:spPr>
          <a:xfrm rot="5400000">
            <a:off x="859790" y="2623185"/>
            <a:ext cx="1795145" cy="1619250"/>
          </a:xfrm>
          <a:prstGeom prst="hexagon">
            <a:avLst/>
          </a:prstGeom>
          <a:solidFill>
            <a:schemeClr val="bg1"/>
          </a:solidFill>
          <a:ln w="0">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5" name="Hexagon 34"/>
          <p:cNvSpPr/>
          <p:nvPr/>
        </p:nvSpPr>
        <p:spPr>
          <a:xfrm rot="5400000">
            <a:off x="10312400" y="-1129665"/>
            <a:ext cx="2433955" cy="219583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Hexagon 29"/>
          <p:cNvSpPr/>
          <p:nvPr/>
        </p:nvSpPr>
        <p:spPr>
          <a:xfrm rot="5400000">
            <a:off x="7852410" y="-99060"/>
            <a:ext cx="1803400" cy="162687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Hexagon 10"/>
          <p:cNvSpPr/>
          <p:nvPr/>
        </p:nvSpPr>
        <p:spPr>
          <a:xfrm rot="5400000">
            <a:off x="565150" y="189230"/>
            <a:ext cx="894080" cy="80645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18" name="Picture 17" descr="forest"/>
          <p:cNvPicPr>
            <a:picLocks noChangeAspect="1"/>
          </p:cNvPicPr>
          <p:nvPr/>
        </p:nvPicPr>
        <p:blipFill>
          <a:blip r:embed="rId3"/>
          <a:stretch>
            <a:fillRect/>
          </a:stretch>
        </p:blipFill>
        <p:spPr>
          <a:xfrm>
            <a:off x="6792595" y="2966720"/>
            <a:ext cx="1021086" cy="1014984"/>
          </a:xfrm>
          <a:prstGeom prst="rect">
            <a:avLst/>
          </a:prstGeom>
        </p:spPr>
      </p:pic>
      <p:pic>
        <p:nvPicPr>
          <p:cNvPr id="14" name="Picture 13" descr="tree (3)"/>
          <p:cNvPicPr>
            <a:picLocks noChangeAspect="1"/>
          </p:cNvPicPr>
          <p:nvPr/>
        </p:nvPicPr>
        <p:blipFill>
          <a:blip r:embed="rId4"/>
          <a:stretch>
            <a:fillRect/>
          </a:stretch>
        </p:blipFill>
        <p:spPr>
          <a:xfrm>
            <a:off x="4377055" y="2966720"/>
            <a:ext cx="1016000" cy="1016000"/>
          </a:xfrm>
          <a:prstGeom prst="rect">
            <a:avLst/>
          </a:prstGeom>
          <a:noFill/>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349">
        <p159:morph option="byObject"/>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p:sp>
        <p:nvSpPr>
          <p:cNvPr id="7" name="Rectangles 6">
            <a:hlinkHover r:id="rId1" action="ppaction://hlinksldjump"/>
          </p:cNvPr>
          <p:cNvSpPr/>
          <p:nvPr/>
        </p:nvSpPr>
        <p:spPr>
          <a:xfrm>
            <a:off x="635" y="0"/>
            <a:ext cx="12191365" cy="687705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9" name="Hexagon 28"/>
          <p:cNvSpPr/>
          <p:nvPr/>
        </p:nvSpPr>
        <p:spPr>
          <a:xfrm rot="5400000">
            <a:off x="3670300" y="327787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Hexagon 4"/>
          <p:cNvSpPr/>
          <p:nvPr/>
        </p:nvSpPr>
        <p:spPr>
          <a:xfrm rot="5400000">
            <a:off x="859790" y="2623185"/>
            <a:ext cx="1795145" cy="1619250"/>
          </a:xfrm>
          <a:prstGeom prst="hexagon">
            <a:avLst/>
          </a:prstGeom>
          <a:solidFill>
            <a:schemeClr val="bg1"/>
          </a:solidFill>
          <a:ln w="0">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Hexagon 1"/>
          <p:cNvSpPr/>
          <p:nvPr/>
        </p:nvSpPr>
        <p:spPr>
          <a:xfrm rot="5400000">
            <a:off x="3994150" y="4730750"/>
            <a:ext cx="2210435" cy="199390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Rounded Rectangle 7"/>
          <p:cNvSpPr/>
          <p:nvPr/>
        </p:nvSpPr>
        <p:spPr>
          <a:xfrm>
            <a:off x="1231900" y="1616075"/>
            <a:ext cx="3651885" cy="3702050"/>
          </a:xfrm>
          <a:prstGeom prst="roundRect">
            <a:avLst/>
          </a:prstGeom>
          <a:solidFill>
            <a:schemeClr val="accent6">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sz="2000">
              <a:solidFill>
                <a:schemeClr val="tx1"/>
              </a:solidFill>
              <a:latin typeface="Exo 2" charset="0"/>
              <a:cs typeface="Exo 2" charset="0"/>
            </a:endParaRPr>
          </a:p>
        </p:txBody>
      </p:sp>
      <p:sp>
        <p:nvSpPr>
          <p:cNvPr id="32" name="Hexagon 31"/>
          <p:cNvSpPr/>
          <p:nvPr/>
        </p:nvSpPr>
        <p:spPr>
          <a:xfrm rot="5400000">
            <a:off x="6736080" y="1831340"/>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1" name="Pentagon 20"/>
          <p:cNvSpPr/>
          <p:nvPr/>
        </p:nvSpPr>
        <p:spPr>
          <a:xfrm>
            <a:off x="6356350" y="1524000"/>
            <a:ext cx="2252980" cy="3902075"/>
          </a:xfrm>
          <a:prstGeom prst="homePlate">
            <a:avLst>
              <a:gd name="adj" fmla="val 44052"/>
            </a:avLst>
          </a:prstGeom>
          <a:gradFill>
            <a:gsLst>
              <a:gs pos="100000">
                <a:srgbClr val="14CD68"/>
              </a:gs>
              <a:gs pos="0">
                <a:srgbClr val="035C7D"/>
              </a:gs>
            </a:gsLst>
            <a:lin ang="5400000" scaled="0"/>
          </a:gradFill>
          <a:ln w="63500">
            <a:gradFill>
              <a:gsLst>
                <a:gs pos="100000">
                  <a:srgbClr val="04627D"/>
                </a:gs>
                <a:gs pos="0">
                  <a:srgbClr val="13C471"/>
                </a:gs>
              </a:gsLst>
              <a:lin ang="5400000" scaled="0"/>
            </a:gra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2" name="Pentagon 21"/>
          <p:cNvSpPr/>
          <p:nvPr/>
        </p:nvSpPr>
        <p:spPr>
          <a:xfrm flipH="1">
            <a:off x="3585845" y="1524000"/>
            <a:ext cx="2252980" cy="3902075"/>
          </a:xfrm>
          <a:prstGeom prst="homePlate">
            <a:avLst>
              <a:gd name="adj" fmla="val 44052"/>
            </a:avLst>
          </a:prstGeom>
          <a:gradFill>
            <a:gsLst>
              <a:gs pos="20000">
                <a:srgbClr val="14CD68"/>
              </a:gs>
              <a:gs pos="100000">
                <a:srgbClr val="035C7D"/>
              </a:gs>
            </a:gsLst>
            <a:lin ang="5400000" scaled="0"/>
          </a:gradFill>
          <a:ln w="63500">
            <a:gradFill>
              <a:gsLst>
                <a:gs pos="0">
                  <a:srgbClr val="04627D"/>
                </a:gs>
                <a:gs pos="100000">
                  <a:srgbClr val="13C471"/>
                </a:gs>
              </a:gsLst>
              <a:lin ang="5400000" scaled="1"/>
            </a:gra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3" name="Hexagon 32"/>
          <p:cNvSpPr/>
          <p:nvPr/>
        </p:nvSpPr>
        <p:spPr>
          <a:xfrm rot="5400000">
            <a:off x="9810750" y="5325745"/>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4" name="Hexagon 33"/>
          <p:cNvSpPr/>
          <p:nvPr/>
        </p:nvSpPr>
        <p:spPr>
          <a:xfrm rot="5400000">
            <a:off x="7351395" y="5370195"/>
            <a:ext cx="1091565" cy="98488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1" name="Hexagon 30"/>
          <p:cNvSpPr/>
          <p:nvPr/>
        </p:nvSpPr>
        <p:spPr>
          <a:xfrm rot="5400000">
            <a:off x="9994265" y="2195830"/>
            <a:ext cx="1791970" cy="161671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Hexagon 14"/>
          <p:cNvSpPr/>
          <p:nvPr/>
        </p:nvSpPr>
        <p:spPr>
          <a:xfrm rot="5400000">
            <a:off x="-65405" y="493268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5" name="Hexagon 34"/>
          <p:cNvSpPr/>
          <p:nvPr/>
        </p:nvSpPr>
        <p:spPr>
          <a:xfrm rot="5400000">
            <a:off x="10312400" y="-1129665"/>
            <a:ext cx="2433955" cy="219583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Hexagon 29"/>
          <p:cNvSpPr/>
          <p:nvPr/>
        </p:nvSpPr>
        <p:spPr>
          <a:xfrm rot="5400000">
            <a:off x="7852410" y="-99060"/>
            <a:ext cx="1803400" cy="162687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Hexagon 10"/>
          <p:cNvSpPr/>
          <p:nvPr/>
        </p:nvSpPr>
        <p:spPr>
          <a:xfrm rot="5400000">
            <a:off x="565150" y="189230"/>
            <a:ext cx="894080" cy="80645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18" name="Picture 17" descr="forest"/>
          <p:cNvPicPr>
            <a:picLocks noChangeAspect="1"/>
          </p:cNvPicPr>
          <p:nvPr/>
        </p:nvPicPr>
        <p:blipFill>
          <a:blip r:embed="rId2"/>
          <a:stretch>
            <a:fillRect/>
          </a:stretch>
        </p:blipFill>
        <p:spPr>
          <a:xfrm>
            <a:off x="6792595" y="2966720"/>
            <a:ext cx="1021086" cy="1014984"/>
          </a:xfrm>
          <a:prstGeom prst="rect">
            <a:avLst/>
          </a:prstGeom>
        </p:spPr>
      </p:pic>
      <p:pic>
        <p:nvPicPr>
          <p:cNvPr id="14" name="Picture 13" descr="tree (3)"/>
          <p:cNvPicPr>
            <a:picLocks noChangeAspect="1"/>
          </p:cNvPicPr>
          <p:nvPr/>
        </p:nvPicPr>
        <p:blipFill>
          <a:blip r:embed="rId3"/>
          <a:stretch>
            <a:fillRect/>
          </a:stretch>
        </p:blipFill>
        <p:spPr>
          <a:xfrm>
            <a:off x="4377055" y="2966720"/>
            <a:ext cx="1016000" cy="1016000"/>
          </a:xfrm>
          <a:prstGeom prst="rect">
            <a:avLst/>
          </a:prstGeom>
          <a:noFill/>
        </p:spPr>
      </p:pic>
      <p:sp>
        <p:nvSpPr>
          <p:cNvPr id="10" name="Text Box 9"/>
          <p:cNvSpPr txBox="1"/>
          <p:nvPr/>
        </p:nvSpPr>
        <p:spPr>
          <a:xfrm>
            <a:off x="1520825" y="2014220"/>
            <a:ext cx="2434590" cy="1198880"/>
          </a:xfrm>
          <a:prstGeom prst="rect">
            <a:avLst/>
          </a:prstGeom>
          <a:noFill/>
        </p:spPr>
        <p:txBody>
          <a:bodyPr wrap="square" rtlCol="0">
            <a:spAutoFit/>
          </a:bodyPr>
          <a:p>
            <a:r>
              <a:rPr lang="en-US">
                <a:latin typeface="Exo 2" charset="0"/>
                <a:cs typeface="Exo 2" charset="0"/>
              </a:rPr>
              <a:t>Hình thành một số bộ quy tắc, sẽ được sử dụng để đưa ra các dự đoán.</a:t>
            </a:r>
            <a:endParaRPr lang="en-US">
              <a:latin typeface="Exo 2" charset="0"/>
              <a:cs typeface="Exo 2" charset="0"/>
            </a:endParaRPr>
          </a:p>
        </p:txBody>
      </p:sp>
      <p:sp>
        <p:nvSpPr>
          <p:cNvPr id="12" name="Text Box 11"/>
          <p:cNvSpPr txBox="1"/>
          <p:nvPr/>
        </p:nvSpPr>
        <p:spPr>
          <a:xfrm>
            <a:off x="1520825" y="3977640"/>
            <a:ext cx="2434590" cy="645160"/>
          </a:xfrm>
          <a:prstGeom prst="rect">
            <a:avLst/>
          </a:prstGeom>
          <a:noFill/>
        </p:spPr>
        <p:txBody>
          <a:bodyPr wrap="square" rtlCol="0">
            <a:spAutoFit/>
          </a:bodyPr>
          <a:p>
            <a:r>
              <a:rPr lang="en-US">
                <a:latin typeface="Exo 2" charset="0"/>
                <a:cs typeface="Exo 2" charset="0"/>
              </a:rPr>
              <a:t>Cây quyết định “sâu” có thể bị quá mức.</a:t>
            </a:r>
            <a:endParaRPr lang="en-US">
              <a:latin typeface="Exo 2" charset="0"/>
              <a:cs typeface="Exo 2"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349" advClick="0">
        <p159:morph option="byObject"/>
      </p:transition>
    </mc:Choice>
    <mc:Fallback>
      <p:transition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6" name="Hexagon 5"/>
          <p:cNvSpPr/>
          <p:nvPr/>
        </p:nvSpPr>
        <p:spPr>
          <a:xfrm rot="5400000">
            <a:off x="3947795" y="5126355"/>
            <a:ext cx="2044065" cy="1809115"/>
          </a:xfrm>
          <a:prstGeom prst="hexagon">
            <a:avLst/>
          </a:prstGeom>
          <a:solidFill>
            <a:schemeClr val="bg1"/>
          </a:solidFill>
          <a:ln w="0" cmpd="sng">
            <a:solidFill>
              <a:schemeClr val="bg1">
                <a:lumMod val="65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 name="Hexagon 6"/>
          <p:cNvSpPr/>
          <p:nvPr/>
        </p:nvSpPr>
        <p:spPr>
          <a:xfrm rot="5400000">
            <a:off x="7445375" y="5386070"/>
            <a:ext cx="927100" cy="820420"/>
          </a:xfrm>
          <a:prstGeom prst="hexagon">
            <a:avLst/>
          </a:prstGeom>
          <a:solidFill>
            <a:schemeClr val="bg1"/>
          </a:solidFill>
          <a:ln w="0" cmpd="sng">
            <a:solidFill>
              <a:schemeClr val="bg1">
                <a:lumMod val="65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Hexagon 3"/>
          <p:cNvSpPr/>
          <p:nvPr/>
        </p:nvSpPr>
        <p:spPr>
          <a:xfrm rot="5400000">
            <a:off x="2369820" y="2764155"/>
            <a:ext cx="1905635" cy="1686560"/>
          </a:xfrm>
          <a:prstGeom prst="hexagon">
            <a:avLst/>
          </a:prstGeom>
          <a:solidFill>
            <a:schemeClr val="bg1"/>
          </a:solidFill>
          <a:ln w="0" cmpd="sng">
            <a:solidFill>
              <a:schemeClr val="bg1">
                <a:lumMod val="65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7" name="Hexagon 126"/>
          <p:cNvSpPr/>
          <p:nvPr/>
        </p:nvSpPr>
        <p:spPr>
          <a:xfrm rot="5400000">
            <a:off x="217170" y="193675"/>
            <a:ext cx="927100" cy="820420"/>
          </a:xfrm>
          <a:prstGeom prst="hexagon">
            <a:avLst/>
          </a:prstGeom>
          <a:solidFill>
            <a:schemeClr val="bg1"/>
          </a:solidFill>
          <a:ln w="0" cmpd="sng">
            <a:solidFill>
              <a:schemeClr val="bg1">
                <a:lumMod val="65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2" name="Rounded Rectangle 21"/>
          <p:cNvSpPr/>
          <p:nvPr/>
        </p:nvSpPr>
        <p:spPr>
          <a:xfrm>
            <a:off x="485775" y="3620135"/>
            <a:ext cx="3027680" cy="3223895"/>
          </a:xfrm>
          <a:prstGeom prst="roundRect">
            <a:avLst/>
          </a:prstGeom>
          <a:solidFill>
            <a:srgbClr val="053B5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6" name="Freeform 85"/>
          <p:cNvSpPr/>
          <p:nvPr/>
        </p:nvSpPr>
        <p:spPr>
          <a:xfrm rot="5400000">
            <a:off x="3032125" y="-6895464"/>
            <a:ext cx="11830050" cy="9201149"/>
          </a:xfrm>
          <a:custGeom>
            <a:avLst/>
            <a:gdLst>
              <a:gd name="adj" fmla="val 25000"/>
              <a:gd name="vf" fmla="val 115470"/>
              <a:gd name="maxAdj" fmla="*/ 50000 w ss"/>
              <a:gd name="a" fmla="pin 0 adj maxAdj"/>
              <a:gd name="shd2" fmla="*/ hd2 vf 100000"/>
              <a:gd name="x1" fmla="*/ ss a 100000"/>
              <a:gd name="x2" fmla="+- r 0 x1"/>
              <a:gd name="dy1" fmla="sin shd2 3600000"/>
              <a:gd name="y1" fmla="+- vc 0 dy1"/>
              <a:gd name="y2" fmla="+- vc dy1 0"/>
              <a:gd name="q1" fmla="*/ maxAdj -1 2"/>
              <a:gd name="q2" fmla="+- a q1 0"/>
              <a:gd name="q3" fmla="?: q2 4 2"/>
              <a:gd name="q4" fmla="?: q2 3 2"/>
              <a:gd name="q5" fmla="?: q2 q1 0"/>
              <a:gd name="q6" fmla="+/ a q5 q1"/>
              <a:gd name="q7" fmla="*/ q6 q4 -1"/>
              <a:gd name="q8" fmla="+- q3 q7 0"/>
              <a:gd name="il" fmla="*/ w q8 24"/>
              <a:gd name="it" fmla="*/ h q8 24"/>
              <a:gd name="ir" fmla="+- r 0 il"/>
              <a:gd name="ib" fmla="+- b 0 it"/>
            </a:gdLst>
            <a:ahLst/>
            <a:cxnLst>
              <a:cxn ang="0">
                <a:pos x="r" y="vc"/>
              </a:cxn>
              <a:cxn ang="cd4">
                <a:pos x="x2" y="y2"/>
              </a:cxn>
              <a:cxn ang="cd4">
                <a:pos x="x1" y="y2"/>
              </a:cxn>
              <a:cxn ang="cd2">
                <a:pos x="l" y="vc"/>
              </a:cxn>
              <a:cxn ang="3">
                <a:pos x="x1" y="y1"/>
              </a:cxn>
              <a:cxn ang="3">
                <a:pos x="x2" y="y1"/>
              </a:cxn>
            </a:cxnLst>
            <a:rect l="l" t="t" r="r" b="b"/>
            <a:pathLst>
              <a:path w="18630" h="14490">
                <a:moveTo>
                  <a:pt x="0" y="10445"/>
                </a:moveTo>
                <a:lnTo>
                  <a:pt x="998" y="8450"/>
                </a:lnTo>
                <a:lnTo>
                  <a:pt x="3413" y="8450"/>
                </a:lnTo>
                <a:lnTo>
                  <a:pt x="4410" y="10445"/>
                </a:lnTo>
                <a:lnTo>
                  <a:pt x="3413" y="12440"/>
                </a:lnTo>
                <a:lnTo>
                  <a:pt x="998" y="12440"/>
                </a:lnTo>
                <a:lnTo>
                  <a:pt x="0" y="10445"/>
                </a:lnTo>
                <a:close/>
                <a:moveTo>
                  <a:pt x="0" y="6275"/>
                </a:moveTo>
                <a:lnTo>
                  <a:pt x="998" y="4280"/>
                </a:lnTo>
                <a:lnTo>
                  <a:pt x="3413" y="4280"/>
                </a:lnTo>
                <a:lnTo>
                  <a:pt x="4410" y="6275"/>
                </a:lnTo>
                <a:lnTo>
                  <a:pt x="3413" y="8270"/>
                </a:lnTo>
                <a:lnTo>
                  <a:pt x="998" y="8270"/>
                </a:lnTo>
                <a:lnTo>
                  <a:pt x="0" y="6275"/>
                </a:lnTo>
                <a:close/>
                <a:moveTo>
                  <a:pt x="0" y="2105"/>
                </a:moveTo>
                <a:lnTo>
                  <a:pt x="998" y="110"/>
                </a:lnTo>
                <a:lnTo>
                  <a:pt x="3413" y="110"/>
                </a:lnTo>
                <a:lnTo>
                  <a:pt x="4410" y="2105"/>
                </a:lnTo>
                <a:lnTo>
                  <a:pt x="3413" y="4100"/>
                </a:lnTo>
                <a:lnTo>
                  <a:pt x="998" y="4100"/>
                </a:lnTo>
                <a:lnTo>
                  <a:pt x="0" y="2105"/>
                </a:lnTo>
                <a:close/>
                <a:moveTo>
                  <a:pt x="3560" y="12495"/>
                </a:moveTo>
                <a:lnTo>
                  <a:pt x="4558" y="10500"/>
                </a:lnTo>
                <a:lnTo>
                  <a:pt x="6973" y="10500"/>
                </a:lnTo>
                <a:lnTo>
                  <a:pt x="7970" y="12495"/>
                </a:lnTo>
                <a:lnTo>
                  <a:pt x="6973" y="14490"/>
                </a:lnTo>
                <a:lnTo>
                  <a:pt x="4558" y="14490"/>
                </a:lnTo>
                <a:lnTo>
                  <a:pt x="3560" y="12495"/>
                </a:lnTo>
                <a:close/>
                <a:moveTo>
                  <a:pt x="3560" y="8325"/>
                </a:moveTo>
                <a:lnTo>
                  <a:pt x="4558" y="6330"/>
                </a:lnTo>
                <a:lnTo>
                  <a:pt x="6973" y="6330"/>
                </a:lnTo>
                <a:lnTo>
                  <a:pt x="7970" y="8325"/>
                </a:lnTo>
                <a:lnTo>
                  <a:pt x="6973" y="10320"/>
                </a:lnTo>
                <a:lnTo>
                  <a:pt x="4558" y="10320"/>
                </a:lnTo>
                <a:lnTo>
                  <a:pt x="3560" y="8325"/>
                </a:lnTo>
                <a:close/>
                <a:moveTo>
                  <a:pt x="3560" y="4155"/>
                </a:moveTo>
                <a:lnTo>
                  <a:pt x="4558" y="2160"/>
                </a:lnTo>
                <a:lnTo>
                  <a:pt x="6973" y="2160"/>
                </a:lnTo>
                <a:lnTo>
                  <a:pt x="7970" y="4155"/>
                </a:lnTo>
                <a:lnTo>
                  <a:pt x="6973" y="6150"/>
                </a:lnTo>
                <a:lnTo>
                  <a:pt x="4558" y="6150"/>
                </a:lnTo>
                <a:lnTo>
                  <a:pt x="3560" y="4155"/>
                </a:lnTo>
                <a:close/>
                <a:moveTo>
                  <a:pt x="7100" y="10395"/>
                </a:moveTo>
                <a:lnTo>
                  <a:pt x="8098" y="8400"/>
                </a:lnTo>
                <a:lnTo>
                  <a:pt x="10513" y="8400"/>
                </a:lnTo>
                <a:lnTo>
                  <a:pt x="11510" y="10395"/>
                </a:lnTo>
                <a:lnTo>
                  <a:pt x="10513" y="12390"/>
                </a:lnTo>
                <a:lnTo>
                  <a:pt x="8098" y="12390"/>
                </a:lnTo>
                <a:lnTo>
                  <a:pt x="7100" y="10395"/>
                </a:lnTo>
                <a:close/>
                <a:moveTo>
                  <a:pt x="7100" y="6225"/>
                </a:moveTo>
                <a:lnTo>
                  <a:pt x="8098" y="4230"/>
                </a:lnTo>
                <a:lnTo>
                  <a:pt x="10513" y="4230"/>
                </a:lnTo>
                <a:lnTo>
                  <a:pt x="11510" y="6225"/>
                </a:lnTo>
                <a:lnTo>
                  <a:pt x="10513" y="8220"/>
                </a:lnTo>
                <a:lnTo>
                  <a:pt x="8098" y="8220"/>
                </a:lnTo>
                <a:lnTo>
                  <a:pt x="7100" y="6225"/>
                </a:lnTo>
                <a:close/>
                <a:moveTo>
                  <a:pt x="7100" y="2055"/>
                </a:moveTo>
                <a:lnTo>
                  <a:pt x="8098" y="60"/>
                </a:lnTo>
                <a:lnTo>
                  <a:pt x="10513" y="60"/>
                </a:lnTo>
                <a:lnTo>
                  <a:pt x="11510" y="2055"/>
                </a:lnTo>
                <a:lnTo>
                  <a:pt x="10513" y="4050"/>
                </a:lnTo>
                <a:lnTo>
                  <a:pt x="8098" y="4050"/>
                </a:lnTo>
                <a:lnTo>
                  <a:pt x="7100" y="2055"/>
                </a:lnTo>
                <a:close/>
                <a:moveTo>
                  <a:pt x="10660" y="12445"/>
                </a:moveTo>
                <a:lnTo>
                  <a:pt x="11658" y="10450"/>
                </a:lnTo>
                <a:lnTo>
                  <a:pt x="14073" y="10450"/>
                </a:lnTo>
                <a:lnTo>
                  <a:pt x="15070" y="12445"/>
                </a:lnTo>
                <a:lnTo>
                  <a:pt x="14073" y="14440"/>
                </a:lnTo>
                <a:lnTo>
                  <a:pt x="11658" y="14440"/>
                </a:lnTo>
                <a:lnTo>
                  <a:pt x="10660" y="12445"/>
                </a:lnTo>
                <a:close/>
                <a:moveTo>
                  <a:pt x="10660" y="8275"/>
                </a:moveTo>
                <a:lnTo>
                  <a:pt x="11658" y="6280"/>
                </a:lnTo>
                <a:lnTo>
                  <a:pt x="14073" y="6280"/>
                </a:lnTo>
                <a:lnTo>
                  <a:pt x="15070" y="8275"/>
                </a:lnTo>
                <a:lnTo>
                  <a:pt x="14073" y="10270"/>
                </a:lnTo>
                <a:lnTo>
                  <a:pt x="11658" y="10270"/>
                </a:lnTo>
                <a:lnTo>
                  <a:pt x="10660" y="8275"/>
                </a:lnTo>
                <a:close/>
                <a:moveTo>
                  <a:pt x="10660" y="4105"/>
                </a:moveTo>
                <a:lnTo>
                  <a:pt x="11658" y="2110"/>
                </a:lnTo>
                <a:lnTo>
                  <a:pt x="14073" y="2110"/>
                </a:lnTo>
                <a:lnTo>
                  <a:pt x="15070" y="4105"/>
                </a:lnTo>
                <a:lnTo>
                  <a:pt x="14073" y="6100"/>
                </a:lnTo>
                <a:lnTo>
                  <a:pt x="11658" y="6100"/>
                </a:lnTo>
                <a:lnTo>
                  <a:pt x="10660" y="4105"/>
                </a:lnTo>
                <a:close/>
                <a:moveTo>
                  <a:pt x="14220" y="10335"/>
                </a:moveTo>
                <a:lnTo>
                  <a:pt x="15218" y="8340"/>
                </a:lnTo>
                <a:lnTo>
                  <a:pt x="17633" y="8340"/>
                </a:lnTo>
                <a:lnTo>
                  <a:pt x="18630" y="10335"/>
                </a:lnTo>
                <a:lnTo>
                  <a:pt x="17633" y="12330"/>
                </a:lnTo>
                <a:lnTo>
                  <a:pt x="15218" y="12330"/>
                </a:lnTo>
                <a:lnTo>
                  <a:pt x="14220" y="10335"/>
                </a:lnTo>
                <a:close/>
                <a:moveTo>
                  <a:pt x="14220" y="6165"/>
                </a:moveTo>
                <a:lnTo>
                  <a:pt x="15218" y="4170"/>
                </a:lnTo>
                <a:lnTo>
                  <a:pt x="17633" y="4170"/>
                </a:lnTo>
                <a:lnTo>
                  <a:pt x="18630" y="6165"/>
                </a:lnTo>
                <a:lnTo>
                  <a:pt x="17633" y="8160"/>
                </a:lnTo>
                <a:lnTo>
                  <a:pt x="15218" y="8160"/>
                </a:lnTo>
                <a:lnTo>
                  <a:pt x="14220" y="6165"/>
                </a:lnTo>
                <a:close/>
                <a:moveTo>
                  <a:pt x="14220" y="1995"/>
                </a:moveTo>
                <a:lnTo>
                  <a:pt x="15218" y="0"/>
                </a:lnTo>
                <a:lnTo>
                  <a:pt x="17633" y="0"/>
                </a:lnTo>
                <a:lnTo>
                  <a:pt x="18630" y="1995"/>
                </a:lnTo>
                <a:lnTo>
                  <a:pt x="17633" y="3990"/>
                </a:lnTo>
                <a:lnTo>
                  <a:pt x="15218" y="3990"/>
                </a:lnTo>
                <a:lnTo>
                  <a:pt x="14220" y="1995"/>
                </a:lnTo>
                <a:close/>
              </a:path>
            </a:pathLst>
          </a:custGeom>
          <a:blipFill rotWithShape="1">
            <a:blip r:embed="rId1"/>
            <a:stretch>
              <a:fillRect/>
            </a:stretch>
          </a:blip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p>
            <a:pPr algn="ctr"/>
            <a:endParaRPr lang="en-US"/>
          </a:p>
        </p:txBody>
      </p:sp>
      <p:sp>
        <p:nvSpPr>
          <p:cNvPr id="2" name="Text Box 1"/>
          <p:cNvSpPr txBox="1"/>
          <p:nvPr/>
        </p:nvSpPr>
        <p:spPr>
          <a:xfrm>
            <a:off x="114300" y="1498600"/>
            <a:ext cx="7477125" cy="1445260"/>
          </a:xfrm>
          <a:prstGeom prst="rect">
            <a:avLst/>
          </a:prstGeom>
          <a:noFill/>
        </p:spPr>
        <p:txBody>
          <a:bodyPr wrap="square" rtlCol="0">
            <a:spAutoFit/>
          </a:bodyPr>
          <a:p>
            <a:r>
              <a:rPr lang="en-US" sz="4400">
                <a:solidFill>
                  <a:schemeClr val="tx1"/>
                </a:solidFill>
                <a:latin typeface="Exo 2 Light" charset="0"/>
                <a:cs typeface="Exo 2 Light" charset="0"/>
              </a:rPr>
              <a:t>GIỚI THIỆU, MỤC TIÊU</a:t>
            </a:r>
            <a:endParaRPr lang="en-US" sz="4400">
              <a:solidFill>
                <a:schemeClr val="tx1"/>
              </a:solidFill>
              <a:latin typeface="Exo 2 Light" charset="0"/>
              <a:cs typeface="Exo 2 Light" charset="0"/>
            </a:endParaRPr>
          </a:p>
          <a:p>
            <a:r>
              <a:rPr lang="en-US" sz="4400">
                <a:solidFill>
                  <a:schemeClr val="tx1"/>
                </a:solidFill>
                <a:latin typeface="Exo 2 Light" charset="0"/>
                <a:cs typeface="Exo 2 Light" charset="0"/>
              </a:rPr>
              <a:t>VÀ NHIỆM VỤ BÀI TOÁ</a:t>
            </a:r>
            <a:r>
              <a:rPr lang="en-US" sz="4400">
                <a:solidFill>
                  <a:schemeClr val="bg1"/>
                </a:solidFill>
                <a:latin typeface="Exo 2 Light" charset="0"/>
                <a:cs typeface="Exo 2 Light" charset="0"/>
              </a:rPr>
              <a:t>N.</a:t>
            </a:r>
            <a:endParaRPr lang="en-US" sz="4400">
              <a:solidFill>
                <a:schemeClr val="bg1"/>
              </a:solidFill>
              <a:latin typeface="Exo 2 Light" charset="0"/>
              <a:cs typeface="Exo 2 Light" charset="0"/>
            </a:endParaRPr>
          </a:p>
        </p:txBody>
      </p:sp>
      <p:sp>
        <p:nvSpPr>
          <p:cNvPr id="3" name="Hexagon 2"/>
          <p:cNvSpPr/>
          <p:nvPr/>
        </p:nvSpPr>
        <p:spPr>
          <a:xfrm rot="5400000">
            <a:off x="3637915" y="-980440"/>
            <a:ext cx="1665605" cy="1474470"/>
          </a:xfrm>
          <a:prstGeom prst="hexagon">
            <a:avLst/>
          </a:prstGeom>
          <a:solidFill>
            <a:schemeClr val="bg1"/>
          </a:solidFill>
          <a:ln w="0" cmpd="sng">
            <a:solidFill>
              <a:schemeClr val="bg1">
                <a:lumMod val="85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3" name="Text Box 102"/>
          <p:cNvSpPr txBox="1"/>
          <p:nvPr/>
        </p:nvSpPr>
        <p:spPr>
          <a:xfrm>
            <a:off x="139700" y="419100"/>
            <a:ext cx="5068570" cy="1198880"/>
          </a:xfrm>
          <a:prstGeom prst="rect">
            <a:avLst/>
          </a:prstGeom>
          <a:noFill/>
        </p:spPr>
        <p:txBody>
          <a:bodyPr wrap="square" rtlCol="0">
            <a:spAutoFit/>
          </a:bodyPr>
          <a:p>
            <a:r>
              <a:rPr lang="en-US" sz="7200">
                <a:ln>
                  <a:solidFill>
                    <a:schemeClr val="tx1"/>
                  </a:solidFill>
                </a:ln>
                <a:solidFill>
                  <a:schemeClr val="tx1"/>
                </a:solidFill>
                <a:latin typeface="Exo 2 Medium" charset="0"/>
                <a:cs typeface="Exo 2 Medium" charset="0"/>
              </a:rPr>
              <a:t>CHƯƠNG 1</a:t>
            </a:r>
            <a:endParaRPr lang="en-US" sz="7200">
              <a:ln>
                <a:solidFill>
                  <a:schemeClr val="tx1"/>
                </a:solidFill>
              </a:ln>
              <a:solidFill>
                <a:schemeClr val="tx1"/>
              </a:solidFill>
              <a:latin typeface="Exo 2 Medium" charset="0"/>
              <a:cs typeface="Exo 2 Medium" charset="0"/>
            </a:endParaRPr>
          </a:p>
        </p:txBody>
      </p:sp>
      <p:sp>
        <p:nvSpPr>
          <p:cNvPr id="16" name="Text Box 15"/>
          <p:cNvSpPr txBox="1"/>
          <p:nvPr/>
        </p:nvSpPr>
        <p:spPr>
          <a:xfrm>
            <a:off x="708025" y="3530600"/>
            <a:ext cx="1143000" cy="553085"/>
          </a:xfrm>
          <a:prstGeom prst="rect">
            <a:avLst/>
          </a:prstGeom>
          <a:noFill/>
        </p:spPr>
        <p:txBody>
          <a:bodyPr wrap="square" rtlCol="0">
            <a:spAutoFit/>
          </a:bodyPr>
          <a:p>
            <a:r>
              <a:rPr lang="en-US" sz="3000" b="1">
                <a:solidFill>
                  <a:schemeClr val="bg1"/>
                </a:solidFill>
                <a:latin typeface="Exo 2" charset="0"/>
                <a:cs typeface="Exo 2" charset="0"/>
              </a:rPr>
              <a:t>01</a:t>
            </a:r>
            <a:endParaRPr lang="en-US" sz="3000" b="1">
              <a:solidFill>
                <a:schemeClr val="bg1"/>
              </a:solidFill>
              <a:latin typeface="Exo 2" charset="0"/>
              <a:cs typeface="Exo 2" charset="0"/>
            </a:endParaRPr>
          </a:p>
        </p:txBody>
      </p:sp>
      <p:sp>
        <p:nvSpPr>
          <p:cNvPr id="17" name="Text Box 16"/>
          <p:cNvSpPr txBox="1"/>
          <p:nvPr/>
        </p:nvSpPr>
        <p:spPr>
          <a:xfrm>
            <a:off x="708025" y="4083685"/>
            <a:ext cx="2527300" cy="1803400"/>
          </a:xfrm>
          <a:prstGeom prst="rect">
            <a:avLst/>
          </a:prstGeom>
          <a:noFill/>
        </p:spPr>
        <p:txBody>
          <a:bodyPr wrap="square" rtlCol="0">
            <a:noAutofit/>
          </a:bodyPr>
          <a:p>
            <a:pPr algn="l"/>
            <a:r>
              <a:rPr lang="en-US">
                <a:solidFill>
                  <a:schemeClr val="bg1"/>
                </a:solidFill>
                <a:latin typeface="Exo 2" charset="0"/>
                <a:cs typeface="Exo 2" charset="0"/>
              </a:rPr>
              <a:t>Random forest là thuật toán supervised learning, có thể giải quyết cả bài toán regression và classification. </a:t>
            </a:r>
            <a:endParaRPr lang="en-US">
              <a:solidFill>
                <a:schemeClr val="bg1"/>
              </a:solidFill>
              <a:latin typeface="Exo 2" charset="0"/>
              <a:cs typeface="Exo 2" charset="0"/>
            </a:endParaRPr>
          </a:p>
        </p:txBody>
      </p:sp>
      <p:sp>
        <p:nvSpPr>
          <p:cNvPr id="18" name="Text Box 17"/>
          <p:cNvSpPr txBox="1"/>
          <p:nvPr/>
        </p:nvSpPr>
        <p:spPr>
          <a:xfrm>
            <a:off x="4516755" y="3530600"/>
            <a:ext cx="1143000" cy="553085"/>
          </a:xfrm>
          <a:prstGeom prst="rect">
            <a:avLst/>
          </a:prstGeom>
          <a:noFill/>
        </p:spPr>
        <p:txBody>
          <a:bodyPr wrap="square" rtlCol="0">
            <a:spAutoFit/>
          </a:bodyPr>
          <a:p>
            <a:r>
              <a:rPr lang="en-US" sz="3000" b="1">
                <a:solidFill>
                  <a:schemeClr val="bg1"/>
                </a:solidFill>
                <a:latin typeface="Exo 2" charset="0"/>
                <a:cs typeface="Exo 2" charset="0"/>
              </a:rPr>
              <a:t>02</a:t>
            </a:r>
            <a:endParaRPr lang="en-US" sz="3000" b="1">
              <a:solidFill>
                <a:schemeClr val="bg1"/>
              </a:solidFill>
              <a:latin typeface="Exo 2" charset="0"/>
              <a:cs typeface="Exo 2" charset="0"/>
            </a:endParaRPr>
          </a:p>
        </p:txBody>
      </p:sp>
      <p:sp>
        <p:nvSpPr>
          <p:cNvPr id="19" name="Text Box 18"/>
          <p:cNvSpPr txBox="1"/>
          <p:nvPr/>
        </p:nvSpPr>
        <p:spPr>
          <a:xfrm>
            <a:off x="4516755" y="4083685"/>
            <a:ext cx="2527300" cy="1803400"/>
          </a:xfrm>
          <a:prstGeom prst="rect">
            <a:avLst/>
          </a:prstGeom>
          <a:noFill/>
        </p:spPr>
        <p:txBody>
          <a:bodyPr wrap="square" rtlCol="0">
            <a:noAutofit/>
          </a:bodyPr>
          <a:p>
            <a:pPr algn="l"/>
            <a:r>
              <a:rPr lang="en-US">
                <a:solidFill>
                  <a:schemeClr val="bg1"/>
                </a:solidFill>
                <a:latin typeface="Exo 2" charset="0"/>
                <a:cs typeface="Exo 2" charset="0"/>
              </a:rPr>
              <a:t>Mục tiêu đối với nhóm là xây dựng thành công bài toán cho chương trình đáp ứng được các yêu cầu và mục tiêu đưa ra ban đầu trong việc phân loại rượu vang </a:t>
            </a:r>
            <a:endParaRPr lang="en-US">
              <a:solidFill>
                <a:schemeClr val="bg1"/>
              </a:solidFill>
              <a:latin typeface="Exo 2" charset="0"/>
              <a:cs typeface="Exo 2" charset="0"/>
            </a:endParaRPr>
          </a:p>
        </p:txBody>
      </p:sp>
      <p:sp>
        <p:nvSpPr>
          <p:cNvPr id="20" name="Text Box 19"/>
          <p:cNvSpPr txBox="1"/>
          <p:nvPr/>
        </p:nvSpPr>
        <p:spPr>
          <a:xfrm>
            <a:off x="8207375" y="3530600"/>
            <a:ext cx="1143000" cy="553085"/>
          </a:xfrm>
          <a:prstGeom prst="rect">
            <a:avLst/>
          </a:prstGeom>
          <a:noFill/>
        </p:spPr>
        <p:txBody>
          <a:bodyPr wrap="square" rtlCol="0">
            <a:spAutoFit/>
          </a:bodyPr>
          <a:p>
            <a:r>
              <a:rPr lang="en-US" sz="3000" b="1">
                <a:solidFill>
                  <a:schemeClr val="bg1"/>
                </a:solidFill>
                <a:latin typeface="Exo 2" charset="0"/>
                <a:cs typeface="Exo 2" charset="0"/>
              </a:rPr>
              <a:t>03</a:t>
            </a:r>
            <a:endParaRPr lang="en-US" sz="3000" b="1">
              <a:solidFill>
                <a:schemeClr val="bg1"/>
              </a:solidFill>
              <a:latin typeface="Exo 2" charset="0"/>
              <a:cs typeface="Exo 2" charset="0"/>
            </a:endParaRPr>
          </a:p>
        </p:txBody>
      </p:sp>
      <p:sp>
        <p:nvSpPr>
          <p:cNvPr id="21" name="Text Box 20"/>
          <p:cNvSpPr txBox="1"/>
          <p:nvPr/>
        </p:nvSpPr>
        <p:spPr>
          <a:xfrm>
            <a:off x="8207375" y="4083685"/>
            <a:ext cx="2907665" cy="2590800"/>
          </a:xfrm>
          <a:prstGeom prst="rect">
            <a:avLst/>
          </a:prstGeom>
          <a:noFill/>
        </p:spPr>
        <p:txBody>
          <a:bodyPr wrap="square" rtlCol="0">
            <a:noAutofit/>
          </a:bodyPr>
          <a:p>
            <a:pPr algn="l"/>
            <a:r>
              <a:rPr lang="en-US">
                <a:solidFill>
                  <a:schemeClr val="bg1"/>
                </a:solidFill>
                <a:latin typeface="Exo 2" charset="0"/>
                <a:cs typeface="Exo 2" charset="0"/>
              </a:rPr>
              <a:t>Xây dựng một chương trình áp dụng thuật toán Random Forest để phân loại rượu vang sẽ là huấn luyện thuật toán trên một tập dữ liệu các mẫu rượu vang với các đặc điểm đã biết và các loại rượu vang tương ứng của chúng. </a:t>
            </a:r>
            <a:endParaRPr lang="en-US">
              <a:solidFill>
                <a:schemeClr val="bg1"/>
              </a:solidFill>
              <a:latin typeface="Exo 2" charset="0"/>
              <a:cs typeface="Exo 2" charset="0"/>
            </a:endParaRPr>
          </a:p>
        </p:txBody>
      </p:sp>
      <p:sp>
        <p:nvSpPr>
          <p:cNvPr id="25" name="Hexagon 24"/>
          <p:cNvSpPr/>
          <p:nvPr/>
        </p:nvSpPr>
        <p:spPr>
          <a:xfrm rot="5400000">
            <a:off x="6906260" y="3225800"/>
            <a:ext cx="2798445" cy="2523490"/>
          </a:xfrm>
          <a:prstGeom prst="hexagon">
            <a:avLst/>
          </a:prstGeom>
          <a:solidFill>
            <a:schemeClr val="bg1"/>
          </a:solidFill>
          <a:ln w="38100">
            <a:solidFill>
              <a:schemeClr val="bg1">
                <a:lumMod val="9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6" name="Hexagon 25"/>
          <p:cNvSpPr/>
          <p:nvPr/>
        </p:nvSpPr>
        <p:spPr>
          <a:xfrm rot="5400000">
            <a:off x="9560560" y="3213100"/>
            <a:ext cx="2798445" cy="2523490"/>
          </a:xfrm>
          <a:prstGeom prst="hexagon">
            <a:avLst/>
          </a:prstGeom>
          <a:solidFill>
            <a:schemeClr val="bg1"/>
          </a:solidFill>
          <a:ln w="38100">
            <a:solidFill>
              <a:schemeClr val="bg1">
                <a:lumMod val="9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Hexagon 4"/>
          <p:cNvSpPr/>
          <p:nvPr/>
        </p:nvSpPr>
        <p:spPr>
          <a:xfrm rot="5400000">
            <a:off x="95885" y="6179185"/>
            <a:ext cx="927100" cy="820420"/>
          </a:xfrm>
          <a:prstGeom prst="hexagon">
            <a:avLst/>
          </a:prstGeom>
          <a:solidFill>
            <a:schemeClr val="bg1"/>
          </a:solidFill>
          <a:ln w="0" cmpd="sng">
            <a:solidFill>
              <a:schemeClr val="bg1">
                <a:lumMod val="65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bg>
      <p:bgPr>
        <a:noFill/>
        <a:effectLst/>
      </p:bgPr>
    </p:bg>
    <p:spTree>
      <p:nvGrpSpPr>
        <p:cNvPr id="1" name=""/>
        <p:cNvGrpSpPr/>
        <p:nvPr/>
      </p:nvGrpSpPr>
      <p:grpSpPr/>
      <p:sp>
        <p:nvSpPr>
          <p:cNvPr id="7" name="Rectangles 6">
            <a:hlinkHover r:id="rId1" action="ppaction://hlinksldjump"/>
          </p:cNvPr>
          <p:cNvSpPr/>
          <p:nvPr/>
        </p:nvSpPr>
        <p:spPr>
          <a:xfrm>
            <a:off x="635" y="0"/>
            <a:ext cx="12191365" cy="687705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2" name="Hexagon 31"/>
          <p:cNvSpPr/>
          <p:nvPr/>
        </p:nvSpPr>
        <p:spPr>
          <a:xfrm rot="5400000">
            <a:off x="6736080" y="1831340"/>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1" name="Hexagon 30"/>
          <p:cNvSpPr/>
          <p:nvPr/>
        </p:nvSpPr>
        <p:spPr>
          <a:xfrm rot="5400000">
            <a:off x="9994265" y="2195830"/>
            <a:ext cx="1791970" cy="161671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Rounded Rectangle 7"/>
          <p:cNvSpPr/>
          <p:nvPr/>
        </p:nvSpPr>
        <p:spPr>
          <a:xfrm>
            <a:off x="7192010" y="1616075"/>
            <a:ext cx="4324350" cy="3702050"/>
          </a:xfrm>
          <a:prstGeom prst="roundRect">
            <a:avLst/>
          </a:prstGeom>
          <a:solidFill>
            <a:schemeClr val="accent6">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sz="2000">
              <a:solidFill>
                <a:schemeClr val="tx1"/>
              </a:solidFill>
              <a:latin typeface="Exo 2" charset="0"/>
              <a:cs typeface="Exo 2" charset="0"/>
            </a:endParaRPr>
          </a:p>
        </p:txBody>
      </p:sp>
      <p:sp>
        <p:nvSpPr>
          <p:cNvPr id="21" name="Pentagon 20"/>
          <p:cNvSpPr/>
          <p:nvPr/>
        </p:nvSpPr>
        <p:spPr>
          <a:xfrm>
            <a:off x="6356350" y="1524000"/>
            <a:ext cx="2252980" cy="3902075"/>
          </a:xfrm>
          <a:prstGeom prst="homePlate">
            <a:avLst>
              <a:gd name="adj" fmla="val 44052"/>
            </a:avLst>
          </a:prstGeom>
          <a:gradFill>
            <a:gsLst>
              <a:gs pos="20000">
                <a:srgbClr val="14CD68"/>
              </a:gs>
              <a:gs pos="100000">
                <a:srgbClr val="035C7D"/>
              </a:gs>
            </a:gsLst>
            <a:lin ang="5400000" scaled="0"/>
          </a:gradFill>
          <a:ln w="63500">
            <a:gradFill>
              <a:gsLst>
                <a:gs pos="0">
                  <a:srgbClr val="04627D"/>
                </a:gs>
                <a:gs pos="100000">
                  <a:srgbClr val="13C471"/>
                </a:gs>
              </a:gsLst>
              <a:lin ang="5400000" scaled="0"/>
            </a:gra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Hexagon 1"/>
          <p:cNvSpPr/>
          <p:nvPr/>
        </p:nvSpPr>
        <p:spPr>
          <a:xfrm rot="5400000">
            <a:off x="3994150" y="4730750"/>
            <a:ext cx="2210435" cy="199390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9" name="Hexagon 28"/>
          <p:cNvSpPr/>
          <p:nvPr/>
        </p:nvSpPr>
        <p:spPr>
          <a:xfrm rot="5400000">
            <a:off x="3670300" y="327787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2" name="Pentagon 21"/>
          <p:cNvSpPr/>
          <p:nvPr/>
        </p:nvSpPr>
        <p:spPr>
          <a:xfrm flipH="1">
            <a:off x="3585845" y="1524000"/>
            <a:ext cx="2252980" cy="3902075"/>
          </a:xfrm>
          <a:prstGeom prst="homePlate">
            <a:avLst>
              <a:gd name="adj" fmla="val 44052"/>
            </a:avLst>
          </a:prstGeom>
          <a:gradFill>
            <a:gsLst>
              <a:gs pos="100000">
                <a:srgbClr val="14CD68"/>
              </a:gs>
              <a:gs pos="0">
                <a:srgbClr val="035C7D"/>
              </a:gs>
            </a:gsLst>
            <a:lin ang="3600000" scaled="0"/>
          </a:gradFill>
          <a:ln w="63500">
            <a:gradFill>
              <a:gsLst>
                <a:gs pos="100000">
                  <a:srgbClr val="04627D"/>
                </a:gs>
                <a:gs pos="0">
                  <a:srgbClr val="13C471"/>
                </a:gs>
              </a:gsLst>
              <a:lin ang="5400000" scaled="1"/>
            </a:gra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3" name="Hexagon 32"/>
          <p:cNvSpPr/>
          <p:nvPr/>
        </p:nvSpPr>
        <p:spPr>
          <a:xfrm rot="5400000">
            <a:off x="9810750" y="5325745"/>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4" name="Hexagon 33"/>
          <p:cNvSpPr/>
          <p:nvPr/>
        </p:nvSpPr>
        <p:spPr>
          <a:xfrm rot="5400000">
            <a:off x="7351395" y="5370195"/>
            <a:ext cx="1091565" cy="98488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Hexagon 14"/>
          <p:cNvSpPr/>
          <p:nvPr/>
        </p:nvSpPr>
        <p:spPr>
          <a:xfrm rot="5400000">
            <a:off x="-65405" y="493268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Hexagon 4"/>
          <p:cNvSpPr/>
          <p:nvPr/>
        </p:nvSpPr>
        <p:spPr>
          <a:xfrm rot="5400000">
            <a:off x="859790" y="2623185"/>
            <a:ext cx="1795145" cy="1619250"/>
          </a:xfrm>
          <a:prstGeom prst="hexagon">
            <a:avLst/>
          </a:prstGeom>
          <a:solidFill>
            <a:schemeClr val="bg1"/>
          </a:solidFill>
          <a:ln w="0">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5" name="Hexagon 34"/>
          <p:cNvSpPr/>
          <p:nvPr/>
        </p:nvSpPr>
        <p:spPr>
          <a:xfrm rot="5400000">
            <a:off x="10312400" y="-1129665"/>
            <a:ext cx="2433955" cy="219583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Hexagon 29"/>
          <p:cNvSpPr/>
          <p:nvPr/>
        </p:nvSpPr>
        <p:spPr>
          <a:xfrm rot="5400000">
            <a:off x="7852410" y="-99060"/>
            <a:ext cx="1803400" cy="162687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Hexagon 10"/>
          <p:cNvSpPr/>
          <p:nvPr/>
        </p:nvSpPr>
        <p:spPr>
          <a:xfrm rot="5400000">
            <a:off x="565150" y="189230"/>
            <a:ext cx="894080" cy="80645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18" name="Picture 17" descr="forest"/>
          <p:cNvPicPr>
            <a:picLocks noChangeAspect="1"/>
          </p:cNvPicPr>
          <p:nvPr/>
        </p:nvPicPr>
        <p:blipFill>
          <a:blip r:embed="rId2"/>
          <a:stretch>
            <a:fillRect/>
          </a:stretch>
        </p:blipFill>
        <p:spPr>
          <a:xfrm>
            <a:off x="6792595" y="2966720"/>
            <a:ext cx="1021086" cy="1014984"/>
          </a:xfrm>
          <a:prstGeom prst="rect">
            <a:avLst/>
          </a:prstGeom>
        </p:spPr>
      </p:pic>
      <p:pic>
        <p:nvPicPr>
          <p:cNvPr id="14" name="Picture 13" descr="tree (3)"/>
          <p:cNvPicPr>
            <a:picLocks noChangeAspect="1"/>
          </p:cNvPicPr>
          <p:nvPr/>
        </p:nvPicPr>
        <p:blipFill>
          <a:blip r:embed="rId3"/>
          <a:stretch>
            <a:fillRect/>
          </a:stretch>
        </p:blipFill>
        <p:spPr>
          <a:xfrm>
            <a:off x="4377055" y="2966720"/>
            <a:ext cx="1016000" cy="1016000"/>
          </a:xfrm>
          <a:prstGeom prst="rect">
            <a:avLst/>
          </a:prstGeom>
          <a:noFill/>
        </p:spPr>
      </p:pic>
      <p:sp>
        <p:nvSpPr>
          <p:cNvPr id="3" name="Text Box 2"/>
          <p:cNvSpPr txBox="1"/>
          <p:nvPr/>
        </p:nvSpPr>
        <p:spPr>
          <a:xfrm>
            <a:off x="8460105" y="1691005"/>
            <a:ext cx="2833370" cy="1476375"/>
          </a:xfrm>
          <a:custGeom>
            <a:avLst/>
            <a:gdLst>
              <a:gd name="connsiteX0" fmla="*/ 0 w 4462"/>
              <a:gd name="connsiteY0" fmla="*/ 0 h 2351"/>
              <a:gd name="connsiteX1" fmla="*/ 4462 w 4462"/>
              <a:gd name="connsiteY1" fmla="*/ 26 h 2351"/>
              <a:gd name="connsiteX2" fmla="*/ 4462 w 4462"/>
              <a:gd name="connsiteY2" fmla="*/ 2351 h 2351"/>
              <a:gd name="connsiteX3" fmla="*/ 946 w 4462"/>
              <a:gd name="connsiteY3" fmla="*/ 2345 h 2351"/>
              <a:gd name="connsiteX4" fmla="*/ 0 w 4462"/>
              <a:gd name="connsiteY4" fmla="*/ 0 h 2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2" h="2351">
                <a:moveTo>
                  <a:pt x="0" y="0"/>
                </a:moveTo>
                <a:lnTo>
                  <a:pt x="4462" y="26"/>
                </a:lnTo>
                <a:lnTo>
                  <a:pt x="4462" y="2351"/>
                </a:lnTo>
                <a:lnTo>
                  <a:pt x="946" y="2345"/>
                </a:lnTo>
                <a:lnTo>
                  <a:pt x="0" y="0"/>
                </a:lnTo>
                <a:close/>
              </a:path>
            </a:pathLst>
          </a:custGeom>
          <a:noFill/>
        </p:spPr>
        <p:txBody>
          <a:bodyPr wrap="square" rtlCol="0">
            <a:spAutoFit/>
          </a:bodyPr>
          <a:p>
            <a:pPr algn="l"/>
            <a:r>
              <a:rPr lang="en-US">
                <a:latin typeface="Exo 2" charset="0"/>
                <a:cs typeface="Exo 2" charset="0"/>
              </a:rPr>
              <a:t>Chọn ngẫu nhiên các quan sát và đặc điểm để xây dựng một số cây quyết định và sau đó tính trung bình các kết quả.</a:t>
            </a:r>
            <a:endParaRPr lang="en-US">
              <a:latin typeface="Exo 2" charset="0"/>
              <a:cs typeface="Exo 2" charset="0"/>
            </a:endParaRPr>
          </a:p>
        </p:txBody>
      </p:sp>
      <p:sp>
        <p:nvSpPr>
          <p:cNvPr id="4" name="Text Box 3"/>
          <p:cNvSpPr txBox="1"/>
          <p:nvPr/>
        </p:nvSpPr>
        <p:spPr>
          <a:xfrm>
            <a:off x="8423910" y="3773805"/>
            <a:ext cx="2833370" cy="922020"/>
          </a:xfrm>
          <a:custGeom>
            <a:avLst/>
            <a:gdLst>
              <a:gd name="connsiteX0" fmla="*/ 0 w 4462"/>
              <a:gd name="connsiteY0" fmla="*/ 0 h 2351"/>
              <a:gd name="connsiteX1" fmla="*/ 4462 w 4462"/>
              <a:gd name="connsiteY1" fmla="*/ 26 h 2351"/>
              <a:gd name="connsiteX2" fmla="*/ 4462 w 4462"/>
              <a:gd name="connsiteY2" fmla="*/ 2351 h 2351"/>
              <a:gd name="connsiteX3" fmla="*/ 946 w 4462"/>
              <a:gd name="connsiteY3" fmla="*/ 2345 h 2351"/>
              <a:gd name="connsiteX4" fmla="*/ 0 w 4462"/>
              <a:gd name="connsiteY4" fmla="*/ 0 h 2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2" h="2351">
                <a:moveTo>
                  <a:pt x="0" y="0"/>
                </a:moveTo>
                <a:lnTo>
                  <a:pt x="4462" y="26"/>
                </a:lnTo>
                <a:lnTo>
                  <a:pt x="4462" y="2351"/>
                </a:lnTo>
                <a:lnTo>
                  <a:pt x="946" y="2345"/>
                </a:lnTo>
                <a:lnTo>
                  <a:pt x="0" y="0"/>
                </a:lnTo>
                <a:close/>
              </a:path>
            </a:pathLst>
          </a:custGeom>
          <a:noFill/>
        </p:spPr>
        <p:txBody>
          <a:bodyPr wrap="square" rtlCol="0">
            <a:spAutoFit/>
          </a:bodyPr>
          <a:p>
            <a:pPr algn="l"/>
            <a:r>
              <a:rPr lang="en-US">
                <a:latin typeface="Exo 2" charset="0"/>
                <a:cs typeface="Exo 2" charset="0"/>
              </a:rPr>
              <a:t>Ngăn chặn điều này bằng cách tạo các tập hợp con ngẫu nhiên</a:t>
            </a:r>
            <a:endParaRPr lang="en-US">
              <a:latin typeface="Exo 2" charset="0"/>
              <a:cs typeface="Exo 2"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349" advClick="0">
        <p159:morph option="byObject"/>
      </p:transition>
    </mc:Choice>
    <mc:Fallback>
      <p:transition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9" name="Hexagon 28"/>
          <p:cNvSpPr/>
          <p:nvPr/>
        </p:nvSpPr>
        <p:spPr>
          <a:xfrm rot="5400000">
            <a:off x="3670300" y="327787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Hexagon 1"/>
          <p:cNvSpPr/>
          <p:nvPr/>
        </p:nvSpPr>
        <p:spPr>
          <a:xfrm rot="5400000">
            <a:off x="3994150" y="4730750"/>
            <a:ext cx="2210435" cy="199390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Rectangles 5"/>
          <p:cNvSpPr/>
          <p:nvPr/>
        </p:nvSpPr>
        <p:spPr>
          <a:xfrm>
            <a:off x="1415415" y="2768600"/>
            <a:ext cx="1296670" cy="1770380"/>
          </a:xfrm>
          <a:prstGeom prst="rect">
            <a:avLst/>
          </a:prstGeom>
          <a:gradFill>
            <a:gsLst>
              <a:gs pos="10000">
                <a:srgbClr val="8A73D3"/>
              </a:gs>
              <a:gs pos="100000">
                <a:srgbClr val="64EF99"/>
              </a:gs>
            </a:gsLst>
            <a:lin ang="5400000" scaled="0"/>
          </a:gradFill>
          <a:ln>
            <a:noFill/>
          </a:ln>
          <a:effectLst>
            <a:innerShdw blurRad="381000" dist="63500" dir="840000">
              <a:prstClr val="black">
                <a:alpha val="4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 name="Rectangles 6"/>
          <p:cNvSpPr/>
          <p:nvPr/>
        </p:nvSpPr>
        <p:spPr>
          <a:xfrm>
            <a:off x="1415415" y="2768600"/>
            <a:ext cx="1296670" cy="1770380"/>
          </a:xfrm>
          <a:prstGeom prst="rect">
            <a:avLst/>
          </a:prstGeom>
          <a:gradFill>
            <a:gsLst>
              <a:gs pos="10000">
                <a:srgbClr val="DF40B0"/>
              </a:gs>
              <a:gs pos="100000">
                <a:srgbClr val="F46067"/>
              </a:gs>
            </a:gsLst>
            <a:lin ang="5400000" scaled="0"/>
          </a:gradFill>
          <a:ln>
            <a:noFill/>
          </a:ln>
          <a:effectLst>
            <a:innerShdw blurRad="381000" dist="63500">
              <a:prstClr val="black">
                <a:alpha val="4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Rectangles 7"/>
          <p:cNvSpPr/>
          <p:nvPr/>
        </p:nvSpPr>
        <p:spPr>
          <a:xfrm>
            <a:off x="1415415" y="2768600"/>
            <a:ext cx="1296670" cy="1770380"/>
          </a:xfrm>
          <a:prstGeom prst="rect">
            <a:avLst/>
          </a:prstGeom>
          <a:gradFill>
            <a:gsLst>
              <a:gs pos="10000">
                <a:srgbClr val="A36FCD"/>
              </a:gs>
              <a:gs pos="100000">
                <a:srgbClr val="CD69BC"/>
              </a:gs>
            </a:gsLst>
            <a:lin ang="5400000" scaled="0"/>
          </a:gradFill>
          <a:ln>
            <a:noFill/>
          </a:ln>
          <a:effectLst>
            <a:innerShdw blurRad="381000" dist="63500">
              <a:prstClr val="black">
                <a:alpha val="4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Rectangles 8"/>
          <p:cNvSpPr/>
          <p:nvPr/>
        </p:nvSpPr>
        <p:spPr>
          <a:xfrm>
            <a:off x="1415415" y="2768600"/>
            <a:ext cx="1296670" cy="1770380"/>
          </a:xfrm>
          <a:prstGeom prst="rect">
            <a:avLst/>
          </a:prstGeom>
          <a:gradFill>
            <a:gsLst>
              <a:gs pos="10000">
                <a:srgbClr val="7797ED"/>
              </a:gs>
              <a:gs pos="100000">
                <a:srgbClr val="856DCC"/>
              </a:gs>
            </a:gsLst>
            <a:lin ang="5400000" scaled="0"/>
          </a:gradFill>
          <a:ln>
            <a:noFill/>
          </a:ln>
          <a:effectLst>
            <a:innerShdw blurRad="381000" dist="63500">
              <a:prstClr val="black">
                <a:alpha val="4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12" name="Picture 11" descr="bank"/>
          <p:cNvPicPr>
            <a:picLocks noChangeAspect="1"/>
          </p:cNvPicPr>
          <p:nvPr/>
        </p:nvPicPr>
        <p:blipFill>
          <a:blip r:embed="rId1"/>
          <a:stretch>
            <a:fillRect/>
          </a:stretch>
        </p:blipFill>
        <p:spPr>
          <a:xfrm>
            <a:off x="1616710" y="3206750"/>
            <a:ext cx="894080" cy="894080"/>
          </a:xfrm>
          <a:prstGeom prst="rect">
            <a:avLst/>
          </a:prstGeom>
        </p:spPr>
      </p:pic>
      <p:sp>
        <p:nvSpPr>
          <p:cNvPr id="13" name="Text Box 12"/>
          <p:cNvSpPr txBox="1"/>
          <p:nvPr/>
        </p:nvSpPr>
        <p:spPr>
          <a:xfrm>
            <a:off x="1415415" y="3522980"/>
            <a:ext cx="1296670" cy="261620"/>
          </a:xfrm>
          <a:prstGeom prst="rect">
            <a:avLst/>
          </a:prstGeom>
          <a:noFill/>
        </p:spPr>
        <p:txBody>
          <a:bodyPr wrap="square" rtlCol="0">
            <a:noAutofit/>
          </a:bodyPr>
          <a:p>
            <a:pPr algn="ctr"/>
            <a:r>
              <a:rPr lang="en-US" sz="2400" b="1">
                <a:latin typeface="Exo 2 Medium" charset="0"/>
                <a:cs typeface="Exo 2 Medium" charset="0"/>
              </a:rPr>
              <a:t>NGÂN HÀNG</a:t>
            </a:r>
            <a:endParaRPr lang="en-US" sz="2400" b="1">
              <a:latin typeface="Exo 2 Medium" charset="0"/>
              <a:cs typeface="Exo 2 Medium" charset="0"/>
            </a:endParaRPr>
          </a:p>
        </p:txBody>
      </p:sp>
      <p:pic>
        <p:nvPicPr>
          <p:cNvPr id="14" name="Picture 13" descr="medicine"/>
          <p:cNvPicPr>
            <a:picLocks noChangeAspect="1"/>
          </p:cNvPicPr>
          <p:nvPr/>
        </p:nvPicPr>
        <p:blipFill>
          <a:blip r:embed="rId2"/>
          <a:stretch>
            <a:fillRect/>
          </a:stretch>
        </p:blipFill>
        <p:spPr>
          <a:xfrm>
            <a:off x="1615440" y="3205480"/>
            <a:ext cx="895350" cy="895350"/>
          </a:xfrm>
          <a:prstGeom prst="rect">
            <a:avLst/>
          </a:prstGeom>
        </p:spPr>
      </p:pic>
      <p:sp>
        <p:nvSpPr>
          <p:cNvPr id="16" name="Text Box 15"/>
          <p:cNvSpPr txBox="1"/>
          <p:nvPr/>
        </p:nvSpPr>
        <p:spPr>
          <a:xfrm>
            <a:off x="1415415" y="3522980"/>
            <a:ext cx="1296670" cy="261620"/>
          </a:xfrm>
          <a:prstGeom prst="rect">
            <a:avLst/>
          </a:prstGeom>
          <a:noFill/>
        </p:spPr>
        <p:txBody>
          <a:bodyPr wrap="square" rtlCol="0">
            <a:noAutofit/>
          </a:bodyPr>
          <a:p>
            <a:pPr algn="ctr"/>
            <a:r>
              <a:rPr lang="en-US" sz="2400" b="1">
                <a:latin typeface="Exo 2 Medium" charset="0"/>
                <a:cs typeface="Exo 2 Medium" charset="0"/>
              </a:rPr>
              <a:t>Y HỌC</a:t>
            </a:r>
            <a:endParaRPr lang="en-US" sz="2400" b="1">
              <a:latin typeface="Exo 2 Medium" charset="0"/>
              <a:cs typeface="Exo 2 Medium" charset="0"/>
            </a:endParaRPr>
          </a:p>
        </p:txBody>
      </p:sp>
      <p:pic>
        <p:nvPicPr>
          <p:cNvPr id="17" name="Picture 16" descr="location-pin"/>
          <p:cNvPicPr>
            <a:picLocks noChangeAspect="1"/>
          </p:cNvPicPr>
          <p:nvPr/>
        </p:nvPicPr>
        <p:blipFill>
          <a:blip r:embed="rId3"/>
          <a:stretch>
            <a:fillRect/>
          </a:stretch>
        </p:blipFill>
        <p:spPr>
          <a:xfrm>
            <a:off x="1615440" y="3205480"/>
            <a:ext cx="895350" cy="895350"/>
          </a:xfrm>
          <a:prstGeom prst="rect">
            <a:avLst/>
          </a:prstGeom>
        </p:spPr>
      </p:pic>
      <p:sp>
        <p:nvSpPr>
          <p:cNvPr id="19" name="Text Box 18"/>
          <p:cNvSpPr txBox="1"/>
          <p:nvPr/>
        </p:nvSpPr>
        <p:spPr>
          <a:xfrm>
            <a:off x="1415415" y="3418205"/>
            <a:ext cx="1296670" cy="471170"/>
          </a:xfrm>
          <a:prstGeom prst="rect">
            <a:avLst/>
          </a:prstGeom>
          <a:noFill/>
        </p:spPr>
        <p:txBody>
          <a:bodyPr wrap="square" rtlCol="0">
            <a:noAutofit/>
          </a:bodyPr>
          <a:p>
            <a:pPr algn="ctr"/>
            <a:r>
              <a:rPr lang="en-US" sz="2400" b="1">
                <a:latin typeface="Exo 2 Medium" charset="0"/>
                <a:cs typeface="Exo 2 Medium" charset="0"/>
              </a:rPr>
              <a:t>SỬ DỤNG ĐẤT</a:t>
            </a:r>
            <a:endParaRPr lang="en-US" sz="2400" b="1">
              <a:latin typeface="Exo 2 Medium" charset="0"/>
              <a:cs typeface="Exo 2 Medium" charset="0"/>
            </a:endParaRPr>
          </a:p>
        </p:txBody>
      </p:sp>
      <p:sp>
        <p:nvSpPr>
          <p:cNvPr id="20" name="Text Box 19"/>
          <p:cNvSpPr txBox="1"/>
          <p:nvPr/>
        </p:nvSpPr>
        <p:spPr>
          <a:xfrm>
            <a:off x="1415415" y="3522980"/>
            <a:ext cx="1296670" cy="261620"/>
          </a:xfrm>
          <a:prstGeom prst="rect">
            <a:avLst/>
          </a:prstGeom>
          <a:noFill/>
        </p:spPr>
        <p:txBody>
          <a:bodyPr wrap="square" rtlCol="0">
            <a:noAutofit/>
          </a:bodyPr>
          <a:p>
            <a:pPr algn="ctr"/>
            <a:r>
              <a:rPr lang="en-US" sz="2400" b="1">
                <a:latin typeface="Exo 2 Medium" charset="0"/>
                <a:cs typeface="Exo 2 Medium" charset="0"/>
              </a:rPr>
              <a:t>TIẾP THỊ</a:t>
            </a:r>
            <a:endParaRPr lang="en-US" sz="2400" b="1">
              <a:latin typeface="Exo 2 Medium" charset="0"/>
              <a:cs typeface="Exo 2 Medium" charset="0"/>
            </a:endParaRPr>
          </a:p>
        </p:txBody>
      </p:sp>
      <p:pic>
        <p:nvPicPr>
          <p:cNvPr id="21" name="Picture 20" descr="social-media-marketing"/>
          <p:cNvPicPr>
            <a:picLocks noChangeAspect="1"/>
          </p:cNvPicPr>
          <p:nvPr/>
        </p:nvPicPr>
        <p:blipFill>
          <a:blip r:embed="rId4"/>
          <a:stretch>
            <a:fillRect/>
          </a:stretch>
        </p:blipFill>
        <p:spPr>
          <a:xfrm>
            <a:off x="1615440" y="3205480"/>
            <a:ext cx="895350" cy="895350"/>
          </a:xfrm>
          <a:prstGeom prst="rect">
            <a:avLst/>
          </a:prstGeom>
        </p:spPr>
      </p:pic>
      <p:sp>
        <p:nvSpPr>
          <p:cNvPr id="31" name="Hexagon 30"/>
          <p:cNvSpPr/>
          <p:nvPr/>
        </p:nvSpPr>
        <p:spPr>
          <a:xfrm rot="5400000">
            <a:off x="9994265" y="2195830"/>
            <a:ext cx="1791970" cy="161671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2" name="Hexagon 31"/>
          <p:cNvSpPr/>
          <p:nvPr/>
        </p:nvSpPr>
        <p:spPr>
          <a:xfrm rot="5400000">
            <a:off x="6736080" y="1831340"/>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3" name="Hexagon 32"/>
          <p:cNvSpPr/>
          <p:nvPr/>
        </p:nvSpPr>
        <p:spPr>
          <a:xfrm rot="5400000">
            <a:off x="9810750" y="5325745"/>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4" name="Hexagon 33"/>
          <p:cNvSpPr/>
          <p:nvPr/>
        </p:nvSpPr>
        <p:spPr>
          <a:xfrm rot="5400000">
            <a:off x="7351395" y="5370195"/>
            <a:ext cx="1091565" cy="98488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Hexagon 14"/>
          <p:cNvSpPr/>
          <p:nvPr/>
        </p:nvSpPr>
        <p:spPr>
          <a:xfrm rot="5400000">
            <a:off x="-65405" y="493268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Hexagon 4"/>
          <p:cNvSpPr/>
          <p:nvPr/>
        </p:nvSpPr>
        <p:spPr>
          <a:xfrm rot="5400000">
            <a:off x="859790" y="2623185"/>
            <a:ext cx="1795145" cy="1619250"/>
          </a:xfrm>
          <a:prstGeom prst="hexagon">
            <a:avLst/>
          </a:prstGeom>
          <a:solidFill>
            <a:schemeClr val="bg1"/>
          </a:solidFill>
          <a:ln w="0">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5" name="Hexagon 34"/>
          <p:cNvSpPr/>
          <p:nvPr/>
        </p:nvSpPr>
        <p:spPr>
          <a:xfrm rot="5400000">
            <a:off x="10312400" y="-1129665"/>
            <a:ext cx="2433955" cy="219583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Hexagon 29"/>
          <p:cNvSpPr/>
          <p:nvPr/>
        </p:nvSpPr>
        <p:spPr>
          <a:xfrm rot="5400000">
            <a:off x="7852410" y="-99060"/>
            <a:ext cx="1803400" cy="162687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Hexagon 10"/>
          <p:cNvSpPr/>
          <p:nvPr/>
        </p:nvSpPr>
        <p:spPr>
          <a:xfrm rot="5400000">
            <a:off x="565150" y="189230"/>
            <a:ext cx="894080" cy="80645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3" name="Text Box 102"/>
          <p:cNvSpPr txBox="1"/>
          <p:nvPr/>
        </p:nvSpPr>
        <p:spPr>
          <a:xfrm>
            <a:off x="-201930" y="116840"/>
            <a:ext cx="12626975" cy="1014730"/>
          </a:xfrm>
          <a:prstGeom prst="rect">
            <a:avLst/>
          </a:prstGeom>
          <a:noFill/>
        </p:spPr>
        <p:txBody>
          <a:bodyPr wrap="square" rtlCol="0">
            <a:spAutoFit/>
          </a:bodyPr>
          <a:p>
            <a:pPr algn="ctr"/>
            <a:r>
              <a:rPr lang="en-US" sz="6000" b="1">
                <a:ln>
                  <a:solidFill>
                    <a:schemeClr val="tx1"/>
                  </a:solidFill>
                </a:ln>
                <a:solidFill>
                  <a:schemeClr val="tx1"/>
                </a:solidFill>
                <a:latin typeface="Exo 2" charset="0"/>
                <a:cs typeface="Exo 2" charset="0"/>
              </a:rPr>
              <a:t>Các ứng dụng của Rừng ngẫu nhiên</a:t>
            </a:r>
            <a:endParaRPr lang="en-US" sz="6000" b="1">
              <a:ln>
                <a:solidFill>
                  <a:schemeClr val="tx1"/>
                </a:solidFill>
              </a:ln>
              <a:solidFill>
                <a:schemeClr val="tx1"/>
              </a:solidFill>
              <a:latin typeface="Exo 2" charset="0"/>
              <a:cs typeface="Exo 2" charset="0"/>
            </a:endParaRPr>
          </a:p>
        </p:txBody>
      </p:sp>
      <p:grpSp>
        <p:nvGrpSpPr>
          <p:cNvPr id="22" name="Group 21"/>
          <p:cNvGrpSpPr/>
          <p:nvPr/>
        </p:nvGrpSpPr>
        <p:grpSpPr>
          <a:xfrm>
            <a:off x="475615" y="2013585"/>
            <a:ext cx="3088640" cy="3303270"/>
            <a:chOff x="749" y="3171"/>
            <a:chExt cx="4864" cy="5202"/>
          </a:xfrm>
        </p:grpSpPr>
        <p:sp>
          <p:nvSpPr>
            <p:cNvPr id="4" name="Hexagon 3"/>
            <p:cNvSpPr/>
            <p:nvPr/>
          </p:nvSpPr>
          <p:spPr>
            <a:xfrm rot="5400000">
              <a:off x="580" y="3340"/>
              <a:ext cx="5203" cy="4864"/>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18" name="Picture 17" descr="forest"/>
            <p:cNvPicPr>
              <a:picLocks noChangeAspect="1"/>
            </p:cNvPicPr>
            <p:nvPr/>
          </p:nvPicPr>
          <p:blipFill>
            <a:blip r:embed="rId5"/>
            <a:stretch>
              <a:fillRect/>
            </a:stretch>
          </p:blipFill>
          <p:spPr>
            <a:xfrm>
              <a:off x="1721" y="4223"/>
              <a:ext cx="2898" cy="2794"/>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p:transition spd="slow" advClick="0" advTm="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 name="Rectangles 2"/>
          <p:cNvSpPr/>
          <p:nvPr/>
        </p:nvSpPr>
        <p:spPr>
          <a:xfrm>
            <a:off x="3736340" y="2120900"/>
            <a:ext cx="8056245" cy="3128645"/>
          </a:xfrm>
          <a:prstGeom prst="rect">
            <a:avLst/>
          </a:prstGeom>
          <a:solidFill>
            <a:schemeClr val="bg1">
              <a:lumMod val="8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3" name="Hexagon 32"/>
          <p:cNvSpPr/>
          <p:nvPr/>
        </p:nvSpPr>
        <p:spPr>
          <a:xfrm rot="5400000">
            <a:off x="9810750" y="5325745"/>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4" name="Hexagon 33"/>
          <p:cNvSpPr/>
          <p:nvPr/>
        </p:nvSpPr>
        <p:spPr>
          <a:xfrm rot="5400000">
            <a:off x="7351395" y="5370195"/>
            <a:ext cx="1091565" cy="98488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Hexagon 1"/>
          <p:cNvSpPr/>
          <p:nvPr/>
        </p:nvSpPr>
        <p:spPr>
          <a:xfrm rot="5400000">
            <a:off x="3994150" y="4730750"/>
            <a:ext cx="2210435" cy="199390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1" name="Hexagon 30"/>
          <p:cNvSpPr/>
          <p:nvPr/>
        </p:nvSpPr>
        <p:spPr>
          <a:xfrm rot="5400000">
            <a:off x="9994265" y="2195830"/>
            <a:ext cx="1791970" cy="161671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Hexagon 14"/>
          <p:cNvSpPr/>
          <p:nvPr/>
        </p:nvSpPr>
        <p:spPr>
          <a:xfrm rot="5400000">
            <a:off x="-65405" y="493268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Hexagon 4"/>
          <p:cNvSpPr/>
          <p:nvPr/>
        </p:nvSpPr>
        <p:spPr>
          <a:xfrm rot="5400000">
            <a:off x="859790" y="2623185"/>
            <a:ext cx="1795145" cy="1619250"/>
          </a:xfrm>
          <a:prstGeom prst="hexagon">
            <a:avLst/>
          </a:prstGeom>
          <a:solidFill>
            <a:schemeClr val="bg1"/>
          </a:solidFill>
          <a:ln w="0">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9" name="Hexagon 28"/>
          <p:cNvSpPr/>
          <p:nvPr/>
        </p:nvSpPr>
        <p:spPr>
          <a:xfrm rot="5400000">
            <a:off x="3670300" y="327787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2" name="Hexagon 31"/>
          <p:cNvSpPr/>
          <p:nvPr/>
        </p:nvSpPr>
        <p:spPr>
          <a:xfrm rot="5400000">
            <a:off x="6736080" y="1831340"/>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5" name="Hexagon 34"/>
          <p:cNvSpPr/>
          <p:nvPr/>
        </p:nvSpPr>
        <p:spPr>
          <a:xfrm rot="5400000">
            <a:off x="10312400" y="-1129665"/>
            <a:ext cx="2433955" cy="219583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Hexagon 29"/>
          <p:cNvSpPr/>
          <p:nvPr/>
        </p:nvSpPr>
        <p:spPr>
          <a:xfrm rot="5400000">
            <a:off x="7852410" y="-99060"/>
            <a:ext cx="1803400" cy="162687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Hexagon 10"/>
          <p:cNvSpPr/>
          <p:nvPr/>
        </p:nvSpPr>
        <p:spPr>
          <a:xfrm rot="5400000">
            <a:off x="565150" y="189230"/>
            <a:ext cx="894080" cy="80645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3" name="Text Box 102"/>
          <p:cNvSpPr txBox="1"/>
          <p:nvPr/>
        </p:nvSpPr>
        <p:spPr>
          <a:xfrm>
            <a:off x="-201930" y="116840"/>
            <a:ext cx="12626975" cy="1014730"/>
          </a:xfrm>
          <a:prstGeom prst="rect">
            <a:avLst/>
          </a:prstGeom>
          <a:noFill/>
        </p:spPr>
        <p:txBody>
          <a:bodyPr wrap="square" rtlCol="0">
            <a:spAutoFit/>
          </a:bodyPr>
          <a:p>
            <a:pPr algn="ctr"/>
            <a:r>
              <a:rPr lang="en-US" sz="6000" b="1">
                <a:ln>
                  <a:solidFill>
                    <a:schemeClr val="tx1"/>
                  </a:solidFill>
                </a:ln>
                <a:solidFill>
                  <a:schemeClr val="tx1"/>
                </a:solidFill>
                <a:latin typeface="Exo 2" charset="0"/>
                <a:cs typeface="Exo 2" charset="0"/>
              </a:rPr>
              <a:t>Các ứng dụng của Rừng ngẫu nhiên</a:t>
            </a:r>
            <a:endParaRPr lang="en-US" sz="6000" b="1">
              <a:ln>
                <a:solidFill>
                  <a:schemeClr val="tx1"/>
                </a:solidFill>
              </a:ln>
              <a:solidFill>
                <a:schemeClr val="tx1"/>
              </a:solidFill>
              <a:latin typeface="Exo 2" charset="0"/>
              <a:cs typeface="Exo 2" charset="0"/>
            </a:endParaRPr>
          </a:p>
        </p:txBody>
      </p:sp>
      <p:sp>
        <p:nvSpPr>
          <p:cNvPr id="6" name="Rectangles 5"/>
          <p:cNvSpPr/>
          <p:nvPr/>
        </p:nvSpPr>
        <p:spPr>
          <a:xfrm>
            <a:off x="3736340" y="2121535"/>
            <a:ext cx="2014220" cy="3128645"/>
          </a:xfrm>
          <a:prstGeom prst="rect">
            <a:avLst/>
          </a:prstGeom>
          <a:gradFill>
            <a:gsLst>
              <a:gs pos="10000">
                <a:srgbClr val="8A73D3"/>
              </a:gs>
              <a:gs pos="100000">
                <a:srgbClr val="64EF99"/>
              </a:gs>
            </a:gsLst>
            <a:lin ang="5400000" scaled="0"/>
          </a:gradFill>
          <a:ln>
            <a:noFill/>
          </a:ln>
          <a:effectLst>
            <a:innerShdw blurRad="381000" dist="63500" dir="840000">
              <a:prstClr val="black">
                <a:alpha val="4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 name="Rectangles 6"/>
          <p:cNvSpPr/>
          <p:nvPr/>
        </p:nvSpPr>
        <p:spPr>
          <a:xfrm>
            <a:off x="5749925" y="2121535"/>
            <a:ext cx="2014220" cy="3128645"/>
          </a:xfrm>
          <a:prstGeom prst="rect">
            <a:avLst/>
          </a:prstGeom>
          <a:gradFill>
            <a:gsLst>
              <a:gs pos="10000">
                <a:srgbClr val="DF40B0"/>
              </a:gs>
              <a:gs pos="100000">
                <a:srgbClr val="F46067"/>
              </a:gs>
            </a:gsLst>
            <a:lin ang="5400000" scaled="0"/>
          </a:gradFill>
          <a:ln>
            <a:noFill/>
          </a:ln>
          <a:effectLst>
            <a:innerShdw blurRad="381000" dist="63500">
              <a:prstClr val="black">
                <a:alpha val="4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Rectangles 7"/>
          <p:cNvSpPr/>
          <p:nvPr/>
        </p:nvSpPr>
        <p:spPr>
          <a:xfrm>
            <a:off x="7764145" y="2121535"/>
            <a:ext cx="2014220" cy="3128645"/>
          </a:xfrm>
          <a:prstGeom prst="rect">
            <a:avLst/>
          </a:prstGeom>
          <a:gradFill>
            <a:gsLst>
              <a:gs pos="10000">
                <a:srgbClr val="A36FCD"/>
              </a:gs>
              <a:gs pos="100000">
                <a:srgbClr val="CD69BC"/>
              </a:gs>
            </a:gsLst>
            <a:lin ang="5400000" scaled="0"/>
          </a:gradFill>
          <a:ln>
            <a:noFill/>
          </a:ln>
          <a:effectLst>
            <a:innerShdw blurRad="381000" dist="63500">
              <a:prstClr val="black">
                <a:alpha val="4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Rectangles 8"/>
          <p:cNvSpPr/>
          <p:nvPr/>
        </p:nvSpPr>
        <p:spPr>
          <a:xfrm>
            <a:off x="9778365" y="2121535"/>
            <a:ext cx="2014220" cy="3128645"/>
          </a:xfrm>
          <a:prstGeom prst="rect">
            <a:avLst/>
          </a:prstGeom>
          <a:gradFill>
            <a:gsLst>
              <a:gs pos="10000">
                <a:srgbClr val="7797ED"/>
              </a:gs>
              <a:gs pos="100000">
                <a:srgbClr val="856DCC"/>
              </a:gs>
            </a:gsLst>
            <a:lin ang="5400000" scaled="0"/>
          </a:gradFill>
          <a:ln>
            <a:noFill/>
          </a:ln>
          <a:effectLst>
            <a:innerShdw blurRad="381000" dist="63500">
              <a:prstClr val="black">
                <a:alpha val="4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12" name="Picture 11" descr="bank"/>
          <p:cNvPicPr>
            <a:picLocks noChangeAspect="1"/>
          </p:cNvPicPr>
          <p:nvPr/>
        </p:nvPicPr>
        <p:blipFill>
          <a:blip r:embed="rId1"/>
          <a:stretch>
            <a:fillRect/>
          </a:stretch>
        </p:blipFill>
        <p:spPr>
          <a:xfrm>
            <a:off x="4022725" y="2515235"/>
            <a:ext cx="1379220" cy="1379220"/>
          </a:xfrm>
          <a:prstGeom prst="rect">
            <a:avLst/>
          </a:prstGeom>
        </p:spPr>
      </p:pic>
      <p:sp>
        <p:nvSpPr>
          <p:cNvPr id="13" name="Text Box 12"/>
          <p:cNvSpPr txBox="1"/>
          <p:nvPr/>
        </p:nvSpPr>
        <p:spPr>
          <a:xfrm>
            <a:off x="3735070" y="4298315"/>
            <a:ext cx="2015490" cy="460375"/>
          </a:xfrm>
          <a:prstGeom prst="rect">
            <a:avLst/>
          </a:prstGeom>
          <a:noFill/>
        </p:spPr>
        <p:txBody>
          <a:bodyPr wrap="square" rtlCol="0">
            <a:spAutoFit/>
          </a:bodyPr>
          <a:p>
            <a:pPr algn="ctr"/>
            <a:r>
              <a:rPr lang="en-US" sz="2400" b="1">
                <a:latin typeface="Exo 2 ExtraBold" charset="0"/>
                <a:cs typeface="Exo 2 ExtraBold" charset="0"/>
              </a:rPr>
              <a:t>NGÂN HÀNG</a:t>
            </a:r>
            <a:endParaRPr lang="en-US" sz="2400" b="1">
              <a:latin typeface="Exo 2 ExtraBold" charset="0"/>
              <a:cs typeface="Exo 2 ExtraBold" charset="0"/>
            </a:endParaRPr>
          </a:p>
        </p:txBody>
      </p:sp>
      <p:pic>
        <p:nvPicPr>
          <p:cNvPr id="14" name="Picture 13" descr="medicine"/>
          <p:cNvPicPr>
            <a:picLocks noChangeAspect="1"/>
          </p:cNvPicPr>
          <p:nvPr/>
        </p:nvPicPr>
        <p:blipFill>
          <a:blip r:embed="rId2"/>
          <a:stretch>
            <a:fillRect/>
          </a:stretch>
        </p:blipFill>
        <p:spPr>
          <a:xfrm>
            <a:off x="6038215" y="2519680"/>
            <a:ext cx="1380744" cy="1380744"/>
          </a:xfrm>
          <a:prstGeom prst="rect">
            <a:avLst/>
          </a:prstGeom>
        </p:spPr>
      </p:pic>
      <p:sp>
        <p:nvSpPr>
          <p:cNvPr id="16" name="Text Box 15"/>
          <p:cNvSpPr txBox="1"/>
          <p:nvPr/>
        </p:nvSpPr>
        <p:spPr>
          <a:xfrm>
            <a:off x="5755005" y="4307840"/>
            <a:ext cx="2015490" cy="460375"/>
          </a:xfrm>
          <a:prstGeom prst="rect">
            <a:avLst/>
          </a:prstGeom>
          <a:noFill/>
        </p:spPr>
        <p:txBody>
          <a:bodyPr wrap="square" rtlCol="0">
            <a:spAutoFit/>
          </a:bodyPr>
          <a:p>
            <a:pPr algn="ctr"/>
            <a:r>
              <a:rPr lang="en-US" sz="2400" b="1">
                <a:latin typeface="Exo 2 ExtraBold" charset="0"/>
                <a:cs typeface="Exo 2 ExtraBold" charset="0"/>
              </a:rPr>
              <a:t>Y HỌC</a:t>
            </a:r>
            <a:endParaRPr lang="en-US" sz="2400" b="1">
              <a:latin typeface="Exo 2 ExtraBold" charset="0"/>
              <a:cs typeface="Exo 2 ExtraBold" charset="0"/>
            </a:endParaRPr>
          </a:p>
        </p:txBody>
      </p:sp>
      <p:pic>
        <p:nvPicPr>
          <p:cNvPr id="17" name="Picture 16" descr="location-pin"/>
          <p:cNvPicPr>
            <a:picLocks noChangeAspect="1"/>
          </p:cNvPicPr>
          <p:nvPr/>
        </p:nvPicPr>
        <p:blipFill>
          <a:blip r:embed="rId3"/>
          <a:stretch>
            <a:fillRect/>
          </a:stretch>
        </p:blipFill>
        <p:spPr>
          <a:xfrm>
            <a:off x="8081010" y="2535555"/>
            <a:ext cx="1380744" cy="1380744"/>
          </a:xfrm>
          <a:prstGeom prst="rect">
            <a:avLst/>
          </a:prstGeom>
        </p:spPr>
      </p:pic>
      <p:sp>
        <p:nvSpPr>
          <p:cNvPr id="19" name="Text Box 18"/>
          <p:cNvSpPr txBox="1"/>
          <p:nvPr/>
        </p:nvSpPr>
        <p:spPr>
          <a:xfrm>
            <a:off x="7774940" y="4321175"/>
            <a:ext cx="2015490" cy="829945"/>
          </a:xfrm>
          <a:prstGeom prst="rect">
            <a:avLst/>
          </a:prstGeom>
          <a:noFill/>
        </p:spPr>
        <p:txBody>
          <a:bodyPr wrap="square" rtlCol="0">
            <a:spAutoFit/>
          </a:bodyPr>
          <a:p>
            <a:pPr algn="ctr"/>
            <a:r>
              <a:rPr lang="en-US" sz="2400" b="1">
                <a:latin typeface="Exo 2 ExtraBold" charset="0"/>
                <a:cs typeface="Exo 2 ExtraBold" charset="0"/>
              </a:rPr>
              <a:t>SỬ DỤNG ĐẤT</a:t>
            </a:r>
            <a:endParaRPr lang="en-US" sz="2400" b="1">
              <a:latin typeface="Exo 2 ExtraBold" charset="0"/>
              <a:cs typeface="Exo 2 ExtraBold" charset="0"/>
            </a:endParaRPr>
          </a:p>
        </p:txBody>
      </p:sp>
      <p:sp>
        <p:nvSpPr>
          <p:cNvPr id="20" name="Text Box 19"/>
          <p:cNvSpPr txBox="1"/>
          <p:nvPr/>
        </p:nvSpPr>
        <p:spPr>
          <a:xfrm>
            <a:off x="9794875" y="4334510"/>
            <a:ext cx="2015490" cy="460375"/>
          </a:xfrm>
          <a:prstGeom prst="rect">
            <a:avLst/>
          </a:prstGeom>
          <a:noFill/>
        </p:spPr>
        <p:txBody>
          <a:bodyPr wrap="square" rtlCol="0">
            <a:spAutoFit/>
          </a:bodyPr>
          <a:p>
            <a:pPr algn="ctr"/>
            <a:r>
              <a:rPr lang="en-US" sz="2400" b="1">
                <a:latin typeface="Exo 2 ExtraBold" charset="0"/>
                <a:cs typeface="Exo 2 ExtraBold" charset="0"/>
              </a:rPr>
              <a:t>TIẾP THỊ</a:t>
            </a:r>
            <a:endParaRPr lang="en-US" sz="2400" b="1">
              <a:latin typeface="Exo 2 ExtraBold" charset="0"/>
              <a:cs typeface="Exo 2 ExtraBold" charset="0"/>
            </a:endParaRPr>
          </a:p>
        </p:txBody>
      </p:sp>
      <p:pic>
        <p:nvPicPr>
          <p:cNvPr id="21" name="Picture 20" descr="social-media-marketing"/>
          <p:cNvPicPr>
            <a:picLocks noChangeAspect="1"/>
          </p:cNvPicPr>
          <p:nvPr/>
        </p:nvPicPr>
        <p:blipFill>
          <a:blip r:embed="rId4"/>
          <a:stretch>
            <a:fillRect/>
          </a:stretch>
        </p:blipFill>
        <p:spPr>
          <a:xfrm>
            <a:off x="10123805" y="2535555"/>
            <a:ext cx="1380744" cy="1380744"/>
          </a:xfrm>
          <a:prstGeom prst="rect">
            <a:avLst/>
          </a:prstGeom>
        </p:spPr>
      </p:pic>
      <p:grpSp>
        <p:nvGrpSpPr>
          <p:cNvPr id="22" name="Group 21"/>
          <p:cNvGrpSpPr/>
          <p:nvPr/>
        </p:nvGrpSpPr>
        <p:grpSpPr>
          <a:xfrm>
            <a:off x="475615" y="2013585"/>
            <a:ext cx="3088640" cy="3303270"/>
            <a:chOff x="749" y="3171"/>
            <a:chExt cx="4864" cy="5202"/>
          </a:xfrm>
        </p:grpSpPr>
        <p:sp>
          <p:nvSpPr>
            <p:cNvPr id="4" name="Hexagon 3"/>
            <p:cNvSpPr/>
            <p:nvPr/>
          </p:nvSpPr>
          <p:spPr>
            <a:xfrm rot="5400000">
              <a:off x="580" y="3340"/>
              <a:ext cx="5203" cy="4864"/>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18" name="Picture 17" descr="forest"/>
            <p:cNvPicPr>
              <a:picLocks noChangeAspect="1"/>
            </p:cNvPicPr>
            <p:nvPr/>
          </p:nvPicPr>
          <p:blipFill>
            <a:blip r:embed="rId5"/>
            <a:stretch>
              <a:fillRect/>
            </a:stretch>
          </p:blipFill>
          <p:spPr>
            <a:xfrm>
              <a:off x="1721" y="4223"/>
              <a:ext cx="2898" cy="2794"/>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Hexagon 1"/>
          <p:cNvSpPr/>
          <p:nvPr/>
        </p:nvSpPr>
        <p:spPr>
          <a:xfrm rot="5400000">
            <a:off x="3994150" y="4730750"/>
            <a:ext cx="2210435" cy="199390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1" name="Hexagon 30"/>
          <p:cNvSpPr/>
          <p:nvPr/>
        </p:nvSpPr>
        <p:spPr>
          <a:xfrm rot="5400000">
            <a:off x="9994265" y="2195830"/>
            <a:ext cx="1791970" cy="161671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2" name="Hexagon 31"/>
          <p:cNvSpPr/>
          <p:nvPr/>
        </p:nvSpPr>
        <p:spPr>
          <a:xfrm rot="5400000">
            <a:off x="6736080" y="1831340"/>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 name="Rectangles 2"/>
          <p:cNvSpPr/>
          <p:nvPr/>
        </p:nvSpPr>
        <p:spPr>
          <a:xfrm>
            <a:off x="3736340" y="2120900"/>
            <a:ext cx="8056245" cy="3128645"/>
          </a:xfrm>
          <a:prstGeom prst="rect">
            <a:avLst/>
          </a:prstGeom>
          <a:solidFill>
            <a:schemeClr val="bg1">
              <a:lumMod val="8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3" name="Hexagon 32"/>
          <p:cNvSpPr/>
          <p:nvPr/>
        </p:nvSpPr>
        <p:spPr>
          <a:xfrm rot="5400000">
            <a:off x="9810750" y="5325745"/>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4" name="Hexagon 33"/>
          <p:cNvSpPr/>
          <p:nvPr/>
        </p:nvSpPr>
        <p:spPr>
          <a:xfrm rot="5400000">
            <a:off x="7351395" y="5370195"/>
            <a:ext cx="1091565" cy="98488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Hexagon 14"/>
          <p:cNvSpPr/>
          <p:nvPr/>
        </p:nvSpPr>
        <p:spPr>
          <a:xfrm rot="5400000">
            <a:off x="-65405" y="493268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Hexagon 4"/>
          <p:cNvSpPr/>
          <p:nvPr/>
        </p:nvSpPr>
        <p:spPr>
          <a:xfrm rot="5400000">
            <a:off x="859790" y="2623185"/>
            <a:ext cx="1795145" cy="1619250"/>
          </a:xfrm>
          <a:prstGeom prst="hexagon">
            <a:avLst/>
          </a:prstGeom>
          <a:solidFill>
            <a:schemeClr val="bg1"/>
          </a:solidFill>
          <a:ln w="0">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9" name="Hexagon 28"/>
          <p:cNvSpPr/>
          <p:nvPr/>
        </p:nvSpPr>
        <p:spPr>
          <a:xfrm rot="5400000">
            <a:off x="3670300" y="327787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5" name="Hexagon 34"/>
          <p:cNvSpPr/>
          <p:nvPr/>
        </p:nvSpPr>
        <p:spPr>
          <a:xfrm rot="5400000">
            <a:off x="10312400" y="-1129665"/>
            <a:ext cx="2433955" cy="219583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Hexagon 29"/>
          <p:cNvSpPr/>
          <p:nvPr/>
        </p:nvSpPr>
        <p:spPr>
          <a:xfrm rot="5400000">
            <a:off x="7852410" y="-99060"/>
            <a:ext cx="1803400" cy="162687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Hexagon 10"/>
          <p:cNvSpPr/>
          <p:nvPr/>
        </p:nvSpPr>
        <p:spPr>
          <a:xfrm rot="5400000">
            <a:off x="565150" y="189230"/>
            <a:ext cx="894080" cy="80645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3" name="Text Box 102"/>
          <p:cNvSpPr txBox="1"/>
          <p:nvPr/>
        </p:nvSpPr>
        <p:spPr>
          <a:xfrm>
            <a:off x="-201930" y="116840"/>
            <a:ext cx="12626975" cy="1014730"/>
          </a:xfrm>
          <a:prstGeom prst="rect">
            <a:avLst/>
          </a:prstGeom>
          <a:noFill/>
        </p:spPr>
        <p:txBody>
          <a:bodyPr wrap="square" rtlCol="0">
            <a:spAutoFit/>
          </a:bodyPr>
          <a:p>
            <a:pPr algn="ctr"/>
            <a:r>
              <a:rPr lang="en-US" sz="6000" b="1">
                <a:ln>
                  <a:solidFill>
                    <a:schemeClr val="tx1"/>
                  </a:solidFill>
                </a:ln>
                <a:solidFill>
                  <a:schemeClr val="tx1"/>
                </a:solidFill>
                <a:latin typeface="Exo 2" charset="0"/>
                <a:cs typeface="Exo 2" charset="0"/>
              </a:rPr>
              <a:t>Các ứng dụng của Rừng ngẫu nhiên</a:t>
            </a:r>
            <a:endParaRPr lang="en-US" sz="6000" b="1">
              <a:ln>
                <a:solidFill>
                  <a:schemeClr val="tx1"/>
                </a:solidFill>
              </a:ln>
              <a:solidFill>
                <a:schemeClr val="tx1"/>
              </a:solidFill>
              <a:latin typeface="Exo 2" charset="0"/>
              <a:cs typeface="Exo 2" charset="0"/>
            </a:endParaRPr>
          </a:p>
        </p:txBody>
      </p:sp>
      <p:sp>
        <p:nvSpPr>
          <p:cNvPr id="6" name="Rectangles 5"/>
          <p:cNvSpPr/>
          <p:nvPr/>
        </p:nvSpPr>
        <p:spPr>
          <a:xfrm flipH="1">
            <a:off x="3735705" y="2121535"/>
            <a:ext cx="2014220" cy="3128645"/>
          </a:xfrm>
          <a:prstGeom prst="rect">
            <a:avLst/>
          </a:prstGeom>
          <a:gradFill>
            <a:gsLst>
              <a:gs pos="10000">
                <a:srgbClr val="8A73D3"/>
              </a:gs>
              <a:gs pos="100000">
                <a:srgbClr val="64EF99"/>
              </a:gs>
            </a:gsLst>
            <a:lin ang="5400000" scaled="0"/>
          </a:gradFill>
          <a:ln>
            <a:noFill/>
          </a:ln>
          <a:effectLst>
            <a:innerShdw blurRad="381000" dist="63500" dir="840000">
              <a:prstClr val="black">
                <a:alpha val="4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12" name="Picture 11" descr="bank"/>
          <p:cNvPicPr>
            <a:picLocks noChangeAspect="1"/>
          </p:cNvPicPr>
          <p:nvPr/>
        </p:nvPicPr>
        <p:blipFill>
          <a:blip r:embed="rId1"/>
          <a:stretch>
            <a:fillRect/>
          </a:stretch>
        </p:blipFill>
        <p:spPr>
          <a:xfrm>
            <a:off x="4279265" y="2190750"/>
            <a:ext cx="845820" cy="845820"/>
          </a:xfrm>
          <a:prstGeom prst="rect">
            <a:avLst/>
          </a:prstGeom>
        </p:spPr>
      </p:pic>
      <p:sp>
        <p:nvSpPr>
          <p:cNvPr id="13" name="Text Box 12"/>
          <p:cNvSpPr txBox="1"/>
          <p:nvPr/>
        </p:nvSpPr>
        <p:spPr>
          <a:xfrm>
            <a:off x="3694430" y="3036570"/>
            <a:ext cx="2015490" cy="460375"/>
          </a:xfrm>
          <a:prstGeom prst="rect">
            <a:avLst/>
          </a:prstGeom>
          <a:noFill/>
        </p:spPr>
        <p:txBody>
          <a:bodyPr wrap="square" rtlCol="0">
            <a:spAutoFit/>
          </a:bodyPr>
          <a:p>
            <a:pPr algn="ctr"/>
            <a:r>
              <a:rPr lang="en-US" sz="2400">
                <a:latin typeface="Exo 2 ExtraBold" charset="0"/>
                <a:cs typeface="Exo 2 ExtraBold" charset="0"/>
              </a:rPr>
              <a:t>NGÂN HÀNG</a:t>
            </a:r>
            <a:endParaRPr lang="en-US" sz="2400">
              <a:latin typeface="Exo 2 ExtraBold" charset="0"/>
              <a:cs typeface="Exo 2 ExtraBold" charset="0"/>
            </a:endParaRPr>
          </a:p>
        </p:txBody>
      </p:sp>
      <p:grpSp>
        <p:nvGrpSpPr>
          <p:cNvPr id="22" name="Group 21"/>
          <p:cNvGrpSpPr/>
          <p:nvPr/>
        </p:nvGrpSpPr>
        <p:grpSpPr>
          <a:xfrm>
            <a:off x="475615" y="2013585"/>
            <a:ext cx="3088640" cy="3303270"/>
            <a:chOff x="749" y="3171"/>
            <a:chExt cx="4864" cy="5202"/>
          </a:xfrm>
        </p:grpSpPr>
        <p:sp>
          <p:nvSpPr>
            <p:cNvPr id="4" name="Hexagon 3"/>
            <p:cNvSpPr/>
            <p:nvPr/>
          </p:nvSpPr>
          <p:spPr>
            <a:xfrm rot="5400000">
              <a:off x="580" y="3340"/>
              <a:ext cx="5203" cy="4864"/>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18" name="Picture 17" descr="forest"/>
            <p:cNvPicPr>
              <a:picLocks noChangeAspect="1"/>
            </p:cNvPicPr>
            <p:nvPr/>
          </p:nvPicPr>
          <p:blipFill>
            <a:blip r:embed="rId2"/>
            <a:stretch>
              <a:fillRect/>
            </a:stretch>
          </p:blipFill>
          <p:spPr>
            <a:xfrm>
              <a:off x="1721" y="4223"/>
              <a:ext cx="2898" cy="2794"/>
            </a:xfrm>
            <a:prstGeom prst="rect">
              <a:avLst/>
            </a:prstGeom>
          </p:spPr>
        </p:pic>
      </p:grpSp>
      <p:sp>
        <p:nvSpPr>
          <p:cNvPr id="28" name="Text Box 27"/>
          <p:cNvSpPr txBox="1"/>
          <p:nvPr/>
        </p:nvSpPr>
        <p:spPr>
          <a:xfrm rot="16200000">
            <a:off x="5408295" y="3393440"/>
            <a:ext cx="2708910" cy="583565"/>
          </a:xfrm>
          <a:prstGeom prst="rect">
            <a:avLst/>
          </a:prstGeom>
          <a:noFill/>
        </p:spPr>
        <p:txBody>
          <a:bodyPr wrap="square" rtlCol="0">
            <a:spAutoFit/>
          </a:bodyPr>
          <a:p>
            <a:pPr algn="ctr"/>
            <a:r>
              <a:rPr lang="en-US" sz="3200" b="1">
                <a:latin typeface="Exo 2 Medium" charset="0"/>
                <a:cs typeface="Exo 2 Medium" charset="0"/>
              </a:rPr>
              <a:t>Y HỌC</a:t>
            </a:r>
            <a:endParaRPr lang="en-US" sz="3200" b="1">
              <a:latin typeface="Exo 2 Medium" charset="0"/>
              <a:cs typeface="Exo 2 Medium" charset="0"/>
            </a:endParaRPr>
          </a:p>
        </p:txBody>
      </p:sp>
      <p:sp>
        <p:nvSpPr>
          <p:cNvPr id="36" name="Text Box 35"/>
          <p:cNvSpPr txBox="1"/>
          <p:nvPr/>
        </p:nvSpPr>
        <p:spPr>
          <a:xfrm rot="16200000">
            <a:off x="7473315" y="3173730"/>
            <a:ext cx="2708910" cy="1076325"/>
          </a:xfrm>
          <a:prstGeom prst="rect">
            <a:avLst/>
          </a:prstGeom>
          <a:noFill/>
        </p:spPr>
        <p:txBody>
          <a:bodyPr wrap="square" rtlCol="0">
            <a:spAutoFit/>
          </a:bodyPr>
          <a:p>
            <a:pPr algn="ctr"/>
            <a:r>
              <a:rPr lang="en-US" sz="3200" b="1">
                <a:latin typeface="Exo 2 Medium" charset="0"/>
                <a:cs typeface="Exo 2 Medium" charset="0"/>
              </a:rPr>
              <a:t>SỬ DỤNG ĐẤT</a:t>
            </a:r>
            <a:endParaRPr lang="en-US" sz="3200" b="1">
              <a:latin typeface="Exo 2 Medium" charset="0"/>
              <a:cs typeface="Exo 2 Medium" charset="0"/>
            </a:endParaRPr>
          </a:p>
        </p:txBody>
      </p:sp>
      <p:sp>
        <p:nvSpPr>
          <p:cNvPr id="37" name="Text Box 36"/>
          <p:cNvSpPr txBox="1"/>
          <p:nvPr/>
        </p:nvSpPr>
        <p:spPr>
          <a:xfrm rot="16200000">
            <a:off x="9448165" y="3420110"/>
            <a:ext cx="2708910" cy="583565"/>
          </a:xfrm>
          <a:prstGeom prst="rect">
            <a:avLst/>
          </a:prstGeom>
          <a:noFill/>
        </p:spPr>
        <p:txBody>
          <a:bodyPr wrap="square" rtlCol="0">
            <a:spAutoFit/>
          </a:bodyPr>
          <a:p>
            <a:pPr algn="ctr"/>
            <a:r>
              <a:rPr lang="en-US" sz="3200" b="1">
                <a:latin typeface="Exo 2 Medium" charset="0"/>
                <a:cs typeface="Exo 2 Medium" charset="0"/>
              </a:rPr>
              <a:t>TIẾP THỊ</a:t>
            </a:r>
            <a:endParaRPr lang="en-US" sz="3200" b="1">
              <a:latin typeface="Exo 2 Medium" charset="0"/>
              <a:cs typeface="Exo 2 Medium" charset="0"/>
            </a:endParaRPr>
          </a:p>
        </p:txBody>
      </p:sp>
      <p:sp>
        <p:nvSpPr>
          <p:cNvPr id="38" name="Text Box 37"/>
          <p:cNvSpPr txBox="1"/>
          <p:nvPr/>
        </p:nvSpPr>
        <p:spPr>
          <a:xfrm>
            <a:off x="3736340" y="3709035"/>
            <a:ext cx="2015490" cy="829945"/>
          </a:xfrm>
          <a:prstGeom prst="rect">
            <a:avLst/>
          </a:prstGeom>
          <a:noFill/>
        </p:spPr>
        <p:txBody>
          <a:bodyPr wrap="square" rtlCol="0">
            <a:spAutoFit/>
          </a:bodyPr>
          <a:p>
            <a:pPr algn="ctr"/>
            <a:r>
              <a:rPr lang="en-US" sz="2400">
                <a:latin typeface="Exo 2 Medium" charset="0"/>
                <a:cs typeface="Exo 2 Medium" charset="0"/>
              </a:rPr>
              <a:t>Xác định rủi ro cho vay</a:t>
            </a:r>
            <a:endParaRPr lang="en-US" sz="2400">
              <a:latin typeface="Exo 2 Medium" charset="0"/>
              <a:cs typeface="Exo 2 Medium"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1" name="Hexagon 30"/>
          <p:cNvSpPr/>
          <p:nvPr/>
        </p:nvSpPr>
        <p:spPr>
          <a:xfrm rot="5400000">
            <a:off x="9994265" y="2195830"/>
            <a:ext cx="1791970" cy="161671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2" name="Hexagon 31"/>
          <p:cNvSpPr/>
          <p:nvPr/>
        </p:nvSpPr>
        <p:spPr>
          <a:xfrm rot="5400000">
            <a:off x="6736080" y="1831340"/>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Hexagon 1"/>
          <p:cNvSpPr/>
          <p:nvPr/>
        </p:nvSpPr>
        <p:spPr>
          <a:xfrm rot="5400000">
            <a:off x="3994150" y="4730750"/>
            <a:ext cx="2210435" cy="199390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9" name="Hexagon 28"/>
          <p:cNvSpPr/>
          <p:nvPr/>
        </p:nvSpPr>
        <p:spPr>
          <a:xfrm rot="5400000">
            <a:off x="3670300" y="327787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 name="Rectangles 2"/>
          <p:cNvSpPr/>
          <p:nvPr/>
        </p:nvSpPr>
        <p:spPr>
          <a:xfrm>
            <a:off x="3736340" y="2120900"/>
            <a:ext cx="8056245" cy="3128645"/>
          </a:xfrm>
          <a:prstGeom prst="rect">
            <a:avLst/>
          </a:prstGeom>
          <a:solidFill>
            <a:schemeClr val="bg1">
              <a:lumMod val="8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3" name="Hexagon 32"/>
          <p:cNvSpPr/>
          <p:nvPr/>
        </p:nvSpPr>
        <p:spPr>
          <a:xfrm rot="5400000">
            <a:off x="9810750" y="5325745"/>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4" name="Hexagon 33"/>
          <p:cNvSpPr/>
          <p:nvPr/>
        </p:nvSpPr>
        <p:spPr>
          <a:xfrm rot="5400000">
            <a:off x="7351395" y="5370195"/>
            <a:ext cx="1091565" cy="98488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Hexagon 14"/>
          <p:cNvSpPr/>
          <p:nvPr/>
        </p:nvSpPr>
        <p:spPr>
          <a:xfrm rot="5400000">
            <a:off x="-65405" y="493268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Hexagon 4"/>
          <p:cNvSpPr/>
          <p:nvPr/>
        </p:nvSpPr>
        <p:spPr>
          <a:xfrm rot="5400000">
            <a:off x="859790" y="2623185"/>
            <a:ext cx="1795145" cy="1619250"/>
          </a:xfrm>
          <a:prstGeom prst="hexagon">
            <a:avLst/>
          </a:prstGeom>
          <a:solidFill>
            <a:schemeClr val="bg1"/>
          </a:solidFill>
          <a:ln w="0">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5" name="Hexagon 34"/>
          <p:cNvSpPr/>
          <p:nvPr/>
        </p:nvSpPr>
        <p:spPr>
          <a:xfrm rot="5400000">
            <a:off x="10312400" y="-1129665"/>
            <a:ext cx="2433955" cy="219583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Hexagon 29"/>
          <p:cNvSpPr/>
          <p:nvPr/>
        </p:nvSpPr>
        <p:spPr>
          <a:xfrm rot="5400000">
            <a:off x="7852410" y="-99060"/>
            <a:ext cx="1803400" cy="162687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Hexagon 10"/>
          <p:cNvSpPr/>
          <p:nvPr/>
        </p:nvSpPr>
        <p:spPr>
          <a:xfrm rot="5400000">
            <a:off x="565150" y="189230"/>
            <a:ext cx="894080" cy="80645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3" name="Text Box 102"/>
          <p:cNvSpPr txBox="1"/>
          <p:nvPr/>
        </p:nvSpPr>
        <p:spPr>
          <a:xfrm>
            <a:off x="-201930" y="116840"/>
            <a:ext cx="12626975" cy="1014730"/>
          </a:xfrm>
          <a:prstGeom prst="rect">
            <a:avLst/>
          </a:prstGeom>
          <a:noFill/>
        </p:spPr>
        <p:txBody>
          <a:bodyPr wrap="square" rtlCol="0">
            <a:spAutoFit/>
          </a:bodyPr>
          <a:p>
            <a:pPr algn="ctr"/>
            <a:r>
              <a:rPr lang="en-US" sz="6000" b="1">
                <a:ln>
                  <a:solidFill>
                    <a:schemeClr val="tx1"/>
                  </a:solidFill>
                </a:ln>
                <a:solidFill>
                  <a:schemeClr val="tx1"/>
                </a:solidFill>
                <a:latin typeface="Exo 2" charset="0"/>
                <a:cs typeface="Exo 2" charset="0"/>
              </a:rPr>
              <a:t>Các ứng dụng của Rừng ngẫu nhiên</a:t>
            </a:r>
            <a:endParaRPr lang="en-US" sz="6000" b="1">
              <a:ln>
                <a:solidFill>
                  <a:schemeClr val="tx1"/>
                </a:solidFill>
              </a:ln>
              <a:solidFill>
                <a:schemeClr val="tx1"/>
              </a:solidFill>
              <a:latin typeface="Exo 2" charset="0"/>
              <a:cs typeface="Exo 2" charset="0"/>
            </a:endParaRPr>
          </a:p>
        </p:txBody>
      </p:sp>
      <p:sp>
        <p:nvSpPr>
          <p:cNvPr id="7" name="Rectangles 6"/>
          <p:cNvSpPr/>
          <p:nvPr/>
        </p:nvSpPr>
        <p:spPr>
          <a:xfrm>
            <a:off x="5749925" y="2121535"/>
            <a:ext cx="2014220" cy="3128645"/>
          </a:xfrm>
          <a:prstGeom prst="rect">
            <a:avLst/>
          </a:prstGeom>
          <a:gradFill>
            <a:gsLst>
              <a:gs pos="10000">
                <a:srgbClr val="DF40B0"/>
              </a:gs>
              <a:gs pos="100000">
                <a:srgbClr val="F46067"/>
              </a:gs>
            </a:gsLst>
            <a:lin ang="5400000" scaled="0"/>
          </a:gradFill>
          <a:ln>
            <a:noFill/>
          </a:ln>
          <a:effectLst>
            <a:innerShdw blurRad="381000" dist="63500">
              <a:prstClr val="black">
                <a:alpha val="4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14" name="Picture 13" descr="medicine"/>
          <p:cNvPicPr>
            <a:picLocks noChangeAspect="1"/>
          </p:cNvPicPr>
          <p:nvPr/>
        </p:nvPicPr>
        <p:blipFill>
          <a:blip r:embed="rId1"/>
          <a:stretch>
            <a:fillRect/>
          </a:stretch>
        </p:blipFill>
        <p:spPr>
          <a:xfrm>
            <a:off x="6241415" y="2194560"/>
            <a:ext cx="841248" cy="841248"/>
          </a:xfrm>
          <a:prstGeom prst="rect">
            <a:avLst/>
          </a:prstGeom>
        </p:spPr>
      </p:pic>
      <p:sp>
        <p:nvSpPr>
          <p:cNvPr id="16" name="Text Box 15"/>
          <p:cNvSpPr txBox="1"/>
          <p:nvPr/>
        </p:nvSpPr>
        <p:spPr>
          <a:xfrm>
            <a:off x="5734050" y="3035935"/>
            <a:ext cx="2015490" cy="460375"/>
          </a:xfrm>
          <a:prstGeom prst="rect">
            <a:avLst/>
          </a:prstGeom>
          <a:noFill/>
        </p:spPr>
        <p:txBody>
          <a:bodyPr wrap="square" rtlCol="0">
            <a:spAutoFit/>
          </a:bodyPr>
          <a:p>
            <a:pPr algn="ctr"/>
            <a:r>
              <a:rPr lang="en-US" sz="2400">
                <a:latin typeface="Exo 2 ExtraBold" charset="0"/>
                <a:cs typeface="Exo 2 ExtraBold" charset="0"/>
              </a:rPr>
              <a:t>Y HỌC</a:t>
            </a:r>
            <a:endParaRPr lang="en-US" sz="2400">
              <a:latin typeface="Exo 2 ExtraBold" charset="0"/>
              <a:cs typeface="Exo 2 ExtraBold" charset="0"/>
            </a:endParaRPr>
          </a:p>
        </p:txBody>
      </p:sp>
      <p:grpSp>
        <p:nvGrpSpPr>
          <p:cNvPr id="22" name="Group 21"/>
          <p:cNvGrpSpPr/>
          <p:nvPr/>
        </p:nvGrpSpPr>
        <p:grpSpPr>
          <a:xfrm>
            <a:off x="475615" y="2013585"/>
            <a:ext cx="3088640" cy="3303270"/>
            <a:chOff x="749" y="3171"/>
            <a:chExt cx="4864" cy="5202"/>
          </a:xfrm>
        </p:grpSpPr>
        <p:sp>
          <p:nvSpPr>
            <p:cNvPr id="4" name="Hexagon 3"/>
            <p:cNvSpPr/>
            <p:nvPr/>
          </p:nvSpPr>
          <p:spPr>
            <a:xfrm rot="5400000">
              <a:off x="580" y="3340"/>
              <a:ext cx="5203" cy="4864"/>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18" name="Picture 17" descr="forest"/>
            <p:cNvPicPr>
              <a:picLocks noChangeAspect="1"/>
            </p:cNvPicPr>
            <p:nvPr/>
          </p:nvPicPr>
          <p:blipFill>
            <a:blip r:embed="rId2"/>
            <a:stretch>
              <a:fillRect/>
            </a:stretch>
          </p:blipFill>
          <p:spPr>
            <a:xfrm>
              <a:off x="1721" y="4223"/>
              <a:ext cx="2898" cy="2794"/>
            </a:xfrm>
            <a:prstGeom prst="rect">
              <a:avLst/>
            </a:prstGeom>
          </p:spPr>
        </p:pic>
      </p:grpSp>
      <p:sp>
        <p:nvSpPr>
          <p:cNvPr id="37" name="Text Box 36"/>
          <p:cNvSpPr txBox="1"/>
          <p:nvPr/>
        </p:nvSpPr>
        <p:spPr>
          <a:xfrm rot="16200000">
            <a:off x="3388360" y="3383915"/>
            <a:ext cx="2708910" cy="583565"/>
          </a:xfrm>
          <a:prstGeom prst="rect">
            <a:avLst/>
          </a:prstGeom>
          <a:noFill/>
        </p:spPr>
        <p:txBody>
          <a:bodyPr wrap="square" rtlCol="0">
            <a:spAutoFit/>
          </a:bodyPr>
          <a:p>
            <a:pPr algn="ctr"/>
            <a:r>
              <a:rPr lang="en-US" sz="3200" b="1">
                <a:latin typeface="Exo 2 Medium" charset="0"/>
                <a:cs typeface="Exo 2 Medium" charset="0"/>
              </a:rPr>
              <a:t>NGÂN HÀNG</a:t>
            </a:r>
            <a:endParaRPr lang="en-US" sz="3200" b="1">
              <a:latin typeface="Exo 2 Medium" charset="0"/>
              <a:cs typeface="Exo 2 Medium" charset="0"/>
            </a:endParaRPr>
          </a:p>
        </p:txBody>
      </p:sp>
      <p:sp>
        <p:nvSpPr>
          <p:cNvPr id="39" name="Text Box 38"/>
          <p:cNvSpPr txBox="1"/>
          <p:nvPr/>
        </p:nvSpPr>
        <p:spPr>
          <a:xfrm rot="16200000">
            <a:off x="7473315" y="3173730"/>
            <a:ext cx="2708910" cy="1076325"/>
          </a:xfrm>
          <a:prstGeom prst="rect">
            <a:avLst/>
          </a:prstGeom>
          <a:noFill/>
        </p:spPr>
        <p:txBody>
          <a:bodyPr wrap="square" rtlCol="0">
            <a:spAutoFit/>
          </a:bodyPr>
          <a:p>
            <a:pPr algn="ctr"/>
            <a:r>
              <a:rPr lang="en-US" sz="3200" b="1">
                <a:latin typeface="Exo 2 Medium" charset="0"/>
                <a:cs typeface="Exo 2 Medium" charset="0"/>
              </a:rPr>
              <a:t>SỬ DỤNG ĐẤT</a:t>
            </a:r>
            <a:endParaRPr lang="en-US" sz="3200" b="1">
              <a:latin typeface="Exo 2 Medium" charset="0"/>
              <a:cs typeface="Exo 2 Medium" charset="0"/>
            </a:endParaRPr>
          </a:p>
        </p:txBody>
      </p:sp>
      <p:sp>
        <p:nvSpPr>
          <p:cNvPr id="40" name="Text Box 39"/>
          <p:cNvSpPr txBox="1"/>
          <p:nvPr/>
        </p:nvSpPr>
        <p:spPr>
          <a:xfrm rot="16200000">
            <a:off x="9448165" y="3420110"/>
            <a:ext cx="2708910" cy="583565"/>
          </a:xfrm>
          <a:prstGeom prst="rect">
            <a:avLst/>
          </a:prstGeom>
          <a:noFill/>
        </p:spPr>
        <p:txBody>
          <a:bodyPr wrap="square" rtlCol="0">
            <a:spAutoFit/>
          </a:bodyPr>
          <a:p>
            <a:pPr algn="ctr"/>
            <a:r>
              <a:rPr lang="en-US" sz="3200" b="1">
                <a:latin typeface="Exo 2 Medium" charset="0"/>
                <a:cs typeface="Exo 2 Medium" charset="0"/>
              </a:rPr>
              <a:t>TIẾP THỊ</a:t>
            </a:r>
            <a:endParaRPr lang="en-US" sz="3200" b="1">
              <a:latin typeface="Exo 2 Medium" charset="0"/>
              <a:cs typeface="Exo 2 Medium" charset="0"/>
            </a:endParaRPr>
          </a:p>
        </p:txBody>
      </p:sp>
      <p:sp>
        <p:nvSpPr>
          <p:cNvPr id="41" name="Text Box 40"/>
          <p:cNvSpPr txBox="1"/>
          <p:nvPr/>
        </p:nvSpPr>
        <p:spPr>
          <a:xfrm>
            <a:off x="5734050" y="3575304"/>
            <a:ext cx="2015490" cy="1568450"/>
          </a:xfrm>
          <a:prstGeom prst="rect">
            <a:avLst/>
          </a:prstGeom>
          <a:noFill/>
        </p:spPr>
        <p:txBody>
          <a:bodyPr wrap="square" rtlCol="0">
            <a:spAutoFit/>
          </a:bodyPr>
          <a:p>
            <a:pPr algn="ctr"/>
            <a:r>
              <a:rPr lang="en-US" sz="2400" b="1">
                <a:latin typeface="Exo 2 Medium" charset="0"/>
                <a:cs typeface="Exo 2 Medium" charset="0"/>
              </a:rPr>
              <a:t>Xác định xu hướng và nguy cơ của bệnh</a:t>
            </a:r>
            <a:endParaRPr lang="en-US" sz="2400" b="1">
              <a:latin typeface="Exo 2 Medium" charset="0"/>
              <a:cs typeface="Exo 2 Medium"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Hexagon 31"/>
          <p:cNvSpPr/>
          <p:nvPr/>
        </p:nvSpPr>
        <p:spPr>
          <a:xfrm rot="5400000">
            <a:off x="6736080" y="1831340"/>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Hexagon 1"/>
          <p:cNvSpPr/>
          <p:nvPr/>
        </p:nvSpPr>
        <p:spPr>
          <a:xfrm rot="5400000">
            <a:off x="3994150" y="4730750"/>
            <a:ext cx="2210435" cy="199390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 name="Rectangles 2"/>
          <p:cNvSpPr/>
          <p:nvPr/>
        </p:nvSpPr>
        <p:spPr>
          <a:xfrm>
            <a:off x="3736340" y="2120900"/>
            <a:ext cx="8056245" cy="3128645"/>
          </a:xfrm>
          <a:prstGeom prst="rect">
            <a:avLst/>
          </a:prstGeom>
          <a:solidFill>
            <a:schemeClr val="bg1">
              <a:lumMod val="8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3" name="Hexagon 32"/>
          <p:cNvSpPr/>
          <p:nvPr/>
        </p:nvSpPr>
        <p:spPr>
          <a:xfrm rot="5400000">
            <a:off x="9810750" y="5325745"/>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4" name="Hexagon 33"/>
          <p:cNvSpPr/>
          <p:nvPr/>
        </p:nvSpPr>
        <p:spPr>
          <a:xfrm rot="5400000">
            <a:off x="7351395" y="5370195"/>
            <a:ext cx="1091565" cy="98488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Hexagon 14"/>
          <p:cNvSpPr/>
          <p:nvPr/>
        </p:nvSpPr>
        <p:spPr>
          <a:xfrm rot="5400000">
            <a:off x="-65405" y="493268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Hexagon 4"/>
          <p:cNvSpPr/>
          <p:nvPr/>
        </p:nvSpPr>
        <p:spPr>
          <a:xfrm rot="5400000">
            <a:off x="859790" y="2623185"/>
            <a:ext cx="1795145" cy="1619250"/>
          </a:xfrm>
          <a:prstGeom prst="hexagon">
            <a:avLst/>
          </a:prstGeom>
          <a:solidFill>
            <a:schemeClr val="bg1"/>
          </a:solidFill>
          <a:ln w="0">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5" name="Hexagon 34"/>
          <p:cNvSpPr/>
          <p:nvPr/>
        </p:nvSpPr>
        <p:spPr>
          <a:xfrm rot="5400000">
            <a:off x="10312400" y="-1129665"/>
            <a:ext cx="2433955" cy="219583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Hexagon 29"/>
          <p:cNvSpPr/>
          <p:nvPr/>
        </p:nvSpPr>
        <p:spPr>
          <a:xfrm rot="5400000">
            <a:off x="7852410" y="-99060"/>
            <a:ext cx="1803400" cy="162687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Hexagon 10"/>
          <p:cNvSpPr/>
          <p:nvPr/>
        </p:nvSpPr>
        <p:spPr>
          <a:xfrm rot="5400000">
            <a:off x="565150" y="189230"/>
            <a:ext cx="894080" cy="80645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3" name="Text Box 102"/>
          <p:cNvSpPr txBox="1"/>
          <p:nvPr/>
        </p:nvSpPr>
        <p:spPr>
          <a:xfrm>
            <a:off x="-201930" y="116840"/>
            <a:ext cx="12626975" cy="1014730"/>
          </a:xfrm>
          <a:prstGeom prst="rect">
            <a:avLst/>
          </a:prstGeom>
          <a:noFill/>
        </p:spPr>
        <p:txBody>
          <a:bodyPr wrap="square" rtlCol="0">
            <a:spAutoFit/>
          </a:bodyPr>
          <a:p>
            <a:pPr algn="ctr"/>
            <a:r>
              <a:rPr lang="en-US" sz="6000" b="1">
                <a:ln>
                  <a:solidFill>
                    <a:schemeClr val="tx1"/>
                  </a:solidFill>
                </a:ln>
                <a:solidFill>
                  <a:schemeClr val="tx1"/>
                </a:solidFill>
                <a:latin typeface="Exo 2" charset="0"/>
                <a:cs typeface="Exo 2" charset="0"/>
              </a:rPr>
              <a:t>Các ứng dụng của Rừng ngẫu nhiên</a:t>
            </a:r>
            <a:endParaRPr lang="en-US" sz="6000" b="1">
              <a:ln>
                <a:solidFill>
                  <a:schemeClr val="tx1"/>
                </a:solidFill>
              </a:ln>
              <a:solidFill>
                <a:schemeClr val="tx1"/>
              </a:solidFill>
              <a:latin typeface="Exo 2" charset="0"/>
              <a:cs typeface="Exo 2" charset="0"/>
            </a:endParaRPr>
          </a:p>
        </p:txBody>
      </p:sp>
      <p:sp>
        <p:nvSpPr>
          <p:cNvPr id="8" name="Rectangles 7"/>
          <p:cNvSpPr/>
          <p:nvPr/>
        </p:nvSpPr>
        <p:spPr>
          <a:xfrm flipH="1">
            <a:off x="7764145" y="2121535"/>
            <a:ext cx="2014220" cy="3128645"/>
          </a:xfrm>
          <a:prstGeom prst="rect">
            <a:avLst/>
          </a:prstGeom>
          <a:gradFill>
            <a:gsLst>
              <a:gs pos="10000">
                <a:srgbClr val="A36FCD"/>
              </a:gs>
              <a:gs pos="100000">
                <a:srgbClr val="CD69BC"/>
              </a:gs>
            </a:gsLst>
            <a:lin ang="5400000" scaled="0"/>
          </a:gradFill>
          <a:ln>
            <a:noFill/>
          </a:ln>
          <a:effectLst>
            <a:innerShdw blurRad="381000" dist="63500">
              <a:prstClr val="black">
                <a:alpha val="4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17" name="Picture 16" descr="location-pin"/>
          <p:cNvPicPr>
            <a:picLocks noChangeAspect="1"/>
          </p:cNvPicPr>
          <p:nvPr/>
        </p:nvPicPr>
        <p:blipFill>
          <a:blip r:embed="rId1"/>
          <a:stretch>
            <a:fillRect/>
          </a:stretch>
        </p:blipFill>
        <p:spPr>
          <a:xfrm>
            <a:off x="8362315" y="2194560"/>
            <a:ext cx="841248" cy="841248"/>
          </a:xfrm>
          <a:prstGeom prst="rect">
            <a:avLst/>
          </a:prstGeom>
        </p:spPr>
      </p:pic>
      <p:sp>
        <p:nvSpPr>
          <p:cNvPr id="19" name="Text Box 18"/>
          <p:cNvSpPr txBox="1"/>
          <p:nvPr/>
        </p:nvSpPr>
        <p:spPr>
          <a:xfrm>
            <a:off x="7762875" y="3153410"/>
            <a:ext cx="2015490" cy="829945"/>
          </a:xfrm>
          <a:prstGeom prst="rect">
            <a:avLst/>
          </a:prstGeom>
          <a:noFill/>
        </p:spPr>
        <p:txBody>
          <a:bodyPr wrap="square" rtlCol="0">
            <a:spAutoFit/>
          </a:bodyPr>
          <a:p>
            <a:pPr algn="ctr"/>
            <a:r>
              <a:rPr lang="en-US" sz="2400">
                <a:latin typeface="Exo 2 ExtraBold" charset="0"/>
                <a:cs typeface="Exo 2 ExtraBold" charset="0"/>
              </a:rPr>
              <a:t>SỬ DỤNG ĐẤT</a:t>
            </a:r>
            <a:endParaRPr lang="en-US" sz="2400">
              <a:latin typeface="Exo 2 ExtraBold" charset="0"/>
              <a:cs typeface="Exo 2 ExtraBold" charset="0"/>
            </a:endParaRPr>
          </a:p>
        </p:txBody>
      </p:sp>
      <p:grpSp>
        <p:nvGrpSpPr>
          <p:cNvPr id="22" name="Group 21"/>
          <p:cNvGrpSpPr/>
          <p:nvPr/>
        </p:nvGrpSpPr>
        <p:grpSpPr>
          <a:xfrm>
            <a:off x="475615" y="2013585"/>
            <a:ext cx="3088640" cy="3303270"/>
            <a:chOff x="749" y="3171"/>
            <a:chExt cx="4864" cy="5202"/>
          </a:xfrm>
        </p:grpSpPr>
        <p:sp>
          <p:nvSpPr>
            <p:cNvPr id="4" name="Hexagon 3"/>
            <p:cNvSpPr/>
            <p:nvPr/>
          </p:nvSpPr>
          <p:spPr>
            <a:xfrm rot="5400000">
              <a:off x="580" y="3340"/>
              <a:ext cx="5203" cy="4864"/>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18" name="Picture 17" descr="forest"/>
            <p:cNvPicPr>
              <a:picLocks noChangeAspect="1"/>
            </p:cNvPicPr>
            <p:nvPr/>
          </p:nvPicPr>
          <p:blipFill>
            <a:blip r:embed="rId2"/>
            <a:stretch>
              <a:fillRect/>
            </a:stretch>
          </p:blipFill>
          <p:spPr>
            <a:xfrm>
              <a:off x="1721" y="4223"/>
              <a:ext cx="2898" cy="2794"/>
            </a:xfrm>
            <a:prstGeom prst="rect">
              <a:avLst/>
            </a:prstGeom>
          </p:spPr>
        </p:pic>
      </p:grpSp>
      <p:sp>
        <p:nvSpPr>
          <p:cNvPr id="10" name="Text Box 9"/>
          <p:cNvSpPr txBox="1"/>
          <p:nvPr/>
        </p:nvSpPr>
        <p:spPr>
          <a:xfrm rot="16200000">
            <a:off x="3388360" y="3383915"/>
            <a:ext cx="2708910" cy="583565"/>
          </a:xfrm>
          <a:prstGeom prst="rect">
            <a:avLst/>
          </a:prstGeom>
          <a:noFill/>
        </p:spPr>
        <p:txBody>
          <a:bodyPr wrap="square" rtlCol="0">
            <a:spAutoFit/>
          </a:bodyPr>
          <a:p>
            <a:pPr algn="ctr"/>
            <a:r>
              <a:rPr lang="en-US" sz="3200" b="1">
                <a:latin typeface="Exo 2 Medium" charset="0"/>
                <a:cs typeface="Exo 2 Medium" charset="0"/>
              </a:rPr>
              <a:t>NGÂN HÀNG</a:t>
            </a:r>
            <a:endParaRPr lang="en-US" sz="3200" b="1">
              <a:latin typeface="Exo 2 Medium" charset="0"/>
              <a:cs typeface="Exo 2 Medium" charset="0"/>
            </a:endParaRPr>
          </a:p>
        </p:txBody>
      </p:sp>
      <p:sp>
        <p:nvSpPr>
          <p:cNvPr id="23" name="Text Box 22"/>
          <p:cNvSpPr txBox="1"/>
          <p:nvPr/>
        </p:nvSpPr>
        <p:spPr>
          <a:xfrm rot="16200000">
            <a:off x="5408295" y="3393440"/>
            <a:ext cx="2708910" cy="583565"/>
          </a:xfrm>
          <a:prstGeom prst="rect">
            <a:avLst/>
          </a:prstGeom>
          <a:noFill/>
        </p:spPr>
        <p:txBody>
          <a:bodyPr wrap="square" rtlCol="0">
            <a:spAutoFit/>
          </a:bodyPr>
          <a:p>
            <a:pPr algn="ctr"/>
            <a:r>
              <a:rPr lang="en-US" sz="3200" b="1">
                <a:latin typeface="Exo 2 Medium" charset="0"/>
                <a:cs typeface="Exo 2 Medium" charset="0"/>
              </a:rPr>
              <a:t>Y HỌC</a:t>
            </a:r>
            <a:endParaRPr lang="en-US" sz="3200" b="1">
              <a:latin typeface="Exo 2 Medium" charset="0"/>
              <a:cs typeface="Exo 2 Medium" charset="0"/>
            </a:endParaRPr>
          </a:p>
        </p:txBody>
      </p:sp>
      <p:sp>
        <p:nvSpPr>
          <p:cNvPr id="25" name="Text Box 24"/>
          <p:cNvSpPr txBox="1"/>
          <p:nvPr/>
        </p:nvSpPr>
        <p:spPr>
          <a:xfrm rot="16200000">
            <a:off x="9448165" y="3420110"/>
            <a:ext cx="2708910" cy="583565"/>
          </a:xfrm>
          <a:prstGeom prst="rect">
            <a:avLst/>
          </a:prstGeom>
          <a:noFill/>
        </p:spPr>
        <p:txBody>
          <a:bodyPr wrap="square" rtlCol="0">
            <a:spAutoFit/>
          </a:bodyPr>
          <a:p>
            <a:pPr algn="ctr"/>
            <a:r>
              <a:rPr lang="en-US" sz="3200" b="1">
                <a:latin typeface="Exo 2 Medium" charset="0"/>
                <a:cs typeface="Exo 2 Medium" charset="0"/>
              </a:rPr>
              <a:t>TIẾP THỊ</a:t>
            </a:r>
            <a:endParaRPr lang="en-US" sz="3200" b="1">
              <a:latin typeface="Exo 2 Medium" charset="0"/>
              <a:cs typeface="Exo 2 Medium" charset="0"/>
            </a:endParaRPr>
          </a:p>
        </p:txBody>
      </p:sp>
      <p:sp>
        <p:nvSpPr>
          <p:cNvPr id="26" name="Text Box 25"/>
          <p:cNvSpPr txBox="1"/>
          <p:nvPr/>
        </p:nvSpPr>
        <p:spPr>
          <a:xfrm>
            <a:off x="7775575" y="3983355"/>
            <a:ext cx="2015490" cy="1198880"/>
          </a:xfrm>
          <a:prstGeom prst="rect">
            <a:avLst/>
          </a:prstGeom>
          <a:noFill/>
        </p:spPr>
        <p:txBody>
          <a:bodyPr wrap="square" rtlCol="0">
            <a:spAutoFit/>
          </a:bodyPr>
          <a:p>
            <a:pPr algn="ctr"/>
            <a:r>
              <a:rPr lang="en-US" sz="2400">
                <a:latin typeface="Exo 2 Medium" charset="0"/>
                <a:cs typeface="Exo 2 Medium" charset="0"/>
              </a:rPr>
              <a:t>Xác định các khu vực sử dụng đất</a:t>
            </a:r>
            <a:endParaRPr lang="en-US" sz="2400">
              <a:latin typeface="Exo 2 Medium" charset="0"/>
              <a:cs typeface="Exo 2 Medium"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Hexagon 31"/>
          <p:cNvSpPr/>
          <p:nvPr/>
        </p:nvSpPr>
        <p:spPr>
          <a:xfrm rot="5400000">
            <a:off x="6736080" y="1831340"/>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Hexagon 1"/>
          <p:cNvSpPr/>
          <p:nvPr/>
        </p:nvSpPr>
        <p:spPr>
          <a:xfrm rot="5400000">
            <a:off x="3994150" y="4730750"/>
            <a:ext cx="2210435" cy="199390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 name="Rectangles 2"/>
          <p:cNvSpPr/>
          <p:nvPr/>
        </p:nvSpPr>
        <p:spPr>
          <a:xfrm>
            <a:off x="3736340" y="2120900"/>
            <a:ext cx="8056245" cy="3128645"/>
          </a:xfrm>
          <a:prstGeom prst="rect">
            <a:avLst/>
          </a:prstGeom>
          <a:solidFill>
            <a:schemeClr val="bg1">
              <a:lumMod val="8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3" name="Hexagon 32"/>
          <p:cNvSpPr/>
          <p:nvPr/>
        </p:nvSpPr>
        <p:spPr>
          <a:xfrm rot="5400000">
            <a:off x="9810750" y="5325745"/>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4" name="Hexagon 33"/>
          <p:cNvSpPr/>
          <p:nvPr/>
        </p:nvSpPr>
        <p:spPr>
          <a:xfrm rot="5400000">
            <a:off x="7351395" y="5370195"/>
            <a:ext cx="1091565" cy="98488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1" name="Hexagon 30"/>
          <p:cNvSpPr/>
          <p:nvPr/>
        </p:nvSpPr>
        <p:spPr>
          <a:xfrm rot="5400000">
            <a:off x="9994265" y="2195830"/>
            <a:ext cx="1791970" cy="161671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Hexagon 14"/>
          <p:cNvSpPr/>
          <p:nvPr/>
        </p:nvSpPr>
        <p:spPr>
          <a:xfrm rot="5400000">
            <a:off x="-65405" y="493268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Hexagon 4"/>
          <p:cNvSpPr/>
          <p:nvPr/>
        </p:nvSpPr>
        <p:spPr>
          <a:xfrm rot="5400000">
            <a:off x="859790" y="2623185"/>
            <a:ext cx="1795145" cy="1619250"/>
          </a:xfrm>
          <a:prstGeom prst="hexagon">
            <a:avLst/>
          </a:prstGeom>
          <a:solidFill>
            <a:schemeClr val="bg1"/>
          </a:solidFill>
          <a:ln w="0">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5" name="Hexagon 34"/>
          <p:cNvSpPr/>
          <p:nvPr/>
        </p:nvSpPr>
        <p:spPr>
          <a:xfrm rot="5400000">
            <a:off x="10312400" y="-1129665"/>
            <a:ext cx="2433955" cy="219583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Hexagon 29"/>
          <p:cNvSpPr/>
          <p:nvPr/>
        </p:nvSpPr>
        <p:spPr>
          <a:xfrm rot="5400000">
            <a:off x="7852410" y="-99060"/>
            <a:ext cx="1803400" cy="162687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Hexagon 10"/>
          <p:cNvSpPr/>
          <p:nvPr/>
        </p:nvSpPr>
        <p:spPr>
          <a:xfrm rot="5400000">
            <a:off x="565150" y="189230"/>
            <a:ext cx="894080" cy="80645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3" name="Text Box 102"/>
          <p:cNvSpPr txBox="1"/>
          <p:nvPr/>
        </p:nvSpPr>
        <p:spPr>
          <a:xfrm>
            <a:off x="-201930" y="116840"/>
            <a:ext cx="12626975" cy="1014730"/>
          </a:xfrm>
          <a:prstGeom prst="rect">
            <a:avLst/>
          </a:prstGeom>
          <a:noFill/>
        </p:spPr>
        <p:txBody>
          <a:bodyPr wrap="square" rtlCol="0">
            <a:spAutoFit/>
          </a:bodyPr>
          <a:p>
            <a:pPr algn="ctr"/>
            <a:r>
              <a:rPr lang="en-US" sz="6000" b="1">
                <a:ln>
                  <a:solidFill>
                    <a:schemeClr val="tx1"/>
                  </a:solidFill>
                </a:ln>
                <a:solidFill>
                  <a:schemeClr val="tx1"/>
                </a:solidFill>
                <a:latin typeface="Exo 2" charset="0"/>
                <a:cs typeface="Exo 2" charset="0"/>
              </a:rPr>
              <a:t>Các ứng dụng của Rừng ngẫu nhiên</a:t>
            </a:r>
            <a:endParaRPr lang="en-US" sz="6000" b="1">
              <a:ln>
                <a:solidFill>
                  <a:schemeClr val="tx1"/>
                </a:solidFill>
              </a:ln>
              <a:solidFill>
                <a:schemeClr val="tx1"/>
              </a:solidFill>
              <a:latin typeface="Exo 2" charset="0"/>
              <a:cs typeface="Exo 2" charset="0"/>
            </a:endParaRPr>
          </a:p>
        </p:txBody>
      </p:sp>
      <p:sp>
        <p:nvSpPr>
          <p:cNvPr id="9" name="Rectangles 8"/>
          <p:cNvSpPr/>
          <p:nvPr/>
        </p:nvSpPr>
        <p:spPr>
          <a:xfrm>
            <a:off x="9778365" y="2121535"/>
            <a:ext cx="2014220" cy="3128645"/>
          </a:xfrm>
          <a:prstGeom prst="rect">
            <a:avLst/>
          </a:prstGeom>
          <a:gradFill>
            <a:gsLst>
              <a:gs pos="10000">
                <a:srgbClr val="7797ED"/>
              </a:gs>
              <a:gs pos="100000">
                <a:srgbClr val="856DCC"/>
              </a:gs>
            </a:gsLst>
            <a:lin ang="5400000" scaled="0"/>
          </a:gradFill>
          <a:ln>
            <a:noFill/>
          </a:ln>
          <a:effectLst>
            <a:innerShdw blurRad="381000" dist="63500">
              <a:prstClr val="black">
                <a:alpha val="40000"/>
              </a:prstClr>
            </a:inn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0" name="Text Box 19"/>
          <p:cNvSpPr txBox="1"/>
          <p:nvPr/>
        </p:nvSpPr>
        <p:spPr>
          <a:xfrm>
            <a:off x="9778365" y="3035935"/>
            <a:ext cx="2015490" cy="460375"/>
          </a:xfrm>
          <a:prstGeom prst="rect">
            <a:avLst/>
          </a:prstGeom>
          <a:noFill/>
        </p:spPr>
        <p:txBody>
          <a:bodyPr wrap="square" rtlCol="0">
            <a:spAutoFit/>
          </a:bodyPr>
          <a:p>
            <a:pPr algn="ctr"/>
            <a:r>
              <a:rPr lang="en-US" sz="2400">
                <a:latin typeface="Exo 2 ExtraBold" charset="0"/>
                <a:cs typeface="Exo 2 ExtraBold" charset="0"/>
              </a:rPr>
              <a:t>TIẾP THỊ</a:t>
            </a:r>
            <a:endParaRPr lang="en-US" sz="2400">
              <a:latin typeface="Exo 2 ExtraBold" charset="0"/>
              <a:cs typeface="Exo 2 ExtraBold" charset="0"/>
            </a:endParaRPr>
          </a:p>
        </p:txBody>
      </p:sp>
      <p:pic>
        <p:nvPicPr>
          <p:cNvPr id="21" name="Picture 20" descr="social-media-marketing"/>
          <p:cNvPicPr>
            <a:picLocks noChangeAspect="1"/>
          </p:cNvPicPr>
          <p:nvPr/>
        </p:nvPicPr>
        <p:blipFill>
          <a:blip r:embed="rId1"/>
          <a:stretch>
            <a:fillRect/>
          </a:stretch>
        </p:blipFill>
        <p:spPr>
          <a:xfrm>
            <a:off x="10364470" y="2194560"/>
            <a:ext cx="841248" cy="841248"/>
          </a:xfrm>
          <a:prstGeom prst="rect">
            <a:avLst/>
          </a:prstGeom>
        </p:spPr>
      </p:pic>
      <p:grpSp>
        <p:nvGrpSpPr>
          <p:cNvPr id="22" name="Group 21"/>
          <p:cNvGrpSpPr/>
          <p:nvPr/>
        </p:nvGrpSpPr>
        <p:grpSpPr>
          <a:xfrm>
            <a:off x="475615" y="2013585"/>
            <a:ext cx="3088640" cy="3303270"/>
            <a:chOff x="749" y="3171"/>
            <a:chExt cx="4864" cy="5202"/>
          </a:xfrm>
        </p:grpSpPr>
        <p:sp>
          <p:nvSpPr>
            <p:cNvPr id="4" name="Hexagon 3"/>
            <p:cNvSpPr/>
            <p:nvPr/>
          </p:nvSpPr>
          <p:spPr>
            <a:xfrm rot="5400000">
              <a:off x="580" y="3340"/>
              <a:ext cx="5203" cy="4864"/>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18" name="Picture 17" descr="forest"/>
            <p:cNvPicPr>
              <a:picLocks noChangeAspect="1"/>
            </p:cNvPicPr>
            <p:nvPr/>
          </p:nvPicPr>
          <p:blipFill>
            <a:blip r:embed="rId2"/>
            <a:stretch>
              <a:fillRect/>
            </a:stretch>
          </p:blipFill>
          <p:spPr>
            <a:xfrm>
              <a:off x="1721" y="4223"/>
              <a:ext cx="2898" cy="2794"/>
            </a:xfrm>
            <a:prstGeom prst="rect">
              <a:avLst/>
            </a:prstGeom>
          </p:spPr>
        </p:pic>
      </p:grpSp>
      <p:sp>
        <p:nvSpPr>
          <p:cNvPr id="10" name="Text Box 9"/>
          <p:cNvSpPr txBox="1"/>
          <p:nvPr/>
        </p:nvSpPr>
        <p:spPr>
          <a:xfrm rot="16200000">
            <a:off x="3388360" y="3383915"/>
            <a:ext cx="2708910" cy="583565"/>
          </a:xfrm>
          <a:prstGeom prst="rect">
            <a:avLst/>
          </a:prstGeom>
          <a:noFill/>
        </p:spPr>
        <p:txBody>
          <a:bodyPr wrap="square" rtlCol="0">
            <a:spAutoFit/>
          </a:bodyPr>
          <a:p>
            <a:pPr algn="ctr"/>
            <a:r>
              <a:rPr lang="en-US" sz="3200" b="1">
                <a:latin typeface="Exo 2 Medium" charset="0"/>
                <a:cs typeface="Exo 2 Medium" charset="0"/>
              </a:rPr>
              <a:t>NGÂN HÀNG</a:t>
            </a:r>
            <a:endParaRPr lang="en-US" sz="3200" b="1">
              <a:latin typeface="Exo 2 Medium" charset="0"/>
              <a:cs typeface="Exo 2 Medium" charset="0"/>
            </a:endParaRPr>
          </a:p>
        </p:txBody>
      </p:sp>
      <p:sp>
        <p:nvSpPr>
          <p:cNvPr id="23" name="Text Box 22"/>
          <p:cNvSpPr txBox="1"/>
          <p:nvPr/>
        </p:nvSpPr>
        <p:spPr>
          <a:xfrm rot="16200000">
            <a:off x="5408295" y="3393440"/>
            <a:ext cx="2708910" cy="583565"/>
          </a:xfrm>
          <a:prstGeom prst="rect">
            <a:avLst/>
          </a:prstGeom>
          <a:noFill/>
        </p:spPr>
        <p:txBody>
          <a:bodyPr wrap="square" rtlCol="0">
            <a:spAutoFit/>
          </a:bodyPr>
          <a:p>
            <a:pPr algn="ctr"/>
            <a:r>
              <a:rPr lang="en-US" sz="3200" b="1">
                <a:latin typeface="Exo 2 Medium" charset="0"/>
                <a:cs typeface="Exo 2 Medium" charset="0"/>
              </a:rPr>
              <a:t>Y HỌC</a:t>
            </a:r>
            <a:endParaRPr lang="en-US" sz="3200" b="1">
              <a:latin typeface="Exo 2 Medium" charset="0"/>
              <a:cs typeface="Exo 2 Medium" charset="0"/>
            </a:endParaRPr>
          </a:p>
        </p:txBody>
      </p:sp>
      <p:sp>
        <p:nvSpPr>
          <p:cNvPr id="24" name="Text Box 23"/>
          <p:cNvSpPr txBox="1"/>
          <p:nvPr/>
        </p:nvSpPr>
        <p:spPr>
          <a:xfrm rot="16200000">
            <a:off x="7473315" y="3173730"/>
            <a:ext cx="2708910" cy="1076325"/>
          </a:xfrm>
          <a:prstGeom prst="rect">
            <a:avLst/>
          </a:prstGeom>
          <a:noFill/>
        </p:spPr>
        <p:txBody>
          <a:bodyPr wrap="square" rtlCol="0">
            <a:spAutoFit/>
          </a:bodyPr>
          <a:p>
            <a:pPr algn="ctr"/>
            <a:r>
              <a:rPr lang="en-US" sz="3200" b="1">
                <a:latin typeface="Exo 2 Medium" charset="0"/>
                <a:cs typeface="Exo 2 Medium" charset="0"/>
              </a:rPr>
              <a:t>SỬ DỤNG ĐẤT</a:t>
            </a:r>
            <a:endParaRPr lang="en-US" sz="3200" b="1">
              <a:latin typeface="Exo 2 Medium" charset="0"/>
              <a:cs typeface="Exo 2 Medium" charset="0"/>
            </a:endParaRPr>
          </a:p>
        </p:txBody>
      </p:sp>
      <p:sp>
        <p:nvSpPr>
          <p:cNvPr id="26" name="Text Box 25"/>
          <p:cNvSpPr txBox="1"/>
          <p:nvPr/>
        </p:nvSpPr>
        <p:spPr>
          <a:xfrm>
            <a:off x="9778365" y="3623310"/>
            <a:ext cx="2015490" cy="1198880"/>
          </a:xfrm>
          <a:prstGeom prst="rect">
            <a:avLst/>
          </a:prstGeom>
          <a:noFill/>
        </p:spPr>
        <p:txBody>
          <a:bodyPr wrap="square" rtlCol="0">
            <a:spAutoFit/>
          </a:bodyPr>
          <a:p>
            <a:pPr algn="ctr"/>
            <a:r>
              <a:rPr lang="en-US" sz="2400">
                <a:latin typeface="Exo 2 Medium" charset="0"/>
                <a:cs typeface="Exo 2 Medium" charset="0"/>
              </a:rPr>
              <a:t>Xác định các xu hướng tiếp thị</a:t>
            </a:r>
            <a:endParaRPr lang="en-US" sz="2400">
              <a:latin typeface="Exo 2 Medium" charset="0"/>
              <a:cs typeface="Exo 2 Medium"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Hexagon 31"/>
          <p:cNvSpPr/>
          <p:nvPr/>
        </p:nvSpPr>
        <p:spPr>
          <a:xfrm rot="5400000">
            <a:off x="6736080" y="1831340"/>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9" name="Hexagon 28"/>
          <p:cNvSpPr/>
          <p:nvPr/>
        </p:nvSpPr>
        <p:spPr>
          <a:xfrm rot="5400000">
            <a:off x="3670300" y="327787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6" name="Hexagon 45"/>
          <p:cNvSpPr/>
          <p:nvPr/>
        </p:nvSpPr>
        <p:spPr>
          <a:xfrm rot="5400000">
            <a:off x="4916488" y="2626995"/>
            <a:ext cx="2358390" cy="2067560"/>
          </a:xfrm>
          <a:prstGeom prst="hexagon">
            <a:avLst/>
          </a:prstGeom>
          <a:gradFill>
            <a:gsLst>
              <a:gs pos="100000">
                <a:srgbClr val="14CD68"/>
              </a:gs>
              <a:gs pos="100000">
                <a:srgbClr val="0B6E38"/>
              </a:gs>
            </a:gsLst>
            <a:lin ang="5400000" scaled="0"/>
          </a:gradFill>
          <a:ln w="38100">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7" name="Hexagon 46"/>
          <p:cNvSpPr/>
          <p:nvPr/>
        </p:nvSpPr>
        <p:spPr>
          <a:xfrm rot="5400000">
            <a:off x="4916488" y="2626995"/>
            <a:ext cx="2358390" cy="2067560"/>
          </a:xfrm>
          <a:prstGeom prst="hexagon">
            <a:avLst/>
          </a:prstGeom>
          <a:gradFill>
            <a:gsLst>
              <a:gs pos="100000">
                <a:srgbClr val="14CD68"/>
              </a:gs>
              <a:gs pos="100000">
                <a:srgbClr val="0B6E38"/>
              </a:gs>
            </a:gsLst>
            <a:lin ang="5400000" scaled="0"/>
          </a:gradFill>
          <a:ln w="38100">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8" name="Hexagon 47"/>
          <p:cNvSpPr/>
          <p:nvPr/>
        </p:nvSpPr>
        <p:spPr>
          <a:xfrm rot="5400000">
            <a:off x="4916488" y="2626995"/>
            <a:ext cx="2358390" cy="2067560"/>
          </a:xfrm>
          <a:prstGeom prst="hexagon">
            <a:avLst/>
          </a:prstGeom>
          <a:gradFill>
            <a:gsLst>
              <a:gs pos="100000">
                <a:srgbClr val="14CD68"/>
              </a:gs>
              <a:gs pos="100000">
                <a:srgbClr val="0B6E38"/>
              </a:gs>
            </a:gsLst>
            <a:lin ang="5400000" scaled="0"/>
          </a:gradFill>
          <a:ln w="38100">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0" name="Hexagon 49"/>
          <p:cNvSpPr/>
          <p:nvPr/>
        </p:nvSpPr>
        <p:spPr>
          <a:xfrm rot="5400000">
            <a:off x="4696143" y="2414905"/>
            <a:ext cx="2799080" cy="2491740"/>
          </a:xfrm>
          <a:prstGeom prst="hexagon">
            <a:avLst/>
          </a:prstGeom>
          <a:gradFill>
            <a:gsLst>
              <a:gs pos="100000">
                <a:srgbClr val="FE4444"/>
              </a:gs>
              <a:gs pos="100000">
                <a:srgbClr val="832B2B"/>
              </a:gs>
            </a:gsLst>
            <a:lin ang="5400000" scaled="0"/>
          </a:gradFill>
          <a:ln w="38100">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2" name="Text Box 51"/>
          <p:cNvSpPr txBox="1"/>
          <p:nvPr/>
        </p:nvSpPr>
        <p:spPr>
          <a:xfrm>
            <a:off x="5061268" y="3153410"/>
            <a:ext cx="2068830" cy="1014730"/>
          </a:xfrm>
          <a:prstGeom prst="rect">
            <a:avLst/>
          </a:prstGeom>
          <a:noFill/>
        </p:spPr>
        <p:txBody>
          <a:bodyPr wrap="square" rtlCol="0">
            <a:spAutoFit/>
          </a:bodyPr>
          <a:p>
            <a:pPr algn="ctr"/>
            <a:r>
              <a:rPr lang="en-US" sz="2000">
                <a:latin typeface="Exo 2 Medium" charset="0"/>
                <a:cs typeface="Exo 2 Medium" charset="0"/>
              </a:rPr>
              <a:t>Có khả năng thực hiện Phân loại và Hồi quy.</a:t>
            </a:r>
            <a:endParaRPr lang="en-US" sz="2000">
              <a:latin typeface="Exo 2 Medium" charset="0"/>
              <a:cs typeface="Exo 2 Medium" charset="0"/>
            </a:endParaRPr>
          </a:p>
        </p:txBody>
      </p:sp>
      <p:sp>
        <p:nvSpPr>
          <p:cNvPr id="53" name="Text Box 52"/>
          <p:cNvSpPr txBox="1"/>
          <p:nvPr/>
        </p:nvSpPr>
        <p:spPr>
          <a:xfrm>
            <a:off x="5061268" y="3153410"/>
            <a:ext cx="2068830" cy="1014730"/>
          </a:xfrm>
          <a:prstGeom prst="rect">
            <a:avLst/>
          </a:prstGeom>
          <a:noFill/>
        </p:spPr>
        <p:txBody>
          <a:bodyPr wrap="square" rtlCol="0">
            <a:spAutoFit/>
          </a:bodyPr>
          <a:p>
            <a:pPr algn="ctr"/>
            <a:r>
              <a:rPr lang="en-US" sz="2000">
                <a:latin typeface="Exo 2 Medium" charset="0"/>
                <a:cs typeface="Exo 2 Medium" charset="0"/>
              </a:rPr>
              <a:t>Có thể xử lý các tập dữ liệu có kích thước lớn</a:t>
            </a:r>
            <a:endParaRPr lang="en-US" sz="2000">
              <a:latin typeface="Exo 2 Medium" charset="0"/>
              <a:cs typeface="Exo 2 Medium" charset="0"/>
            </a:endParaRPr>
          </a:p>
        </p:txBody>
      </p:sp>
      <p:sp>
        <p:nvSpPr>
          <p:cNvPr id="54" name="Text Box 53"/>
          <p:cNvSpPr txBox="1"/>
          <p:nvPr/>
        </p:nvSpPr>
        <p:spPr>
          <a:xfrm>
            <a:off x="5061268" y="2999740"/>
            <a:ext cx="2068830" cy="1322070"/>
          </a:xfrm>
          <a:prstGeom prst="rect">
            <a:avLst/>
          </a:prstGeom>
          <a:noFill/>
        </p:spPr>
        <p:txBody>
          <a:bodyPr wrap="square" rtlCol="0">
            <a:spAutoFit/>
          </a:bodyPr>
          <a:p>
            <a:pPr algn="ctr"/>
            <a:r>
              <a:rPr lang="en-US" sz="2000">
                <a:latin typeface="Exo 2 Medium" charset="0"/>
                <a:cs typeface="Exo 2 Medium" charset="0"/>
              </a:rPr>
              <a:t>Nâng cao độ chính xác và giảm thiểu Overfitting</a:t>
            </a:r>
            <a:endParaRPr lang="en-US" sz="2000">
              <a:latin typeface="Exo 2 Medium" charset="0"/>
              <a:cs typeface="Exo 2 Medium" charset="0"/>
            </a:endParaRPr>
          </a:p>
        </p:txBody>
      </p:sp>
      <p:sp>
        <p:nvSpPr>
          <p:cNvPr id="56" name="Text Box 55"/>
          <p:cNvSpPr txBox="1"/>
          <p:nvPr/>
        </p:nvSpPr>
        <p:spPr>
          <a:xfrm>
            <a:off x="4849813" y="2645410"/>
            <a:ext cx="2491740" cy="2030730"/>
          </a:xfrm>
          <a:prstGeom prst="rect">
            <a:avLst/>
          </a:prstGeom>
          <a:noFill/>
        </p:spPr>
        <p:txBody>
          <a:bodyPr wrap="square" rtlCol="0">
            <a:noAutofit/>
          </a:bodyPr>
          <a:p>
            <a:pPr algn="ctr"/>
            <a:r>
              <a:rPr lang="en-US" sz="2000">
                <a:latin typeface="Exo 2 Medium" charset="0"/>
                <a:cs typeface="Exo 2 Medium" charset="0"/>
              </a:rPr>
              <a:t>Dù có thể sử dụng cho Phân loại và Hồi quy, nó không phù cho các nhiệm vụ Hồi quy.</a:t>
            </a:r>
            <a:endParaRPr lang="en-US" sz="2000">
              <a:latin typeface="Exo 2 Medium" charset="0"/>
              <a:cs typeface="Exo 2 Medium" charset="0"/>
            </a:endParaRPr>
          </a:p>
        </p:txBody>
      </p:sp>
      <p:sp>
        <p:nvSpPr>
          <p:cNvPr id="31" name="Hexagon 30"/>
          <p:cNvSpPr/>
          <p:nvPr/>
        </p:nvSpPr>
        <p:spPr>
          <a:xfrm rot="5400000">
            <a:off x="9994265" y="2195830"/>
            <a:ext cx="1791970" cy="161671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Hexagon 1"/>
          <p:cNvSpPr/>
          <p:nvPr/>
        </p:nvSpPr>
        <p:spPr>
          <a:xfrm rot="5400000">
            <a:off x="3994150" y="4730750"/>
            <a:ext cx="2210435" cy="199390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3" name="Hexagon 32"/>
          <p:cNvSpPr/>
          <p:nvPr/>
        </p:nvSpPr>
        <p:spPr>
          <a:xfrm rot="5400000">
            <a:off x="9810750" y="5325745"/>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4" name="Hexagon 33"/>
          <p:cNvSpPr/>
          <p:nvPr/>
        </p:nvSpPr>
        <p:spPr>
          <a:xfrm rot="5400000">
            <a:off x="7351395" y="5370195"/>
            <a:ext cx="1091565" cy="98488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Hexagon 14"/>
          <p:cNvSpPr/>
          <p:nvPr/>
        </p:nvSpPr>
        <p:spPr>
          <a:xfrm rot="5400000">
            <a:off x="-65405" y="493268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Hexagon 4"/>
          <p:cNvSpPr/>
          <p:nvPr/>
        </p:nvSpPr>
        <p:spPr>
          <a:xfrm rot="5400000">
            <a:off x="859790" y="2623185"/>
            <a:ext cx="1795145" cy="1619250"/>
          </a:xfrm>
          <a:prstGeom prst="hexagon">
            <a:avLst/>
          </a:prstGeom>
          <a:solidFill>
            <a:schemeClr val="bg1"/>
          </a:solidFill>
          <a:ln w="0">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5" name="Hexagon 34"/>
          <p:cNvSpPr/>
          <p:nvPr/>
        </p:nvSpPr>
        <p:spPr>
          <a:xfrm rot="5400000">
            <a:off x="10312400" y="-1129665"/>
            <a:ext cx="2433955" cy="219583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Hexagon 29"/>
          <p:cNvSpPr/>
          <p:nvPr/>
        </p:nvSpPr>
        <p:spPr>
          <a:xfrm rot="5400000">
            <a:off x="7852410" y="-99060"/>
            <a:ext cx="1803400" cy="162687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Hexagon 10"/>
          <p:cNvSpPr/>
          <p:nvPr/>
        </p:nvSpPr>
        <p:spPr>
          <a:xfrm rot="5400000">
            <a:off x="565150" y="189230"/>
            <a:ext cx="894080" cy="80645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3" name="Text Box 102"/>
          <p:cNvSpPr txBox="1"/>
          <p:nvPr/>
        </p:nvSpPr>
        <p:spPr>
          <a:xfrm>
            <a:off x="-201930" y="116840"/>
            <a:ext cx="12626975" cy="1014730"/>
          </a:xfrm>
          <a:prstGeom prst="rect">
            <a:avLst/>
          </a:prstGeom>
          <a:noFill/>
        </p:spPr>
        <p:txBody>
          <a:bodyPr wrap="square" rtlCol="0">
            <a:spAutoFit/>
          </a:bodyPr>
          <a:p>
            <a:pPr algn="ctr"/>
            <a:r>
              <a:rPr lang="en-US" sz="6000" b="1">
                <a:ln>
                  <a:solidFill>
                    <a:schemeClr val="tx1"/>
                  </a:solidFill>
                </a:ln>
                <a:solidFill>
                  <a:schemeClr val="tx1"/>
                </a:solidFill>
                <a:latin typeface="Exo 2" charset="0"/>
                <a:cs typeface="Exo 2" charset="0"/>
              </a:rPr>
              <a:t>Đánh giá về Rừng ngẫu nhiên</a:t>
            </a:r>
            <a:endParaRPr lang="en-US" sz="6000" b="1">
              <a:ln>
                <a:solidFill>
                  <a:schemeClr val="tx1"/>
                </a:solidFill>
              </a:ln>
              <a:solidFill>
                <a:schemeClr val="tx1"/>
              </a:solidFill>
              <a:latin typeface="Exo 2" charset="0"/>
              <a:cs typeface="Exo 2" charset="0"/>
            </a:endParaRPr>
          </a:p>
        </p:txBody>
      </p:sp>
      <p:sp>
        <p:nvSpPr>
          <p:cNvPr id="4" name="Hexagon 3"/>
          <p:cNvSpPr/>
          <p:nvPr/>
        </p:nvSpPr>
        <p:spPr>
          <a:xfrm rot="5400000">
            <a:off x="4460240" y="2120265"/>
            <a:ext cx="3303905" cy="3088640"/>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18" name="Picture 17" descr="forest"/>
          <p:cNvPicPr>
            <a:picLocks noChangeAspect="1"/>
          </p:cNvPicPr>
          <p:nvPr/>
        </p:nvPicPr>
        <p:blipFill>
          <a:blip r:embed="rId1"/>
          <a:stretch>
            <a:fillRect/>
          </a:stretch>
        </p:blipFill>
        <p:spPr>
          <a:xfrm>
            <a:off x="5184775" y="2681605"/>
            <a:ext cx="1840230" cy="177419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advClick="0" advTm="0">
        <p159:morph option="byObject"/>
      </p:transition>
    </mc:Choice>
    <mc:Fallback>
      <p:transition spd="slow" advClick="0" advTm="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1" name="Hexagon 30"/>
          <p:cNvSpPr/>
          <p:nvPr/>
        </p:nvSpPr>
        <p:spPr>
          <a:xfrm rot="5400000">
            <a:off x="9994265" y="2195830"/>
            <a:ext cx="1791970" cy="161671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2" name="Hexagon 31"/>
          <p:cNvSpPr/>
          <p:nvPr/>
        </p:nvSpPr>
        <p:spPr>
          <a:xfrm rot="5400000">
            <a:off x="6736080" y="1831340"/>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Hexagon 1"/>
          <p:cNvSpPr/>
          <p:nvPr/>
        </p:nvSpPr>
        <p:spPr>
          <a:xfrm rot="5400000">
            <a:off x="3994150" y="4730750"/>
            <a:ext cx="2210435" cy="199390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9" name="Hexagon 28"/>
          <p:cNvSpPr/>
          <p:nvPr/>
        </p:nvSpPr>
        <p:spPr>
          <a:xfrm rot="5400000">
            <a:off x="3670300" y="327787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3" name="Text Box 12"/>
          <p:cNvSpPr txBox="1"/>
          <p:nvPr/>
        </p:nvSpPr>
        <p:spPr>
          <a:xfrm>
            <a:off x="1195705" y="3470910"/>
            <a:ext cx="1666240" cy="358140"/>
          </a:xfrm>
          <a:prstGeom prst="rect">
            <a:avLst/>
          </a:prstGeom>
          <a:noFill/>
        </p:spPr>
        <p:txBody>
          <a:bodyPr wrap="square" rtlCol="0">
            <a:noAutofit/>
          </a:bodyPr>
          <a:p>
            <a:pPr algn="ctr"/>
            <a:r>
              <a:rPr lang="en-US" sz="2400" b="1">
                <a:latin typeface="Exo 2 Medium" charset="0"/>
                <a:cs typeface="Exo 2 Medium" charset="0"/>
              </a:rPr>
              <a:t>NGÂN H</a:t>
            </a:r>
            <a:endParaRPr lang="en-US" sz="2400" b="1">
              <a:latin typeface="Exo 2 Medium" charset="0"/>
              <a:cs typeface="Exo 2 Medium" charset="0"/>
            </a:endParaRPr>
          </a:p>
        </p:txBody>
      </p:sp>
      <p:sp>
        <p:nvSpPr>
          <p:cNvPr id="16" name="Text Box 15"/>
          <p:cNvSpPr txBox="1"/>
          <p:nvPr/>
        </p:nvSpPr>
        <p:spPr>
          <a:xfrm>
            <a:off x="1195705" y="3470910"/>
            <a:ext cx="1666240" cy="358140"/>
          </a:xfrm>
          <a:prstGeom prst="rect">
            <a:avLst/>
          </a:prstGeom>
          <a:noFill/>
        </p:spPr>
        <p:txBody>
          <a:bodyPr wrap="square" rtlCol="0">
            <a:noAutofit/>
          </a:bodyPr>
          <a:p>
            <a:pPr algn="ctr"/>
            <a:r>
              <a:rPr lang="en-US" sz="2400" b="1">
                <a:latin typeface="Exo 2 Medium" charset="0"/>
                <a:cs typeface="Exo 2 Medium" charset="0"/>
              </a:rPr>
              <a:t>Y HỌC</a:t>
            </a:r>
            <a:endParaRPr lang="en-US" sz="2400" b="1">
              <a:latin typeface="Exo 2 Medium" charset="0"/>
              <a:cs typeface="Exo 2 Medium" charset="0"/>
            </a:endParaRPr>
          </a:p>
        </p:txBody>
      </p:sp>
      <p:sp>
        <p:nvSpPr>
          <p:cNvPr id="33" name="Hexagon 32"/>
          <p:cNvSpPr/>
          <p:nvPr/>
        </p:nvSpPr>
        <p:spPr>
          <a:xfrm rot="5400000">
            <a:off x="9810750" y="5325745"/>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4" name="Hexagon 33"/>
          <p:cNvSpPr/>
          <p:nvPr/>
        </p:nvSpPr>
        <p:spPr>
          <a:xfrm rot="5400000">
            <a:off x="7351395" y="5370195"/>
            <a:ext cx="1091565" cy="98488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Hexagon 14"/>
          <p:cNvSpPr/>
          <p:nvPr/>
        </p:nvSpPr>
        <p:spPr>
          <a:xfrm rot="5400000">
            <a:off x="-65405" y="493268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Hexagon 4"/>
          <p:cNvSpPr/>
          <p:nvPr/>
        </p:nvSpPr>
        <p:spPr>
          <a:xfrm rot="5400000">
            <a:off x="859790" y="2623185"/>
            <a:ext cx="1795145" cy="1619250"/>
          </a:xfrm>
          <a:prstGeom prst="hexagon">
            <a:avLst/>
          </a:prstGeom>
          <a:solidFill>
            <a:schemeClr val="bg1"/>
          </a:solidFill>
          <a:ln w="0">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5" name="Hexagon 34"/>
          <p:cNvSpPr/>
          <p:nvPr/>
        </p:nvSpPr>
        <p:spPr>
          <a:xfrm rot="5400000">
            <a:off x="10312400" y="-1129665"/>
            <a:ext cx="2433955" cy="219583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Hexagon 29"/>
          <p:cNvSpPr/>
          <p:nvPr/>
        </p:nvSpPr>
        <p:spPr>
          <a:xfrm rot="5400000">
            <a:off x="7852410" y="-99060"/>
            <a:ext cx="1803400" cy="162687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Hexagon 10"/>
          <p:cNvSpPr/>
          <p:nvPr/>
        </p:nvSpPr>
        <p:spPr>
          <a:xfrm rot="5400000">
            <a:off x="565150" y="189230"/>
            <a:ext cx="894080" cy="80645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3" name="Text Box 102"/>
          <p:cNvSpPr txBox="1"/>
          <p:nvPr/>
        </p:nvSpPr>
        <p:spPr>
          <a:xfrm>
            <a:off x="-201930" y="116840"/>
            <a:ext cx="12626975" cy="1014730"/>
          </a:xfrm>
          <a:prstGeom prst="rect">
            <a:avLst/>
          </a:prstGeom>
          <a:noFill/>
        </p:spPr>
        <p:txBody>
          <a:bodyPr wrap="square" rtlCol="0">
            <a:spAutoFit/>
          </a:bodyPr>
          <a:p>
            <a:pPr algn="ctr"/>
            <a:r>
              <a:rPr lang="en-US" sz="6000" b="1">
                <a:ln>
                  <a:solidFill>
                    <a:schemeClr val="tx1"/>
                  </a:solidFill>
                </a:ln>
                <a:solidFill>
                  <a:schemeClr val="tx1"/>
                </a:solidFill>
                <a:latin typeface="Exo 2" charset="0"/>
                <a:cs typeface="Exo 2" charset="0"/>
              </a:rPr>
              <a:t>Đánh giá về Rừng ngẫu nhiên</a:t>
            </a:r>
            <a:endParaRPr lang="en-US" sz="6000" b="1">
              <a:ln>
                <a:solidFill>
                  <a:schemeClr val="tx1"/>
                </a:solidFill>
              </a:ln>
              <a:solidFill>
                <a:schemeClr val="tx1"/>
              </a:solidFill>
              <a:latin typeface="Exo 2" charset="0"/>
              <a:cs typeface="Exo 2" charset="0"/>
            </a:endParaRPr>
          </a:p>
        </p:txBody>
      </p:sp>
      <p:sp>
        <p:nvSpPr>
          <p:cNvPr id="4" name="Hexagon 3"/>
          <p:cNvSpPr/>
          <p:nvPr/>
        </p:nvSpPr>
        <p:spPr>
          <a:xfrm rot="5400000">
            <a:off x="4460240" y="2120265"/>
            <a:ext cx="3303905" cy="3088640"/>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18" name="Picture 17" descr="forest"/>
          <p:cNvPicPr>
            <a:picLocks noChangeAspect="1"/>
          </p:cNvPicPr>
          <p:nvPr/>
        </p:nvPicPr>
        <p:blipFill>
          <a:blip r:embed="rId1"/>
          <a:stretch>
            <a:fillRect/>
          </a:stretch>
        </p:blipFill>
        <p:spPr>
          <a:xfrm>
            <a:off x="5184775" y="2681605"/>
            <a:ext cx="1840230" cy="1774190"/>
          </a:xfrm>
          <a:prstGeom prst="rect">
            <a:avLst/>
          </a:prstGeom>
        </p:spPr>
      </p:pic>
      <p:sp>
        <p:nvSpPr>
          <p:cNvPr id="46" name="Hexagon 45"/>
          <p:cNvSpPr/>
          <p:nvPr/>
        </p:nvSpPr>
        <p:spPr>
          <a:xfrm rot="5400000">
            <a:off x="1106805" y="1646555"/>
            <a:ext cx="2358390" cy="2067560"/>
          </a:xfrm>
          <a:prstGeom prst="hexagon">
            <a:avLst/>
          </a:prstGeom>
          <a:gradFill>
            <a:gsLst>
              <a:gs pos="100000">
                <a:srgbClr val="14CD68"/>
              </a:gs>
              <a:gs pos="100000">
                <a:srgbClr val="0B6E38"/>
              </a:gs>
            </a:gsLst>
            <a:lin ang="5400000" scaled="0"/>
          </a:gradFill>
          <a:ln w="38100">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7" name="Hexagon 46"/>
          <p:cNvSpPr/>
          <p:nvPr/>
        </p:nvSpPr>
        <p:spPr>
          <a:xfrm rot="5400000">
            <a:off x="-6985" y="3607435"/>
            <a:ext cx="2358390" cy="2067560"/>
          </a:xfrm>
          <a:prstGeom prst="hexagon">
            <a:avLst/>
          </a:prstGeom>
          <a:gradFill>
            <a:gsLst>
              <a:gs pos="100000">
                <a:srgbClr val="14CD68"/>
              </a:gs>
              <a:gs pos="100000">
                <a:srgbClr val="0B6E38"/>
              </a:gs>
            </a:gsLst>
            <a:lin ang="5400000" scaled="0"/>
          </a:gradFill>
          <a:ln w="38100">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8" name="Hexagon 47"/>
          <p:cNvSpPr/>
          <p:nvPr/>
        </p:nvSpPr>
        <p:spPr>
          <a:xfrm rot="5400000">
            <a:off x="2216785" y="3607435"/>
            <a:ext cx="2358390" cy="2067560"/>
          </a:xfrm>
          <a:prstGeom prst="hexagon">
            <a:avLst/>
          </a:prstGeom>
          <a:gradFill>
            <a:gsLst>
              <a:gs pos="100000">
                <a:srgbClr val="14CD68"/>
              </a:gs>
              <a:gs pos="100000">
                <a:srgbClr val="0B6E38"/>
              </a:gs>
            </a:gsLst>
            <a:lin ang="5400000" scaled="0"/>
          </a:gradFill>
          <a:ln w="38100">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0" name="Hexagon 49"/>
          <p:cNvSpPr/>
          <p:nvPr/>
        </p:nvSpPr>
        <p:spPr>
          <a:xfrm rot="5400000">
            <a:off x="7924165" y="2355215"/>
            <a:ext cx="2799080" cy="2491740"/>
          </a:xfrm>
          <a:prstGeom prst="hexagon">
            <a:avLst/>
          </a:prstGeom>
          <a:gradFill>
            <a:gsLst>
              <a:gs pos="100000">
                <a:srgbClr val="FE4444"/>
              </a:gs>
              <a:gs pos="100000">
                <a:srgbClr val="832B2B"/>
              </a:gs>
            </a:gsLst>
            <a:lin ang="5400000" scaled="0"/>
          </a:gradFill>
          <a:ln w="38100">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2" name="Text Box 51"/>
          <p:cNvSpPr txBox="1"/>
          <p:nvPr/>
        </p:nvSpPr>
        <p:spPr>
          <a:xfrm>
            <a:off x="1251585" y="2098040"/>
            <a:ext cx="2068830" cy="1014730"/>
          </a:xfrm>
          <a:prstGeom prst="rect">
            <a:avLst/>
          </a:prstGeom>
          <a:noFill/>
        </p:spPr>
        <p:txBody>
          <a:bodyPr wrap="square" rtlCol="0">
            <a:spAutoFit/>
          </a:bodyPr>
          <a:p>
            <a:pPr algn="ctr"/>
            <a:r>
              <a:rPr lang="en-US" sz="2000">
                <a:latin typeface="Exo 2 Medium" charset="0"/>
                <a:cs typeface="Exo 2 Medium" charset="0"/>
              </a:rPr>
              <a:t>Có khả năng thực hiện Phân loại và Hồi quy.</a:t>
            </a:r>
            <a:endParaRPr lang="en-US" sz="2000">
              <a:latin typeface="Exo 2 Medium" charset="0"/>
              <a:cs typeface="Exo 2 Medium" charset="0"/>
            </a:endParaRPr>
          </a:p>
        </p:txBody>
      </p:sp>
      <p:sp>
        <p:nvSpPr>
          <p:cNvPr id="53" name="Text Box 52"/>
          <p:cNvSpPr txBox="1"/>
          <p:nvPr/>
        </p:nvSpPr>
        <p:spPr>
          <a:xfrm>
            <a:off x="154940" y="4079240"/>
            <a:ext cx="2068830" cy="1014730"/>
          </a:xfrm>
          <a:prstGeom prst="rect">
            <a:avLst/>
          </a:prstGeom>
          <a:noFill/>
        </p:spPr>
        <p:txBody>
          <a:bodyPr wrap="square" rtlCol="0">
            <a:spAutoFit/>
          </a:bodyPr>
          <a:p>
            <a:pPr algn="ctr"/>
            <a:r>
              <a:rPr lang="en-US" sz="2000">
                <a:latin typeface="Exo 2 Medium" charset="0"/>
                <a:cs typeface="Exo 2 Medium" charset="0"/>
              </a:rPr>
              <a:t>Có thể xử lý các tập dữ liệu có kích thước lớn</a:t>
            </a:r>
            <a:endParaRPr lang="en-US" sz="2000">
              <a:latin typeface="Exo 2 Medium" charset="0"/>
              <a:cs typeface="Exo 2 Medium" charset="0"/>
            </a:endParaRPr>
          </a:p>
        </p:txBody>
      </p:sp>
      <p:sp>
        <p:nvSpPr>
          <p:cNvPr id="54" name="Text Box 53"/>
          <p:cNvSpPr txBox="1"/>
          <p:nvPr/>
        </p:nvSpPr>
        <p:spPr>
          <a:xfrm>
            <a:off x="2352675" y="3976370"/>
            <a:ext cx="2068830" cy="1322070"/>
          </a:xfrm>
          <a:prstGeom prst="rect">
            <a:avLst/>
          </a:prstGeom>
          <a:noFill/>
        </p:spPr>
        <p:txBody>
          <a:bodyPr wrap="square" rtlCol="0">
            <a:spAutoFit/>
          </a:bodyPr>
          <a:p>
            <a:pPr algn="ctr"/>
            <a:r>
              <a:rPr lang="en-US" sz="2000">
                <a:latin typeface="Exo 2 Medium" charset="0"/>
                <a:cs typeface="Exo 2 Medium" charset="0"/>
              </a:rPr>
              <a:t>Nâng cao độ chính xác và giảm thiểu Overfitting</a:t>
            </a:r>
            <a:endParaRPr lang="en-US" sz="2000">
              <a:latin typeface="Exo 2 Medium" charset="0"/>
              <a:cs typeface="Exo 2 Medium" charset="0"/>
            </a:endParaRPr>
          </a:p>
        </p:txBody>
      </p:sp>
      <p:sp>
        <p:nvSpPr>
          <p:cNvPr id="56" name="Text Box 55"/>
          <p:cNvSpPr txBox="1"/>
          <p:nvPr/>
        </p:nvSpPr>
        <p:spPr>
          <a:xfrm>
            <a:off x="8077200" y="2814955"/>
            <a:ext cx="2491740" cy="2030730"/>
          </a:xfrm>
          <a:prstGeom prst="rect">
            <a:avLst/>
          </a:prstGeom>
          <a:noFill/>
        </p:spPr>
        <p:txBody>
          <a:bodyPr wrap="square" rtlCol="0">
            <a:noAutofit/>
          </a:bodyPr>
          <a:p>
            <a:pPr algn="ctr"/>
            <a:r>
              <a:rPr lang="en-US" sz="2000">
                <a:latin typeface="Exo 2 Medium" charset="0"/>
                <a:cs typeface="Exo 2 Medium" charset="0"/>
              </a:rPr>
              <a:t>Dù có thể sử dụng cho Phân loại và Hồi quy, nó không phù cho các nhiệm vụ Hồi quy.</a:t>
            </a:r>
            <a:endParaRPr lang="en-US" sz="2000">
              <a:latin typeface="Exo 2 Medium" charset="0"/>
              <a:cs typeface="Exo 2 Medium"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0" name="Hexagon 9"/>
          <p:cNvSpPr/>
          <p:nvPr/>
        </p:nvSpPr>
        <p:spPr>
          <a:xfrm rot="5400000">
            <a:off x="6736080" y="1831340"/>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9" name="Hexagon 18"/>
          <p:cNvSpPr/>
          <p:nvPr/>
        </p:nvSpPr>
        <p:spPr>
          <a:xfrm rot="5400000">
            <a:off x="3670300" y="327787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Hexagon 14"/>
          <p:cNvSpPr/>
          <p:nvPr/>
        </p:nvSpPr>
        <p:spPr>
          <a:xfrm rot="5400000">
            <a:off x="-65405" y="493268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 name="Hexagon 11"/>
          <p:cNvSpPr/>
          <p:nvPr/>
        </p:nvSpPr>
        <p:spPr>
          <a:xfrm rot="5400000">
            <a:off x="7852410" y="-99060"/>
            <a:ext cx="1803400" cy="162687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Hexagon 10"/>
          <p:cNvSpPr/>
          <p:nvPr/>
        </p:nvSpPr>
        <p:spPr>
          <a:xfrm rot="5400000">
            <a:off x="9994265" y="2195830"/>
            <a:ext cx="1791970" cy="161671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 name="Hexagon 6"/>
          <p:cNvSpPr/>
          <p:nvPr/>
        </p:nvSpPr>
        <p:spPr>
          <a:xfrm rot="5400000">
            <a:off x="3994150" y="4730750"/>
            <a:ext cx="2210435" cy="199390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Hexagon 5"/>
          <p:cNvSpPr/>
          <p:nvPr/>
        </p:nvSpPr>
        <p:spPr>
          <a:xfrm rot="5400000">
            <a:off x="3430905" y="508000"/>
            <a:ext cx="1311910" cy="1183640"/>
          </a:xfrm>
          <a:prstGeom prst="hexagon">
            <a:avLst/>
          </a:prstGeom>
          <a:solidFill>
            <a:schemeClr val="bg1"/>
          </a:solidFill>
          <a:ln w="38100">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Hexagon 4"/>
          <p:cNvSpPr/>
          <p:nvPr/>
        </p:nvSpPr>
        <p:spPr>
          <a:xfrm rot="5400000">
            <a:off x="859790" y="2623185"/>
            <a:ext cx="1795145" cy="1619250"/>
          </a:xfrm>
          <a:prstGeom prst="hexagon">
            <a:avLst/>
          </a:prstGeom>
          <a:solidFill>
            <a:schemeClr val="bg1"/>
          </a:solidFill>
          <a:ln w="0">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 name="Hexagon 2"/>
          <p:cNvSpPr/>
          <p:nvPr/>
        </p:nvSpPr>
        <p:spPr>
          <a:xfrm rot="5400000">
            <a:off x="565150" y="189230"/>
            <a:ext cx="894080" cy="80645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5" name="Hexagon 24"/>
          <p:cNvSpPr/>
          <p:nvPr/>
        </p:nvSpPr>
        <p:spPr>
          <a:xfrm rot="5400000">
            <a:off x="6906260" y="3225800"/>
            <a:ext cx="2798445" cy="2523490"/>
          </a:xfrm>
          <a:prstGeom prst="hexagon">
            <a:avLst/>
          </a:prstGeom>
          <a:blipFill rotWithShape="1">
            <a:blip r:embed="rId1"/>
            <a:stretch>
              <a:fillRect t="2000" r="15000" b="4000"/>
            </a:stretch>
          </a:blip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Text Box 1"/>
          <p:cNvSpPr txBox="1"/>
          <p:nvPr/>
        </p:nvSpPr>
        <p:spPr>
          <a:xfrm>
            <a:off x="114300" y="1498600"/>
            <a:ext cx="7477125" cy="1445260"/>
          </a:xfrm>
          <a:prstGeom prst="rect">
            <a:avLst/>
          </a:prstGeom>
          <a:noFill/>
        </p:spPr>
        <p:txBody>
          <a:bodyPr wrap="square" rtlCol="0">
            <a:spAutoFit/>
          </a:bodyPr>
          <a:p>
            <a:r>
              <a:rPr lang="en-US" sz="4400">
                <a:solidFill>
                  <a:schemeClr val="tx1"/>
                </a:solidFill>
                <a:latin typeface="Exo 2 Light" charset="0"/>
                <a:cs typeface="Exo 2 Light" charset="0"/>
              </a:rPr>
              <a:t>MÔ TẢ THUẬT TOÁN RANDOM FOREST</a:t>
            </a:r>
            <a:r>
              <a:rPr lang="en-US" sz="4400">
                <a:solidFill>
                  <a:schemeClr val="bg1"/>
                </a:solidFill>
                <a:latin typeface="Exo 2 Light" charset="0"/>
                <a:cs typeface="Exo 2 Light" charset="0"/>
              </a:rPr>
              <a:t>.</a:t>
            </a:r>
            <a:endParaRPr lang="en-US" sz="4400">
              <a:solidFill>
                <a:schemeClr val="bg1"/>
              </a:solidFill>
              <a:latin typeface="Exo 2 Light" charset="0"/>
              <a:cs typeface="Exo 2 Light" charset="0"/>
            </a:endParaRPr>
          </a:p>
        </p:txBody>
      </p:sp>
      <p:sp>
        <p:nvSpPr>
          <p:cNvPr id="103" name="Text Box 102"/>
          <p:cNvSpPr txBox="1"/>
          <p:nvPr/>
        </p:nvSpPr>
        <p:spPr>
          <a:xfrm>
            <a:off x="114300" y="443865"/>
            <a:ext cx="5068570" cy="1198880"/>
          </a:xfrm>
          <a:prstGeom prst="rect">
            <a:avLst/>
          </a:prstGeom>
          <a:noFill/>
        </p:spPr>
        <p:txBody>
          <a:bodyPr wrap="square" rtlCol="0">
            <a:spAutoFit/>
          </a:bodyPr>
          <a:p>
            <a:r>
              <a:rPr lang="en-US" sz="7200">
                <a:ln>
                  <a:solidFill>
                    <a:schemeClr val="tx1"/>
                  </a:solidFill>
                </a:ln>
                <a:solidFill>
                  <a:schemeClr val="tx1"/>
                </a:solidFill>
                <a:latin typeface="Exo 2 Medium" charset="0"/>
                <a:cs typeface="Exo 2 Medium" charset="0"/>
              </a:rPr>
              <a:t>CHƯƠNG 2</a:t>
            </a:r>
            <a:endParaRPr lang="en-US" sz="7200">
              <a:ln>
                <a:solidFill>
                  <a:schemeClr val="tx1"/>
                </a:solidFill>
              </a:ln>
              <a:solidFill>
                <a:schemeClr val="tx1"/>
              </a:solidFill>
              <a:latin typeface="Exo 2 Medium" charset="0"/>
              <a:cs typeface="Exo 2 Medium" charset="0"/>
            </a:endParaRPr>
          </a:p>
        </p:txBody>
      </p:sp>
      <p:sp>
        <p:nvSpPr>
          <p:cNvPr id="16" name="Text Box 15"/>
          <p:cNvSpPr txBox="1"/>
          <p:nvPr/>
        </p:nvSpPr>
        <p:spPr>
          <a:xfrm>
            <a:off x="327025" y="3321685"/>
            <a:ext cx="5156835" cy="553085"/>
          </a:xfrm>
          <a:prstGeom prst="rect">
            <a:avLst/>
          </a:prstGeom>
          <a:noFill/>
        </p:spPr>
        <p:txBody>
          <a:bodyPr wrap="square" rtlCol="0">
            <a:spAutoFit/>
          </a:bodyPr>
          <a:p>
            <a:r>
              <a:rPr lang="en-US" sz="3000" b="1">
                <a:latin typeface="Exo 2" charset="0"/>
                <a:cs typeface="Exo 2" charset="0"/>
              </a:rPr>
              <a:t>Mô tả thuật toán</a:t>
            </a:r>
            <a:endParaRPr lang="en-US" sz="3000" b="1">
              <a:latin typeface="Exo 2" charset="0"/>
              <a:cs typeface="Exo 2" charset="0"/>
            </a:endParaRPr>
          </a:p>
        </p:txBody>
      </p:sp>
      <p:sp>
        <p:nvSpPr>
          <p:cNvPr id="17" name="Text Box 16"/>
          <p:cNvSpPr txBox="1"/>
          <p:nvPr/>
        </p:nvSpPr>
        <p:spPr>
          <a:xfrm>
            <a:off x="327025" y="3980180"/>
            <a:ext cx="6336665" cy="1803400"/>
          </a:xfrm>
          <a:prstGeom prst="rect">
            <a:avLst/>
          </a:prstGeom>
          <a:noFill/>
        </p:spPr>
        <p:txBody>
          <a:bodyPr wrap="square" rtlCol="0">
            <a:noAutofit/>
          </a:bodyPr>
          <a:p>
            <a:pPr algn="l"/>
            <a:r>
              <a:rPr lang="en-US">
                <a:latin typeface="Exo 2" charset="0"/>
                <a:cs typeface="Exo 2" charset="0"/>
              </a:rPr>
              <a:t>Ở bước huấn luyện, chúng ta sẽ xây dựng nhiều cây quyết định, các cây quyết định có thể khác nhau.</a:t>
            </a:r>
            <a:endParaRPr lang="en-US">
              <a:latin typeface="Exo 2" charset="0"/>
              <a:cs typeface="Exo 2" charset="0"/>
            </a:endParaRPr>
          </a:p>
          <a:p>
            <a:pPr algn="l"/>
            <a:endParaRPr lang="en-US">
              <a:latin typeface="Exo 2" charset="0"/>
              <a:cs typeface="Exo 2" charset="0"/>
            </a:endParaRPr>
          </a:p>
          <a:p>
            <a:pPr algn="l"/>
            <a:r>
              <a:rPr lang="en-US">
                <a:latin typeface="Exo 2" charset="0"/>
                <a:cs typeface="Exo 2" charset="0"/>
              </a:rPr>
              <a:t>Sau đó ở bước dự đoán, với một dữ liệu mới, thì ở mỗi cây quyết định mình sẽ đi từ trên xuống theo các node điều kiện để được các dự đoán, sau đó kết quả cuối cùng được tổng hợp từ kết quả của các cây quyết định.</a:t>
            </a:r>
            <a:endParaRPr lang="en-US">
              <a:latin typeface="Exo 2" charset="0"/>
              <a:cs typeface="Exo 2" charset="0"/>
            </a:endParaRPr>
          </a:p>
          <a:p>
            <a:pPr algn="l"/>
            <a:endParaRPr lang="en-US">
              <a:latin typeface="Exo 2" charset="0"/>
              <a:cs typeface="Exo 2" charset="0"/>
            </a:endParaRPr>
          </a:p>
        </p:txBody>
      </p:sp>
      <p:grpSp>
        <p:nvGrpSpPr>
          <p:cNvPr id="22" name="Group 21"/>
          <p:cNvGrpSpPr/>
          <p:nvPr/>
        </p:nvGrpSpPr>
        <p:grpSpPr>
          <a:xfrm>
            <a:off x="9697720" y="3075940"/>
            <a:ext cx="2523490" cy="2797810"/>
            <a:chOff x="15272" y="4844"/>
            <a:chExt cx="3974" cy="4406"/>
          </a:xfrm>
          <a:solidFill>
            <a:schemeClr val="accent1">
              <a:lumMod val="20000"/>
              <a:lumOff val="80000"/>
            </a:schemeClr>
          </a:solidFill>
        </p:grpSpPr>
        <p:sp>
          <p:nvSpPr>
            <p:cNvPr id="26" name="Hexagon 25"/>
            <p:cNvSpPr/>
            <p:nvPr/>
          </p:nvSpPr>
          <p:spPr>
            <a:xfrm rot="5400000">
              <a:off x="15056" y="5060"/>
              <a:ext cx="4407" cy="3974"/>
            </a:xfrm>
            <a:prstGeom prst="hexagon">
              <a:avLst/>
            </a:prstGeom>
            <a:grpFill/>
            <a:ln w="38100">
              <a:solidFill>
                <a:schemeClr val="accent1">
                  <a:lumMod val="5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9" name="Picture 8" descr="tree"/>
            <p:cNvPicPr>
              <a:picLocks noChangeAspect="1"/>
            </p:cNvPicPr>
            <p:nvPr/>
          </p:nvPicPr>
          <p:blipFill>
            <a:blip r:embed="rId2"/>
            <a:stretch>
              <a:fillRect/>
            </a:stretch>
          </p:blipFill>
          <p:spPr>
            <a:xfrm>
              <a:off x="16233" y="5875"/>
              <a:ext cx="2190" cy="2190"/>
            </a:xfrm>
            <a:prstGeom prst="rect">
              <a:avLst/>
            </a:prstGeom>
            <a:grpFill/>
          </p:spPr>
        </p:pic>
      </p:grpSp>
      <p:sp>
        <p:nvSpPr>
          <p:cNvPr id="13" name="Hexagon 12"/>
          <p:cNvSpPr/>
          <p:nvPr/>
        </p:nvSpPr>
        <p:spPr>
          <a:xfrm rot="5400000">
            <a:off x="9810750" y="5325745"/>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4" name="Hexagon 13"/>
          <p:cNvSpPr/>
          <p:nvPr/>
        </p:nvSpPr>
        <p:spPr>
          <a:xfrm rot="5400000">
            <a:off x="7351395" y="5370195"/>
            <a:ext cx="1091565" cy="98488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0" name="Hexagon 19"/>
          <p:cNvSpPr/>
          <p:nvPr/>
        </p:nvSpPr>
        <p:spPr>
          <a:xfrm rot="5400000">
            <a:off x="10312400" y="-1129665"/>
            <a:ext cx="2433955" cy="219583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Hexagon 3"/>
          <p:cNvSpPr/>
          <p:nvPr/>
        </p:nvSpPr>
        <p:spPr>
          <a:xfrm rot="5400000">
            <a:off x="8223885" y="940435"/>
            <a:ext cx="2798445" cy="2523490"/>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18" name="Picture 17" descr="forest"/>
          <p:cNvPicPr>
            <a:picLocks noChangeAspect="1"/>
          </p:cNvPicPr>
          <p:nvPr/>
        </p:nvPicPr>
        <p:blipFill>
          <a:blip r:embed="rId3"/>
          <a:stretch>
            <a:fillRect/>
          </a:stretch>
        </p:blipFill>
        <p:spPr>
          <a:xfrm>
            <a:off x="8860790" y="1441450"/>
            <a:ext cx="1499870" cy="149987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7" name="Hexagon 6"/>
          <p:cNvSpPr/>
          <p:nvPr/>
        </p:nvSpPr>
        <p:spPr>
          <a:xfrm rot="5400000">
            <a:off x="7445375" y="5386070"/>
            <a:ext cx="927100" cy="820420"/>
          </a:xfrm>
          <a:prstGeom prst="hexagon">
            <a:avLst/>
          </a:prstGeom>
          <a:solidFill>
            <a:schemeClr val="bg1"/>
          </a:solidFill>
          <a:ln w="0" cmpd="sng">
            <a:solidFill>
              <a:schemeClr val="bg1">
                <a:lumMod val="65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Hexagon 3"/>
          <p:cNvSpPr/>
          <p:nvPr/>
        </p:nvSpPr>
        <p:spPr>
          <a:xfrm rot="5400000">
            <a:off x="2369820" y="2764155"/>
            <a:ext cx="1905635" cy="1686560"/>
          </a:xfrm>
          <a:prstGeom prst="hexagon">
            <a:avLst/>
          </a:prstGeom>
          <a:solidFill>
            <a:schemeClr val="bg1"/>
          </a:solidFill>
          <a:ln w="0" cmpd="sng">
            <a:solidFill>
              <a:schemeClr val="bg1">
                <a:lumMod val="65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Hexagon 5"/>
          <p:cNvSpPr/>
          <p:nvPr/>
        </p:nvSpPr>
        <p:spPr>
          <a:xfrm rot="5400000">
            <a:off x="3947795" y="5126355"/>
            <a:ext cx="2044065" cy="1809115"/>
          </a:xfrm>
          <a:prstGeom prst="hexagon">
            <a:avLst/>
          </a:prstGeom>
          <a:solidFill>
            <a:schemeClr val="bg1"/>
          </a:solidFill>
          <a:ln w="0" cmpd="sng">
            <a:solidFill>
              <a:schemeClr val="bg1">
                <a:lumMod val="65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7" name="Hexagon 126"/>
          <p:cNvSpPr/>
          <p:nvPr/>
        </p:nvSpPr>
        <p:spPr>
          <a:xfrm rot="5400000">
            <a:off x="217170" y="193675"/>
            <a:ext cx="927100" cy="820420"/>
          </a:xfrm>
          <a:prstGeom prst="hexagon">
            <a:avLst/>
          </a:prstGeom>
          <a:solidFill>
            <a:schemeClr val="bg1"/>
          </a:solidFill>
          <a:ln w="0" cmpd="sng">
            <a:solidFill>
              <a:schemeClr val="bg1">
                <a:lumMod val="65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6" name="Freeform 85"/>
          <p:cNvSpPr/>
          <p:nvPr/>
        </p:nvSpPr>
        <p:spPr>
          <a:xfrm rot="5400000">
            <a:off x="3032125" y="-6895464"/>
            <a:ext cx="11830050" cy="9201149"/>
          </a:xfrm>
          <a:custGeom>
            <a:avLst/>
            <a:gdLst>
              <a:gd name="adj" fmla="val 25000"/>
              <a:gd name="vf" fmla="val 115470"/>
              <a:gd name="maxAdj" fmla="*/ 50000 w ss"/>
              <a:gd name="a" fmla="pin 0 adj maxAdj"/>
              <a:gd name="shd2" fmla="*/ hd2 vf 100000"/>
              <a:gd name="x1" fmla="*/ ss a 100000"/>
              <a:gd name="x2" fmla="+- r 0 x1"/>
              <a:gd name="dy1" fmla="sin shd2 3600000"/>
              <a:gd name="y1" fmla="+- vc 0 dy1"/>
              <a:gd name="y2" fmla="+- vc dy1 0"/>
              <a:gd name="q1" fmla="*/ maxAdj -1 2"/>
              <a:gd name="q2" fmla="+- a q1 0"/>
              <a:gd name="q3" fmla="?: q2 4 2"/>
              <a:gd name="q4" fmla="?: q2 3 2"/>
              <a:gd name="q5" fmla="?: q2 q1 0"/>
              <a:gd name="q6" fmla="+/ a q5 q1"/>
              <a:gd name="q7" fmla="*/ q6 q4 -1"/>
              <a:gd name="q8" fmla="+- q3 q7 0"/>
              <a:gd name="il" fmla="*/ w q8 24"/>
              <a:gd name="it" fmla="*/ h q8 24"/>
              <a:gd name="ir" fmla="+- r 0 il"/>
              <a:gd name="ib" fmla="+- b 0 it"/>
            </a:gdLst>
            <a:ahLst/>
            <a:cxnLst>
              <a:cxn ang="0">
                <a:pos x="r" y="vc"/>
              </a:cxn>
              <a:cxn ang="cd4">
                <a:pos x="x2" y="y2"/>
              </a:cxn>
              <a:cxn ang="cd4">
                <a:pos x="x1" y="y2"/>
              </a:cxn>
              <a:cxn ang="cd2">
                <a:pos x="l" y="vc"/>
              </a:cxn>
              <a:cxn ang="3">
                <a:pos x="x1" y="y1"/>
              </a:cxn>
              <a:cxn ang="3">
                <a:pos x="x2" y="y1"/>
              </a:cxn>
            </a:cxnLst>
            <a:rect l="l" t="t" r="r" b="b"/>
            <a:pathLst>
              <a:path w="18630" h="14490">
                <a:moveTo>
                  <a:pt x="0" y="10445"/>
                </a:moveTo>
                <a:lnTo>
                  <a:pt x="998" y="8450"/>
                </a:lnTo>
                <a:lnTo>
                  <a:pt x="3413" y="8450"/>
                </a:lnTo>
                <a:lnTo>
                  <a:pt x="4410" y="10445"/>
                </a:lnTo>
                <a:lnTo>
                  <a:pt x="3413" y="12440"/>
                </a:lnTo>
                <a:lnTo>
                  <a:pt x="998" y="12440"/>
                </a:lnTo>
                <a:lnTo>
                  <a:pt x="0" y="10445"/>
                </a:lnTo>
                <a:close/>
                <a:moveTo>
                  <a:pt x="0" y="6275"/>
                </a:moveTo>
                <a:lnTo>
                  <a:pt x="998" y="4280"/>
                </a:lnTo>
                <a:lnTo>
                  <a:pt x="3413" y="4280"/>
                </a:lnTo>
                <a:lnTo>
                  <a:pt x="4410" y="6275"/>
                </a:lnTo>
                <a:lnTo>
                  <a:pt x="3413" y="8270"/>
                </a:lnTo>
                <a:lnTo>
                  <a:pt x="998" y="8270"/>
                </a:lnTo>
                <a:lnTo>
                  <a:pt x="0" y="6275"/>
                </a:lnTo>
                <a:close/>
                <a:moveTo>
                  <a:pt x="0" y="2105"/>
                </a:moveTo>
                <a:lnTo>
                  <a:pt x="998" y="110"/>
                </a:lnTo>
                <a:lnTo>
                  <a:pt x="3413" y="110"/>
                </a:lnTo>
                <a:lnTo>
                  <a:pt x="4410" y="2105"/>
                </a:lnTo>
                <a:lnTo>
                  <a:pt x="3413" y="4100"/>
                </a:lnTo>
                <a:lnTo>
                  <a:pt x="998" y="4100"/>
                </a:lnTo>
                <a:lnTo>
                  <a:pt x="0" y="2105"/>
                </a:lnTo>
                <a:close/>
                <a:moveTo>
                  <a:pt x="3560" y="12495"/>
                </a:moveTo>
                <a:lnTo>
                  <a:pt x="4558" y="10500"/>
                </a:lnTo>
                <a:lnTo>
                  <a:pt x="6973" y="10500"/>
                </a:lnTo>
                <a:lnTo>
                  <a:pt x="7970" y="12495"/>
                </a:lnTo>
                <a:lnTo>
                  <a:pt x="6973" y="14490"/>
                </a:lnTo>
                <a:lnTo>
                  <a:pt x="4558" y="14490"/>
                </a:lnTo>
                <a:lnTo>
                  <a:pt x="3560" y="12495"/>
                </a:lnTo>
                <a:close/>
                <a:moveTo>
                  <a:pt x="3560" y="8325"/>
                </a:moveTo>
                <a:lnTo>
                  <a:pt x="4558" y="6330"/>
                </a:lnTo>
                <a:lnTo>
                  <a:pt x="6973" y="6330"/>
                </a:lnTo>
                <a:lnTo>
                  <a:pt x="7970" y="8325"/>
                </a:lnTo>
                <a:lnTo>
                  <a:pt x="6973" y="10320"/>
                </a:lnTo>
                <a:lnTo>
                  <a:pt x="4558" y="10320"/>
                </a:lnTo>
                <a:lnTo>
                  <a:pt x="3560" y="8325"/>
                </a:lnTo>
                <a:close/>
                <a:moveTo>
                  <a:pt x="3560" y="4155"/>
                </a:moveTo>
                <a:lnTo>
                  <a:pt x="4558" y="2160"/>
                </a:lnTo>
                <a:lnTo>
                  <a:pt x="6973" y="2160"/>
                </a:lnTo>
                <a:lnTo>
                  <a:pt x="7970" y="4155"/>
                </a:lnTo>
                <a:lnTo>
                  <a:pt x="6973" y="6150"/>
                </a:lnTo>
                <a:lnTo>
                  <a:pt x="4558" y="6150"/>
                </a:lnTo>
                <a:lnTo>
                  <a:pt x="3560" y="4155"/>
                </a:lnTo>
                <a:close/>
                <a:moveTo>
                  <a:pt x="7100" y="10395"/>
                </a:moveTo>
                <a:lnTo>
                  <a:pt x="8098" y="8400"/>
                </a:lnTo>
                <a:lnTo>
                  <a:pt x="10513" y="8400"/>
                </a:lnTo>
                <a:lnTo>
                  <a:pt x="11510" y="10395"/>
                </a:lnTo>
                <a:lnTo>
                  <a:pt x="10513" y="12390"/>
                </a:lnTo>
                <a:lnTo>
                  <a:pt x="8098" y="12390"/>
                </a:lnTo>
                <a:lnTo>
                  <a:pt x="7100" y="10395"/>
                </a:lnTo>
                <a:close/>
                <a:moveTo>
                  <a:pt x="7100" y="6225"/>
                </a:moveTo>
                <a:lnTo>
                  <a:pt x="8098" y="4230"/>
                </a:lnTo>
                <a:lnTo>
                  <a:pt x="10513" y="4230"/>
                </a:lnTo>
                <a:lnTo>
                  <a:pt x="11510" y="6225"/>
                </a:lnTo>
                <a:lnTo>
                  <a:pt x="10513" y="8220"/>
                </a:lnTo>
                <a:lnTo>
                  <a:pt x="8098" y="8220"/>
                </a:lnTo>
                <a:lnTo>
                  <a:pt x="7100" y="6225"/>
                </a:lnTo>
                <a:close/>
                <a:moveTo>
                  <a:pt x="7100" y="2055"/>
                </a:moveTo>
                <a:lnTo>
                  <a:pt x="8098" y="60"/>
                </a:lnTo>
                <a:lnTo>
                  <a:pt x="10513" y="60"/>
                </a:lnTo>
                <a:lnTo>
                  <a:pt x="11510" y="2055"/>
                </a:lnTo>
                <a:lnTo>
                  <a:pt x="10513" y="4050"/>
                </a:lnTo>
                <a:lnTo>
                  <a:pt x="8098" y="4050"/>
                </a:lnTo>
                <a:lnTo>
                  <a:pt x="7100" y="2055"/>
                </a:lnTo>
                <a:close/>
                <a:moveTo>
                  <a:pt x="10660" y="12445"/>
                </a:moveTo>
                <a:lnTo>
                  <a:pt x="11658" y="10450"/>
                </a:lnTo>
                <a:lnTo>
                  <a:pt x="14073" y="10450"/>
                </a:lnTo>
                <a:lnTo>
                  <a:pt x="15070" y="12445"/>
                </a:lnTo>
                <a:lnTo>
                  <a:pt x="14073" y="14440"/>
                </a:lnTo>
                <a:lnTo>
                  <a:pt x="11658" y="14440"/>
                </a:lnTo>
                <a:lnTo>
                  <a:pt x="10660" y="12445"/>
                </a:lnTo>
                <a:close/>
                <a:moveTo>
                  <a:pt x="10660" y="8275"/>
                </a:moveTo>
                <a:lnTo>
                  <a:pt x="11658" y="6280"/>
                </a:lnTo>
                <a:lnTo>
                  <a:pt x="14073" y="6280"/>
                </a:lnTo>
                <a:lnTo>
                  <a:pt x="15070" y="8275"/>
                </a:lnTo>
                <a:lnTo>
                  <a:pt x="14073" y="10270"/>
                </a:lnTo>
                <a:lnTo>
                  <a:pt x="11658" y="10270"/>
                </a:lnTo>
                <a:lnTo>
                  <a:pt x="10660" y="8275"/>
                </a:lnTo>
                <a:close/>
                <a:moveTo>
                  <a:pt x="10660" y="4105"/>
                </a:moveTo>
                <a:lnTo>
                  <a:pt x="11658" y="2110"/>
                </a:lnTo>
                <a:lnTo>
                  <a:pt x="14073" y="2110"/>
                </a:lnTo>
                <a:lnTo>
                  <a:pt x="15070" y="4105"/>
                </a:lnTo>
                <a:lnTo>
                  <a:pt x="14073" y="6100"/>
                </a:lnTo>
                <a:lnTo>
                  <a:pt x="11658" y="6100"/>
                </a:lnTo>
                <a:lnTo>
                  <a:pt x="10660" y="4105"/>
                </a:lnTo>
                <a:close/>
                <a:moveTo>
                  <a:pt x="14220" y="10335"/>
                </a:moveTo>
                <a:lnTo>
                  <a:pt x="15218" y="8340"/>
                </a:lnTo>
                <a:lnTo>
                  <a:pt x="17633" y="8340"/>
                </a:lnTo>
                <a:lnTo>
                  <a:pt x="18630" y="10335"/>
                </a:lnTo>
                <a:lnTo>
                  <a:pt x="17633" y="12330"/>
                </a:lnTo>
                <a:lnTo>
                  <a:pt x="15218" y="12330"/>
                </a:lnTo>
                <a:lnTo>
                  <a:pt x="14220" y="10335"/>
                </a:lnTo>
                <a:close/>
                <a:moveTo>
                  <a:pt x="14220" y="6165"/>
                </a:moveTo>
                <a:lnTo>
                  <a:pt x="15218" y="4170"/>
                </a:lnTo>
                <a:lnTo>
                  <a:pt x="17633" y="4170"/>
                </a:lnTo>
                <a:lnTo>
                  <a:pt x="18630" y="6165"/>
                </a:lnTo>
                <a:lnTo>
                  <a:pt x="17633" y="8160"/>
                </a:lnTo>
                <a:lnTo>
                  <a:pt x="15218" y="8160"/>
                </a:lnTo>
                <a:lnTo>
                  <a:pt x="14220" y="6165"/>
                </a:lnTo>
                <a:close/>
                <a:moveTo>
                  <a:pt x="14220" y="1995"/>
                </a:moveTo>
                <a:lnTo>
                  <a:pt x="15218" y="0"/>
                </a:lnTo>
                <a:lnTo>
                  <a:pt x="17633" y="0"/>
                </a:lnTo>
                <a:lnTo>
                  <a:pt x="18630" y="1995"/>
                </a:lnTo>
                <a:lnTo>
                  <a:pt x="17633" y="3990"/>
                </a:lnTo>
                <a:lnTo>
                  <a:pt x="15218" y="3990"/>
                </a:lnTo>
                <a:lnTo>
                  <a:pt x="14220" y="1995"/>
                </a:lnTo>
                <a:close/>
              </a:path>
            </a:pathLst>
          </a:custGeom>
          <a:blipFill rotWithShape="1">
            <a:blip r:embed="rId1"/>
            <a:stretch>
              <a:fillRect/>
            </a:stretch>
          </a:blip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p>
            <a:pPr algn="ctr"/>
            <a:endParaRPr lang="en-US"/>
          </a:p>
        </p:txBody>
      </p:sp>
      <p:sp>
        <p:nvSpPr>
          <p:cNvPr id="2" name="Text Box 1"/>
          <p:cNvSpPr txBox="1"/>
          <p:nvPr/>
        </p:nvSpPr>
        <p:spPr>
          <a:xfrm>
            <a:off x="114300" y="1498600"/>
            <a:ext cx="7477125" cy="1445260"/>
          </a:xfrm>
          <a:prstGeom prst="rect">
            <a:avLst/>
          </a:prstGeom>
          <a:noFill/>
        </p:spPr>
        <p:txBody>
          <a:bodyPr wrap="square" rtlCol="0">
            <a:spAutoFit/>
          </a:bodyPr>
          <a:p>
            <a:r>
              <a:rPr lang="en-US" sz="4400">
                <a:solidFill>
                  <a:schemeClr val="tx1"/>
                </a:solidFill>
                <a:latin typeface="Exo 2 Light" charset="0"/>
                <a:cs typeface="Exo 2 Light" charset="0"/>
              </a:rPr>
              <a:t>GIỚI THIỆU, MỤC TIÊU</a:t>
            </a:r>
            <a:endParaRPr lang="en-US" sz="4400">
              <a:solidFill>
                <a:schemeClr val="tx1"/>
              </a:solidFill>
              <a:latin typeface="Exo 2 Light" charset="0"/>
              <a:cs typeface="Exo 2 Light" charset="0"/>
            </a:endParaRPr>
          </a:p>
          <a:p>
            <a:r>
              <a:rPr lang="en-US" sz="4400">
                <a:solidFill>
                  <a:schemeClr val="tx1"/>
                </a:solidFill>
                <a:latin typeface="Exo 2 Light" charset="0"/>
                <a:cs typeface="Exo 2 Light" charset="0"/>
              </a:rPr>
              <a:t>VÀ NHIỆM VỤ BÀI TOÁ</a:t>
            </a:r>
            <a:r>
              <a:rPr lang="en-US" sz="4400">
                <a:solidFill>
                  <a:schemeClr val="bg1"/>
                </a:solidFill>
                <a:latin typeface="Exo 2 Light" charset="0"/>
                <a:cs typeface="Exo 2 Light" charset="0"/>
              </a:rPr>
              <a:t>N.</a:t>
            </a:r>
            <a:endParaRPr lang="en-US" sz="4400">
              <a:solidFill>
                <a:schemeClr val="bg1"/>
              </a:solidFill>
              <a:latin typeface="Exo 2 Light" charset="0"/>
              <a:cs typeface="Exo 2 Light" charset="0"/>
            </a:endParaRPr>
          </a:p>
        </p:txBody>
      </p:sp>
      <p:sp>
        <p:nvSpPr>
          <p:cNvPr id="3" name="Hexagon 2"/>
          <p:cNvSpPr/>
          <p:nvPr/>
        </p:nvSpPr>
        <p:spPr>
          <a:xfrm rot="5400000">
            <a:off x="3637915" y="-980440"/>
            <a:ext cx="1665605" cy="1474470"/>
          </a:xfrm>
          <a:prstGeom prst="hexagon">
            <a:avLst/>
          </a:prstGeom>
          <a:solidFill>
            <a:schemeClr val="bg1"/>
          </a:solidFill>
          <a:ln w="0" cmpd="sng">
            <a:solidFill>
              <a:schemeClr val="bg1">
                <a:lumMod val="85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3" name="Text Box 102"/>
          <p:cNvSpPr txBox="1"/>
          <p:nvPr/>
        </p:nvSpPr>
        <p:spPr>
          <a:xfrm>
            <a:off x="139700" y="419100"/>
            <a:ext cx="5068570" cy="1198880"/>
          </a:xfrm>
          <a:prstGeom prst="rect">
            <a:avLst/>
          </a:prstGeom>
          <a:noFill/>
        </p:spPr>
        <p:txBody>
          <a:bodyPr wrap="square" rtlCol="0">
            <a:spAutoFit/>
          </a:bodyPr>
          <a:p>
            <a:r>
              <a:rPr lang="en-US" sz="7200">
                <a:ln>
                  <a:solidFill>
                    <a:schemeClr val="tx1"/>
                  </a:solidFill>
                </a:ln>
                <a:solidFill>
                  <a:schemeClr val="tx1"/>
                </a:solidFill>
                <a:latin typeface="Exo 2 Medium" charset="0"/>
                <a:cs typeface="Exo 2 Medium" charset="0"/>
              </a:rPr>
              <a:t>CHƯƠNG 1</a:t>
            </a:r>
            <a:endParaRPr lang="en-US" sz="7200">
              <a:ln>
                <a:solidFill>
                  <a:schemeClr val="tx1"/>
                </a:solidFill>
              </a:ln>
              <a:solidFill>
                <a:schemeClr val="tx1"/>
              </a:solidFill>
              <a:latin typeface="Exo 2 Medium" charset="0"/>
              <a:cs typeface="Exo 2 Medium" charset="0"/>
            </a:endParaRPr>
          </a:p>
        </p:txBody>
      </p:sp>
      <p:sp>
        <p:nvSpPr>
          <p:cNvPr id="16" name="Text Box 15"/>
          <p:cNvSpPr txBox="1"/>
          <p:nvPr/>
        </p:nvSpPr>
        <p:spPr>
          <a:xfrm>
            <a:off x="708025" y="3530600"/>
            <a:ext cx="1143000" cy="553085"/>
          </a:xfrm>
          <a:prstGeom prst="rect">
            <a:avLst/>
          </a:prstGeom>
          <a:noFill/>
        </p:spPr>
        <p:txBody>
          <a:bodyPr wrap="square" rtlCol="0">
            <a:spAutoFit/>
          </a:bodyPr>
          <a:p>
            <a:r>
              <a:rPr lang="en-US" sz="3000" b="1">
                <a:latin typeface="Exo 2" charset="0"/>
                <a:cs typeface="Exo 2" charset="0"/>
              </a:rPr>
              <a:t>01</a:t>
            </a:r>
            <a:endParaRPr lang="en-US" sz="3000" b="1">
              <a:latin typeface="Exo 2" charset="0"/>
              <a:cs typeface="Exo 2" charset="0"/>
            </a:endParaRPr>
          </a:p>
        </p:txBody>
      </p:sp>
      <p:sp>
        <p:nvSpPr>
          <p:cNvPr id="17" name="Text Box 16"/>
          <p:cNvSpPr txBox="1"/>
          <p:nvPr/>
        </p:nvSpPr>
        <p:spPr>
          <a:xfrm>
            <a:off x="708025" y="4083685"/>
            <a:ext cx="2527300" cy="1803400"/>
          </a:xfrm>
          <a:prstGeom prst="rect">
            <a:avLst/>
          </a:prstGeom>
          <a:noFill/>
        </p:spPr>
        <p:txBody>
          <a:bodyPr wrap="square" rtlCol="0">
            <a:noAutofit/>
          </a:bodyPr>
          <a:p>
            <a:pPr algn="l"/>
            <a:r>
              <a:rPr lang="en-US">
                <a:latin typeface="Exo 2" charset="0"/>
                <a:cs typeface="Exo 2" charset="0"/>
              </a:rPr>
              <a:t>Random forest là thuật toán supervised learning, có thể giải quyết cả bài toán regression và classification. </a:t>
            </a:r>
            <a:endParaRPr lang="en-US">
              <a:latin typeface="Exo 2" charset="0"/>
              <a:cs typeface="Exo 2" charset="0"/>
            </a:endParaRPr>
          </a:p>
        </p:txBody>
      </p:sp>
      <p:sp>
        <p:nvSpPr>
          <p:cNvPr id="20" name="Text Box 19"/>
          <p:cNvSpPr txBox="1"/>
          <p:nvPr/>
        </p:nvSpPr>
        <p:spPr>
          <a:xfrm>
            <a:off x="8207375" y="3530600"/>
            <a:ext cx="1143000" cy="553085"/>
          </a:xfrm>
          <a:prstGeom prst="rect">
            <a:avLst/>
          </a:prstGeom>
          <a:noFill/>
        </p:spPr>
        <p:txBody>
          <a:bodyPr wrap="square" rtlCol="0">
            <a:spAutoFit/>
          </a:bodyPr>
          <a:p>
            <a:r>
              <a:rPr lang="en-US" sz="3000" b="1">
                <a:solidFill>
                  <a:schemeClr val="bg1"/>
                </a:solidFill>
                <a:latin typeface="Exo 2" charset="0"/>
                <a:cs typeface="Exo 2" charset="0"/>
              </a:rPr>
              <a:t>03</a:t>
            </a:r>
            <a:endParaRPr lang="en-US" sz="3000" b="1">
              <a:solidFill>
                <a:schemeClr val="bg1"/>
              </a:solidFill>
              <a:latin typeface="Exo 2" charset="0"/>
              <a:cs typeface="Exo 2" charset="0"/>
            </a:endParaRPr>
          </a:p>
        </p:txBody>
      </p:sp>
      <p:sp>
        <p:nvSpPr>
          <p:cNvPr id="21" name="Text Box 20"/>
          <p:cNvSpPr txBox="1"/>
          <p:nvPr/>
        </p:nvSpPr>
        <p:spPr>
          <a:xfrm>
            <a:off x="8207375" y="4083685"/>
            <a:ext cx="2907665" cy="2590800"/>
          </a:xfrm>
          <a:prstGeom prst="rect">
            <a:avLst/>
          </a:prstGeom>
          <a:noFill/>
        </p:spPr>
        <p:txBody>
          <a:bodyPr wrap="square" rtlCol="0">
            <a:noAutofit/>
          </a:bodyPr>
          <a:p>
            <a:pPr algn="l"/>
            <a:r>
              <a:rPr lang="en-US">
                <a:solidFill>
                  <a:schemeClr val="bg1"/>
                </a:solidFill>
                <a:latin typeface="Exo 2" charset="0"/>
                <a:cs typeface="Exo 2" charset="0"/>
              </a:rPr>
              <a:t>Xây dựng một chương trình áp dụng thuật toán Random Forest để phân loại rượu vang sẽ là huấn luyện thuật toán trên một tập dữ liệu các mẫu rượu vang với các đặc điểm đã biết và các loại rượu vang tương ứng của chúng. </a:t>
            </a:r>
            <a:endParaRPr lang="en-US">
              <a:solidFill>
                <a:schemeClr val="bg1"/>
              </a:solidFill>
              <a:latin typeface="Exo 2" charset="0"/>
              <a:cs typeface="Exo 2" charset="0"/>
            </a:endParaRPr>
          </a:p>
        </p:txBody>
      </p:sp>
      <p:sp>
        <p:nvSpPr>
          <p:cNvPr id="25" name="Hexagon 24"/>
          <p:cNvSpPr/>
          <p:nvPr/>
        </p:nvSpPr>
        <p:spPr>
          <a:xfrm rot="5400000">
            <a:off x="6906260" y="3225800"/>
            <a:ext cx="2798445" cy="2523490"/>
          </a:xfrm>
          <a:prstGeom prst="hexagon">
            <a:avLst/>
          </a:prstGeom>
          <a:solidFill>
            <a:schemeClr val="bg1"/>
          </a:solidFill>
          <a:ln w="38100">
            <a:solidFill>
              <a:schemeClr val="bg1">
                <a:lumMod val="9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6" name="Hexagon 25"/>
          <p:cNvSpPr/>
          <p:nvPr/>
        </p:nvSpPr>
        <p:spPr>
          <a:xfrm rot="5400000">
            <a:off x="9560560" y="3213100"/>
            <a:ext cx="2798445" cy="2523490"/>
          </a:xfrm>
          <a:prstGeom prst="hexagon">
            <a:avLst/>
          </a:prstGeom>
          <a:solidFill>
            <a:schemeClr val="bg1"/>
          </a:solidFill>
          <a:ln w="38100">
            <a:solidFill>
              <a:schemeClr val="bg1">
                <a:lumMod val="9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2" name="Rounded Rectangle 21"/>
          <p:cNvSpPr/>
          <p:nvPr/>
        </p:nvSpPr>
        <p:spPr>
          <a:xfrm>
            <a:off x="4346575" y="3620135"/>
            <a:ext cx="3027680" cy="3223895"/>
          </a:xfrm>
          <a:prstGeom prst="roundRect">
            <a:avLst/>
          </a:prstGeom>
          <a:solidFill>
            <a:srgbClr val="176B8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8" name="Text Box 17"/>
          <p:cNvSpPr txBox="1"/>
          <p:nvPr/>
        </p:nvSpPr>
        <p:spPr>
          <a:xfrm>
            <a:off x="4516755" y="3530600"/>
            <a:ext cx="1143000" cy="553085"/>
          </a:xfrm>
          <a:prstGeom prst="rect">
            <a:avLst/>
          </a:prstGeom>
          <a:noFill/>
        </p:spPr>
        <p:txBody>
          <a:bodyPr wrap="square" rtlCol="0">
            <a:spAutoFit/>
          </a:bodyPr>
          <a:p>
            <a:r>
              <a:rPr lang="en-US" sz="3000" b="1">
                <a:solidFill>
                  <a:schemeClr val="bg1"/>
                </a:solidFill>
                <a:latin typeface="Exo 2" charset="0"/>
                <a:cs typeface="Exo 2" charset="0"/>
              </a:rPr>
              <a:t>02</a:t>
            </a:r>
            <a:endParaRPr lang="en-US" sz="3000" b="1">
              <a:solidFill>
                <a:schemeClr val="bg1"/>
              </a:solidFill>
              <a:latin typeface="Exo 2" charset="0"/>
              <a:cs typeface="Exo 2" charset="0"/>
            </a:endParaRPr>
          </a:p>
        </p:txBody>
      </p:sp>
      <p:sp>
        <p:nvSpPr>
          <p:cNvPr id="19" name="Text Box 18"/>
          <p:cNvSpPr txBox="1"/>
          <p:nvPr/>
        </p:nvSpPr>
        <p:spPr>
          <a:xfrm>
            <a:off x="4516755" y="4083685"/>
            <a:ext cx="2527300" cy="1803400"/>
          </a:xfrm>
          <a:prstGeom prst="rect">
            <a:avLst/>
          </a:prstGeom>
          <a:noFill/>
        </p:spPr>
        <p:txBody>
          <a:bodyPr wrap="square" rtlCol="0">
            <a:noAutofit/>
          </a:bodyPr>
          <a:p>
            <a:pPr algn="l"/>
            <a:r>
              <a:rPr lang="en-US">
                <a:solidFill>
                  <a:schemeClr val="bg1"/>
                </a:solidFill>
                <a:latin typeface="Exo 2" charset="0"/>
                <a:cs typeface="Exo 2" charset="0"/>
              </a:rPr>
              <a:t>Mục tiêu đối với nhóm là xây dựng thành công bài toán cho chương trình đáp ứng được các yêu cầu và mục tiêu đưa ra ban đầu trong việc phân loại rượu vang </a:t>
            </a:r>
            <a:endParaRPr lang="en-US">
              <a:solidFill>
                <a:schemeClr val="bg1"/>
              </a:solidFill>
              <a:latin typeface="Exo 2" charset="0"/>
              <a:cs typeface="Exo 2" charset="0"/>
            </a:endParaRPr>
          </a:p>
        </p:txBody>
      </p:sp>
      <p:sp>
        <p:nvSpPr>
          <p:cNvPr id="5" name="Hexagon 4"/>
          <p:cNvSpPr/>
          <p:nvPr/>
        </p:nvSpPr>
        <p:spPr>
          <a:xfrm rot="5400000">
            <a:off x="95885" y="6179185"/>
            <a:ext cx="927100" cy="820420"/>
          </a:xfrm>
          <a:prstGeom prst="hexagon">
            <a:avLst/>
          </a:prstGeom>
          <a:solidFill>
            <a:schemeClr val="bg1"/>
          </a:solidFill>
          <a:ln w="0" cmpd="sng">
            <a:solidFill>
              <a:schemeClr val="bg1">
                <a:lumMod val="65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3" name="Hexagon 32"/>
          <p:cNvSpPr/>
          <p:nvPr/>
        </p:nvSpPr>
        <p:spPr>
          <a:xfrm rot="5400000">
            <a:off x="9810750" y="5325745"/>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4" name="Hexagon 33"/>
          <p:cNvSpPr/>
          <p:nvPr/>
        </p:nvSpPr>
        <p:spPr>
          <a:xfrm rot="5400000">
            <a:off x="7351395" y="5370195"/>
            <a:ext cx="1091565" cy="98488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Hexagon 1"/>
          <p:cNvSpPr/>
          <p:nvPr/>
        </p:nvSpPr>
        <p:spPr>
          <a:xfrm rot="5400000">
            <a:off x="3994150" y="4730750"/>
            <a:ext cx="2210435" cy="199390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1" name="Hexagon 30"/>
          <p:cNvSpPr/>
          <p:nvPr/>
        </p:nvSpPr>
        <p:spPr>
          <a:xfrm rot="5400000">
            <a:off x="9994265" y="2195830"/>
            <a:ext cx="1791970" cy="161671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Hexagon 14"/>
          <p:cNvSpPr/>
          <p:nvPr/>
        </p:nvSpPr>
        <p:spPr>
          <a:xfrm rot="5400000">
            <a:off x="-65405" y="493268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Hexagon 4"/>
          <p:cNvSpPr/>
          <p:nvPr/>
        </p:nvSpPr>
        <p:spPr>
          <a:xfrm rot="5400000">
            <a:off x="859790" y="2623185"/>
            <a:ext cx="1795145" cy="1619250"/>
          </a:xfrm>
          <a:prstGeom prst="hexagon">
            <a:avLst/>
          </a:prstGeom>
          <a:solidFill>
            <a:schemeClr val="bg1"/>
          </a:solidFill>
          <a:ln w="0">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9" name="Hexagon 28"/>
          <p:cNvSpPr/>
          <p:nvPr/>
        </p:nvSpPr>
        <p:spPr>
          <a:xfrm rot="5400000">
            <a:off x="3670300" y="327787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2" name="Hexagon 31"/>
          <p:cNvSpPr/>
          <p:nvPr/>
        </p:nvSpPr>
        <p:spPr>
          <a:xfrm rot="5400000">
            <a:off x="6736080" y="1831340"/>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5" name="Hexagon 34"/>
          <p:cNvSpPr/>
          <p:nvPr/>
        </p:nvSpPr>
        <p:spPr>
          <a:xfrm rot="5400000">
            <a:off x="10312400" y="-1129665"/>
            <a:ext cx="2433955" cy="219583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Hexagon 29"/>
          <p:cNvSpPr/>
          <p:nvPr/>
        </p:nvSpPr>
        <p:spPr>
          <a:xfrm rot="5400000">
            <a:off x="7852410" y="-99060"/>
            <a:ext cx="1803400" cy="162687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Hexagon 10"/>
          <p:cNvSpPr/>
          <p:nvPr/>
        </p:nvSpPr>
        <p:spPr>
          <a:xfrm rot="5400000">
            <a:off x="565150" y="189230"/>
            <a:ext cx="894080" cy="80645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3" name="Text Box 102"/>
          <p:cNvSpPr txBox="1"/>
          <p:nvPr/>
        </p:nvSpPr>
        <p:spPr>
          <a:xfrm>
            <a:off x="139700" y="116840"/>
            <a:ext cx="12052300" cy="1198880"/>
          </a:xfrm>
          <a:prstGeom prst="rect">
            <a:avLst/>
          </a:prstGeom>
          <a:noFill/>
        </p:spPr>
        <p:txBody>
          <a:bodyPr wrap="square" rtlCol="0">
            <a:spAutoFit/>
          </a:bodyPr>
          <a:p>
            <a:pPr algn="ctr"/>
            <a:r>
              <a:rPr lang="en-US" sz="7200" b="1">
                <a:latin typeface="Exo 2" charset="0"/>
                <a:cs typeface="Exo 2" charset="0"/>
                <a:sym typeface="+mn-ea"/>
              </a:rPr>
              <a:t>Mô tả thuật toán</a:t>
            </a:r>
            <a:endParaRPr lang="en-US" sz="7200">
              <a:ln>
                <a:solidFill>
                  <a:schemeClr val="tx1"/>
                </a:solidFill>
              </a:ln>
              <a:solidFill>
                <a:schemeClr val="tx1"/>
              </a:solidFill>
              <a:latin typeface="Exo 2 Medium" charset="0"/>
              <a:cs typeface="Exo 2 Medium" charset="0"/>
            </a:endParaRPr>
          </a:p>
        </p:txBody>
      </p:sp>
      <p:pic>
        <p:nvPicPr>
          <p:cNvPr id="3" name="Picture 1"/>
          <p:cNvPicPr>
            <a:picLocks noChangeAspect="1"/>
          </p:cNvPicPr>
          <p:nvPr/>
        </p:nvPicPr>
        <p:blipFill>
          <a:blip r:embed="rId1"/>
          <a:stretch>
            <a:fillRect/>
          </a:stretch>
        </p:blipFill>
        <p:spPr>
          <a:xfrm>
            <a:off x="0" y="1421130"/>
            <a:ext cx="6096635" cy="3983355"/>
          </a:xfrm>
          <a:prstGeom prst="rect">
            <a:avLst/>
          </a:prstGeom>
          <a:noFill/>
          <a:ln w="12700" cmpd="sng">
            <a:solidFill>
              <a:schemeClr val="tx1"/>
            </a:solidFill>
            <a:prstDash val="solid"/>
          </a:ln>
        </p:spPr>
      </p:pic>
      <p:pic>
        <p:nvPicPr>
          <p:cNvPr id="1383941098" name="Picture 1"/>
          <p:cNvPicPr>
            <a:picLocks noChangeAspect="1"/>
          </p:cNvPicPr>
          <p:nvPr/>
        </p:nvPicPr>
        <p:blipFill>
          <a:blip r:embed="rId2"/>
          <a:stretch>
            <a:fillRect/>
          </a:stretch>
        </p:blipFill>
        <p:spPr>
          <a:xfrm>
            <a:off x="6099175" y="1421130"/>
            <a:ext cx="6092825" cy="3983990"/>
          </a:xfrm>
          <a:prstGeom prst="rect">
            <a:avLst/>
          </a:prstGeom>
          <a:ln w="12700">
            <a:solidFill>
              <a:schemeClr val="tx1"/>
            </a:solidFill>
          </a:ln>
        </p:spPr>
      </p:pic>
      <p:sp>
        <p:nvSpPr>
          <p:cNvPr id="4" name="Text Box 3"/>
          <p:cNvSpPr txBox="1"/>
          <p:nvPr/>
        </p:nvSpPr>
        <p:spPr>
          <a:xfrm>
            <a:off x="635" y="5550535"/>
            <a:ext cx="12191365" cy="829945"/>
          </a:xfrm>
          <a:prstGeom prst="rect">
            <a:avLst/>
          </a:prstGeom>
          <a:noFill/>
        </p:spPr>
        <p:txBody>
          <a:bodyPr wrap="square" rtlCol="0">
            <a:spAutoFit/>
          </a:bodyPr>
          <a:p>
            <a:pPr algn="ctr"/>
            <a:r>
              <a:rPr lang="en-US" sz="2400">
                <a:latin typeface="Exo 2" charset="0"/>
                <a:cs typeface="Exo 2" charset="0"/>
                <a:sym typeface="+mn-ea"/>
              </a:rPr>
              <a:t>Ví dụ như trên, thuật toán Random Forest có 6 cây quyết định, 5 cây dự đoán 1 và 1 cây dự đoán 0, do đó mình sẽ vote là cho ra dự đoán cuối cùng là 1.</a:t>
            </a:r>
            <a:endParaRPr lang="en-US" sz="2400">
              <a:latin typeface="Exo 2" charset="0"/>
              <a:cs typeface="Exo 2"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0" name="Hexagon 9"/>
          <p:cNvSpPr/>
          <p:nvPr/>
        </p:nvSpPr>
        <p:spPr>
          <a:xfrm rot="5400000">
            <a:off x="6736080" y="1831340"/>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9" name="Hexagon 18"/>
          <p:cNvSpPr/>
          <p:nvPr/>
        </p:nvSpPr>
        <p:spPr>
          <a:xfrm rot="5400000">
            <a:off x="3670300" y="327787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Hexagon 14"/>
          <p:cNvSpPr/>
          <p:nvPr/>
        </p:nvSpPr>
        <p:spPr>
          <a:xfrm rot="5400000">
            <a:off x="-65405" y="493268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 name="Hexagon 11"/>
          <p:cNvSpPr/>
          <p:nvPr/>
        </p:nvSpPr>
        <p:spPr>
          <a:xfrm rot="5400000">
            <a:off x="7852410" y="-99060"/>
            <a:ext cx="1803400" cy="162687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Hexagon 10"/>
          <p:cNvSpPr/>
          <p:nvPr/>
        </p:nvSpPr>
        <p:spPr>
          <a:xfrm rot="5400000">
            <a:off x="9994265" y="2195830"/>
            <a:ext cx="1791970" cy="161671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 name="Hexagon 6"/>
          <p:cNvSpPr/>
          <p:nvPr/>
        </p:nvSpPr>
        <p:spPr>
          <a:xfrm rot="5400000">
            <a:off x="3994150" y="4730750"/>
            <a:ext cx="2210435" cy="199390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Hexagon 5"/>
          <p:cNvSpPr/>
          <p:nvPr/>
        </p:nvSpPr>
        <p:spPr>
          <a:xfrm rot="5400000">
            <a:off x="3430905" y="508000"/>
            <a:ext cx="1311910" cy="1183640"/>
          </a:xfrm>
          <a:prstGeom prst="hexagon">
            <a:avLst/>
          </a:prstGeom>
          <a:solidFill>
            <a:schemeClr val="bg1"/>
          </a:solidFill>
          <a:ln w="38100">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Hexagon 4"/>
          <p:cNvSpPr/>
          <p:nvPr/>
        </p:nvSpPr>
        <p:spPr>
          <a:xfrm rot="5400000">
            <a:off x="859790" y="2623185"/>
            <a:ext cx="1795145" cy="1619250"/>
          </a:xfrm>
          <a:prstGeom prst="hexagon">
            <a:avLst/>
          </a:prstGeom>
          <a:solidFill>
            <a:schemeClr val="bg1"/>
          </a:solidFill>
          <a:ln w="0">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 name="Hexagon 2"/>
          <p:cNvSpPr/>
          <p:nvPr/>
        </p:nvSpPr>
        <p:spPr>
          <a:xfrm rot="5400000">
            <a:off x="565150" y="189230"/>
            <a:ext cx="894080" cy="80645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5" name="Hexagon 24"/>
          <p:cNvSpPr/>
          <p:nvPr/>
        </p:nvSpPr>
        <p:spPr>
          <a:xfrm rot="5400000">
            <a:off x="6906260" y="3225800"/>
            <a:ext cx="2798445" cy="2523490"/>
          </a:xfrm>
          <a:prstGeom prst="hexagon">
            <a:avLst/>
          </a:prstGeom>
          <a:blipFill rotWithShape="1">
            <a:blip r:embed="rId1"/>
            <a:stretch>
              <a:fillRect t="2000" r="15000" b="4000"/>
            </a:stretch>
          </a:blip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Text Box 1"/>
          <p:cNvSpPr txBox="1"/>
          <p:nvPr/>
        </p:nvSpPr>
        <p:spPr>
          <a:xfrm>
            <a:off x="114300" y="1498600"/>
            <a:ext cx="7477125" cy="1445260"/>
          </a:xfrm>
          <a:prstGeom prst="rect">
            <a:avLst/>
          </a:prstGeom>
          <a:noFill/>
        </p:spPr>
        <p:txBody>
          <a:bodyPr wrap="square" rtlCol="0">
            <a:spAutoFit/>
          </a:bodyPr>
          <a:p>
            <a:r>
              <a:rPr lang="en-US" sz="4400">
                <a:solidFill>
                  <a:schemeClr val="tx1"/>
                </a:solidFill>
                <a:latin typeface="Exo 2 Light" charset="0"/>
                <a:cs typeface="Exo 2 Light" charset="0"/>
              </a:rPr>
              <a:t>MÔ TẢ THUẬT TOÁN RANDOM FOREST</a:t>
            </a:r>
            <a:r>
              <a:rPr lang="en-US" sz="4400">
                <a:solidFill>
                  <a:schemeClr val="bg1"/>
                </a:solidFill>
                <a:latin typeface="Exo 2 Light" charset="0"/>
                <a:cs typeface="Exo 2 Light" charset="0"/>
              </a:rPr>
              <a:t>.</a:t>
            </a:r>
            <a:endParaRPr lang="en-US" sz="4400">
              <a:solidFill>
                <a:schemeClr val="bg1"/>
              </a:solidFill>
              <a:latin typeface="Exo 2 Light" charset="0"/>
              <a:cs typeface="Exo 2 Light" charset="0"/>
            </a:endParaRPr>
          </a:p>
        </p:txBody>
      </p:sp>
      <p:sp>
        <p:nvSpPr>
          <p:cNvPr id="103" name="Text Box 102"/>
          <p:cNvSpPr txBox="1"/>
          <p:nvPr/>
        </p:nvSpPr>
        <p:spPr>
          <a:xfrm>
            <a:off x="114300" y="443865"/>
            <a:ext cx="5068570" cy="1198880"/>
          </a:xfrm>
          <a:prstGeom prst="rect">
            <a:avLst/>
          </a:prstGeom>
          <a:noFill/>
        </p:spPr>
        <p:txBody>
          <a:bodyPr wrap="square" rtlCol="0">
            <a:spAutoFit/>
          </a:bodyPr>
          <a:p>
            <a:r>
              <a:rPr lang="en-US" sz="7200">
                <a:ln>
                  <a:solidFill>
                    <a:schemeClr val="tx1"/>
                  </a:solidFill>
                </a:ln>
                <a:solidFill>
                  <a:schemeClr val="tx1"/>
                </a:solidFill>
                <a:latin typeface="Exo 2 Medium" charset="0"/>
                <a:cs typeface="Exo 2 Medium" charset="0"/>
              </a:rPr>
              <a:t>CHƯƠNG 2</a:t>
            </a:r>
            <a:endParaRPr lang="en-US" sz="7200">
              <a:ln>
                <a:solidFill>
                  <a:schemeClr val="tx1"/>
                </a:solidFill>
              </a:ln>
              <a:solidFill>
                <a:schemeClr val="tx1"/>
              </a:solidFill>
              <a:latin typeface="Exo 2 Medium" charset="0"/>
              <a:cs typeface="Exo 2 Medium" charset="0"/>
            </a:endParaRPr>
          </a:p>
        </p:txBody>
      </p:sp>
      <p:sp>
        <p:nvSpPr>
          <p:cNvPr id="16" name="Text Box 15"/>
          <p:cNvSpPr txBox="1"/>
          <p:nvPr/>
        </p:nvSpPr>
        <p:spPr>
          <a:xfrm>
            <a:off x="327025" y="3321685"/>
            <a:ext cx="5595620" cy="1014730"/>
          </a:xfrm>
          <a:prstGeom prst="rect">
            <a:avLst/>
          </a:prstGeom>
          <a:noFill/>
        </p:spPr>
        <p:txBody>
          <a:bodyPr wrap="square" rtlCol="0">
            <a:spAutoFit/>
          </a:bodyPr>
          <a:p>
            <a:r>
              <a:rPr lang="en-US" sz="3000" b="1">
                <a:latin typeface="Exo 2" charset="0"/>
                <a:cs typeface="Exo 2" charset="0"/>
              </a:rPr>
              <a:t>Hoạt động của thuật toán Random Forest</a:t>
            </a:r>
            <a:endParaRPr lang="en-US" sz="3000" b="1">
              <a:latin typeface="Exo 2" charset="0"/>
              <a:cs typeface="Exo 2" charset="0"/>
            </a:endParaRPr>
          </a:p>
        </p:txBody>
      </p:sp>
      <p:sp>
        <p:nvSpPr>
          <p:cNvPr id="17" name="Text Box 16"/>
          <p:cNvSpPr txBox="1"/>
          <p:nvPr/>
        </p:nvSpPr>
        <p:spPr>
          <a:xfrm>
            <a:off x="327025" y="4460240"/>
            <a:ext cx="6336665" cy="1803400"/>
          </a:xfrm>
          <a:prstGeom prst="rect">
            <a:avLst/>
          </a:prstGeom>
          <a:noFill/>
        </p:spPr>
        <p:txBody>
          <a:bodyPr wrap="square" rtlCol="0">
            <a:noAutofit/>
          </a:bodyPr>
          <a:p>
            <a:pPr algn="l"/>
            <a:r>
              <a:rPr lang="en-US">
                <a:latin typeface="Exo 2" charset="0"/>
                <a:cs typeface="Exo 2" charset="0"/>
              </a:rPr>
              <a:t>Trước khi hiểu hoạt động của thuật toán rừng ngẫu nhiên trong học máy, chúng ta phải xem xét kỹ thuật học tập tổng hợp. Ensemble đơn giản có nghĩa là kết hợp nhiều mô hình. Do đó, một tập hợp các mô hình được sử dụng để đưa ra dự đoán chứ không phải là một mô hình riêng lẻ.</a:t>
            </a:r>
            <a:endParaRPr lang="en-US">
              <a:latin typeface="Exo 2" charset="0"/>
              <a:cs typeface="Exo 2" charset="0"/>
            </a:endParaRPr>
          </a:p>
        </p:txBody>
      </p:sp>
      <p:grpSp>
        <p:nvGrpSpPr>
          <p:cNvPr id="22" name="Group 21"/>
          <p:cNvGrpSpPr/>
          <p:nvPr/>
        </p:nvGrpSpPr>
        <p:grpSpPr>
          <a:xfrm>
            <a:off x="9697720" y="3075940"/>
            <a:ext cx="2523490" cy="2797810"/>
            <a:chOff x="15272" y="4844"/>
            <a:chExt cx="3974" cy="4406"/>
          </a:xfrm>
          <a:solidFill>
            <a:schemeClr val="accent1">
              <a:lumMod val="20000"/>
              <a:lumOff val="80000"/>
            </a:schemeClr>
          </a:solidFill>
        </p:grpSpPr>
        <p:sp>
          <p:nvSpPr>
            <p:cNvPr id="26" name="Hexagon 25"/>
            <p:cNvSpPr/>
            <p:nvPr/>
          </p:nvSpPr>
          <p:spPr>
            <a:xfrm rot="5400000">
              <a:off x="15056" y="5060"/>
              <a:ext cx="4407" cy="3974"/>
            </a:xfrm>
            <a:prstGeom prst="hexagon">
              <a:avLst/>
            </a:prstGeom>
            <a:grpFill/>
            <a:ln w="38100">
              <a:solidFill>
                <a:schemeClr val="accent1">
                  <a:lumMod val="5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9" name="Picture 8" descr="tree"/>
            <p:cNvPicPr>
              <a:picLocks noChangeAspect="1"/>
            </p:cNvPicPr>
            <p:nvPr/>
          </p:nvPicPr>
          <p:blipFill>
            <a:blip r:embed="rId2"/>
            <a:stretch>
              <a:fillRect/>
            </a:stretch>
          </p:blipFill>
          <p:spPr>
            <a:xfrm>
              <a:off x="16233" y="5875"/>
              <a:ext cx="2190" cy="2190"/>
            </a:xfrm>
            <a:prstGeom prst="rect">
              <a:avLst/>
            </a:prstGeom>
            <a:grpFill/>
          </p:spPr>
        </p:pic>
      </p:grpSp>
      <p:sp>
        <p:nvSpPr>
          <p:cNvPr id="13" name="Hexagon 12"/>
          <p:cNvSpPr/>
          <p:nvPr/>
        </p:nvSpPr>
        <p:spPr>
          <a:xfrm rot="5400000">
            <a:off x="9810750" y="5325745"/>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4" name="Hexagon 13"/>
          <p:cNvSpPr/>
          <p:nvPr/>
        </p:nvSpPr>
        <p:spPr>
          <a:xfrm rot="5400000">
            <a:off x="7351395" y="5370195"/>
            <a:ext cx="1091565" cy="98488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0" name="Hexagon 19"/>
          <p:cNvSpPr/>
          <p:nvPr/>
        </p:nvSpPr>
        <p:spPr>
          <a:xfrm rot="5400000">
            <a:off x="10312400" y="-1129665"/>
            <a:ext cx="2433955" cy="219583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Hexagon 3"/>
          <p:cNvSpPr/>
          <p:nvPr/>
        </p:nvSpPr>
        <p:spPr>
          <a:xfrm rot="5400000">
            <a:off x="8223885" y="940435"/>
            <a:ext cx="2798445" cy="2523490"/>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18" name="Picture 17" descr="forest"/>
          <p:cNvPicPr>
            <a:picLocks noChangeAspect="1"/>
          </p:cNvPicPr>
          <p:nvPr/>
        </p:nvPicPr>
        <p:blipFill>
          <a:blip r:embed="rId3"/>
          <a:stretch>
            <a:fillRect/>
          </a:stretch>
        </p:blipFill>
        <p:spPr>
          <a:xfrm>
            <a:off x="8860790" y="1441450"/>
            <a:ext cx="1499870" cy="149987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 name="Hexagon 31"/>
          <p:cNvSpPr/>
          <p:nvPr/>
        </p:nvSpPr>
        <p:spPr>
          <a:xfrm rot="5400000">
            <a:off x="6736080" y="1831340"/>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9" name="Hexagon 28"/>
          <p:cNvSpPr/>
          <p:nvPr/>
        </p:nvSpPr>
        <p:spPr>
          <a:xfrm rot="5400000">
            <a:off x="3670300" y="327787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 name="Hexagon 6"/>
          <p:cNvSpPr/>
          <p:nvPr/>
        </p:nvSpPr>
        <p:spPr>
          <a:xfrm rot="5400000">
            <a:off x="4892358" y="2517775"/>
            <a:ext cx="2440305" cy="2292985"/>
          </a:xfrm>
          <a:prstGeom prst="hexagon">
            <a:avLst/>
          </a:prstGeom>
          <a:gradFill>
            <a:gsLst>
              <a:gs pos="0">
                <a:srgbClr val="14CD68"/>
              </a:gs>
              <a:gs pos="100000">
                <a:srgbClr val="035C7D"/>
              </a:gs>
            </a:gsLst>
            <a:lin ang="5400000" scaled="0"/>
          </a:gra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Hexagon 7"/>
          <p:cNvSpPr/>
          <p:nvPr/>
        </p:nvSpPr>
        <p:spPr>
          <a:xfrm rot="5400000">
            <a:off x="4892358" y="2517775"/>
            <a:ext cx="2440305" cy="2292985"/>
          </a:xfrm>
          <a:prstGeom prst="hexagon">
            <a:avLst/>
          </a:prstGeom>
          <a:gradFill>
            <a:gsLst>
              <a:gs pos="100000">
                <a:srgbClr val="14CD68"/>
              </a:gs>
              <a:gs pos="0">
                <a:srgbClr val="035C7D"/>
              </a:gs>
            </a:gsLst>
            <a:lin ang="5400000" scaled="0"/>
          </a:gra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Text Box 9"/>
          <p:cNvSpPr txBox="1"/>
          <p:nvPr/>
        </p:nvSpPr>
        <p:spPr>
          <a:xfrm>
            <a:off x="4966653" y="3357245"/>
            <a:ext cx="2291715" cy="614045"/>
          </a:xfrm>
          <a:prstGeom prst="rect">
            <a:avLst/>
          </a:prstGeom>
          <a:noFill/>
        </p:spPr>
        <p:txBody>
          <a:bodyPr wrap="square" rtlCol="0">
            <a:spAutoFit/>
          </a:bodyPr>
          <a:p>
            <a:pPr algn="ctr"/>
            <a:r>
              <a:rPr lang="en-US" sz="3400">
                <a:latin typeface="Exo 2" charset="0"/>
                <a:cs typeface="Exo 2" charset="0"/>
              </a:rPr>
              <a:t>BAGGING</a:t>
            </a:r>
            <a:endParaRPr lang="en-US" sz="3400">
              <a:latin typeface="Exo 2" charset="0"/>
              <a:cs typeface="Exo 2" charset="0"/>
            </a:endParaRPr>
          </a:p>
        </p:txBody>
      </p:sp>
      <p:sp>
        <p:nvSpPr>
          <p:cNvPr id="12" name="Text Box 11"/>
          <p:cNvSpPr txBox="1"/>
          <p:nvPr/>
        </p:nvSpPr>
        <p:spPr>
          <a:xfrm>
            <a:off x="4965700" y="3357245"/>
            <a:ext cx="2293620" cy="614045"/>
          </a:xfrm>
          <a:prstGeom prst="rect">
            <a:avLst/>
          </a:prstGeom>
          <a:noFill/>
        </p:spPr>
        <p:txBody>
          <a:bodyPr wrap="square" rtlCol="0">
            <a:spAutoFit/>
          </a:bodyPr>
          <a:p>
            <a:pPr algn="ctr"/>
            <a:r>
              <a:rPr lang="en-US" sz="3400">
                <a:latin typeface="Exo 2" charset="0"/>
                <a:cs typeface="Exo 2" charset="0"/>
              </a:rPr>
              <a:t>BOOSTING</a:t>
            </a:r>
            <a:endParaRPr lang="en-US" sz="3400">
              <a:latin typeface="Exo 2" charset="0"/>
              <a:cs typeface="Exo 2" charset="0"/>
            </a:endParaRPr>
          </a:p>
        </p:txBody>
      </p:sp>
      <p:sp>
        <p:nvSpPr>
          <p:cNvPr id="31" name="Hexagon 30"/>
          <p:cNvSpPr/>
          <p:nvPr/>
        </p:nvSpPr>
        <p:spPr>
          <a:xfrm rot="5400000">
            <a:off x="9994265" y="2195830"/>
            <a:ext cx="1791970" cy="161671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Hexagon 1"/>
          <p:cNvSpPr/>
          <p:nvPr/>
        </p:nvSpPr>
        <p:spPr>
          <a:xfrm rot="5400000">
            <a:off x="3994150" y="4730750"/>
            <a:ext cx="2210435" cy="199390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3" name="Text Box 12"/>
          <p:cNvSpPr txBox="1"/>
          <p:nvPr/>
        </p:nvSpPr>
        <p:spPr>
          <a:xfrm>
            <a:off x="1195705" y="3470910"/>
            <a:ext cx="1666240" cy="358140"/>
          </a:xfrm>
          <a:prstGeom prst="rect">
            <a:avLst/>
          </a:prstGeom>
          <a:noFill/>
        </p:spPr>
        <p:txBody>
          <a:bodyPr wrap="square" rtlCol="0">
            <a:noAutofit/>
          </a:bodyPr>
          <a:p>
            <a:pPr algn="ctr"/>
            <a:r>
              <a:rPr lang="en-US" sz="2400" b="1">
                <a:latin typeface="Exo 2 Medium" charset="0"/>
                <a:cs typeface="Exo 2 Medium" charset="0"/>
              </a:rPr>
              <a:t>NGÂN H</a:t>
            </a:r>
            <a:endParaRPr lang="en-US" sz="2400" b="1">
              <a:latin typeface="Exo 2 Medium" charset="0"/>
              <a:cs typeface="Exo 2 Medium" charset="0"/>
            </a:endParaRPr>
          </a:p>
        </p:txBody>
      </p:sp>
      <p:sp>
        <p:nvSpPr>
          <p:cNvPr id="16" name="Text Box 15"/>
          <p:cNvSpPr txBox="1"/>
          <p:nvPr/>
        </p:nvSpPr>
        <p:spPr>
          <a:xfrm>
            <a:off x="1195705" y="3470910"/>
            <a:ext cx="1666240" cy="358140"/>
          </a:xfrm>
          <a:prstGeom prst="rect">
            <a:avLst/>
          </a:prstGeom>
          <a:noFill/>
        </p:spPr>
        <p:txBody>
          <a:bodyPr wrap="square" rtlCol="0">
            <a:noAutofit/>
          </a:bodyPr>
          <a:p>
            <a:pPr algn="ctr"/>
            <a:r>
              <a:rPr lang="en-US" sz="2400" b="1">
                <a:latin typeface="Exo 2 Medium" charset="0"/>
                <a:cs typeface="Exo 2 Medium" charset="0"/>
              </a:rPr>
              <a:t>Y HỌC</a:t>
            </a:r>
            <a:endParaRPr lang="en-US" sz="2400" b="1">
              <a:latin typeface="Exo 2 Medium" charset="0"/>
              <a:cs typeface="Exo 2 Medium" charset="0"/>
            </a:endParaRPr>
          </a:p>
        </p:txBody>
      </p:sp>
      <p:sp>
        <p:nvSpPr>
          <p:cNvPr id="33" name="Hexagon 32"/>
          <p:cNvSpPr/>
          <p:nvPr/>
        </p:nvSpPr>
        <p:spPr>
          <a:xfrm rot="5400000">
            <a:off x="9810750" y="5325745"/>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4" name="Hexagon 33"/>
          <p:cNvSpPr/>
          <p:nvPr/>
        </p:nvSpPr>
        <p:spPr>
          <a:xfrm rot="5400000">
            <a:off x="7351395" y="5370195"/>
            <a:ext cx="1091565" cy="98488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Hexagon 14"/>
          <p:cNvSpPr/>
          <p:nvPr/>
        </p:nvSpPr>
        <p:spPr>
          <a:xfrm rot="5400000">
            <a:off x="-65405" y="493268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Hexagon 4"/>
          <p:cNvSpPr/>
          <p:nvPr/>
        </p:nvSpPr>
        <p:spPr>
          <a:xfrm rot="5400000">
            <a:off x="859790" y="2623185"/>
            <a:ext cx="1795145" cy="1619250"/>
          </a:xfrm>
          <a:prstGeom prst="hexagon">
            <a:avLst/>
          </a:prstGeom>
          <a:solidFill>
            <a:schemeClr val="bg1"/>
          </a:solidFill>
          <a:ln w="0">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5" name="Hexagon 34"/>
          <p:cNvSpPr/>
          <p:nvPr/>
        </p:nvSpPr>
        <p:spPr>
          <a:xfrm rot="5400000">
            <a:off x="10312400" y="-1129665"/>
            <a:ext cx="2433955" cy="219583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Hexagon 29"/>
          <p:cNvSpPr/>
          <p:nvPr/>
        </p:nvSpPr>
        <p:spPr>
          <a:xfrm rot="5400000">
            <a:off x="7852410" y="-99060"/>
            <a:ext cx="1803400" cy="162687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Hexagon 10"/>
          <p:cNvSpPr/>
          <p:nvPr/>
        </p:nvSpPr>
        <p:spPr>
          <a:xfrm rot="5400000">
            <a:off x="565150" y="189230"/>
            <a:ext cx="894080" cy="80645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3" name="Text Box 102"/>
          <p:cNvSpPr txBox="1"/>
          <p:nvPr/>
        </p:nvSpPr>
        <p:spPr>
          <a:xfrm>
            <a:off x="-201930" y="116840"/>
            <a:ext cx="12626975" cy="829945"/>
          </a:xfrm>
          <a:prstGeom prst="rect">
            <a:avLst/>
          </a:prstGeom>
          <a:noFill/>
        </p:spPr>
        <p:txBody>
          <a:bodyPr wrap="square" rtlCol="0">
            <a:spAutoFit/>
          </a:bodyPr>
          <a:p>
            <a:pPr algn="ctr"/>
            <a:r>
              <a:rPr lang="en-US" sz="4800" b="1">
                <a:latin typeface="Exo 2" charset="0"/>
                <a:cs typeface="Exo 2" charset="0"/>
                <a:sym typeface="+mn-ea"/>
              </a:rPr>
              <a:t>Hoạt động của thuật toán Random Forest</a:t>
            </a:r>
            <a:endParaRPr lang="en-US" sz="4800" b="1">
              <a:ln>
                <a:solidFill>
                  <a:schemeClr val="tx1"/>
                </a:solidFill>
              </a:ln>
              <a:solidFill>
                <a:schemeClr val="tx1"/>
              </a:solidFill>
              <a:latin typeface="Exo 2" charset="0"/>
              <a:cs typeface="Exo 2" charset="0"/>
            </a:endParaRPr>
          </a:p>
        </p:txBody>
      </p:sp>
      <p:sp>
        <p:nvSpPr>
          <p:cNvPr id="4" name="Hexagon 3"/>
          <p:cNvSpPr/>
          <p:nvPr/>
        </p:nvSpPr>
        <p:spPr>
          <a:xfrm rot="5400000">
            <a:off x="4460240" y="2120265"/>
            <a:ext cx="3303905" cy="3088640"/>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Text Box 5"/>
          <p:cNvSpPr txBox="1"/>
          <p:nvPr/>
        </p:nvSpPr>
        <p:spPr>
          <a:xfrm>
            <a:off x="4567555" y="3301365"/>
            <a:ext cx="3088640" cy="706755"/>
          </a:xfrm>
          <a:prstGeom prst="rect">
            <a:avLst/>
          </a:prstGeom>
          <a:noFill/>
        </p:spPr>
        <p:txBody>
          <a:bodyPr wrap="square" rtlCol="0">
            <a:spAutoFit/>
          </a:bodyPr>
          <a:p>
            <a:pPr algn="ctr"/>
            <a:r>
              <a:rPr lang="en-US" sz="4000">
                <a:latin typeface="Exo 2" charset="0"/>
                <a:cs typeface="Exo 2" charset="0"/>
              </a:rPr>
              <a:t>ENSEMBLE</a:t>
            </a:r>
            <a:endParaRPr lang="en-US" sz="4000">
              <a:latin typeface="Exo 2" charset="0"/>
              <a:cs typeface="Exo 2"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p:transition spd="slow" advTm="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1" name="Hexagon 30"/>
          <p:cNvSpPr/>
          <p:nvPr/>
        </p:nvSpPr>
        <p:spPr>
          <a:xfrm rot="5400000">
            <a:off x="9994265" y="2195830"/>
            <a:ext cx="1791970" cy="161671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2" name="Hexagon 31"/>
          <p:cNvSpPr/>
          <p:nvPr/>
        </p:nvSpPr>
        <p:spPr>
          <a:xfrm rot="5400000">
            <a:off x="6736080" y="1831340"/>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Hexagon 1"/>
          <p:cNvSpPr/>
          <p:nvPr/>
        </p:nvSpPr>
        <p:spPr>
          <a:xfrm rot="5400000">
            <a:off x="3994150" y="4730750"/>
            <a:ext cx="2210435" cy="199390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9" name="Hexagon 28"/>
          <p:cNvSpPr/>
          <p:nvPr/>
        </p:nvSpPr>
        <p:spPr>
          <a:xfrm rot="5400000">
            <a:off x="3670300" y="327787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3" name="Text Box 12"/>
          <p:cNvSpPr txBox="1"/>
          <p:nvPr/>
        </p:nvSpPr>
        <p:spPr>
          <a:xfrm>
            <a:off x="1195705" y="3470910"/>
            <a:ext cx="1666240" cy="358140"/>
          </a:xfrm>
          <a:prstGeom prst="rect">
            <a:avLst/>
          </a:prstGeom>
          <a:noFill/>
        </p:spPr>
        <p:txBody>
          <a:bodyPr wrap="square" rtlCol="0">
            <a:noAutofit/>
          </a:bodyPr>
          <a:p>
            <a:pPr algn="ctr"/>
            <a:r>
              <a:rPr lang="en-US" sz="2400" b="1">
                <a:latin typeface="Exo 2 Medium" charset="0"/>
                <a:cs typeface="Exo 2 Medium" charset="0"/>
              </a:rPr>
              <a:t>NGÂN H</a:t>
            </a:r>
            <a:endParaRPr lang="en-US" sz="2400" b="1">
              <a:latin typeface="Exo 2 Medium" charset="0"/>
              <a:cs typeface="Exo 2 Medium" charset="0"/>
            </a:endParaRPr>
          </a:p>
        </p:txBody>
      </p:sp>
      <p:sp>
        <p:nvSpPr>
          <p:cNvPr id="16" name="Text Box 15"/>
          <p:cNvSpPr txBox="1"/>
          <p:nvPr/>
        </p:nvSpPr>
        <p:spPr>
          <a:xfrm>
            <a:off x="1195705" y="3470910"/>
            <a:ext cx="1666240" cy="358140"/>
          </a:xfrm>
          <a:prstGeom prst="rect">
            <a:avLst/>
          </a:prstGeom>
          <a:noFill/>
        </p:spPr>
        <p:txBody>
          <a:bodyPr wrap="square" rtlCol="0">
            <a:noAutofit/>
          </a:bodyPr>
          <a:p>
            <a:pPr algn="ctr"/>
            <a:r>
              <a:rPr lang="en-US" sz="2400" b="1">
                <a:latin typeface="Exo 2 Medium" charset="0"/>
                <a:cs typeface="Exo 2 Medium" charset="0"/>
              </a:rPr>
              <a:t>Y HỌC</a:t>
            </a:r>
            <a:endParaRPr lang="en-US" sz="2400" b="1">
              <a:latin typeface="Exo 2 Medium" charset="0"/>
              <a:cs typeface="Exo 2 Medium" charset="0"/>
            </a:endParaRPr>
          </a:p>
        </p:txBody>
      </p:sp>
      <p:sp>
        <p:nvSpPr>
          <p:cNvPr id="33" name="Hexagon 32"/>
          <p:cNvSpPr/>
          <p:nvPr/>
        </p:nvSpPr>
        <p:spPr>
          <a:xfrm rot="5400000">
            <a:off x="9810750" y="5325745"/>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4" name="Hexagon 33"/>
          <p:cNvSpPr/>
          <p:nvPr/>
        </p:nvSpPr>
        <p:spPr>
          <a:xfrm rot="5400000">
            <a:off x="7351395" y="5370195"/>
            <a:ext cx="1091565" cy="98488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Hexagon 14"/>
          <p:cNvSpPr/>
          <p:nvPr/>
        </p:nvSpPr>
        <p:spPr>
          <a:xfrm rot="5400000">
            <a:off x="-65405" y="493268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Hexagon 4"/>
          <p:cNvSpPr/>
          <p:nvPr/>
        </p:nvSpPr>
        <p:spPr>
          <a:xfrm rot="5400000">
            <a:off x="859790" y="2623185"/>
            <a:ext cx="1795145" cy="1619250"/>
          </a:xfrm>
          <a:prstGeom prst="hexagon">
            <a:avLst/>
          </a:prstGeom>
          <a:solidFill>
            <a:schemeClr val="bg1"/>
          </a:solidFill>
          <a:ln w="0">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5" name="Hexagon 34"/>
          <p:cNvSpPr/>
          <p:nvPr/>
        </p:nvSpPr>
        <p:spPr>
          <a:xfrm rot="5400000">
            <a:off x="10312400" y="-1129665"/>
            <a:ext cx="2433955" cy="219583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Hexagon 29"/>
          <p:cNvSpPr/>
          <p:nvPr/>
        </p:nvSpPr>
        <p:spPr>
          <a:xfrm rot="5400000">
            <a:off x="7852410" y="-99060"/>
            <a:ext cx="1803400" cy="162687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Hexagon 10"/>
          <p:cNvSpPr/>
          <p:nvPr/>
        </p:nvSpPr>
        <p:spPr>
          <a:xfrm rot="5400000">
            <a:off x="565150" y="189230"/>
            <a:ext cx="894080" cy="80645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3" name="Text Box 102"/>
          <p:cNvSpPr txBox="1"/>
          <p:nvPr/>
        </p:nvSpPr>
        <p:spPr>
          <a:xfrm>
            <a:off x="-201930" y="116840"/>
            <a:ext cx="12626975" cy="829945"/>
          </a:xfrm>
          <a:prstGeom prst="rect">
            <a:avLst/>
          </a:prstGeom>
          <a:noFill/>
        </p:spPr>
        <p:txBody>
          <a:bodyPr wrap="square" rtlCol="0">
            <a:spAutoFit/>
          </a:bodyPr>
          <a:p>
            <a:pPr algn="ctr"/>
            <a:r>
              <a:rPr lang="en-US" sz="4800" b="1">
                <a:latin typeface="Exo 2" charset="0"/>
                <a:cs typeface="Exo 2" charset="0"/>
                <a:sym typeface="+mn-ea"/>
              </a:rPr>
              <a:t>Hoạt động của thuật toán Random Forest</a:t>
            </a:r>
            <a:endParaRPr lang="en-US" sz="4800" b="1">
              <a:ln>
                <a:solidFill>
                  <a:schemeClr val="tx1"/>
                </a:solidFill>
              </a:ln>
              <a:solidFill>
                <a:schemeClr val="tx1"/>
              </a:solidFill>
              <a:latin typeface="Exo 2" charset="0"/>
              <a:cs typeface="Exo 2" charset="0"/>
            </a:endParaRPr>
          </a:p>
        </p:txBody>
      </p:sp>
      <p:sp>
        <p:nvSpPr>
          <p:cNvPr id="4" name="Hexagon 3"/>
          <p:cNvSpPr/>
          <p:nvPr/>
        </p:nvSpPr>
        <p:spPr>
          <a:xfrm rot="5400000">
            <a:off x="4460240" y="2120265"/>
            <a:ext cx="3303905" cy="3088640"/>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Text Box 5"/>
          <p:cNvSpPr txBox="1"/>
          <p:nvPr/>
        </p:nvSpPr>
        <p:spPr>
          <a:xfrm>
            <a:off x="4567555" y="3301365"/>
            <a:ext cx="3088640" cy="706755"/>
          </a:xfrm>
          <a:prstGeom prst="rect">
            <a:avLst/>
          </a:prstGeom>
          <a:noFill/>
        </p:spPr>
        <p:txBody>
          <a:bodyPr wrap="square" rtlCol="0">
            <a:spAutoFit/>
          </a:bodyPr>
          <a:p>
            <a:pPr algn="ctr"/>
            <a:r>
              <a:rPr lang="en-US" sz="4000">
                <a:latin typeface="Exo 2" charset="0"/>
                <a:cs typeface="Exo 2" charset="0"/>
              </a:rPr>
              <a:t>ENSEMBLE</a:t>
            </a:r>
            <a:endParaRPr lang="en-US" sz="4000">
              <a:latin typeface="Exo 2" charset="0"/>
              <a:cs typeface="Exo 2" charset="0"/>
            </a:endParaRPr>
          </a:p>
        </p:txBody>
      </p:sp>
      <p:sp>
        <p:nvSpPr>
          <p:cNvPr id="7" name="Hexagon 6">
            <a:hlinkHover r:id="rId1" action="ppaction://hlinksldjump"/>
          </p:cNvPr>
          <p:cNvSpPr/>
          <p:nvPr/>
        </p:nvSpPr>
        <p:spPr>
          <a:xfrm rot="5400000">
            <a:off x="1917700" y="2517775"/>
            <a:ext cx="2440305" cy="2292985"/>
          </a:xfrm>
          <a:prstGeom prst="hexagon">
            <a:avLst/>
          </a:prstGeom>
          <a:gradFill>
            <a:gsLst>
              <a:gs pos="0">
                <a:srgbClr val="14CD68"/>
              </a:gs>
              <a:gs pos="100000">
                <a:srgbClr val="035C7D"/>
              </a:gs>
            </a:gsLst>
            <a:lin ang="5400000" scaled="0"/>
          </a:gra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Hexagon 7">
            <a:hlinkHover r:id="rId2" action="ppaction://hlinksldjump"/>
          </p:cNvPr>
          <p:cNvSpPr/>
          <p:nvPr/>
        </p:nvSpPr>
        <p:spPr>
          <a:xfrm rot="5400000">
            <a:off x="7867015" y="2517775"/>
            <a:ext cx="2440305" cy="2292985"/>
          </a:xfrm>
          <a:prstGeom prst="hexagon">
            <a:avLst/>
          </a:prstGeom>
          <a:gradFill>
            <a:gsLst>
              <a:gs pos="100000">
                <a:srgbClr val="14CD68"/>
              </a:gs>
              <a:gs pos="0">
                <a:srgbClr val="035C7D"/>
              </a:gs>
            </a:gsLst>
            <a:lin ang="5400000" scaled="0"/>
          </a:gra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Text Box 9"/>
          <p:cNvSpPr txBox="1"/>
          <p:nvPr/>
        </p:nvSpPr>
        <p:spPr>
          <a:xfrm>
            <a:off x="1991360" y="3357245"/>
            <a:ext cx="2291715" cy="614045"/>
          </a:xfrm>
          <a:prstGeom prst="rect">
            <a:avLst/>
          </a:prstGeom>
          <a:noFill/>
        </p:spPr>
        <p:txBody>
          <a:bodyPr wrap="square" rtlCol="0">
            <a:spAutoFit/>
          </a:bodyPr>
          <a:p>
            <a:pPr algn="ctr"/>
            <a:r>
              <a:rPr lang="en-US" sz="3400">
                <a:latin typeface="Exo 2" charset="0"/>
                <a:cs typeface="Exo 2" charset="0"/>
              </a:rPr>
              <a:t>BAGGING</a:t>
            </a:r>
            <a:endParaRPr lang="en-US" sz="3400">
              <a:latin typeface="Exo 2" charset="0"/>
              <a:cs typeface="Exo 2" charset="0"/>
            </a:endParaRPr>
          </a:p>
        </p:txBody>
      </p:sp>
      <p:sp>
        <p:nvSpPr>
          <p:cNvPr id="12" name="Text Box 11"/>
          <p:cNvSpPr txBox="1"/>
          <p:nvPr/>
        </p:nvSpPr>
        <p:spPr>
          <a:xfrm>
            <a:off x="7940040" y="3357245"/>
            <a:ext cx="2293620" cy="614045"/>
          </a:xfrm>
          <a:prstGeom prst="rect">
            <a:avLst/>
          </a:prstGeom>
          <a:noFill/>
        </p:spPr>
        <p:txBody>
          <a:bodyPr wrap="square" rtlCol="0">
            <a:spAutoFit/>
          </a:bodyPr>
          <a:p>
            <a:pPr algn="ctr"/>
            <a:r>
              <a:rPr lang="en-US" sz="3400">
                <a:latin typeface="Exo 2" charset="0"/>
                <a:cs typeface="Exo 2" charset="0"/>
              </a:rPr>
              <a:t>BOOSTING</a:t>
            </a:r>
            <a:endParaRPr lang="en-US" sz="3400">
              <a:latin typeface="Exo 2" charset="0"/>
              <a:cs typeface="Exo 2"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bg>
      <p:bgPr>
        <a:noFill/>
        <a:effectLst/>
      </p:bgPr>
    </p:bg>
    <p:spTree>
      <p:nvGrpSpPr>
        <p:cNvPr id="1" name=""/>
        <p:cNvGrpSpPr/>
        <p:nvPr/>
      </p:nvGrpSpPr>
      <p:grpSpPr/>
      <p:sp>
        <p:nvSpPr>
          <p:cNvPr id="3" name="Hexagon 2"/>
          <p:cNvSpPr/>
          <p:nvPr/>
        </p:nvSpPr>
        <p:spPr>
          <a:xfrm rot="5400000">
            <a:off x="3471545" y="2939415"/>
            <a:ext cx="1576070" cy="1470660"/>
          </a:xfrm>
          <a:prstGeom prst="hexagon">
            <a:avLst/>
          </a:prstGeom>
          <a:gradFill>
            <a:gsLst>
              <a:gs pos="0">
                <a:srgbClr val="14CD68"/>
              </a:gs>
              <a:gs pos="100000">
                <a:srgbClr val="035C7D"/>
              </a:gs>
            </a:gsLst>
            <a:lin ang="5400000" scaled="0"/>
          </a:gra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Hexagon 8"/>
          <p:cNvSpPr/>
          <p:nvPr/>
        </p:nvSpPr>
        <p:spPr>
          <a:xfrm rot="5400000">
            <a:off x="3471545" y="2939415"/>
            <a:ext cx="1576070" cy="1470660"/>
          </a:xfrm>
          <a:prstGeom prst="hexagon">
            <a:avLst/>
          </a:prstGeom>
          <a:gradFill>
            <a:gsLst>
              <a:gs pos="0">
                <a:srgbClr val="14CD68"/>
              </a:gs>
              <a:gs pos="100000">
                <a:srgbClr val="035C7D"/>
              </a:gs>
            </a:gsLst>
            <a:lin ang="5400000" scaled="0"/>
          </a:gra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4" name="Hexagon 13"/>
          <p:cNvSpPr/>
          <p:nvPr/>
        </p:nvSpPr>
        <p:spPr>
          <a:xfrm rot="5400000">
            <a:off x="3471545" y="2939415"/>
            <a:ext cx="1576070" cy="1470660"/>
          </a:xfrm>
          <a:prstGeom prst="hexagon">
            <a:avLst/>
          </a:prstGeom>
          <a:gradFill>
            <a:gsLst>
              <a:gs pos="0">
                <a:srgbClr val="14CD68"/>
              </a:gs>
              <a:gs pos="100000">
                <a:srgbClr val="035C7D"/>
              </a:gs>
            </a:gsLst>
            <a:lin ang="5400000" scaled="0"/>
          </a:gra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7" name="Hexagon 16"/>
          <p:cNvSpPr/>
          <p:nvPr/>
        </p:nvSpPr>
        <p:spPr>
          <a:xfrm rot="5400000">
            <a:off x="3471545" y="2939415"/>
            <a:ext cx="1576070" cy="1470660"/>
          </a:xfrm>
          <a:prstGeom prst="hexagon">
            <a:avLst/>
          </a:prstGeom>
          <a:gradFill>
            <a:gsLst>
              <a:gs pos="0">
                <a:srgbClr val="14CD68"/>
              </a:gs>
              <a:gs pos="100000">
                <a:srgbClr val="035C7D"/>
              </a:gs>
            </a:gsLst>
            <a:lin ang="5400000" scaled="0"/>
          </a:gra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8" name="Hexagon 17"/>
          <p:cNvSpPr/>
          <p:nvPr/>
        </p:nvSpPr>
        <p:spPr>
          <a:xfrm rot="5400000">
            <a:off x="3471545" y="2939415"/>
            <a:ext cx="1576070" cy="1470660"/>
          </a:xfrm>
          <a:prstGeom prst="hexagon">
            <a:avLst/>
          </a:prstGeom>
          <a:gradFill>
            <a:gsLst>
              <a:gs pos="0">
                <a:srgbClr val="14CD68"/>
              </a:gs>
              <a:gs pos="100000">
                <a:srgbClr val="035C7D"/>
              </a:gs>
            </a:gsLst>
            <a:lin ang="5400000" scaled="0"/>
          </a:gra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9" name="Hexagon 18"/>
          <p:cNvSpPr/>
          <p:nvPr/>
        </p:nvSpPr>
        <p:spPr>
          <a:xfrm rot="5400000">
            <a:off x="3471545" y="2939415"/>
            <a:ext cx="1576070" cy="1470660"/>
          </a:xfrm>
          <a:prstGeom prst="hexagon">
            <a:avLst/>
          </a:prstGeom>
          <a:gradFill>
            <a:gsLst>
              <a:gs pos="0">
                <a:srgbClr val="14CD68"/>
              </a:gs>
              <a:gs pos="100000">
                <a:srgbClr val="035C7D"/>
              </a:gs>
            </a:gsLst>
            <a:lin ang="5400000" scaled="0"/>
          </a:gra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0" name="Text Box 19"/>
          <p:cNvSpPr txBox="1"/>
          <p:nvPr/>
        </p:nvSpPr>
        <p:spPr>
          <a:xfrm>
            <a:off x="3528060" y="3321368"/>
            <a:ext cx="1463040" cy="706755"/>
          </a:xfrm>
          <a:prstGeom prst="rect">
            <a:avLst/>
          </a:prstGeom>
          <a:noFill/>
        </p:spPr>
        <p:txBody>
          <a:bodyPr wrap="square" rtlCol="0">
            <a:spAutoFit/>
          </a:bodyPr>
          <a:p>
            <a:pPr algn="ctr"/>
            <a:r>
              <a:rPr lang="en-US" sz="2000">
                <a:latin typeface="Exo 2" charset="0"/>
                <a:cs typeface="Exo 2" charset="0"/>
              </a:rPr>
              <a:t>Selection of Subset</a:t>
            </a:r>
            <a:endParaRPr lang="en-US" sz="2000">
              <a:latin typeface="Exo 2" charset="0"/>
              <a:cs typeface="Exo 2" charset="0"/>
            </a:endParaRPr>
          </a:p>
        </p:txBody>
      </p:sp>
      <p:sp>
        <p:nvSpPr>
          <p:cNvPr id="21" name="Text Box 20"/>
          <p:cNvSpPr txBox="1"/>
          <p:nvPr/>
        </p:nvSpPr>
        <p:spPr>
          <a:xfrm>
            <a:off x="3528060" y="3321368"/>
            <a:ext cx="1463040" cy="706755"/>
          </a:xfrm>
          <a:prstGeom prst="rect">
            <a:avLst/>
          </a:prstGeom>
          <a:noFill/>
        </p:spPr>
        <p:txBody>
          <a:bodyPr wrap="square" rtlCol="0">
            <a:spAutoFit/>
          </a:bodyPr>
          <a:p>
            <a:pPr algn="ctr"/>
            <a:r>
              <a:rPr lang="en-US" sz="2000">
                <a:latin typeface="Exo 2" charset="0"/>
                <a:cs typeface="Exo 2" charset="0"/>
              </a:rPr>
              <a:t>Bootstrap Sampling</a:t>
            </a:r>
            <a:endParaRPr lang="en-US" sz="2000">
              <a:latin typeface="Exo 2" charset="0"/>
              <a:cs typeface="Exo 2" charset="0"/>
            </a:endParaRPr>
          </a:p>
        </p:txBody>
      </p:sp>
      <p:sp>
        <p:nvSpPr>
          <p:cNvPr id="22" name="Text Box 21"/>
          <p:cNvSpPr txBox="1"/>
          <p:nvPr/>
        </p:nvSpPr>
        <p:spPr>
          <a:xfrm>
            <a:off x="3528060" y="3321368"/>
            <a:ext cx="1463040" cy="706755"/>
          </a:xfrm>
          <a:prstGeom prst="rect">
            <a:avLst/>
          </a:prstGeom>
          <a:noFill/>
        </p:spPr>
        <p:txBody>
          <a:bodyPr wrap="square" rtlCol="0">
            <a:spAutoFit/>
          </a:bodyPr>
          <a:p>
            <a:pPr algn="ctr"/>
            <a:r>
              <a:rPr lang="en-US" sz="2000">
                <a:latin typeface="Exo 2" charset="0"/>
                <a:cs typeface="Exo 2" charset="0"/>
              </a:rPr>
              <a:t>Bootstrapping</a:t>
            </a:r>
            <a:endParaRPr lang="en-US" sz="2000">
              <a:latin typeface="Exo 2" charset="0"/>
              <a:cs typeface="Exo 2" charset="0"/>
            </a:endParaRPr>
          </a:p>
        </p:txBody>
      </p:sp>
      <p:sp>
        <p:nvSpPr>
          <p:cNvPr id="23" name="Text Box 22"/>
          <p:cNvSpPr txBox="1"/>
          <p:nvPr/>
        </p:nvSpPr>
        <p:spPr>
          <a:xfrm>
            <a:off x="3503295" y="3213735"/>
            <a:ext cx="1512570" cy="922020"/>
          </a:xfrm>
          <a:prstGeom prst="rect">
            <a:avLst/>
          </a:prstGeom>
          <a:noFill/>
        </p:spPr>
        <p:txBody>
          <a:bodyPr wrap="square" rtlCol="0">
            <a:spAutoFit/>
          </a:bodyPr>
          <a:p>
            <a:pPr algn="ctr"/>
            <a:r>
              <a:rPr lang="en-US">
                <a:latin typeface="Exo 2" charset="0"/>
                <a:cs typeface="Exo 2" charset="0"/>
              </a:rPr>
              <a:t>Independent Model Training</a:t>
            </a:r>
            <a:endParaRPr lang="en-US">
              <a:latin typeface="Exo 2" charset="0"/>
              <a:cs typeface="Exo 2" charset="0"/>
            </a:endParaRPr>
          </a:p>
        </p:txBody>
      </p:sp>
      <p:sp>
        <p:nvSpPr>
          <p:cNvPr id="24" name="Text Box 23"/>
          <p:cNvSpPr txBox="1"/>
          <p:nvPr/>
        </p:nvSpPr>
        <p:spPr>
          <a:xfrm>
            <a:off x="3528060" y="3321368"/>
            <a:ext cx="1463040" cy="706755"/>
          </a:xfrm>
          <a:prstGeom prst="rect">
            <a:avLst/>
          </a:prstGeom>
          <a:noFill/>
        </p:spPr>
        <p:txBody>
          <a:bodyPr wrap="square" rtlCol="0">
            <a:spAutoFit/>
          </a:bodyPr>
          <a:p>
            <a:pPr algn="ctr"/>
            <a:r>
              <a:rPr lang="en-US" sz="2000">
                <a:latin typeface="Exo 2" charset="0"/>
                <a:cs typeface="Exo 2" charset="0"/>
              </a:rPr>
              <a:t>Majority Voting</a:t>
            </a:r>
            <a:endParaRPr lang="en-US" sz="2000">
              <a:latin typeface="Exo 2" charset="0"/>
              <a:cs typeface="Exo 2" charset="0"/>
            </a:endParaRPr>
          </a:p>
        </p:txBody>
      </p:sp>
      <p:sp>
        <p:nvSpPr>
          <p:cNvPr id="25" name="Text Box 24"/>
          <p:cNvSpPr txBox="1"/>
          <p:nvPr/>
        </p:nvSpPr>
        <p:spPr>
          <a:xfrm>
            <a:off x="3476625" y="3482975"/>
            <a:ext cx="1565910" cy="383540"/>
          </a:xfrm>
          <a:prstGeom prst="rect">
            <a:avLst/>
          </a:prstGeom>
          <a:noFill/>
        </p:spPr>
        <p:txBody>
          <a:bodyPr wrap="square" rtlCol="0">
            <a:spAutoFit/>
          </a:bodyPr>
          <a:p>
            <a:pPr algn="ctr"/>
            <a:r>
              <a:rPr lang="en-US" sz="1900">
                <a:latin typeface="Exo 2" charset="0"/>
                <a:cs typeface="Exo 2" charset="0"/>
              </a:rPr>
              <a:t>Aggregation</a:t>
            </a:r>
            <a:endParaRPr lang="en-US" sz="1900">
              <a:latin typeface="Exo 2" charset="0"/>
              <a:cs typeface="Exo 2" charset="0"/>
            </a:endParaRPr>
          </a:p>
        </p:txBody>
      </p:sp>
      <p:sp>
        <p:nvSpPr>
          <p:cNvPr id="31" name="Hexagon 30"/>
          <p:cNvSpPr/>
          <p:nvPr/>
        </p:nvSpPr>
        <p:spPr>
          <a:xfrm rot="5400000">
            <a:off x="9994265" y="2195830"/>
            <a:ext cx="1791970" cy="161671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2" name="Hexagon 31"/>
          <p:cNvSpPr/>
          <p:nvPr/>
        </p:nvSpPr>
        <p:spPr>
          <a:xfrm rot="5400000">
            <a:off x="6736080" y="1831340"/>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Hexagon 1"/>
          <p:cNvSpPr/>
          <p:nvPr/>
        </p:nvSpPr>
        <p:spPr>
          <a:xfrm rot="5400000">
            <a:off x="3994150" y="4730750"/>
            <a:ext cx="2210435" cy="199390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9" name="Hexagon 28"/>
          <p:cNvSpPr/>
          <p:nvPr/>
        </p:nvSpPr>
        <p:spPr>
          <a:xfrm rot="5400000">
            <a:off x="3670300" y="327787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3" name="Text Box 12"/>
          <p:cNvSpPr txBox="1"/>
          <p:nvPr/>
        </p:nvSpPr>
        <p:spPr>
          <a:xfrm>
            <a:off x="1195705" y="3470910"/>
            <a:ext cx="1666240" cy="358140"/>
          </a:xfrm>
          <a:prstGeom prst="rect">
            <a:avLst/>
          </a:prstGeom>
          <a:noFill/>
        </p:spPr>
        <p:txBody>
          <a:bodyPr wrap="square" rtlCol="0">
            <a:noAutofit/>
          </a:bodyPr>
          <a:p>
            <a:pPr algn="ctr"/>
            <a:r>
              <a:rPr lang="en-US" sz="2400" b="1">
                <a:latin typeface="Exo 2 Medium" charset="0"/>
                <a:cs typeface="Exo 2 Medium" charset="0"/>
              </a:rPr>
              <a:t>NGÂN H</a:t>
            </a:r>
            <a:endParaRPr lang="en-US" sz="2400" b="1">
              <a:latin typeface="Exo 2 Medium" charset="0"/>
              <a:cs typeface="Exo 2 Medium" charset="0"/>
            </a:endParaRPr>
          </a:p>
        </p:txBody>
      </p:sp>
      <p:sp>
        <p:nvSpPr>
          <p:cNvPr id="16" name="Text Box 15"/>
          <p:cNvSpPr txBox="1"/>
          <p:nvPr/>
        </p:nvSpPr>
        <p:spPr>
          <a:xfrm>
            <a:off x="1195705" y="3470910"/>
            <a:ext cx="1666240" cy="358140"/>
          </a:xfrm>
          <a:prstGeom prst="rect">
            <a:avLst/>
          </a:prstGeom>
          <a:noFill/>
        </p:spPr>
        <p:txBody>
          <a:bodyPr wrap="square" rtlCol="0">
            <a:noAutofit/>
          </a:bodyPr>
          <a:p>
            <a:pPr algn="ctr"/>
            <a:r>
              <a:rPr lang="en-US" sz="2400" b="1">
                <a:latin typeface="Exo 2 Medium" charset="0"/>
                <a:cs typeface="Exo 2 Medium" charset="0"/>
              </a:rPr>
              <a:t>Y HỌC</a:t>
            </a:r>
            <a:endParaRPr lang="en-US" sz="2400" b="1">
              <a:latin typeface="Exo 2 Medium" charset="0"/>
              <a:cs typeface="Exo 2 Medium" charset="0"/>
            </a:endParaRPr>
          </a:p>
        </p:txBody>
      </p:sp>
      <p:sp>
        <p:nvSpPr>
          <p:cNvPr id="33" name="Hexagon 32"/>
          <p:cNvSpPr/>
          <p:nvPr/>
        </p:nvSpPr>
        <p:spPr>
          <a:xfrm rot="5400000">
            <a:off x="9810750" y="5325745"/>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4" name="Hexagon 33"/>
          <p:cNvSpPr/>
          <p:nvPr/>
        </p:nvSpPr>
        <p:spPr>
          <a:xfrm rot="5400000">
            <a:off x="7351395" y="5370195"/>
            <a:ext cx="1091565" cy="98488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Hexagon 14"/>
          <p:cNvSpPr/>
          <p:nvPr/>
        </p:nvSpPr>
        <p:spPr>
          <a:xfrm rot="5400000">
            <a:off x="-65405" y="493268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Hexagon 4"/>
          <p:cNvSpPr/>
          <p:nvPr/>
        </p:nvSpPr>
        <p:spPr>
          <a:xfrm rot="5400000">
            <a:off x="859790" y="2623185"/>
            <a:ext cx="1795145" cy="1619250"/>
          </a:xfrm>
          <a:prstGeom prst="hexagon">
            <a:avLst/>
          </a:prstGeom>
          <a:solidFill>
            <a:schemeClr val="bg1"/>
          </a:solidFill>
          <a:ln w="0">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5" name="Hexagon 34"/>
          <p:cNvSpPr/>
          <p:nvPr/>
        </p:nvSpPr>
        <p:spPr>
          <a:xfrm rot="5400000">
            <a:off x="10312400" y="-1129665"/>
            <a:ext cx="2433955" cy="219583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Hexagon 29"/>
          <p:cNvSpPr/>
          <p:nvPr/>
        </p:nvSpPr>
        <p:spPr>
          <a:xfrm rot="5400000">
            <a:off x="7852410" y="-99060"/>
            <a:ext cx="1803400" cy="162687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Hexagon 10"/>
          <p:cNvSpPr/>
          <p:nvPr/>
        </p:nvSpPr>
        <p:spPr>
          <a:xfrm rot="5400000">
            <a:off x="565150" y="189230"/>
            <a:ext cx="894080" cy="80645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3" name="Text Box 102"/>
          <p:cNvSpPr txBox="1"/>
          <p:nvPr/>
        </p:nvSpPr>
        <p:spPr>
          <a:xfrm>
            <a:off x="-201930" y="116840"/>
            <a:ext cx="12626975" cy="829945"/>
          </a:xfrm>
          <a:prstGeom prst="rect">
            <a:avLst/>
          </a:prstGeom>
          <a:noFill/>
        </p:spPr>
        <p:txBody>
          <a:bodyPr wrap="square" rtlCol="0">
            <a:spAutoFit/>
          </a:bodyPr>
          <a:p>
            <a:pPr algn="ctr"/>
            <a:r>
              <a:rPr lang="en-US" sz="4800" b="1">
                <a:latin typeface="Exo 2" charset="0"/>
                <a:cs typeface="Exo 2" charset="0"/>
                <a:sym typeface="+mn-ea"/>
              </a:rPr>
              <a:t>Hoạt động của thuật toán Random Forest</a:t>
            </a:r>
            <a:endParaRPr lang="en-US" sz="4800" b="1">
              <a:ln>
                <a:solidFill>
                  <a:schemeClr val="tx1"/>
                </a:solidFill>
              </a:ln>
              <a:solidFill>
                <a:schemeClr val="tx1"/>
              </a:solidFill>
              <a:latin typeface="Exo 2" charset="0"/>
              <a:cs typeface="Exo 2" charset="0"/>
            </a:endParaRPr>
          </a:p>
        </p:txBody>
      </p:sp>
      <p:sp>
        <p:nvSpPr>
          <p:cNvPr id="4" name="Hexagon 3"/>
          <p:cNvSpPr/>
          <p:nvPr/>
        </p:nvSpPr>
        <p:spPr>
          <a:xfrm rot="5400000">
            <a:off x="7863840" y="2696845"/>
            <a:ext cx="2109470" cy="1935480"/>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Text Box 5"/>
          <p:cNvSpPr txBox="1"/>
          <p:nvPr/>
        </p:nvSpPr>
        <p:spPr>
          <a:xfrm>
            <a:off x="7950200" y="3429635"/>
            <a:ext cx="1935480" cy="450850"/>
          </a:xfrm>
          <a:prstGeom prst="rect">
            <a:avLst/>
          </a:prstGeom>
          <a:noFill/>
        </p:spPr>
        <p:txBody>
          <a:bodyPr wrap="square" rtlCol="0">
            <a:noAutofit/>
          </a:bodyPr>
          <a:p>
            <a:pPr algn="ctr"/>
            <a:r>
              <a:rPr lang="en-US" sz="2500">
                <a:latin typeface="Exo 2" charset="0"/>
                <a:cs typeface="Exo 2" charset="0"/>
              </a:rPr>
              <a:t>ENSEMBLE</a:t>
            </a:r>
            <a:endParaRPr lang="en-US" sz="2500">
              <a:latin typeface="Exo 2" charset="0"/>
              <a:cs typeface="Exo 2" charset="0"/>
            </a:endParaRPr>
          </a:p>
        </p:txBody>
      </p:sp>
      <p:sp>
        <p:nvSpPr>
          <p:cNvPr id="7" name="Hexagon 6"/>
          <p:cNvSpPr/>
          <p:nvPr/>
        </p:nvSpPr>
        <p:spPr>
          <a:xfrm rot="5400000">
            <a:off x="3286760" y="2713355"/>
            <a:ext cx="1946910" cy="1902460"/>
          </a:xfrm>
          <a:prstGeom prst="hexagon">
            <a:avLst/>
          </a:prstGeom>
          <a:gradFill>
            <a:gsLst>
              <a:gs pos="0">
                <a:srgbClr val="14CD68"/>
              </a:gs>
              <a:gs pos="100000">
                <a:srgbClr val="035C7D"/>
              </a:gs>
            </a:gsLst>
            <a:lin ang="5400000" scaled="0"/>
          </a:gra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Hexagon 7"/>
          <p:cNvSpPr/>
          <p:nvPr/>
        </p:nvSpPr>
        <p:spPr>
          <a:xfrm rot="5400000">
            <a:off x="10187940" y="2946400"/>
            <a:ext cx="1558290" cy="1436370"/>
          </a:xfrm>
          <a:prstGeom prst="hexagon">
            <a:avLst/>
          </a:prstGeom>
          <a:gradFill>
            <a:gsLst>
              <a:gs pos="100000">
                <a:srgbClr val="14CD68"/>
              </a:gs>
              <a:gs pos="0">
                <a:srgbClr val="035C7D"/>
              </a:gs>
            </a:gsLst>
            <a:lin ang="5400000" scaled="0"/>
          </a:gra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Text Box 9"/>
          <p:cNvSpPr txBox="1"/>
          <p:nvPr/>
        </p:nvSpPr>
        <p:spPr>
          <a:xfrm>
            <a:off x="3308985" y="3423920"/>
            <a:ext cx="1901190" cy="906780"/>
          </a:xfrm>
          <a:prstGeom prst="rect">
            <a:avLst/>
          </a:prstGeom>
          <a:noFill/>
        </p:spPr>
        <p:txBody>
          <a:bodyPr wrap="square" rtlCol="0">
            <a:noAutofit/>
          </a:bodyPr>
          <a:p>
            <a:pPr algn="ctr"/>
            <a:r>
              <a:rPr lang="en-US" sz="2400">
                <a:latin typeface="Exo 2" charset="0"/>
                <a:cs typeface="Exo 2" charset="0"/>
              </a:rPr>
              <a:t>BAGGING</a:t>
            </a:r>
            <a:endParaRPr lang="en-US" sz="2400">
              <a:latin typeface="Exo 2" charset="0"/>
              <a:cs typeface="Exo 2" charset="0"/>
            </a:endParaRPr>
          </a:p>
        </p:txBody>
      </p:sp>
      <p:sp>
        <p:nvSpPr>
          <p:cNvPr id="12" name="Text Box 11"/>
          <p:cNvSpPr txBox="1"/>
          <p:nvPr/>
        </p:nvSpPr>
        <p:spPr>
          <a:xfrm>
            <a:off x="10247630" y="3468370"/>
            <a:ext cx="1437640" cy="392430"/>
          </a:xfrm>
          <a:prstGeom prst="rect">
            <a:avLst/>
          </a:prstGeom>
          <a:noFill/>
        </p:spPr>
        <p:txBody>
          <a:bodyPr wrap="square" rtlCol="0">
            <a:noAutofit/>
          </a:bodyPr>
          <a:p>
            <a:pPr algn="ctr"/>
            <a:r>
              <a:rPr lang="en-US" sz="2000">
                <a:latin typeface="Exo 2" charset="0"/>
                <a:cs typeface="Exo 2" charset="0"/>
              </a:rPr>
              <a:t>BOOSTING</a:t>
            </a:r>
            <a:endParaRPr lang="en-US" sz="2000">
              <a:latin typeface="Exo 2" charset="0"/>
              <a:cs typeface="Exo 2"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advTm="0">
        <p159:morph option="byObject"/>
      </p:transition>
    </mc:Choice>
    <mc:Fallback>
      <p:transition spd="slow" advTm="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bg>
      <p:bgPr>
        <a:noFill/>
        <a:effectLst/>
      </p:bgPr>
    </p:bg>
    <p:spTree>
      <p:nvGrpSpPr>
        <p:cNvPr id="1" name=""/>
        <p:cNvGrpSpPr/>
        <p:nvPr/>
      </p:nvGrpSpPr>
      <p:grpSpPr/>
      <p:sp>
        <p:nvSpPr>
          <p:cNvPr id="31" name="Hexagon 30"/>
          <p:cNvSpPr/>
          <p:nvPr/>
        </p:nvSpPr>
        <p:spPr>
          <a:xfrm rot="5400000">
            <a:off x="9994265" y="2195830"/>
            <a:ext cx="1791970" cy="161671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2" name="Hexagon 31"/>
          <p:cNvSpPr/>
          <p:nvPr/>
        </p:nvSpPr>
        <p:spPr>
          <a:xfrm rot="5400000">
            <a:off x="6736080" y="1831340"/>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Hexagon 1"/>
          <p:cNvSpPr/>
          <p:nvPr/>
        </p:nvSpPr>
        <p:spPr>
          <a:xfrm rot="5400000">
            <a:off x="3994150" y="4730750"/>
            <a:ext cx="2210435" cy="199390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9" name="Hexagon 28"/>
          <p:cNvSpPr/>
          <p:nvPr/>
        </p:nvSpPr>
        <p:spPr>
          <a:xfrm rot="5400000">
            <a:off x="3670300" y="327787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3" name="Text Box 12"/>
          <p:cNvSpPr txBox="1"/>
          <p:nvPr/>
        </p:nvSpPr>
        <p:spPr>
          <a:xfrm>
            <a:off x="1195705" y="3470910"/>
            <a:ext cx="1666240" cy="358140"/>
          </a:xfrm>
          <a:prstGeom prst="rect">
            <a:avLst/>
          </a:prstGeom>
          <a:noFill/>
        </p:spPr>
        <p:txBody>
          <a:bodyPr wrap="square" rtlCol="0">
            <a:noAutofit/>
          </a:bodyPr>
          <a:p>
            <a:pPr algn="ctr"/>
            <a:r>
              <a:rPr lang="en-US" sz="2400" b="1">
                <a:latin typeface="Exo 2 Medium" charset="0"/>
                <a:cs typeface="Exo 2 Medium" charset="0"/>
              </a:rPr>
              <a:t>NGÂN H</a:t>
            </a:r>
            <a:endParaRPr lang="en-US" sz="2400" b="1">
              <a:latin typeface="Exo 2 Medium" charset="0"/>
              <a:cs typeface="Exo 2 Medium" charset="0"/>
            </a:endParaRPr>
          </a:p>
        </p:txBody>
      </p:sp>
      <p:sp>
        <p:nvSpPr>
          <p:cNvPr id="16" name="Text Box 15"/>
          <p:cNvSpPr txBox="1"/>
          <p:nvPr/>
        </p:nvSpPr>
        <p:spPr>
          <a:xfrm>
            <a:off x="1195705" y="3470910"/>
            <a:ext cx="1666240" cy="358140"/>
          </a:xfrm>
          <a:prstGeom prst="rect">
            <a:avLst/>
          </a:prstGeom>
          <a:noFill/>
        </p:spPr>
        <p:txBody>
          <a:bodyPr wrap="square" rtlCol="0">
            <a:noAutofit/>
          </a:bodyPr>
          <a:p>
            <a:pPr algn="ctr"/>
            <a:r>
              <a:rPr lang="en-US" sz="2400" b="1">
                <a:latin typeface="Exo 2 Medium" charset="0"/>
                <a:cs typeface="Exo 2 Medium" charset="0"/>
              </a:rPr>
              <a:t>Y HỌC</a:t>
            </a:r>
            <a:endParaRPr lang="en-US" sz="2400" b="1">
              <a:latin typeface="Exo 2 Medium" charset="0"/>
              <a:cs typeface="Exo 2 Medium" charset="0"/>
            </a:endParaRPr>
          </a:p>
        </p:txBody>
      </p:sp>
      <p:sp>
        <p:nvSpPr>
          <p:cNvPr id="33" name="Hexagon 32"/>
          <p:cNvSpPr/>
          <p:nvPr/>
        </p:nvSpPr>
        <p:spPr>
          <a:xfrm rot="5400000">
            <a:off x="9810750" y="5325745"/>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4" name="Hexagon 33"/>
          <p:cNvSpPr/>
          <p:nvPr/>
        </p:nvSpPr>
        <p:spPr>
          <a:xfrm rot="5400000">
            <a:off x="7351395" y="5370195"/>
            <a:ext cx="1091565" cy="98488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Hexagon 14"/>
          <p:cNvSpPr/>
          <p:nvPr/>
        </p:nvSpPr>
        <p:spPr>
          <a:xfrm rot="5400000">
            <a:off x="-65405" y="493268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Hexagon 4"/>
          <p:cNvSpPr/>
          <p:nvPr/>
        </p:nvSpPr>
        <p:spPr>
          <a:xfrm rot="5400000">
            <a:off x="859790" y="2623185"/>
            <a:ext cx="1795145" cy="1619250"/>
          </a:xfrm>
          <a:prstGeom prst="hexagon">
            <a:avLst/>
          </a:prstGeom>
          <a:solidFill>
            <a:schemeClr val="bg1"/>
          </a:solidFill>
          <a:ln w="0">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5" name="Hexagon 34"/>
          <p:cNvSpPr/>
          <p:nvPr/>
        </p:nvSpPr>
        <p:spPr>
          <a:xfrm rot="5400000">
            <a:off x="10312400" y="-1129665"/>
            <a:ext cx="2433955" cy="219583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Hexagon 29"/>
          <p:cNvSpPr/>
          <p:nvPr/>
        </p:nvSpPr>
        <p:spPr>
          <a:xfrm rot="5400000">
            <a:off x="7852410" y="-99060"/>
            <a:ext cx="1803400" cy="162687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Hexagon 10"/>
          <p:cNvSpPr/>
          <p:nvPr/>
        </p:nvSpPr>
        <p:spPr>
          <a:xfrm rot="5400000">
            <a:off x="565150" y="189230"/>
            <a:ext cx="894080" cy="80645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3" name="Text Box 102"/>
          <p:cNvSpPr txBox="1"/>
          <p:nvPr/>
        </p:nvSpPr>
        <p:spPr>
          <a:xfrm>
            <a:off x="-201930" y="116840"/>
            <a:ext cx="12626975" cy="829945"/>
          </a:xfrm>
          <a:prstGeom prst="rect">
            <a:avLst/>
          </a:prstGeom>
          <a:noFill/>
        </p:spPr>
        <p:txBody>
          <a:bodyPr wrap="square" rtlCol="0">
            <a:spAutoFit/>
          </a:bodyPr>
          <a:p>
            <a:pPr algn="ctr"/>
            <a:r>
              <a:rPr lang="en-US" sz="4800" b="1">
                <a:latin typeface="Exo 2" charset="0"/>
                <a:cs typeface="Exo 2" charset="0"/>
                <a:sym typeface="+mn-ea"/>
              </a:rPr>
              <a:t>Hoạt động của thuật toán Random Forest</a:t>
            </a:r>
            <a:endParaRPr lang="en-US" sz="4800" b="1">
              <a:ln>
                <a:solidFill>
                  <a:schemeClr val="tx1"/>
                </a:solidFill>
              </a:ln>
              <a:solidFill>
                <a:schemeClr val="tx1"/>
              </a:solidFill>
              <a:latin typeface="Exo 2" charset="0"/>
              <a:cs typeface="Exo 2" charset="0"/>
            </a:endParaRPr>
          </a:p>
        </p:txBody>
      </p:sp>
      <p:sp>
        <p:nvSpPr>
          <p:cNvPr id="4" name="Hexagon 3">
            <a:hlinkHover r:id="rId1" action="ppaction://hlinksldjump"/>
          </p:cNvPr>
          <p:cNvSpPr/>
          <p:nvPr/>
        </p:nvSpPr>
        <p:spPr>
          <a:xfrm rot="5400000">
            <a:off x="7863840" y="2696845"/>
            <a:ext cx="2109470" cy="1935480"/>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Text Box 5"/>
          <p:cNvSpPr txBox="1"/>
          <p:nvPr/>
        </p:nvSpPr>
        <p:spPr>
          <a:xfrm>
            <a:off x="7950200" y="3429635"/>
            <a:ext cx="1935480" cy="450850"/>
          </a:xfrm>
          <a:prstGeom prst="rect">
            <a:avLst/>
          </a:prstGeom>
          <a:noFill/>
        </p:spPr>
        <p:txBody>
          <a:bodyPr wrap="square" rtlCol="0">
            <a:noAutofit/>
          </a:bodyPr>
          <a:p>
            <a:pPr algn="ctr"/>
            <a:r>
              <a:rPr lang="en-US" sz="2500">
                <a:latin typeface="Exo 2" charset="0"/>
                <a:cs typeface="Exo 2" charset="0"/>
              </a:rPr>
              <a:t>ENSEMBLE</a:t>
            </a:r>
            <a:endParaRPr lang="en-US" sz="2500">
              <a:latin typeface="Exo 2" charset="0"/>
              <a:cs typeface="Exo 2" charset="0"/>
            </a:endParaRPr>
          </a:p>
        </p:txBody>
      </p:sp>
      <p:sp>
        <p:nvSpPr>
          <p:cNvPr id="7" name="Hexagon 6"/>
          <p:cNvSpPr/>
          <p:nvPr/>
        </p:nvSpPr>
        <p:spPr>
          <a:xfrm rot="5400000">
            <a:off x="3286760" y="2713355"/>
            <a:ext cx="1946910" cy="1902460"/>
          </a:xfrm>
          <a:prstGeom prst="hexagon">
            <a:avLst/>
          </a:prstGeom>
          <a:gradFill>
            <a:gsLst>
              <a:gs pos="50000">
                <a:srgbClr val="14CD68"/>
              </a:gs>
              <a:gs pos="0">
                <a:srgbClr val="035C7D"/>
              </a:gs>
            </a:gsLst>
            <a:lin ang="5400000" scaled="0"/>
          </a:gra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Hexagon 7"/>
          <p:cNvSpPr/>
          <p:nvPr/>
        </p:nvSpPr>
        <p:spPr>
          <a:xfrm rot="5400000">
            <a:off x="10187940" y="2946400"/>
            <a:ext cx="1558290" cy="1436370"/>
          </a:xfrm>
          <a:prstGeom prst="hexagon">
            <a:avLst/>
          </a:prstGeom>
          <a:gradFill>
            <a:gsLst>
              <a:gs pos="100000">
                <a:srgbClr val="14CD68"/>
              </a:gs>
              <a:gs pos="0">
                <a:srgbClr val="035C7D"/>
              </a:gs>
            </a:gsLst>
            <a:lin ang="5400000" scaled="0"/>
          </a:gra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Text Box 9"/>
          <p:cNvSpPr txBox="1"/>
          <p:nvPr/>
        </p:nvSpPr>
        <p:spPr>
          <a:xfrm>
            <a:off x="3308985" y="3423920"/>
            <a:ext cx="1901190" cy="906780"/>
          </a:xfrm>
          <a:prstGeom prst="rect">
            <a:avLst/>
          </a:prstGeom>
          <a:noFill/>
        </p:spPr>
        <p:txBody>
          <a:bodyPr wrap="square" rtlCol="0">
            <a:noAutofit/>
          </a:bodyPr>
          <a:p>
            <a:pPr algn="ctr"/>
            <a:r>
              <a:rPr lang="en-US" sz="2400">
                <a:latin typeface="Exo 2" charset="0"/>
                <a:cs typeface="Exo 2" charset="0"/>
              </a:rPr>
              <a:t>BAGGING</a:t>
            </a:r>
            <a:endParaRPr lang="en-US" sz="2400">
              <a:latin typeface="Exo 2" charset="0"/>
              <a:cs typeface="Exo 2" charset="0"/>
            </a:endParaRPr>
          </a:p>
        </p:txBody>
      </p:sp>
      <p:sp>
        <p:nvSpPr>
          <p:cNvPr id="12" name="Text Box 11"/>
          <p:cNvSpPr txBox="1"/>
          <p:nvPr/>
        </p:nvSpPr>
        <p:spPr>
          <a:xfrm>
            <a:off x="10247630" y="3468370"/>
            <a:ext cx="1437640" cy="392430"/>
          </a:xfrm>
          <a:prstGeom prst="rect">
            <a:avLst/>
          </a:prstGeom>
          <a:noFill/>
        </p:spPr>
        <p:txBody>
          <a:bodyPr wrap="square" rtlCol="0">
            <a:noAutofit/>
          </a:bodyPr>
          <a:p>
            <a:pPr algn="ctr"/>
            <a:r>
              <a:rPr lang="en-US" sz="2000">
                <a:latin typeface="Exo 2" charset="0"/>
                <a:cs typeface="Exo 2" charset="0"/>
              </a:rPr>
              <a:t>BOOSTING</a:t>
            </a:r>
            <a:endParaRPr lang="en-US" sz="2000">
              <a:latin typeface="Exo 2" charset="0"/>
              <a:cs typeface="Exo 2" charset="0"/>
            </a:endParaRPr>
          </a:p>
        </p:txBody>
      </p:sp>
      <p:sp>
        <p:nvSpPr>
          <p:cNvPr id="3" name="Hexagon 2"/>
          <p:cNvSpPr/>
          <p:nvPr/>
        </p:nvSpPr>
        <p:spPr>
          <a:xfrm rot="5400000">
            <a:off x="4423410" y="1450340"/>
            <a:ext cx="1576070" cy="1470660"/>
          </a:xfrm>
          <a:prstGeom prst="hexagon">
            <a:avLst/>
          </a:prstGeom>
          <a:solidFill>
            <a:srgbClr val="1A4264">
              <a:alpha val="90000"/>
            </a:srgbClr>
          </a:solidFill>
          <a:ln w="38100">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Hexagon 8"/>
          <p:cNvSpPr/>
          <p:nvPr/>
        </p:nvSpPr>
        <p:spPr>
          <a:xfrm rot="5400000">
            <a:off x="5374640" y="2929255"/>
            <a:ext cx="1576070" cy="1470660"/>
          </a:xfrm>
          <a:prstGeom prst="hexagon">
            <a:avLst/>
          </a:prstGeom>
          <a:solidFill>
            <a:srgbClr val="245D8D">
              <a:alpha val="90000"/>
            </a:srgbClr>
          </a:solidFill>
          <a:ln w="38100">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4" name="Hexagon 13"/>
          <p:cNvSpPr/>
          <p:nvPr/>
        </p:nvSpPr>
        <p:spPr>
          <a:xfrm rot="5400000">
            <a:off x="4471035" y="4408170"/>
            <a:ext cx="1576070" cy="1470660"/>
          </a:xfrm>
          <a:prstGeom prst="hexagon">
            <a:avLst/>
          </a:prstGeom>
          <a:solidFill>
            <a:schemeClr val="accent1">
              <a:lumMod val="75000"/>
            </a:schemeClr>
          </a:solidFill>
          <a:ln w="38100">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7" name="Hexagon 16"/>
          <p:cNvSpPr/>
          <p:nvPr/>
        </p:nvSpPr>
        <p:spPr>
          <a:xfrm rot="5400000">
            <a:off x="2495550" y="4429125"/>
            <a:ext cx="1576070" cy="1470660"/>
          </a:xfrm>
          <a:prstGeom prst="hexagon">
            <a:avLst/>
          </a:prstGeom>
          <a:solidFill>
            <a:schemeClr val="accent1">
              <a:lumMod val="60000"/>
              <a:lumOff val="40000"/>
            </a:schemeClr>
          </a:solidFill>
          <a:ln w="38100">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8" name="Hexagon 17"/>
          <p:cNvSpPr/>
          <p:nvPr/>
        </p:nvSpPr>
        <p:spPr>
          <a:xfrm rot="5400000">
            <a:off x="1568450" y="2929255"/>
            <a:ext cx="1576070" cy="1470660"/>
          </a:xfrm>
          <a:prstGeom prst="hexagon">
            <a:avLst/>
          </a:prstGeom>
          <a:solidFill>
            <a:schemeClr val="accent1">
              <a:lumMod val="40000"/>
              <a:lumOff val="60000"/>
            </a:schemeClr>
          </a:solidFill>
          <a:ln w="38100">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9" name="Hexagon 18"/>
          <p:cNvSpPr/>
          <p:nvPr/>
        </p:nvSpPr>
        <p:spPr>
          <a:xfrm rot="5400000">
            <a:off x="2495550" y="1449705"/>
            <a:ext cx="1576070" cy="1470660"/>
          </a:xfrm>
          <a:prstGeom prst="hexagon">
            <a:avLst/>
          </a:prstGeom>
          <a:solidFill>
            <a:schemeClr val="accent1">
              <a:lumMod val="20000"/>
              <a:lumOff val="80000"/>
              <a:alpha val="90000"/>
            </a:schemeClr>
          </a:solidFill>
          <a:ln w="38100">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0" name="Text Box 19"/>
          <p:cNvSpPr txBox="1"/>
          <p:nvPr/>
        </p:nvSpPr>
        <p:spPr>
          <a:xfrm>
            <a:off x="2556510" y="1818640"/>
            <a:ext cx="1463040" cy="706755"/>
          </a:xfrm>
          <a:prstGeom prst="rect">
            <a:avLst/>
          </a:prstGeom>
          <a:noFill/>
        </p:spPr>
        <p:txBody>
          <a:bodyPr wrap="square" rtlCol="0">
            <a:spAutoFit/>
          </a:bodyPr>
          <a:p>
            <a:pPr algn="ctr"/>
            <a:r>
              <a:rPr lang="en-US" sz="2000">
                <a:latin typeface="Exo 2" charset="0"/>
                <a:cs typeface="Exo 2" charset="0"/>
              </a:rPr>
              <a:t>Selection of Subset</a:t>
            </a:r>
            <a:endParaRPr lang="en-US" sz="2000">
              <a:latin typeface="Exo 2" charset="0"/>
              <a:cs typeface="Exo 2" charset="0"/>
            </a:endParaRPr>
          </a:p>
        </p:txBody>
      </p:sp>
      <p:sp>
        <p:nvSpPr>
          <p:cNvPr id="21" name="Text Box 20"/>
          <p:cNvSpPr txBox="1"/>
          <p:nvPr/>
        </p:nvSpPr>
        <p:spPr>
          <a:xfrm>
            <a:off x="1630045" y="3321050"/>
            <a:ext cx="1463040" cy="706755"/>
          </a:xfrm>
          <a:prstGeom prst="rect">
            <a:avLst/>
          </a:prstGeom>
          <a:noFill/>
        </p:spPr>
        <p:txBody>
          <a:bodyPr wrap="square" rtlCol="0">
            <a:spAutoFit/>
          </a:bodyPr>
          <a:p>
            <a:pPr algn="ctr"/>
            <a:r>
              <a:rPr lang="en-US" sz="2000">
                <a:latin typeface="Exo 2" charset="0"/>
                <a:cs typeface="Exo 2" charset="0"/>
              </a:rPr>
              <a:t>Bootstrap Sampling</a:t>
            </a:r>
            <a:endParaRPr lang="en-US" sz="2000">
              <a:latin typeface="Exo 2" charset="0"/>
              <a:cs typeface="Exo 2" charset="0"/>
            </a:endParaRPr>
          </a:p>
        </p:txBody>
      </p:sp>
      <p:sp>
        <p:nvSpPr>
          <p:cNvPr id="22" name="Text Box 21"/>
          <p:cNvSpPr txBox="1"/>
          <p:nvPr/>
        </p:nvSpPr>
        <p:spPr>
          <a:xfrm>
            <a:off x="2548255" y="4803775"/>
            <a:ext cx="1463040" cy="706755"/>
          </a:xfrm>
          <a:prstGeom prst="rect">
            <a:avLst/>
          </a:prstGeom>
          <a:noFill/>
        </p:spPr>
        <p:txBody>
          <a:bodyPr wrap="square" rtlCol="0">
            <a:spAutoFit/>
          </a:bodyPr>
          <a:p>
            <a:pPr algn="ctr"/>
            <a:r>
              <a:rPr lang="en-US" sz="2000">
                <a:latin typeface="Exo 2" charset="0"/>
                <a:cs typeface="Exo 2" charset="0"/>
              </a:rPr>
              <a:t>Bootstrapping</a:t>
            </a:r>
            <a:endParaRPr lang="en-US" sz="2000">
              <a:latin typeface="Exo 2" charset="0"/>
              <a:cs typeface="Exo 2" charset="0"/>
            </a:endParaRPr>
          </a:p>
        </p:txBody>
      </p:sp>
      <p:sp>
        <p:nvSpPr>
          <p:cNvPr id="23" name="Text Box 22"/>
          <p:cNvSpPr txBox="1"/>
          <p:nvPr/>
        </p:nvSpPr>
        <p:spPr>
          <a:xfrm>
            <a:off x="4523740" y="4638040"/>
            <a:ext cx="1512570" cy="922020"/>
          </a:xfrm>
          <a:prstGeom prst="rect">
            <a:avLst/>
          </a:prstGeom>
          <a:noFill/>
        </p:spPr>
        <p:txBody>
          <a:bodyPr wrap="square" rtlCol="0">
            <a:spAutoFit/>
          </a:bodyPr>
          <a:p>
            <a:pPr algn="ctr"/>
            <a:r>
              <a:rPr lang="en-US">
                <a:latin typeface="Exo 2" charset="0"/>
                <a:cs typeface="Exo 2" charset="0"/>
              </a:rPr>
              <a:t>Independent Model Training</a:t>
            </a:r>
            <a:endParaRPr lang="en-US">
              <a:latin typeface="Exo 2" charset="0"/>
              <a:cs typeface="Exo 2" charset="0"/>
            </a:endParaRPr>
          </a:p>
        </p:txBody>
      </p:sp>
      <p:sp>
        <p:nvSpPr>
          <p:cNvPr id="24" name="Text Box 23"/>
          <p:cNvSpPr txBox="1"/>
          <p:nvPr/>
        </p:nvSpPr>
        <p:spPr>
          <a:xfrm>
            <a:off x="5426075" y="3311525"/>
            <a:ext cx="1463040" cy="706755"/>
          </a:xfrm>
          <a:prstGeom prst="rect">
            <a:avLst/>
          </a:prstGeom>
          <a:noFill/>
        </p:spPr>
        <p:txBody>
          <a:bodyPr wrap="square" rtlCol="0">
            <a:spAutoFit/>
          </a:bodyPr>
          <a:p>
            <a:pPr algn="ctr"/>
            <a:r>
              <a:rPr lang="en-US" sz="2000">
                <a:latin typeface="Exo 2" charset="0"/>
                <a:cs typeface="Exo 2" charset="0"/>
              </a:rPr>
              <a:t>Majority Voting</a:t>
            </a:r>
            <a:endParaRPr lang="en-US" sz="2000">
              <a:latin typeface="Exo 2" charset="0"/>
              <a:cs typeface="Exo 2" charset="0"/>
            </a:endParaRPr>
          </a:p>
        </p:txBody>
      </p:sp>
      <p:sp>
        <p:nvSpPr>
          <p:cNvPr id="25" name="Text Box 24"/>
          <p:cNvSpPr txBox="1"/>
          <p:nvPr/>
        </p:nvSpPr>
        <p:spPr>
          <a:xfrm>
            <a:off x="4448810" y="1963420"/>
            <a:ext cx="1565910" cy="383540"/>
          </a:xfrm>
          <a:prstGeom prst="rect">
            <a:avLst/>
          </a:prstGeom>
          <a:noFill/>
        </p:spPr>
        <p:txBody>
          <a:bodyPr wrap="square" rtlCol="0">
            <a:spAutoFit/>
          </a:bodyPr>
          <a:p>
            <a:pPr algn="ctr"/>
            <a:r>
              <a:rPr lang="en-US" sz="1900">
                <a:latin typeface="Exo 2" charset="0"/>
                <a:cs typeface="Exo 2" charset="0"/>
              </a:rPr>
              <a:t>Aggregation</a:t>
            </a:r>
            <a:endParaRPr lang="en-US" sz="1900">
              <a:latin typeface="Exo 2" charset="0"/>
              <a:cs typeface="Exo 2"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bg>
      <p:bgPr>
        <a:noFill/>
        <a:effectLst/>
      </p:bgPr>
    </p:bg>
    <p:spTree>
      <p:nvGrpSpPr>
        <p:cNvPr id="1" name=""/>
        <p:cNvGrpSpPr/>
        <p:nvPr/>
      </p:nvGrpSpPr>
      <p:grpSpPr/>
      <p:sp>
        <p:nvSpPr>
          <p:cNvPr id="31" name="Hexagon 30"/>
          <p:cNvSpPr/>
          <p:nvPr/>
        </p:nvSpPr>
        <p:spPr>
          <a:xfrm rot="5400000">
            <a:off x="9994265" y="2195830"/>
            <a:ext cx="1791970" cy="161671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2" name="Hexagon 31"/>
          <p:cNvSpPr/>
          <p:nvPr/>
        </p:nvSpPr>
        <p:spPr>
          <a:xfrm rot="5400000">
            <a:off x="6736080" y="1831340"/>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Hexagon 1"/>
          <p:cNvSpPr/>
          <p:nvPr/>
        </p:nvSpPr>
        <p:spPr>
          <a:xfrm rot="5400000">
            <a:off x="3994150" y="4730750"/>
            <a:ext cx="2210435" cy="199390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9" name="Hexagon 28"/>
          <p:cNvSpPr/>
          <p:nvPr/>
        </p:nvSpPr>
        <p:spPr>
          <a:xfrm rot="5400000">
            <a:off x="3670300" y="327787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3" name="Text Box 12"/>
          <p:cNvSpPr txBox="1"/>
          <p:nvPr/>
        </p:nvSpPr>
        <p:spPr>
          <a:xfrm>
            <a:off x="1195705" y="3470910"/>
            <a:ext cx="1666240" cy="358140"/>
          </a:xfrm>
          <a:prstGeom prst="rect">
            <a:avLst/>
          </a:prstGeom>
          <a:noFill/>
        </p:spPr>
        <p:txBody>
          <a:bodyPr wrap="square" rtlCol="0">
            <a:noAutofit/>
          </a:bodyPr>
          <a:p>
            <a:pPr algn="ctr"/>
            <a:r>
              <a:rPr lang="en-US" sz="2400" b="1">
                <a:latin typeface="Exo 2 Medium" charset="0"/>
                <a:cs typeface="Exo 2 Medium" charset="0"/>
              </a:rPr>
              <a:t>NGÂN H</a:t>
            </a:r>
            <a:endParaRPr lang="en-US" sz="2400" b="1">
              <a:latin typeface="Exo 2 Medium" charset="0"/>
              <a:cs typeface="Exo 2 Medium" charset="0"/>
            </a:endParaRPr>
          </a:p>
        </p:txBody>
      </p:sp>
      <p:sp>
        <p:nvSpPr>
          <p:cNvPr id="16" name="Text Box 15"/>
          <p:cNvSpPr txBox="1"/>
          <p:nvPr/>
        </p:nvSpPr>
        <p:spPr>
          <a:xfrm>
            <a:off x="1195705" y="3470910"/>
            <a:ext cx="1666240" cy="358140"/>
          </a:xfrm>
          <a:prstGeom prst="rect">
            <a:avLst/>
          </a:prstGeom>
          <a:noFill/>
        </p:spPr>
        <p:txBody>
          <a:bodyPr wrap="square" rtlCol="0">
            <a:noAutofit/>
          </a:bodyPr>
          <a:p>
            <a:pPr algn="ctr"/>
            <a:r>
              <a:rPr lang="en-US" sz="2400" b="1">
                <a:latin typeface="Exo 2 Medium" charset="0"/>
                <a:cs typeface="Exo 2 Medium" charset="0"/>
              </a:rPr>
              <a:t>Y HỌC</a:t>
            </a:r>
            <a:endParaRPr lang="en-US" sz="2400" b="1">
              <a:latin typeface="Exo 2 Medium" charset="0"/>
              <a:cs typeface="Exo 2 Medium" charset="0"/>
            </a:endParaRPr>
          </a:p>
        </p:txBody>
      </p:sp>
      <p:sp>
        <p:nvSpPr>
          <p:cNvPr id="33" name="Hexagon 32"/>
          <p:cNvSpPr/>
          <p:nvPr/>
        </p:nvSpPr>
        <p:spPr>
          <a:xfrm rot="5400000">
            <a:off x="9810750" y="5325745"/>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4" name="Hexagon 33"/>
          <p:cNvSpPr/>
          <p:nvPr/>
        </p:nvSpPr>
        <p:spPr>
          <a:xfrm rot="5400000">
            <a:off x="7351395" y="5370195"/>
            <a:ext cx="1091565" cy="98488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Hexagon 14"/>
          <p:cNvSpPr/>
          <p:nvPr/>
        </p:nvSpPr>
        <p:spPr>
          <a:xfrm rot="5400000">
            <a:off x="-65405" y="493268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Hexagon 4"/>
          <p:cNvSpPr/>
          <p:nvPr/>
        </p:nvSpPr>
        <p:spPr>
          <a:xfrm rot="5400000">
            <a:off x="859790" y="2623185"/>
            <a:ext cx="1795145" cy="1619250"/>
          </a:xfrm>
          <a:prstGeom prst="hexagon">
            <a:avLst/>
          </a:prstGeom>
          <a:solidFill>
            <a:schemeClr val="bg1"/>
          </a:solidFill>
          <a:ln w="0">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5" name="Hexagon 34"/>
          <p:cNvSpPr/>
          <p:nvPr/>
        </p:nvSpPr>
        <p:spPr>
          <a:xfrm rot="5400000">
            <a:off x="10312400" y="-1129665"/>
            <a:ext cx="2433955" cy="219583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Hexagon 29"/>
          <p:cNvSpPr/>
          <p:nvPr/>
        </p:nvSpPr>
        <p:spPr>
          <a:xfrm rot="5400000">
            <a:off x="7852410" y="-99060"/>
            <a:ext cx="1803400" cy="162687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Hexagon 10"/>
          <p:cNvSpPr/>
          <p:nvPr/>
        </p:nvSpPr>
        <p:spPr>
          <a:xfrm rot="5400000">
            <a:off x="565150" y="189230"/>
            <a:ext cx="894080" cy="80645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3" name="Text Box 102"/>
          <p:cNvSpPr txBox="1"/>
          <p:nvPr/>
        </p:nvSpPr>
        <p:spPr>
          <a:xfrm>
            <a:off x="-201930" y="116840"/>
            <a:ext cx="12626975" cy="829945"/>
          </a:xfrm>
          <a:prstGeom prst="rect">
            <a:avLst/>
          </a:prstGeom>
          <a:noFill/>
        </p:spPr>
        <p:txBody>
          <a:bodyPr wrap="square" rtlCol="0">
            <a:spAutoFit/>
          </a:bodyPr>
          <a:p>
            <a:pPr algn="ctr"/>
            <a:r>
              <a:rPr lang="en-US" sz="4800" b="1">
                <a:latin typeface="Exo 2" charset="0"/>
                <a:cs typeface="Exo 2" charset="0"/>
                <a:sym typeface="+mn-ea"/>
              </a:rPr>
              <a:t>Hoạt động của thuật toán Random Forest</a:t>
            </a:r>
            <a:endParaRPr lang="en-US" sz="4800" b="1">
              <a:ln>
                <a:solidFill>
                  <a:schemeClr val="tx1"/>
                </a:solidFill>
              </a:ln>
              <a:solidFill>
                <a:schemeClr val="tx1"/>
              </a:solidFill>
              <a:latin typeface="Exo 2" charset="0"/>
              <a:cs typeface="Exo 2" charset="0"/>
            </a:endParaRPr>
          </a:p>
        </p:txBody>
      </p:sp>
      <p:sp>
        <p:nvSpPr>
          <p:cNvPr id="4" name="Hexagon 3"/>
          <p:cNvSpPr/>
          <p:nvPr/>
        </p:nvSpPr>
        <p:spPr>
          <a:xfrm rot="5400000">
            <a:off x="2171636" y="2697480"/>
            <a:ext cx="2112264" cy="1938528"/>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Text Box 5"/>
          <p:cNvSpPr txBox="1"/>
          <p:nvPr/>
        </p:nvSpPr>
        <p:spPr>
          <a:xfrm>
            <a:off x="2258695" y="3429000"/>
            <a:ext cx="1938020" cy="475615"/>
          </a:xfrm>
          <a:prstGeom prst="rect">
            <a:avLst/>
          </a:prstGeom>
          <a:noFill/>
        </p:spPr>
        <p:txBody>
          <a:bodyPr wrap="square" rtlCol="0">
            <a:spAutoFit/>
          </a:bodyPr>
          <a:p>
            <a:pPr algn="ctr"/>
            <a:r>
              <a:rPr lang="en-US" sz="2500">
                <a:latin typeface="Exo 2" charset="0"/>
                <a:cs typeface="Exo 2" charset="0"/>
              </a:rPr>
              <a:t>ENSEMBLE</a:t>
            </a:r>
            <a:endParaRPr lang="en-US" sz="2500">
              <a:latin typeface="Exo 2" charset="0"/>
              <a:cs typeface="Exo 2" charset="0"/>
            </a:endParaRPr>
          </a:p>
        </p:txBody>
      </p:sp>
      <p:sp>
        <p:nvSpPr>
          <p:cNvPr id="7" name="Hexagon 6"/>
          <p:cNvSpPr/>
          <p:nvPr/>
        </p:nvSpPr>
        <p:spPr>
          <a:xfrm rot="5400000">
            <a:off x="482981" y="2944368"/>
            <a:ext cx="1554480" cy="1435608"/>
          </a:xfrm>
          <a:prstGeom prst="hexagon">
            <a:avLst/>
          </a:prstGeom>
          <a:gradFill>
            <a:gsLst>
              <a:gs pos="0">
                <a:srgbClr val="14CD68"/>
              </a:gs>
              <a:gs pos="100000">
                <a:srgbClr val="035C7D"/>
              </a:gs>
            </a:gsLst>
            <a:lin ang="5400000" scaled="0"/>
          </a:gra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Hexagon 7"/>
          <p:cNvSpPr/>
          <p:nvPr/>
        </p:nvSpPr>
        <p:spPr>
          <a:xfrm rot="5400000">
            <a:off x="5574030" y="2517775"/>
            <a:ext cx="2440305" cy="2292985"/>
          </a:xfrm>
          <a:prstGeom prst="hexagon">
            <a:avLst/>
          </a:prstGeom>
          <a:gradFill>
            <a:gsLst>
              <a:gs pos="100000">
                <a:srgbClr val="14CD68"/>
              </a:gs>
              <a:gs pos="0">
                <a:srgbClr val="035C7D"/>
              </a:gs>
            </a:gsLst>
            <a:lin ang="5400000" scaled="0"/>
          </a:gra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Text Box 9"/>
          <p:cNvSpPr txBox="1"/>
          <p:nvPr/>
        </p:nvSpPr>
        <p:spPr>
          <a:xfrm>
            <a:off x="542925" y="3465576"/>
            <a:ext cx="1433830" cy="398780"/>
          </a:xfrm>
          <a:prstGeom prst="rect">
            <a:avLst/>
          </a:prstGeom>
          <a:noFill/>
        </p:spPr>
        <p:txBody>
          <a:bodyPr wrap="square" rtlCol="0">
            <a:spAutoFit/>
          </a:bodyPr>
          <a:p>
            <a:pPr algn="ctr"/>
            <a:r>
              <a:rPr lang="en-US" sz="2000">
                <a:latin typeface="Exo 2" charset="0"/>
                <a:cs typeface="Exo 2" charset="0"/>
              </a:rPr>
              <a:t>BAGGING</a:t>
            </a:r>
            <a:endParaRPr lang="en-US" sz="2000">
              <a:latin typeface="Exo 2" charset="0"/>
              <a:cs typeface="Exo 2" charset="0"/>
            </a:endParaRPr>
          </a:p>
        </p:txBody>
      </p:sp>
      <p:sp>
        <p:nvSpPr>
          <p:cNvPr id="12" name="Text Box 11"/>
          <p:cNvSpPr txBox="1"/>
          <p:nvPr/>
        </p:nvSpPr>
        <p:spPr>
          <a:xfrm>
            <a:off x="5647055" y="3357245"/>
            <a:ext cx="2293620" cy="614045"/>
          </a:xfrm>
          <a:prstGeom prst="rect">
            <a:avLst/>
          </a:prstGeom>
          <a:noFill/>
        </p:spPr>
        <p:txBody>
          <a:bodyPr wrap="square" rtlCol="0">
            <a:spAutoFit/>
          </a:bodyPr>
          <a:p>
            <a:pPr algn="ctr"/>
            <a:r>
              <a:rPr lang="en-US" sz="3400">
                <a:latin typeface="Exo 2" charset="0"/>
                <a:cs typeface="Exo 2" charset="0"/>
              </a:rPr>
              <a:t>BOOSTING</a:t>
            </a:r>
            <a:endParaRPr lang="en-US" sz="3400">
              <a:latin typeface="Exo 2" charset="0"/>
              <a:cs typeface="Exo 2" charset="0"/>
            </a:endParaRPr>
          </a:p>
        </p:txBody>
      </p:sp>
      <p:sp>
        <p:nvSpPr>
          <p:cNvPr id="3" name="Rounded Rectangle 2"/>
          <p:cNvSpPr/>
          <p:nvPr/>
        </p:nvSpPr>
        <p:spPr>
          <a:xfrm>
            <a:off x="13035280" y="1756410"/>
            <a:ext cx="3351530" cy="3987165"/>
          </a:xfrm>
          <a:prstGeom prst="roundRect">
            <a:avLst/>
          </a:prstGeom>
          <a:solidFill>
            <a:schemeClr val="accent1">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Text Box 8"/>
          <p:cNvSpPr txBox="1"/>
          <p:nvPr/>
        </p:nvSpPr>
        <p:spPr>
          <a:xfrm>
            <a:off x="13357225" y="2343150"/>
            <a:ext cx="2806065" cy="1322070"/>
          </a:xfrm>
          <a:prstGeom prst="rect">
            <a:avLst/>
          </a:prstGeom>
          <a:noFill/>
        </p:spPr>
        <p:txBody>
          <a:bodyPr wrap="square" rtlCol="0">
            <a:spAutoFit/>
          </a:bodyPr>
          <a:p>
            <a:r>
              <a:rPr lang="en-US" sz="2000">
                <a:latin typeface="Exo 2" charset="0"/>
                <a:cs typeface="Exo 2" charset="0"/>
              </a:rPr>
              <a:t>Một thuật toán tăng cường kết hợp nhiều mô hình đơn giản để tạo ra đầu ra cuối cùng.</a:t>
            </a:r>
            <a:endParaRPr lang="en-US" sz="2000">
              <a:latin typeface="Exo 2" charset="0"/>
              <a:cs typeface="Exo 2" charset="0"/>
            </a:endParaRPr>
          </a:p>
        </p:txBody>
      </p:sp>
      <p:sp>
        <p:nvSpPr>
          <p:cNvPr id="14" name="Text Box 13"/>
          <p:cNvSpPr txBox="1"/>
          <p:nvPr/>
        </p:nvSpPr>
        <p:spPr>
          <a:xfrm>
            <a:off x="13357225" y="3914140"/>
            <a:ext cx="2806065" cy="1322070"/>
          </a:xfrm>
          <a:prstGeom prst="rect">
            <a:avLst/>
          </a:prstGeom>
          <a:noFill/>
        </p:spPr>
        <p:txBody>
          <a:bodyPr wrap="square" rtlCol="0">
            <a:spAutoFit/>
          </a:bodyPr>
          <a:p>
            <a:r>
              <a:rPr lang="en-US" sz="2000">
                <a:latin typeface="Exo 2" charset="0"/>
                <a:cs typeface="Exo 2" charset="0"/>
              </a:rPr>
              <a:t>Xây dựng một mô hình bằng cách sử dụng các mô hình yếu trong chuỗi.</a:t>
            </a:r>
            <a:endParaRPr lang="en-US" sz="2000">
              <a:latin typeface="Exo 2" charset="0"/>
              <a:cs typeface="Exo 2"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advTm="0">
        <p159:morph option="byObject"/>
      </p:transition>
    </mc:Choice>
    <mc:Fallback>
      <p:transition spd="slow" advTm="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bg>
      <p:bgPr>
        <a:noFill/>
        <a:effectLst/>
      </p:bgPr>
    </p:bg>
    <p:spTree>
      <p:nvGrpSpPr>
        <p:cNvPr id="1" name=""/>
        <p:cNvGrpSpPr/>
        <p:nvPr/>
      </p:nvGrpSpPr>
      <p:grpSpPr/>
      <p:sp>
        <p:nvSpPr>
          <p:cNvPr id="31" name="Hexagon 30"/>
          <p:cNvSpPr/>
          <p:nvPr/>
        </p:nvSpPr>
        <p:spPr>
          <a:xfrm rot="5400000">
            <a:off x="9994265" y="2195830"/>
            <a:ext cx="1791970" cy="161671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2" name="Hexagon 31"/>
          <p:cNvSpPr/>
          <p:nvPr/>
        </p:nvSpPr>
        <p:spPr>
          <a:xfrm rot="5400000">
            <a:off x="6736080" y="1831340"/>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Hexagon 1"/>
          <p:cNvSpPr/>
          <p:nvPr/>
        </p:nvSpPr>
        <p:spPr>
          <a:xfrm rot="5400000">
            <a:off x="3994150" y="4730750"/>
            <a:ext cx="2210435" cy="199390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9" name="Hexagon 28"/>
          <p:cNvSpPr/>
          <p:nvPr/>
        </p:nvSpPr>
        <p:spPr>
          <a:xfrm rot="5400000">
            <a:off x="3670300" y="327787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3" name="Text Box 12"/>
          <p:cNvSpPr txBox="1"/>
          <p:nvPr/>
        </p:nvSpPr>
        <p:spPr>
          <a:xfrm>
            <a:off x="1195705" y="3470910"/>
            <a:ext cx="1666240" cy="358140"/>
          </a:xfrm>
          <a:prstGeom prst="rect">
            <a:avLst/>
          </a:prstGeom>
          <a:noFill/>
        </p:spPr>
        <p:txBody>
          <a:bodyPr wrap="square" rtlCol="0">
            <a:noAutofit/>
          </a:bodyPr>
          <a:p>
            <a:pPr algn="ctr"/>
            <a:r>
              <a:rPr lang="en-US" sz="2400" b="1">
                <a:latin typeface="Exo 2 Medium" charset="0"/>
                <a:cs typeface="Exo 2 Medium" charset="0"/>
              </a:rPr>
              <a:t>NGÂN H</a:t>
            </a:r>
            <a:endParaRPr lang="en-US" sz="2400" b="1">
              <a:latin typeface="Exo 2 Medium" charset="0"/>
              <a:cs typeface="Exo 2 Medium" charset="0"/>
            </a:endParaRPr>
          </a:p>
        </p:txBody>
      </p:sp>
      <p:sp>
        <p:nvSpPr>
          <p:cNvPr id="16" name="Text Box 15"/>
          <p:cNvSpPr txBox="1"/>
          <p:nvPr/>
        </p:nvSpPr>
        <p:spPr>
          <a:xfrm>
            <a:off x="1195705" y="3470910"/>
            <a:ext cx="1666240" cy="358140"/>
          </a:xfrm>
          <a:prstGeom prst="rect">
            <a:avLst/>
          </a:prstGeom>
          <a:noFill/>
        </p:spPr>
        <p:txBody>
          <a:bodyPr wrap="square" rtlCol="0">
            <a:noAutofit/>
          </a:bodyPr>
          <a:p>
            <a:pPr algn="ctr"/>
            <a:r>
              <a:rPr lang="en-US" sz="2400" b="1">
                <a:latin typeface="Exo 2 Medium" charset="0"/>
                <a:cs typeface="Exo 2 Medium" charset="0"/>
              </a:rPr>
              <a:t>Y HỌC</a:t>
            </a:r>
            <a:endParaRPr lang="en-US" sz="2400" b="1">
              <a:latin typeface="Exo 2 Medium" charset="0"/>
              <a:cs typeface="Exo 2 Medium" charset="0"/>
            </a:endParaRPr>
          </a:p>
        </p:txBody>
      </p:sp>
      <p:sp>
        <p:nvSpPr>
          <p:cNvPr id="33" name="Hexagon 32"/>
          <p:cNvSpPr/>
          <p:nvPr/>
        </p:nvSpPr>
        <p:spPr>
          <a:xfrm rot="5400000">
            <a:off x="9810750" y="5325745"/>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4" name="Hexagon 33"/>
          <p:cNvSpPr/>
          <p:nvPr/>
        </p:nvSpPr>
        <p:spPr>
          <a:xfrm rot="5400000">
            <a:off x="7351395" y="5370195"/>
            <a:ext cx="1091565" cy="98488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Hexagon 14"/>
          <p:cNvSpPr/>
          <p:nvPr/>
        </p:nvSpPr>
        <p:spPr>
          <a:xfrm rot="5400000">
            <a:off x="-65405" y="493268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Hexagon 4"/>
          <p:cNvSpPr/>
          <p:nvPr/>
        </p:nvSpPr>
        <p:spPr>
          <a:xfrm rot="5400000">
            <a:off x="859790" y="2623185"/>
            <a:ext cx="1795145" cy="1619250"/>
          </a:xfrm>
          <a:prstGeom prst="hexagon">
            <a:avLst/>
          </a:prstGeom>
          <a:solidFill>
            <a:schemeClr val="bg1"/>
          </a:solidFill>
          <a:ln w="0">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5" name="Hexagon 34"/>
          <p:cNvSpPr/>
          <p:nvPr/>
        </p:nvSpPr>
        <p:spPr>
          <a:xfrm rot="5400000">
            <a:off x="10312400" y="-1129665"/>
            <a:ext cx="2433955" cy="219583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Hexagon 29"/>
          <p:cNvSpPr/>
          <p:nvPr/>
        </p:nvSpPr>
        <p:spPr>
          <a:xfrm rot="5400000">
            <a:off x="7852410" y="-99060"/>
            <a:ext cx="1803400" cy="162687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Hexagon 10"/>
          <p:cNvSpPr/>
          <p:nvPr/>
        </p:nvSpPr>
        <p:spPr>
          <a:xfrm rot="5400000">
            <a:off x="565150" y="189230"/>
            <a:ext cx="894080" cy="80645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3" name="Text Box 102"/>
          <p:cNvSpPr txBox="1"/>
          <p:nvPr/>
        </p:nvSpPr>
        <p:spPr>
          <a:xfrm>
            <a:off x="-201930" y="116840"/>
            <a:ext cx="12626975" cy="829945"/>
          </a:xfrm>
          <a:prstGeom prst="rect">
            <a:avLst/>
          </a:prstGeom>
          <a:noFill/>
        </p:spPr>
        <p:txBody>
          <a:bodyPr wrap="square" rtlCol="0">
            <a:spAutoFit/>
          </a:bodyPr>
          <a:p>
            <a:pPr algn="ctr"/>
            <a:r>
              <a:rPr lang="en-US" sz="4800" b="1">
                <a:latin typeface="Exo 2" charset="0"/>
                <a:cs typeface="Exo 2" charset="0"/>
                <a:sym typeface="+mn-ea"/>
              </a:rPr>
              <a:t>Hoạt động của thuật toán Random Forest</a:t>
            </a:r>
            <a:endParaRPr lang="en-US" sz="4800" b="1">
              <a:ln>
                <a:solidFill>
                  <a:schemeClr val="tx1"/>
                </a:solidFill>
              </a:ln>
              <a:solidFill>
                <a:schemeClr val="tx1"/>
              </a:solidFill>
              <a:latin typeface="Exo 2" charset="0"/>
              <a:cs typeface="Exo 2" charset="0"/>
            </a:endParaRPr>
          </a:p>
        </p:txBody>
      </p:sp>
      <p:sp>
        <p:nvSpPr>
          <p:cNvPr id="4" name="Hexagon 3"/>
          <p:cNvSpPr/>
          <p:nvPr/>
        </p:nvSpPr>
        <p:spPr>
          <a:xfrm rot="5400000">
            <a:off x="2171636" y="2697480"/>
            <a:ext cx="2112264" cy="1938528"/>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Text Box 5"/>
          <p:cNvSpPr txBox="1"/>
          <p:nvPr/>
        </p:nvSpPr>
        <p:spPr>
          <a:xfrm>
            <a:off x="2258695" y="3429000"/>
            <a:ext cx="1938020" cy="475615"/>
          </a:xfrm>
          <a:prstGeom prst="rect">
            <a:avLst/>
          </a:prstGeom>
          <a:noFill/>
        </p:spPr>
        <p:txBody>
          <a:bodyPr wrap="square" rtlCol="0">
            <a:spAutoFit/>
          </a:bodyPr>
          <a:p>
            <a:pPr algn="ctr"/>
            <a:r>
              <a:rPr lang="en-US" sz="2500">
                <a:latin typeface="Exo 2" charset="0"/>
                <a:cs typeface="Exo 2" charset="0"/>
              </a:rPr>
              <a:t>ENSEMBLE</a:t>
            </a:r>
            <a:endParaRPr lang="en-US" sz="2500">
              <a:latin typeface="Exo 2" charset="0"/>
              <a:cs typeface="Exo 2" charset="0"/>
            </a:endParaRPr>
          </a:p>
        </p:txBody>
      </p:sp>
      <p:sp>
        <p:nvSpPr>
          <p:cNvPr id="7" name="Hexagon 6"/>
          <p:cNvSpPr/>
          <p:nvPr/>
        </p:nvSpPr>
        <p:spPr>
          <a:xfrm rot="5400000">
            <a:off x="482981" y="2944368"/>
            <a:ext cx="1554480" cy="1435608"/>
          </a:xfrm>
          <a:prstGeom prst="hexagon">
            <a:avLst/>
          </a:prstGeom>
          <a:gradFill>
            <a:gsLst>
              <a:gs pos="0">
                <a:srgbClr val="14CD68"/>
              </a:gs>
              <a:gs pos="100000">
                <a:srgbClr val="035C7D"/>
              </a:gs>
            </a:gsLst>
            <a:lin ang="5400000" scaled="0"/>
          </a:gra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Hexagon 7"/>
          <p:cNvSpPr/>
          <p:nvPr/>
        </p:nvSpPr>
        <p:spPr>
          <a:xfrm rot="5400000">
            <a:off x="5574030" y="2517775"/>
            <a:ext cx="2440305" cy="2292985"/>
          </a:xfrm>
          <a:prstGeom prst="hexagon">
            <a:avLst/>
          </a:prstGeom>
          <a:gradFill>
            <a:gsLst>
              <a:gs pos="100000">
                <a:srgbClr val="14CD68"/>
              </a:gs>
              <a:gs pos="0">
                <a:srgbClr val="035C7D"/>
              </a:gs>
            </a:gsLst>
            <a:lin ang="5400000" scaled="0"/>
          </a:gra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Text Box 9"/>
          <p:cNvSpPr txBox="1"/>
          <p:nvPr/>
        </p:nvSpPr>
        <p:spPr>
          <a:xfrm>
            <a:off x="542925" y="3465576"/>
            <a:ext cx="1433830" cy="398780"/>
          </a:xfrm>
          <a:prstGeom prst="rect">
            <a:avLst/>
          </a:prstGeom>
          <a:noFill/>
        </p:spPr>
        <p:txBody>
          <a:bodyPr wrap="square" rtlCol="0">
            <a:spAutoFit/>
          </a:bodyPr>
          <a:p>
            <a:pPr algn="ctr"/>
            <a:r>
              <a:rPr lang="en-US" sz="2000">
                <a:latin typeface="Exo 2" charset="0"/>
                <a:cs typeface="Exo 2" charset="0"/>
              </a:rPr>
              <a:t>BAGGING</a:t>
            </a:r>
            <a:endParaRPr lang="en-US" sz="2000">
              <a:latin typeface="Exo 2" charset="0"/>
              <a:cs typeface="Exo 2" charset="0"/>
            </a:endParaRPr>
          </a:p>
        </p:txBody>
      </p:sp>
      <p:sp>
        <p:nvSpPr>
          <p:cNvPr id="12" name="Text Box 11"/>
          <p:cNvSpPr txBox="1"/>
          <p:nvPr/>
        </p:nvSpPr>
        <p:spPr>
          <a:xfrm>
            <a:off x="5647055" y="3357245"/>
            <a:ext cx="2293620" cy="614045"/>
          </a:xfrm>
          <a:prstGeom prst="rect">
            <a:avLst/>
          </a:prstGeom>
          <a:noFill/>
        </p:spPr>
        <p:txBody>
          <a:bodyPr wrap="square" rtlCol="0">
            <a:spAutoFit/>
          </a:bodyPr>
          <a:p>
            <a:pPr algn="ctr"/>
            <a:r>
              <a:rPr lang="en-US" sz="3400">
                <a:latin typeface="Exo 2" charset="0"/>
                <a:cs typeface="Exo 2" charset="0"/>
              </a:rPr>
              <a:t>BOOSTING</a:t>
            </a:r>
            <a:endParaRPr lang="en-US" sz="3400">
              <a:latin typeface="Exo 2" charset="0"/>
              <a:cs typeface="Exo 2" charset="0"/>
            </a:endParaRPr>
          </a:p>
        </p:txBody>
      </p:sp>
      <p:sp>
        <p:nvSpPr>
          <p:cNvPr id="3" name="Rounded Rectangle 2"/>
          <p:cNvSpPr/>
          <p:nvPr/>
        </p:nvSpPr>
        <p:spPr>
          <a:xfrm>
            <a:off x="8389620" y="1756410"/>
            <a:ext cx="3351530" cy="3987165"/>
          </a:xfrm>
          <a:prstGeom prst="roundRect">
            <a:avLst/>
          </a:prstGeom>
          <a:solidFill>
            <a:schemeClr val="accent1">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Text Box 8"/>
          <p:cNvSpPr txBox="1"/>
          <p:nvPr/>
        </p:nvSpPr>
        <p:spPr>
          <a:xfrm>
            <a:off x="8711565" y="2343150"/>
            <a:ext cx="2806065" cy="1322070"/>
          </a:xfrm>
          <a:prstGeom prst="rect">
            <a:avLst/>
          </a:prstGeom>
          <a:noFill/>
        </p:spPr>
        <p:txBody>
          <a:bodyPr wrap="square" rtlCol="0">
            <a:spAutoFit/>
          </a:bodyPr>
          <a:p>
            <a:r>
              <a:rPr lang="en-US" sz="2000">
                <a:latin typeface="Exo 2" charset="0"/>
                <a:cs typeface="Exo 2" charset="0"/>
              </a:rPr>
              <a:t>Một thuật toán tăng cường kết hợp nhiều mô hình đơn giản để tạo ra đầu ra cuối cùng.</a:t>
            </a:r>
            <a:endParaRPr lang="en-US" sz="2000">
              <a:latin typeface="Exo 2" charset="0"/>
              <a:cs typeface="Exo 2" charset="0"/>
            </a:endParaRPr>
          </a:p>
        </p:txBody>
      </p:sp>
      <p:sp>
        <p:nvSpPr>
          <p:cNvPr id="14" name="Text Box 13"/>
          <p:cNvSpPr txBox="1"/>
          <p:nvPr/>
        </p:nvSpPr>
        <p:spPr>
          <a:xfrm>
            <a:off x="8711565" y="3914140"/>
            <a:ext cx="2806065" cy="1322070"/>
          </a:xfrm>
          <a:prstGeom prst="rect">
            <a:avLst/>
          </a:prstGeom>
          <a:noFill/>
        </p:spPr>
        <p:txBody>
          <a:bodyPr wrap="square" rtlCol="0">
            <a:spAutoFit/>
          </a:bodyPr>
          <a:p>
            <a:r>
              <a:rPr lang="en-US" sz="2000">
                <a:latin typeface="Exo 2" charset="0"/>
                <a:cs typeface="Exo 2" charset="0"/>
              </a:rPr>
              <a:t>Xây dựng một mô hình bằng cách sử dụng các mô hình yếu trong chuỗi.</a:t>
            </a:r>
            <a:endParaRPr lang="en-US" sz="2000">
              <a:latin typeface="Exo 2" charset="0"/>
              <a:cs typeface="Exo 2"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1" name="Hexagon 30"/>
          <p:cNvSpPr/>
          <p:nvPr/>
        </p:nvSpPr>
        <p:spPr>
          <a:xfrm rot="5400000">
            <a:off x="9994265" y="2195830"/>
            <a:ext cx="1791970" cy="161671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2" name="Hexagon 31"/>
          <p:cNvSpPr/>
          <p:nvPr/>
        </p:nvSpPr>
        <p:spPr>
          <a:xfrm rot="5400000">
            <a:off x="6736080" y="1831340"/>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Hexagon 1"/>
          <p:cNvSpPr/>
          <p:nvPr/>
        </p:nvSpPr>
        <p:spPr>
          <a:xfrm rot="5400000">
            <a:off x="3994150" y="4730750"/>
            <a:ext cx="2210435" cy="199390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9" name="Hexagon 28"/>
          <p:cNvSpPr/>
          <p:nvPr/>
        </p:nvSpPr>
        <p:spPr>
          <a:xfrm rot="5400000">
            <a:off x="3670300" y="327787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3" name="Text Box 12"/>
          <p:cNvSpPr txBox="1"/>
          <p:nvPr/>
        </p:nvSpPr>
        <p:spPr>
          <a:xfrm>
            <a:off x="1195705" y="3470910"/>
            <a:ext cx="1666240" cy="358140"/>
          </a:xfrm>
          <a:prstGeom prst="rect">
            <a:avLst/>
          </a:prstGeom>
          <a:noFill/>
        </p:spPr>
        <p:txBody>
          <a:bodyPr wrap="square" rtlCol="0">
            <a:noAutofit/>
          </a:bodyPr>
          <a:p>
            <a:pPr algn="ctr"/>
            <a:r>
              <a:rPr lang="en-US" sz="2400" b="1">
                <a:latin typeface="Exo 2 Medium" charset="0"/>
                <a:cs typeface="Exo 2 Medium" charset="0"/>
              </a:rPr>
              <a:t>NGÂN H</a:t>
            </a:r>
            <a:endParaRPr lang="en-US" sz="2400" b="1">
              <a:latin typeface="Exo 2 Medium" charset="0"/>
              <a:cs typeface="Exo 2 Medium" charset="0"/>
            </a:endParaRPr>
          </a:p>
        </p:txBody>
      </p:sp>
      <p:sp>
        <p:nvSpPr>
          <p:cNvPr id="16" name="Text Box 15"/>
          <p:cNvSpPr txBox="1"/>
          <p:nvPr/>
        </p:nvSpPr>
        <p:spPr>
          <a:xfrm>
            <a:off x="1195705" y="3470910"/>
            <a:ext cx="1666240" cy="358140"/>
          </a:xfrm>
          <a:prstGeom prst="rect">
            <a:avLst/>
          </a:prstGeom>
          <a:noFill/>
        </p:spPr>
        <p:txBody>
          <a:bodyPr wrap="square" rtlCol="0">
            <a:noAutofit/>
          </a:bodyPr>
          <a:p>
            <a:pPr algn="ctr"/>
            <a:r>
              <a:rPr lang="en-US" sz="2400" b="1">
                <a:latin typeface="Exo 2 Medium" charset="0"/>
                <a:cs typeface="Exo 2 Medium" charset="0"/>
              </a:rPr>
              <a:t>Y HỌC</a:t>
            </a:r>
            <a:endParaRPr lang="en-US" sz="2400" b="1">
              <a:latin typeface="Exo 2 Medium" charset="0"/>
              <a:cs typeface="Exo 2 Medium" charset="0"/>
            </a:endParaRPr>
          </a:p>
        </p:txBody>
      </p:sp>
      <p:sp>
        <p:nvSpPr>
          <p:cNvPr id="33" name="Hexagon 32"/>
          <p:cNvSpPr/>
          <p:nvPr/>
        </p:nvSpPr>
        <p:spPr>
          <a:xfrm rot="5400000">
            <a:off x="9810750" y="5325745"/>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4" name="Hexagon 33"/>
          <p:cNvSpPr/>
          <p:nvPr/>
        </p:nvSpPr>
        <p:spPr>
          <a:xfrm rot="5400000">
            <a:off x="7351395" y="5370195"/>
            <a:ext cx="1091565" cy="98488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Hexagon 14"/>
          <p:cNvSpPr/>
          <p:nvPr/>
        </p:nvSpPr>
        <p:spPr>
          <a:xfrm rot="5400000">
            <a:off x="-65405" y="493268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Hexagon 4"/>
          <p:cNvSpPr/>
          <p:nvPr/>
        </p:nvSpPr>
        <p:spPr>
          <a:xfrm rot="5400000">
            <a:off x="859790" y="2623185"/>
            <a:ext cx="1795145" cy="1619250"/>
          </a:xfrm>
          <a:prstGeom prst="hexagon">
            <a:avLst/>
          </a:prstGeom>
          <a:solidFill>
            <a:schemeClr val="bg1"/>
          </a:solidFill>
          <a:ln w="0">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5" name="Hexagon 34"/>
          <p:cNvSpPr/>
          <p:nvPr/>
        </p:nvSpPr>
        <p:spPr>
          <a:xfrm rot="5400000">
            <a:off x="10312400" y="-1129665"/>
            <a:ext cx="2433955" cy="219583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Hexagon 29"/>
          <p:cNvSpPr/>
          <p:nvPr/>
        </p:nvSpPr>
        <p:spPr>
          <a:xfrm rot="5400000">
            <a:off x="7852410" y="-99060"/>
            <a:ext cx="1803400" cy="162687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Hexagon 10"/>
          <p:cNvSpPr/>
          <p:nvPr/>
        </p:nvSpPr>
        <p:spPr>
          <a:xfrm rot="5400000">
            <a:off x="565150" y="189230"/>
            <a:ext cx="894080" cy="80645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3" name="Text Box 102"/>
          <p:cNvSpPr txBox="1"/>
          <p:nvPr/>
        </p:nvSpPr>
        <p:spPr>
          <a:xfrm>
            <a:off x="-201930" y="116840"/>
            <a:ext cx="12626975" cy="706755"/>
          </a:xfrm>
          <a:prstGeom prst="rect">
            <a:avLst/>
          </a:prstGeom>
          <a:noFill/>
        </p:spPr>
        <p:txBody>
          <a:bodyPr wrap="square" rtlCol="0">
            <a:spAutoFit/>
          </a:bodyPr>
          <a:p>
            <a:pPr algn="ctr"/>
            <a:r>
              <a:rPr lang="en-US" sz="4000" b="1">
                <a:latin typeface="Exo 2" charset="0"/>
                <a:cs typeface="Exo 2" charset="0"/>
                <a:sym typeface="+mn-ea"/>
              </a:rPr>
              <a:t>Các bước liên quan đến thuật toán Random Forest</a:t>
            </a:r>
            <a:endParaRPr lang="en-US" sz="4000" b="1">
              <a:latin typeface="Exo 2" charset="0"/>
              <a:cs typeface="Exo 2" charset="0"/>
              <a:sym typeface="+mn-ea"/>
            </a:endParaRPr>
          </a:p>
        </p:txBody>
      </p:sp>
      <p:sp>
        <p:nvSpPr>
          <p:cNvPr id="65" name="Rectangles 64"/>
          <p:cNvSpPr/>
          <p:nvPr/>
        </p:nvSpPr>
        <p:spPr>
          <a:xfrm>
            <a:off x="-3073082" y="1185704"/>
            <a:ext cx="2653030" cy="5349240"/>
          </a:xfrm>
          <a:prstGeom prst="rect">
            <a:avLst/>
          </a:prstGeom>
          <a:solidFill>
            <a:schemeClr val="bg1"/>
          </a:solidFill>
          <a:ln>
            <a:noFill/>
          </a:ln>
          <a:effectLst>
            <a:outerShdw blurRad="317500" dist="127000" algn="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6" name="Rectangles 65"/>
          <p:cNvSpPr/>
          <p:nvPr/>
        </p:nvSpPr>
        <p:spPr>
          <a:xfrm>
            <a:off x="-3073082" y="1185704"/>
            <a:ext cx="2653030" cy="5349240"/>
          </a:xfrm>
          <a:prstGeom prst="rect">
            <a:avLst/>
          </a:prstGeom>
          <a:solidFill>
            <a:schemeClr val="bg1"/>
          </a:solidFill>
          <a:ln>
            <a:noFill/>
          </a:ln>
          <a:effectLst>
            <a:outerShdw blurRad="317500" dist="127000" algn="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7" name="Rectangles 66"/>
          <p:cNvSpPr/>
          <p:nvPr/>
        </p:nvSpPr>
        <p:spPr>
          <a:xfrm>
            <a:off x="-3073082" y="1185704"/>
            <a:ext cx="2653030" cy="5349240"/>
          </a:xfrm>
          <a:prstGeom prst="rect">
            <a:avLst/>
          </a:prstGeom>
          <a:solidFill>
            <a:schemeClr val="bg1"/>
          </a:solidFill>
          <a:ln>
            <a:noFill/>
          </a:ln>
          <a:effectLst>
            <a:outerShdw blurRad="317500" dist="127000" algn="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8" name="Rectangles 67"/>
          <p:cNvSpPr/>
          <p:nvPr/>
        </p:nvSpPr>
        <p:spPr>
          <a:xfrm>
            <a:off x="-3073082" y="1185704"/>
            <a:ext cx="2653030" cy="5349240"/>
          </a:xfrm>
          <a:prstGeom prst="rect">
            <a:avLst/>
          </a:prstGeom>
          <a:solidFill>
            <a:schemeClr val="bg1"/>
          </a:solidFill>
          <a:ln>
            <a:noFill/>
          </a:ln>
          <a:effectLst>
            <a:outerShdw blurRad="317500" dist="127000" algn="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8" name="Rectangles 77"/>
          <p:cNvSpPr/>
          <p:nvPr/>
        </p:nvSpPr>
        <p:spPr>
          <a:xfrm>
            <a:off x="-2457450" y="1185704"/>
            <a:ext cx="1421765" cy="5349240"/>
          </a:xfrm>
          <a:prstGeom prst="rect">
            <a:avLst/>
          </a:prstGeom>
          <a:solidFill>
            <a:schemeClr val="accent1">
              <a:lumMod val="40000"/>
              <a:lumOff val="60000"/>
            </a:schemeClr>
          </a:solidFill>
          <a:ln>
            <a:noFill/>
          </a:ln>
          <a:effectLst>
            <a:outerShdw blurRad="317500" dist="127000" algn="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0" name="Text Box 79"/>
          <p:cNvSpPr txBox="1"/>
          <p:nvPr/>
        </p:nvSpPr>
        <p:spPr>
          <a:xfrm rot="16200000">
            <a:off x="-4421187" y="3445351"/>
            <a:ext cx="5349240" cy="829945"/>
          </a:xfrm>
          <a:prstGeom prst="rect">
            <a:avLst/>
          </a:prstGeom>
          <a:noFill/>
        </p:spPr>
        <p:txBody>
          <a:bodyPr wrap="square" rtlCol="0">
            <a:spAutoFit/>
          </a:bodyPr>
          <a:p>
            <a:pPr algn="ctr"/>
            <a:r>
              <a:rPr lang="en-US" sz="4800">
                <a:latin typeface="Exo 2 SemiBold" charset="0"/>
                <a:cs typeface="Exo 2 SemiBold" charset="0"/>
              </a:rPr>
              <a:t>BƯỚC</a:t>
            </a:r>
            <a:endParaRPr lang="en-US" sz="4800">
              <a:latin typeface="Exo 2 SemiBold" charset="0"/>
              <a:cs typeface="Exo 2 SemiBold" charset="0"/>
            </a:endParaRPr>
          </a:p>
        </p:txBody>
      </p:sp>
      <p:sp>
        <p:nvSpPr>
          <p:cNvPr id="81" name="Text Box 80"/>
          <p:cNvSpPr txBox="1"/>
          <p:nvPr/>
        </p:nvSpPr>
        <p:spPr>
          <a:xfrm>
            <a:off x="-3073082" y="3199289"/>
            <a:ext cx="2653030" cy="1322070"/>
          </a:xfrm>
          <a:prstGeom prst="rect">
            <a:avLst/>
          </a:prstGeom>
          <a:noFill/>
        </p:spPr>
        <p:txBody>
          <a:bodyPr wrap="square" rtlCol="0">
            <a:spAutoFit/>
          </a:bodyPr>
          <a:p>
            <a:pPr algn="ctr"/>
            <a:r>
              <a:rPr lang="en-US" sz="8000">
                <a:latin typeface="Exo 2 ExtraBold" charset="0"/>
                <a:cs typeface="Exo 2 ExtraBold" charset="0"/>
              </a:rPr>
              <a:t>1</a:t>
            </a:r>
            <a:endParaRPr lang="en-US" sz="8000">
              <a:latin typeface="Exo 2 ExtraBold" charset="0"/>
              <a:cs typeface="Exo 2 ExtraBold" charset="0"/>
            </a:endParaRPr>
          </a:p>
        </p:txBody>
      </p:sp>
      <p:sp>
        <p:nvSpPr>
          <p:cNvPr id="82" name="Text Box 81"/>
          <p:cNvSpPr txBox="1"/>
          <p:nvPr/>
        </p:nvSpPr>
        <p:spPr>
          <a:xfrm>
            <a:off x="-3073082" y="3199289"/>
            <a:ext cx="2653030" cy="1322070"/>
          </a:xfrm>
          <a:prstGeom prst="rect">
            <a:avLst/>
          </a:prstGeom>
          <a:noFill/>
        </p:spPr>
        <p:txBody>
          <a:bodyPr wrap="square" rtlCol="0">
            <a:spAutoFit/>
          </a:bodyPr>
          <a:p>
            <a:pPr algn="ctr"/>
            <a:r>
              <a:rPr lang="en-US" sz="8000">
                <a:latin typeface="Exo 2 ExtraBold" charset="0"/>
                <a:cs typeface="Exo 2 ExtraBold" charset="0"/>
              </a:rPr>
              <a:t>2</a:t>
            </a:r>
            <a:endParaRPr lang="en-US" sz="8000">
              <a:latin typeface="Exo 2 ExtraBold" charset="0"/>
              <a:cs typeface="Exo 2 ExtraBold" charset="0"/>
            </a:endParaRPr>
          </a:p>
        </p:txBody>
      </p:sp>
      <p:sp>
        <p:nvSpPr>
          <p:cNvPr id="83" name="Text Box 82"/>
          <p:cNvSpPr txBox="1"/>
          <p:nvPr/>
        </p:nvSpPr>
        <p:spPr>
          <a:xfrm>
            <a:off x="-3073082" y="3199289"/>
            <a:ext cx="2653030" cy="1322070"/>
          </a:xfrm>
          <a:prstGeom prst="rect">
            <a:avLst/>
          </a:prstGeom>
          <a:noFill/>
        </p:spPr>
        <p:txBody>
          <a:bodyPr wrap="square" rtlCol="0">
            <a:spAutoFit/>
          </a:bodyPr>
          <a:p>
            <a:pPr algn="ctr"/>
            <a:r>
              <a:rPr lang="en-US" sz="8000">
                <a:latin typeface="Exo 2 ExtraBold" charset="0"/>
                <a:cs typeface="Exo 2 ExtraBold" charset="0"/>
              </a:rPr>
              <a:t>3</a:t>
            </a:r>
            <a:endParaRPr lang="en-US" sz="8000">
              <a:latin typeface="Exo 2 ExtraBold" charset="0"/>
              <a:cs typeface="Exo 2 ExtraBold" charset="0"/>
            </a:endParaRPr>
          </a:p>
        </p:txBody>
      </p:sp>
      <p:sp>
        <p:nvSpPr>
          <p:cNvPr id="84" name="Text Box 83"/>
          <p:cNvSpPr txBox="1"/>
          <p:nvPr/>
        </p:nvSpPr>
        <p:spPr>
          <a:xfrm>
            <a:off x="-3073082" y="3199289"/>
            <a:ext cx="2653030" cy="1322070"/>
          </a:xfrm>
          <a:prstGeom prst="rect">
            <a:avLst/>
          </a:prstGeom>
          <a:noFill/>
        </p:spPr>
        <p:txBody>
          <a:bodyPr wrap="square" rtlCol="0">
            <a:spAutoFit/>
          </a:bodyPr>
          <a:p>
            <a:pPr algn="ctr"/>
            <a:r>
              <a:rPr lang="en-US" sz="8000">
                <a:latin typeface="Exo 2 ExtraBold" charset="0"/>
                <a:cs typeface="Exo 2 ExtraBold" charset="0"/>
              </a:rPr>
              <a:t>4</a:t>
            </a:r>
            <a:endParaRPr lang="en-US" sz="8000">
              <a:latin typeface="Exo 2 ExtraBold" charset="0"/>
              <a:cs typeface="Exo 2 ExtraBold" charset="0"/>
            </a:endParaRPr>
          </a:p>
        </p:txBody>
      </p:sp>
      <p:sp>
        <p:nvSpPr>
          <p:cNvPr id="85" name="Text Box 84"/>
          <p:cNvSpPr txBox="1"/>
          <p:nvPr/>
        </p:nvSpPr>
        <p:spPr>
          <a:xfrm>
            <a:off x="-3066732" y="3199289"/>
            <a:ext cx="2640330" cy="1322070"/>
          </a:xfrm>
          <a:prstGeom prst="rect">
            <a:avLst/>
          </a:prstGeom>
          <a:noFill/>
        </p:spPr>
        <p:txBody>
          <a:bodyPr wrap="square" rtlCol="0">
            <a:spAutoFit/>
          </a:bodyPr>
          <a:p>
            <a:pPr algn="ctr"/>
            <a:r>
              <a:rPr lang="en-US" sz="2000">
                <a:latin typeface="Exo 2 Medium" charset="0"/>
                <a:cs typeface="Exo 2 Medium" charset="0"/>
              </a:rPr>
              <a:t>n bản ghi ngẫu nhiên và m tính năng được lấy từ tập dữ liệu có k số bản ghi</a:t>
            </a:r>
            <a:endParaRPr lang="en-US" sz="2000">
              <a:latin typeface="Exo 2 Medium" charset="0"/>
              <a:cs typeface="Exo 2 Medium" charset="0"/>
            </a:endParaRPr>
          </a:p>
        </p:txBody>
      </p:sp>
      <p:sp>
        <p:nvSpPr>
          <p:cNvPr id="86" name="Text Box 85"/>
          <p:cNvSpPr txBox="1"/>
          <p:nvPr/>
        </p:nvSpPr>
        <p:spPr>
          <a:xfrm>
            <a:off x="-3066732" y="3352959"/>
            <a:ext cx="2640330" cy="1014730"/>
          </a:xfrm>
          <a:prstGeom prst="rect">
            <a:avLst/>
          </a:prstGeom>
          <a:noFill/>
        </p:spPr>
        <p:txBody>
          <a:bodyPr wrap="square" rtlCol="0">
            <a:spAutoFit/>
          </a:bodyPr>
          <a:p>
            <a:pPr algn="ctr"/>
            <a:r>
              <a:rPr lang="en-US" sz="2000">
                <a:latin typeface="Exo 2 Medium" charset="0"/>
                <a:cs typeface="Exo 2 Medium" charset="0"/>
              </a:rPr>
              <a:t>Cây quyết định riêng lẻ được xây dựng cho mỗi mẫu</a:t>
            </a:r>
            <a:endParaRPr lang="en-US" sz="2000">
              <a:latin typeface="Exo 2 Medium" charset="0"/>
              <a:cs typeface="Exo 2 Medium" charset="0"/>
            </a:endParaRPr>
          </a:p>
        </p:txBody>
      </p:sp>
      <p:sp>
        <p:nvSpPr>
          <p:cNvPr id="87" name="Text Box 86"/>
          <p:cNvSpPr txBox="1"/>
          <p:nvPr/>
        </p:nvSpPr>
        <p:spPr>
          <a:xfrm>
            <a:off x="-3066732" y="3506946"/>
            <a:ext cx="2640330" cy="706755"/>
          </a:xfrm>
          <a:prstGeom prst="rect">
            <a:avLst/>
          </a:prstGeom>
          <a:noFill/>
        </p:spPr>
        <p:txBody>
          <a:bodyPr wrap="square" rtlCol="0">
            <a:spAutoFit/>
          </a:bodyPr>
          <a:p>
            <a:pPr algn="ctr"/>
            <a:r>
              <a:rPr lang="en-US" sz="2000">
                <a:latin typeface="Exo 2 Medium" charset="0"/>
                <a:cs typeface="Exo 2 Medium" charset="0"/>
              </a:rPr>
              <a:t>Mỗi cây quyết định sẽ tạo ra một đầu ra</a:t>
            </a:r>
            <a:endParaRPr lang="en-US" sz="2000">
              <a:latin typeface="Exo 2 Medium" charset="0"/>
              <a:cs typeface="Exo 2 Medium" charset="0"/>
            </a:endParaRPr>
          </a:p>
        </p:txBody>
      </p:sp>
      <p:sp>
        <p:nvSpPr>
          <p:cNvPr id="88" name="Text Box 87"/>
          <p:cNvSpPr txBox="1"/>
          <p:nvPr/>
        </p:nvSpPr>
        <p:spPr>
          <a:xfrm>
            <a:off x="-3066732" y="2891314"/>
            <a:ext cx="2640330" cy="1938020"/>
          </a:xfrm>
          <a:prstGeom prst="rect">
            <a:avLst/>
          </a:prstGeom>
          <a:noFill/>
        </p:spPr>
        <p:txBody>
          <a:bodyPr wrap="square" rtlCol="0">
            <a:spAutoFit/>
          </a:bodyPr>
          <a:p>
            <a:pPr algn="ctr"/>
            <a:r>
              <a:rPr lang="en-US" sz="2000">
                <a:latin typeface="Exo 2 Medium" charset="0"/>
                <a:cs typeface="Exo 2 Medium" charset="0"/>
              </a:rPr>
              <a:t>Kết quả cuối cùng được xem xét dựa trên Bỏ phiếu đa số hoặc Trung bình để phân loại và hồi quy, tương ứng</a:t>
            </a:r>
            <a:endParaRPr lang="en-US" sz="2000">
              <a:latin typeface="Exo 2 Medium" charset="0"/>
              <a:cs typeface="Exo 2 Medium"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advTm="0">
        <p159:morph option="byObject"/>
      </p:transition>
    </mc:Choice>
    <mc:Fallback>
      <p:transition spd="slow" advTm="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1" name="Hexagon 30"/>
          <p:cNvSpPr/>
          <p:nvPr/>
        </p:nvSpPr>
        <p:spPr>
          <a:xfrm rot="5400000">
            <a:off x="9994265" y="2195830"/>
            <a:ext cx="1791970" cy="161671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2" name="Hexagon 31"/>
          <p:cNvSpPr/>
          <p:nvPr/>
        </p:nvSpPr>
        <p:spPr>
          <a:xfrm rot="5400000">
            <a:off x="6736080" y="1831340"/>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Hexagon 1"/>
          <p:cNvSpPr/>
          <p:nvPr/>
        </p:nvSpPr>
        <p:spPr>
          <a:xfrm rot="5400000">
            <a:off x="3994150" y="4730750"/>
            <a:ext cx="2210435" cy="199390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9" name="Hexagon 28"/>
          <p:cNvSpPr/>
          <p:nvPr/>
        </p:nvSpPr>
        <p:spPr>
          <a:xfrm rot="5400000">
            <a:off x="3670300" y="327787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3" name="Text Box 12"/>
          <p:cNvSpPr txBox="1"/>
          <p:nvPr/>
        </p:nvSpPr>
        <p:spPr>
          <a:xfrm>
            <a:off x="1195705" y="3470910"/>
            <a:ext cx="1666240" cy="358140"/>
          </a:xfrm>
          <a:prstGeom prst="rect">
            <a:avLst/>
          </a:prstGeom>
          <a:noFill/>
        </p:spPr>
        <p:txBody>
          <a:bodyPr wrap="square" rtlCol="0">
            <a:noAutofit/>
          </a:bodyPr>
          <a:p>
            <a:pPr algn="ctr"/>
            <a:r>
              <a:rPr lang="en-US" sz="2400" b="1">
                <a:latin typeface="Exo 2 Medium" charset="0"/>
                <a:cs typeface="Exo 2 Medium" charset="0"/>
              </a:rPr>
              <a:t>NGÂN H</a:t>
            </a:r>
            <a:endParaRPr lang="en-US" sz="2400" b="1">
              <a:latin typeface="Exo 2 Medium" charset="0"/>
              <a:cs typeface="Exo 2 Medium" charset="0"/>
            </a:endParaRPr>
          </a:p>
        </p:txBody>
      </p:sp>
      <p:sp>
        <p:nvSpPr>
          <p:cNvPr id="16" name="Text Box 15"/>
          <p:cNvSpPr txBox="1"/>
          <p:nvPr/>
        </p:nvSpPr>
        <p:spPr>
          <a:xfrm>
            <a:off x="1195705" y="3470910"/>
            <a:ext cx="1666240" cy="358140"/>
          </a:xfrm>
          <a:prstGeom prst="rect">
            <a:avLst/>
          </a:prstGeom>
          <a:noFill/>
        </p:spPr>
        <p:txBody>
          <a:bodyPr wrap="square" rtlCol="0">
            <a:noAutofit/>
          </a:bodyPr>
          <a:p>
            <a:pPr algn="ctr"/>
            <a:r>
              <a:rPr lang="en-US" sz="2400" b="1">
                <a:latin typeface="Exo 2 Medium" charset="0"/>
                <a:cs typeface="Exo 2 Medium" charset="0"/>
              </a:rPr>
              <a:t>Y HỌC</a:t>
            </a:r>
            <a:endParaRPr lang="en-US" sz="2400" b="1">
              <a:latin typeface="Exo 2 Medium" charset="0"/>
              <a:cs typeface="Exo 2 Medium" charset="0"/>
            </a:endParaRPr>
          </a:p>
        </p:txBody>
      </p:sp>
      <p:sp>
        <p:nvSpPr>
          <p:cNvPr id="33" name="Hexagon 32"/>
          <p:cNvSpPr/>
          <p:nvPr/>
        </p:nvSpPr>
        <p:spPr>
          <a:xfrm rot="5400000">
            <a:off x="9810750" y="5325745"/>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4" name="Hexagon 33"/>
          <p:cNvSpPr/>
          <p:nvPr/>
        </p:nvSpPr>
        <p:spPr>
          <a:xfrm rot="5400000">
            <a:off x="7351395" y="5370195"/>
            <a:ext cx="1091565" cy="98488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Hexagon 14"/>
          <p:cNvSpPr/>
          <p:nvPr/>
        </p:nvSpPr>
        <p:spPr>
          <a:xfrm rot="5400000">
            <a:off x="-65405" y="493268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Hexagon 4"/>
          <p:cNvSpPr/>
          <p:nvPr/>
        </p:nvSpPr>
        <p:spPr>
          <a:xfrm rot="5400000">
            <a:off x="859790" y="2623185"/>
            <a:ext cx="1795145" cy="1619250"/>
          </a:xfrm>
          <a:prstGeom prst="hexagon">
            <a:avLst/>
          </a:prstGeom>
          <a:solidFill>
            <a:schemeClr val="bg1"/>
          </a:solidFill>
          <a:ln w="0">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5" name="Hexagon 34"/>
          <p:cNvSpPr/>
          <p:nvPr/>
        </p:nvSpPr>
        <p:spPr>
          <a:xfrm rot="5400000">
            <a:off x="10312400" y="-1129665"/>
            <a:ext cx="2433955" cy="219583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Hexagon 29"/>
          <p:cNvSpPr/>
          <p:nvPr/>
        </p:nvSpPr>
        <p:spPr>
          <a:xfrm rot="5400000">
            <a:off x="7852410" y="-99060"/>
            <a:ext cx="1803400" cy="162687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Hexagon 10"/>
          <p:cNvSpPr/>
          <p:nvPr/>
        </p:nvSpPr>
        <p:spPr>
          <a:xfrm rot="5400000">
            <a:off x="565150" y="189230"/>
            <a:ext cx="894080" cy="80645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3" name="Text Box 102"/>
          <p:cNvSpPr txBox="1"/>
          <p:nvPr/>
        </p:nvSpPr>
        <p:spPr>
          <a:xfrm>
            <a:off x="-201930" y="116840"/>
            <a:ext cx="12626975" cy="706755"/>
          </a:xfrm>
          <a:prstGeom prst="rect">
            <a:avLst/>
          </a:prstGeom>
          <a:noFill/>
        </p:spPr>
        <p:txBody>
          <a:bodyPr wrap="square" rtlCol="0">
            <a:spAutoFit/>
          </a:bodyPr>
          <a:p>
            <a:pPr algn="ctr"/>
            <a:r>
              <a:rPr lang="en-US" sz="4000" b="1">
                <a:latin typeface="Exo 2" charset="0"/>
                <a:cs typeface="Exo 2" charset="0"/>
                <a:sym typeface="+mn-ea"/>
              </a:rPr>
              <a:t>Các bước liên quan đến thuật toán Random Forest</a:t>
            </a:r>
            <a:endParaRPr lang="en-US" sz="4000" b="1">
              <a:latin typeface="Exo 2" charset="0"/>
              <a:cs typeface="Exo 2" charset="0"/>
              <a:sym typeface="+mn-ea"/>
            </a:endParaRPr>
          </a:p>
        </p:txBody>
      </p:sp>
      <p:sp>
        <p:nvSpPr>
          <p:cNvPr id="65" name="Rectangles 64"/>
          <p:cNvSpPr/>
          <p:nvPr/>
        </p:nvSpPr>
        <p:spPr>
          <a:xfrm>
            <a:off x="9373870" y="1185545"/>
            <a:ext cx="2653030" cy="5349240"/>
          </a:xfrm>
          <a:prstGeom prst="rect">
            <a:avLst/>
          </a:prstGeom>
          <a:solidFill>
            <a:schemeClr val="bg1"/>
          </a:solidFill>
          <a:ln>
            <a:noFill/>
          </a:ln>
          <a:effectLst>
            <a:outerShdw blurRad="317500" dist="127000" algn="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6" name="Rectangles 65"/>
          <p:cNvSpPr/>
          <p:nvPr/>
        </p:nvSpPr>
        <p:spPr>
          <a:xfrm>
            <a:off x="6720840" y="1185545"/>
            <a:ext cx="2653030" cy="5349240"/>
          </a:xfrm>
          <a:prstGeom prst="rect">
            <a:avLst/>
          </a:prstGeom>
          <a:solidFill>
            <a:schemeClr val="bg1"/>
          </a:solidFill>
          <a:ln>
            <a:noFill/>
          </a:ln>
          <a:effectLst>
            <a:outerShdw blurRad="317500" dist="127000" algn="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7" name="Rectangles 66"/>
          <p:cNvSpPr/>
          <p:nvPr/>
        </p:nvSpPr>
        <p:spPr>
          <a:xfrm>
            <a:off x="4067810" y="1185545"/>
            <a:ext cx="2653030" cy="5349240"/>
          </a:xfrm>
          <a:prstGeom prst="rect">
            <a:avLst/>
          </a:prstGeom>
          <a:solidFill>
            <a:schemeClr val="bg1"/>
          </a:solidFill>
          <a:ln>
            <a:noFill/>
          </a:ln>
          <a:effectLst>
            <a:outerShdw blurRad="317500" dist="127000" algn="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8" name="Rectangles 67"/>
          <p:cNvSpPr/>
          <p:nvPr/>
        </p:nvSpPr>
        <p:spPr>
          <a:xfrm>
            <a:off x="1414780" y="1185545"/>
            <a:ext cx="2653030" cy="5349240"/>
          </a:xfrm>
          <a:prstGeom prst="rect">
            <a:avLst/>
          </a:prstGeom>
          <a:solidFill>
            <a:schemeClr val="bg1"/>
          </a:solidFill>
          <a:ln>
            <a:noFill/>
          </a:ln>
          <a:effectLst>
            <a:outerShdw blurRad="317500" dist="127000" algn="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8" name="Rectangles 77"/>
          <p:cNvSpPr/>
          <p:nvPr/>
        </p:nvSpPr>
        <p:spPr>
          <a:xfrm>
            <a:off x="-6350" y="1185545"/>
            <a:ext cx="1421765" cy="5349240"/>
          </a:xfrm>
          <a:prstGeom prst="rect">
            <a:avLst/>
          </a:prstGeom>
          <a:solidFill>
            <a:schemeClr val="accent1">
              <a:lumMod val="40000"/>
              <a:lumOff val="60000"/>
            </a:schemeClr>
          </a:solidFill>
          <a:ln>
            <a:noFill/>
          </a:ln>
          <a:effectLst>
            <a:outerShdw blurRad="317500" dist="127000" algn="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0" name="Text Box 79"/>
          <p:cNvSpPr txBox="1"/>
          <p:nvPr/>
        </p:nvSpPr>
        <p:spPr>
          <a:xfrm rot="16200000">
            <a:off x="-1956435" y="3445510"/>
            <a:ext cx="5349240" cy="829945"/>
          </a:xfrm>
          <a:prstGeom prst="rect">
            <a:avLst/>
          </a:prstGeom>
          <a:noFill/>
        </p:spPr>
        <p:txBody>
          <a:bodyPr wrap="square" rtlCol="0">
            <a:spAutoFit/>
          </a:bodyPr>
          <a:p>
            <a:pPr algn="ctr"/>
            <a:r>
              <a:rPr lang="en-US" sz="4800">
                <a:latin typeface="Exo 2 SemiBold" charset="0"/>
                <a:cs typeface="Exo 2 SemiBold" charset="0"/>
              </a:rPr>
              <a:t>BƯỚC</a:t>
            </a:r>
            <a:endParaRPr lang="en-US" sz="4800">
              <a:latin typeface="Exo 2 SemiBold" charset="0"/>
              <a:cs typeface="Exo 2 SemiBold" charset="0"/>
            </a:endParaRPr>
          </a:p>
        </p:txBody>
      </p:sp>
      <p:sp>
        <p:nvSpPr>
          <p:cNvPr id="81" name="Text Box 80"/>
          <p:cNvSpPr txBox="1"/>
          <p:nvPr/>
        </p:nvSpPr>
        <p:spPr>
          <a:xfrm>
            <a:off x="1414780" y="1891030"/>
            <a:ext cx="2653030" cy="1322070"/>
          </a:xfrm>
          <a:prstGeom prst="rect">
            <a:avLst/>
          </a:prstGeom>
          <a:noFill/>
        </p:spPr>
        <p:txBody>
          <a:bodyPr wrap="square" rtlCol="0">
            <a:spAutoFit/>
          </a:bodyPr>
          <a:p>
            <a:pPr algn="ctr"/>
            <a:r>
              <a:rPr lang="en-US" sz="8000">
                <a:latin typeface="Exo 2 ExtraBold" charset="0"/>
                <a:cs typeface="Exo 2 ExtraBold" charset="0"/>
              </a:rPr>
              <a:t>1</a:t>
            </a:r>
            <a:endParaRPr lang="en-US" sz="8000">
              <a:latin typeface="Exo 2 ExtraBold" charset="0"/>
              <a:cs typeface="Exo 2 ExtraBold" charset="0"/>
            </a:endParaRPr>
          </a:p>
        </p:txBody>
      </p:sp>
      <p:sp>
        <p:nvSpPr>
          <p:cNvPr id="82" name="Text Box 81"/>
          <p:cNvSpPr txBox="1"/>
          <p:nvPr/>
        </p:nvSpPr>
        <p:spPr>
          <a:xfrm>
            <a:off x="4068445" y="1891030"/>
            <a:ext cx="2653030" cy="1322070"/>
          </a:xfrm>
          <a:prstGeom prst="rect">
            <a:avLst/>
          </a:prstGeom>
          <a:noFill/>
        </p:spPr>
        <p:txBody>
          <a:bodyPr wrap="square" rtlCol="0">
            <a:spAutoFit/>
          </a:bodyPr>
          <a:p>
            <a:pPr algn="ctr"/>
            <a:r>
              <a:rPr lang="en-US" sz="8000">
                <a:latin typeface="Exo 2 ExtraBold" charset="0"/>
                <a:cs typeface="Exo 2 ExtraBold" charset="0"/>
              </a:rPr>
              <a:t>2</a:t>
            </a:r>
            <a:endParaRPr lang="en-US" sz="8000">
              <a:latin typeface="Exo 2 ExtraBold" charset="0"/>
              <a:cs typeface="Exo 2 ExtraBold" charset="0"/>
            </a:endParaRPr>
          </a:p>
        </p:txBody>
      </p:sp>
      <p:sp>
        <p:nvSpPr>
          <p:cNvPr id="83" name="Text Box 82"/>
          <p:cNvSpPr txBox="1"/>
          <p:nvPr/>
        </p:nvSpPr>
        <p:spPr>
          <a:xfrm>
            <a:off x="6722110" y="1891030"/>
            <a:ext cx="2653030" cy="1322070"/>
          </a:xfrm>
          <a:prstGeom prst="rect">
            <a:avLst/>
          </a:prstGeom>
          <a:noFill/>
        </p:spPr>
        <p:txBody>
          <a:bodyPr wrap="square" rtlCol="0">
            <a:spAutoFit/>
          </a:bodyPr>
          <a:p>
            <a:pPr algn="ctr"/>
            <a:r>
              <a:rPr lang="en-US" sz="8000">
                <a:latin typeface="Exo 2 ExtraBold" charset="0"/>
                <a:cs typeface="Exo 2 ExtraBold" charset="0"/>
              </a:rPr>
              <a:t>3</a:t>
            </a:r>
            <a:endParaRPr lang="en-US" sz="8000">
              <a:latin typeface="Exo 2 ExtraBold" charset="0"/>
              <a:cs typeface="Exo 2 ExtraBold" charset="0"/>
            </a:endParaRPr>
          </a:p>
        </p:txBody>
      </p:sp>
      <p:sp>
        <p:nvSpPr>
          <p:cNvPr id="84" name="Text Box 83"/>
          <p:cNvSpPr txBox="1"/>
          <p:nvPr/>
        </p:nvSpPr>
        <p:spPr>
          <a:xfrm>
            <a:off x="9375775" y="1891030"/>
            <a:ext cx="2653030" cy="1322070"/>
          </a:xfrm>
          <a:prstGeom prst="rect">
            <a:avLst/>
          </a:prstGeom>
          <a:noFill/>
        </p:spPr>
        <p:txBody>
          <a:bodyPr wrap="square" rtlCol="0">
            <a:spAutoFit/>
          </a:bodyPr>
          <a:p>
            <a:pPr algn="ctr"/>
            <a:r>
              <a:rPr lang="en-US" sz="8000">
                <a:latin typeface="Exo 2 ExtraBold" charset="0"/>
                <a:cs typeface="Exo 2 ExtraBold" charset="0"/>
              </a:rPr>
              <a:t>4</a:t>
            </a:r>
            <a:endParaRPr lang="en-US" sz="8000">
              <a:latin typeface="Exo 2 ExtraBold" charset="0"/>
              <a:cs typeface="Exo 2 ExtraBold" charset="0"/>
            </a:endParaRPr>
          </a:p>
        </p:txBody>
      </p:sp>
      <p:sp>
        <p:nvSpPr>
          <p:cNvPr id="85" name="Text Box 84"/>
          <p:cNvSpPr txBox="1"/>
          <p:nvPr/>
        </p:nvSpPr>
        <p:spPr>
          <a:xfrm>
            <a:off x="1426210" y="3733800"/>
            <a:ext cx="2640330" cy="1322070"/>
          </a:xfrm>
          <a:prstGeom prst="rect">
            <a:avLst/>
          </a:prstGeom>
          <a:noFill/>
        </p:spPr>
        <p:txBody>
          <a:bodyPr wrap="square" rtlCol="0">
            <a:spAutoFit/>
          </a:bodyPr>
          <a:p>
            <a:pPr algn="ctr"/>
            <a:r>
              <a:rPr lang="en-US" sz="2000">
                <a:latin typeface="Exo 2 Medium" charset="0"/>
                <a:cs typeface="Exo 2 Medium" charset="0"/>
              </a:rPr>
              <a:t>n bản ghi ngẫu nhiên và m tính năng được lấy từ tập dữ liệu có k số bản ghi</a:t>
            </a:r>
            <a:endParaRPr lang="en-US" sz="2000">
              <a:latin typeface="Exo 2 Medium" charset="0"/>
              <a:cs typeface="Exo 2 Medium" charset="0"/>
            </a:endParaRPr>
          </a:p>
        </p:txBody>
      </p:sp>
      <p:sp>
        <p:nvSpPr>
          <p:cNvPr id="86" name="Text Box 85"/>
          <p:cNvSpPr txBox="1"/>
          <p:nvPr/>
        </p:nvSpPr>
        <p:spPr>
          <a:xfrm>
            <a:off x="4074160" y="3733800"/>
            <a:ext cx="2640330" cy="1014730"/>
          </a:xfrm>
          <a:prstGeom prst="rect">
            <a:avLst/>
          </a:prstGeom>
          <a:noFill/>
        </p:spPr>
        <p:txBody>
          <a:bodyPr wrap="square" rtlCol="0">
            <a:spAutoFit/>
          </a:bodyPr>
          <a:p>
            <a:pPr algn="ctr"/>
            <a:r>
              <a:rPr lang="en-US" sz="2000">
                <a:latin typeface="Exo 2 Medium" charset="0"/>
                <a:cs typeface="Exo 2 Medium" charset="0"/>
              </a:rPr>
              <a:t>Cây quyết định riêng lẻ được xây dựng cho mỗi mẫu</a:t>
            </a:r>
            <a:endParaRPr lang="en-US" sz="2000">
              <a:latin typeface="Exo 2 Medium" charset="0"/>
              <a:cs typeface="Exo 2 Medium" charset="0"/>
            </a:endParaRPr>
          </a:p>
        </p:txBody>
      </p:sp>
      <p:sp>
        <p:nvSpPr>
          <p:cNvPr id="87" name="Text Box 86"/>
          <p:cNvSpPr txBox="1"/>
          <p:nvPr/>
        </p:nvSpPr>
        <p:spPr>
          <a:xfrm>
            <a:off x="6714490" y="3733800"/>
            <a:ext cx="2640330" cy="706755"/>
          </a:xfrm>
          <a:prstGeom prst="rect">
            <a:avLst/>
          </a:prstGeom>
          <a:noFill/>
        </p:spPr>
        <p:txBody>
          <a:bodyPr wrap="square" rtlCol="0">
            <a:spAutoFit/>
          </a:bodyPr>
          <a:p>
            <a:pPr algn="ctr"/>
            <a:r>
              <a:rPr lang="en-US" sz="2000">
                <a:latin typeface="Exo 2 Medium" charset="0"/>
                <a:cs typeface="Exo 2 Medium" charset="0"/>
              </a:rPr>
              <a:t>Mỗi cây quyết định sẽ tạo ra một đầu ra</a:t>
            </a:r>
            <a:endParaRPr lang="en-US" sz="2000">
              <a:latin typeface="Exo 2 Medium" charset="0"/>
              <a:cs typeface="Exo 2 Medium" charset="0"/>
            </a:endParaRPr>
          </a:p>
        </p:txBody>
      </p:sp>
      <p:sp>
        <p:nvSpPr>
          <p:cNvPr id="88" name="Text Box 87"/>
          <p:cNvSpPr txBox="1"/>
          <p:nvPr/>
        </p:nvSpPr>
        <p:spPr>
          <a:xfrm>
            <a:off x="9373235" y="3733800"/>
            <a:ext cx="2640330" cy="1938020"/>
          </a:xfrm>
          <a:prstGeom prst="rect">
            <a:avLst/>
          </a:prstGeom>
          <a:noFill/>
        </p:spPr>
        <p:txBody>
          <a:bodyPr wrap="square" rtlCol="0">
            <a:spAutoFit/>
          </a:bodyPr>
          <a:p>
            <a:pPr algn="ctr"/>
            <a:r>
              <a:rPr lang="en-US" sz="2000">
                <a:latin typeface="Exo 2 Medium" charset="0"/>
                <a:cs typeface="Exo 2 Medium" charset="0"/>
              </a:rPr>
              <a:t>Kết quả cuối cùng được xem xét dựa trên Bỏ phiếu đa số hoặc Trung bình để phân loại và hồi quy, tương ứng</a:t>
            </a:r>
            <a:endParaRPr lang="en-US" sz="2000">
              <a:latin typeface="Exo 2 Medium" charset="0"/>
              <a:cs typeface="Exo 2 Medium"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7" name="Hexagon 6"/>
          <p:cNvSpPr/>
          <p:nvPr/>
        </p:nvSpPr>
        <p:spPr>
          <a:xfrm rot="5400000">
            <a:off x="7445375" y="5386070"/>
            <a:ext cx="927100" cy="820420"/>
          </a:xfrm>
          <a:prstGeom prst="hexagon">
            <a:avLst/>
          </a:prstGeom>
          <a:solidFill>
            <a:schemeClr val="bg1"/>
          </a:solidFill>
          <a:ln w="0" cmpd="sng">
            <a:solidFill>
              <a:schemeClr val="bg1">
                <a:lumMod val="65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Hexagon 3"/>
          <p:cNvSpPr/>
          <p:nvPr/>
        </p:nvSpPr>
        <p:spPr>
          <a:xfrm rot="5400000">
            <a:off x="2369820" y="2764155"/>
            <a:ext cx="1905635" cy="1686560"/>
          </a:xfrm>
          <a:prstGeom prst="hexagon">
            <a:avLst/>
          </a:prstGeom>
          <a:solidFill>
            <a:schemeClr val="bg1"/>
          </a:solidFill>
          <a:ln w="0" cmpd="sng">
            <a:solidFill>
              <a:schemeClr val="bg1">
                <a:lumMod val="65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Hexagon 5"/>
          <p:cNvSpPr/>
          <p:nvPr/>
        </p:nvSpPr>
        <p:spPr>
          <a:xfrm rot="5400000">
            <a:off x="3947795" y="5126355"/>
            <a:ext cx="2044065" cy="1809115"/>
          </a:xfrm>
          <a:prstGeom prst="hexagon">
            <a:avLst/>
          </a:prstGeom>
          <a:solidFill>
            <a:schemeClr val="bg1"/>
          </a:solidFill>
          <a:ln w="0" cmpd="sng">
            <a:solidFill>
              <a:schemeClr val="bg1">
                <a:lumMod val="65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7" name="Hexagon 126"/>
          <p:cNvSpPr/>
          <p:nvPr/>
        </p:nvSpPr>
        <p:spPr>
          <a:xfrm rot="5400000">
            <a:off x="217170" y="193675"/>
            <a:ext cx="927100" cy="820420"/>
          </a:xfrm>
          <a:prstGeom prst="hexagon">
            <a:avLst/>
          </a:prstGeom>
          <a:solidFill>
            <a:schemeClr val="bg1"/>
          </a:solidFill>
          <a:ln w="0" cmpd="sng">
            <a:solidFill>
              <a:schemeClr val="bg1">
                <a:lumMod val="65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5" name="Hexagon 24"/>
          <p:cNvSpPr/>
          <p:nvPr/>
        </p:nvSpPr>
        <p:spPr>
          <a:xfrm rot="5400000">
            <a:off x="6906260" y="3225800"/>
            <a:ext cx="2798445" cy="2523490"/>
          </a:xfrm>
          <a:prstGeom prst="hexagon">
            <a:avLst/>
          </a:prstGeom>
          <a:solidFill>
            <a:schemeClr val="bg1"/>
          </a:solidFill>
          <a:ln w="38100">
            <a:solidFill>
              <a:schemeClr val="bg1">
                <a:lumMod val="9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6" name="Hexagon 25"/>
          <p:cNvSpPr/>
          <p:nvPr/>
        </p:nvSpPr>
        <p:spPr>
          <a:xfrm rot="5400000">
            <a:off x="9560560" y="3213100"/>
            <a:ext cx="2798445" cy="2523490"/>
          </a:xfrm>
          <a:prstGeom prst="hexagon">
            <a:avLst/>
          </a:prstGeom>
          <a:solidFill>
            <a:schemeClr val="bg1"/>
          </a:solidFill>
          <a:ln w="38100">
            <a:solidFill>
              <a:schemeClr val="bg1">
                <a:lumMod val="9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2" name="Rounded Rectangle 21"/>
          <p:cNvSpPr/>
          <p:nvPr/>
        </p:nvSpPr>
        <p:spPr>
          <a:xfrm>
            <a:off x="8087360" y="3620135"/>
            <a:ext cx="3027680" cy="3223895"/>
          </a:xfrm>
          <a:prstGeom prst="roundRect">
            <a:avLst/>
          </a:prstGeom>
          <a:solidFill>
            <a:srgbClr val="64CCC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6" name="Freeform 85"/>
          <p:cNvSpPr/>
          <p:nvPr/>
        </p:nvSpPr>
        <p:spPr>
          <a:xfrm rot="5400000">
            <a:off x="3032125" y="-6895464"/>
            <a:ext cx="11830050" cy="9201149"/>
          </a:xfrm>
          <a:custGeom>
            <a:avLst/>
            <a:gdLst>
              <a:gd name="adj" fmla="val 25000"/>
              <a:gd name="vf" fmla="val 115470"/>
              <a:gd name="maxAdj" fmla="*/ 50000 w ss"/>
              <a:gd name="a" fmla="pin 0 adj maxAdj"/>
              <a:gd name="shd2" fmla="*/ hd2 vf 100000"/>
              <a:gd name="x1" fmla="*/ ss a 100000"/>
              <a:gd name="x2" fmla="+- r 0 x1"/>
              <a:gd name="dy1" fmla="sin shd2 3600000"/>
              <a:gd name="y1" fmla="+- vc 0 dy1"/>
              <a:gd name="y2" fmla="+- vc dy1 0"/>
              <a:gd name="q1" fmla="*/ maxAdj -1 2"/>
              <a:gd name="q2" fmla="+- a q1 0"/>
              <a:gd name="q3" fmla="?: q2 4 2"/>
              <a:gd name="q4" fmla="?: q2 3 2"/>
              <a:gd name="q5" fmla="?: q2 q1 0"/>
              <a:gd name="q6" fmla="+/ a q5 q1"/>
              <a:gd name="q7" fmla="*/ q6 q4 -1"/>
              <a:gd name="q8" fmla="+- q3 q7 0"/>
              <a:gd name="il" fmla="*/ w q8 24"/>
              <a:gd name="it" fmla="*/ h q8 24"/>
              <a:gd name="ir" fmla="+- r 0 il"/>
              <a:gd name="ib" fmla="+- b 0 it"/>
            </a:gdLst>
            <a:ahLst/>
            <a:cxnLst>
              <a:cxn ang="0">
                <a:pos x="r" y="vc"/>
              </a:cxn>
              <a:cxn ang="cd4">
                <a:pos x="x2" y="y2"/>
              </a:cxn>
              <a:cxn ang="cd4">
                <a:pos x="x1" y="y2"/>
              </a:cxn>
              <a:cxn ang="cd2">
                <a:pos x="l" y="vc"/>
              </a:cxn>
              <a:cxn ang="3">
                <a:pos x="x1" y="y1"/>
              </a:cxn>
              <a:cxn ang="3">
                <a:pos x="x2" y="y1"/>
              </a:cxn>
            </a:cxnLst>
            <a:rect l="l" t="t" r="r" b="b"/>
            <a:pathLst>
              <a:path w="18630" h="14490">
                <a:moveTo>
                  <a:pt x="0" y="10445"/>
                </a:moveTo>
                <a:lnTo>
                  <a:pt x="998" y="8450"/>
                </a:lnTo>
                <a:lnTo>
                  <a:pt x="3413" y="8450"/>
                </a:lnTo>
                <a:lnTo>
                  <a:pt x="4410" y="10445"/>
                </a:lnTo>
                <a:lnTo>
                  <a:pt x="3413" y="12440"/>
                </a:lnTo>
                <a:lnTo>
                  <a:pt x="998" y="12440"/>
                </a:lnTo>
                <a:lnTo>
                  <a:pt x="0" y="10445"/>
                </a:lnTo>
                <a:close/>
                <a:moveTo>
                  <a:pt x="0" y="6275"/>
                </a:moveTo>
                <a:lnTo>
                  <a:pt x="998" y="4280"/>
                </a:lnTo>
                <a:lnTo>
                  <a:pt x="3413" y="4280"/>
                </a:lnTo>
                <a:lnTo>
                  <a:pt x="4410" y="6275"/>
                </a:lnTo>
                <a:lnTo>
                  <a:pt x="3413" y="8270"/>
                </a:lnTo>
                <a:lnTo>
                  <a:pt x="998" y="8270"/>
                </a:lnTo>
                <a:lnTo>
                  <a:pt x="0" y="6275"/>
                </a:lnTo>
                <a:close/>
                <a:moveTo>
                  <a:pt x="0" y="2105"/>
                </a:moveTo>
                <a:lnTo>
                  <a:pt x="998" y="110"/>
                </a:lnTo>
                <a:lnTo>
                  <a:pt x="3413" y="110"/>
                </a:lnTo>
                <a:lnTo>
                  <a:pt x="4410" y="2105"/>
                </a:lnTo>
                <a:lnTo>
                  <a:pt x="3413" y="4100"/>
                </a:lnTo>
                <a:lnTo>
                  <a:pt x="998" y="4100"/>
                </a:lnTo>
                <a:lnTo>
                  <a:pt x="0" y="2105"/>
                </a:lnTo>
                <a:close/>
                <a:moveTo>
                  <a:pt x="3560" y="12495"/>
                </a:moveTo>
                <a:lnTo>
                  <a:pt x="4558" y="10500"/>
                </a:lnTo>
                <a:lnTo>
                  <a:pt x="6973" y="10500"/>
                </a:lnTo>
                <a:lnTo>
                  <a:pt x="7970" y="12495"/>
                </a:lnTo>
                <a:lnTo>
                  <a:pt x="6973" y="14490"/>
                </a:lnTo>
                <a:lnTo>
                  <a:pt x="4558" y="14490"/>
                </a:lnTo>
                <a:lnTo>
                  <a:pt x="3560" y="12495"/>
                </a:lnTo>
                <a:close/>
                <a:moveTo>
                  <a:pt x="3560" y="8325"/>
                </a:moveTo>
                <a:lnTo>
                  <a:pt x="4558" y="6330"/>
                </a:lnTo>
                <a:lnTo>
                  <a:pt x="6973" y="6330"/>
                </a:lnTo>
                <a:lnTo>
                  <a:pt x="7970" y="8325"/>
                </a:lnTo>
                <a:lnTo>
                  <a:pt x="6973" y="10320"/>
                </a:lnTo>
                <a:lnTo>
                  <a:pt x="4558" y="10320"/>
                </a:lnTo>
                <a:lnTo>
                  <a:pt x="3560" y="8325"/>
                </a:lnTo>
                <a:close/>
                <a:moveTo>
                  <a:pt x="3560" y="4155"/>
                </a:moveTo>
                <a:lnTo>
                  <a:pt x="4558" y="2160"/>
                </a:lnTo>
                <a:lnTo>
                  <a:pt x="6973" y="2160"/>
                </a:lnTo>
                <a:lnTo>
                  <a:pt x="7970" y="4155"/>
                </a:lnTo>
                <a:lnTo>
                  <a:pt x="6973" y="6150"/>
                </a:lnTo>
                <a:lnTo>
                  <a:pt x="4558" y="6150"/>
                </a:lnTo>
                <a:lnTo>
                  <a:pt x="3560" y="4155"/>
                </a:lnTo>
                <a:close/>
                <a:moveTo>
                  <a:pt x="7100" y="10395"/>
                </a:moveTo>
                <a:lnTo>
                  <a:pt x="8098" y="8400"/>
                </a:lnTo>
                <a:lnTo>
                  <a:pt x="10513" y="8400"/>
                </a:lnTo>
                <a:lnTo>
                  <a:pt x="11510" y="10395"/>
                </a:lnTo>
                <a:lnTo>
                  <a:pt x="10513" y="12390"/>
                </a:lnTo>
                <a:lnTo>
                  <a:pt x="8098" y="12390"/>
                </a:lnTo>
                <a:lnTo>
                  <a:pt x="7100" y="10395"/>
                </a:lnTo>
                <a:close/>
                <a:moveTo>
                  <a:pt x="7100" y="6225"/>
                </a:moveTo>
                <a:lnTo>
                  <a:pt x="8098" y="4230"/>
                </a:lnTo>
                <a:lnTo>
                  <a:pt x="10513" y="4230"/>
                </a:lnTo>
                <a:lnTo>
                  <a:pt x="11510" y="6225"/>
                </a:lnTo>
                <a:lnTo>
                  <a:pt x="10513" y="8220"/>
                </a:lnTo>
                <a:lnTo>
                  <a:pt x="8098" y="8220"/>
                </a:lnTo>
                <a:lnTo>
                  <a:pt x="7100" y="6225"/>
                </a:lnTo>
                <a:close/>
                <a:moveTo>
                  <a:pt x="7100" y="2055"/>
                </a:moveTo>
                <a:lnTo>
                  <a:pt x="8098" y="60"/>
                </a:lnTo>
                <a:lnTo>
                  <a:pt x="10513" y="60"/>
                </a:lnTo>
                <a:lnTo>
                  <a:pt x="11510" y="2055"/>
                </a:lnTo>
                <a:lnTo>
                  <a:pt x="10513" y="4050"/>
                </a:lnTo>
                <a:lnTo>
                  <a:pt x="8098" y="4050"/>
                </a:lnTo>
                <a:lnTo>
                  <a:pt x="7100" y="2055"/>
                </a:lnTo>
                <a:close/>
                <a:moveTo>
                  <a:pt x="10660" y="12445"/>
                </a:moveTo>
                <a:lnTo>
                  <a:pt x="11658" y="10450"/>
                </a:lnTo>
                <a:lnTo>
                  <a:pt x="14073" y="10450"/>
                </a:lnTo>
                <a:lnTo>
                  <a:pt x="15070" y="12445"/>
                </a:lnTo>
                <a:lnTo>
                  <a:pt x="14073" y="14440"/>
                </a:lnTo>
                <a:lnTo>
                  <a:pt x="11658" y="14440"/>
                </a:lnTo>
                <a:lnTo>
                  <a:pt x="10660" y="12445"/>
                </a:lnTo>
                <a:close/>
                <a:moveTo>
                  <a:pt x="10660" y="8275"/>
                </a:moveTo>
                <a:lnTo>
                  <a:pt x="11658" y="6280"/>
                </a:lnTo>
                <a:lnTo>
                  <a:pt x="14073" y="6280"/>
                </a:lnTo>
                <a:lnTo>
                  <a:pt x="15070" y="8275"/>
                </a:lnTo>
                <a:lnTo>
                  <a:pt x="14073" y="10270"/>
                </a:lnTo>
                <a:lnTo>
                  <a:pt x="11658" y="10270"/>
                </a:lnTo>
                <a:lnTo>
                  <a:pt x="10660" y="8275"/>
                </a:lnTo>
                <a:close/>
                <a:moveTo>
                  <a:pt x="10660" y="4105"/>
                </a:moveTo>
                <a:lnTo>
                  <a:pt x="11658" y="2110"/>
                </a:lnTo>
                <a:lnTo>
                  <a:pt x="14073" y="2110"/>
                </a:lnTo>
                <a:lnTo>
                  <a:pt x="15070" y="4105"/>
                </a:lnTo>
                <a:lnTo>
                  <a:pt x="14073" y="6100"/>
                </a:lnTo>
                <a:lnTo>
                  <a:pt x="11658" y="6100"/>
                </a:lnTo>
                <a:lnTo>
                  <a:pt x="10660" y="4105"/>
                </a:lnTo>
                <a:close/>
                <a:moveTo>
                  <a:pt x="14220" y="10335"/>
                </a:moveTo>
                <a:lnTo>
                  <a:pt x="15218" y="8340"/>
                </a:lnTo>
                <a:lnTo>
                  <a:pt x="17633" y="8340"/>
                </a:lnTo>
                <a:lnTo>
                  <a:pt x="18630" y="10335"/>
                </a:lnTo>
                <a:lnTo>
                  <a:pt x="17633" y="12330"/>
                </a:lnTo>
                <a:lnTo>
                  <a:pt x="15218" y="12330"/>
                </a:lnTo>
                <a:lnTo>
                  <a:pt x="14220" y="10335"/>
                </a:lnTo>
                <a:close/>
                <a:moveTo>
                  <a:pt x="14220" y="6165"/>
                </a:moveTo>
                <a:lnTo>
                  <a:pt x="15218" y="4170"/>
                </a:lnTo>
                <a:lnTo>
                  <a:pt x="17633" y="4170"/>
                </a:lnTo>
                <a:lnTo>
                  <a:pt x="18630" y="6165"/>
                </a:lnTo>
                <a:lnTo>
                  <a:pt x="17633" y="8160"/>
                </a:lnTo>
                <a:lnTo>
                  <a:pt x="15218" y="8160"/>
                </a:lnTo>
                <a:lnTo>
                  <a:pt x="14220" y="6165"/>
                </a:lnTo>
                <a:close/>
                <a:moveTo>
                  <a:pt x="14220" y="1995"/>
                </a:moveTo>
                <a:lnTo>
                  <a:pt x="15218" y="0"/>
                </a:lnTo>
                <a:lnTo>
                  <a:pt x="17633" y="0"/>
                </a:lnTo>
                <a:lnTo>
                  <a:pt x="18630" y="1995"/>
                </a:lnTo>
                <a:lnTo>
                  <a:pt x="17633" y="3990"/>
                </a:lnTo>
                <a:lnTo>
                  <a:pt x="15218" y="3990"/>
                </a:lnTo>
                <a:lnTo>
                  <a:pt x="14220" y="1995"/>
                </a:lnTo>
                <a:close/>
              </a:path>
            </a:pathLst>
          </a:custGeom>
          <a:blipFill rotWithShape="1">
            <a:blip r:embed="rId1"/>
            <a:stretch>
              <a:fillRect/>
            </a:stretch>
          </a:blip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p>
            <a:pPr algn="ctr"/>
            <a:endParaRPr lang="en-US"/>
          </a:p>
        </p:txBody>
      </p:sp>
      <p:sp>
        <p:nvSpPr>
          <p:cNvPr id="2" name="Text Box 1"/>
          <p:cNvSpPr txBox="1"/>
          <p:nvPr/>
        </p:nvSpPr>
        <p:spPr>
          <a:xfrm>
            <a:off x="114300" y="1498600"/>
            <a:ext cx="7477125" cy="1445260"/>
          </a:xfrm>
          <a:prstGeom prst="rect">
            <a:avLst/>
          </a:prstGeom>
          <a:noFill/>
        </p:spPr>
        <p:txBody>
          <a:bodyPr wrap="square" rtlCol="0">
            <a:spAutoFit/>
          </a:bodyPr>
          <a:p>
            <a:r>
              <a:rPr lang="en-US" sz="4400">
                <a:solidFill>
                  <a:schemeClr val="tx1"/>
                </a:solidFill>
                <a:latin typeface="Exo 2 Light" charset="0"/>
                <a:cs typeface="Exo 2 Light" charset="0"/>
              </a:rPr>
              <a:t>GIỚI THIỆU, MỤC TIÊU</a:t>
            </a:r>
            <a:endParaRPr lang="en-US" sz="4400">
              <a:solidFill>
                <a:schemeClr val="tx1"/>
              </a:solidFill>
              <a:latin typeface="Exo 2 Light" charset="0"/>
              <a:cs typeface="Exo 2 Light" charset="0"/>
            </a:endParaRPr>
          </a:p>
          <a:p>
            <a:r>
              <a:rPr lang="en-US" sz="4400">
                <a:solidFill>
                  <a:schemeClr val="tx1"/>
                </a:solidFill>
                <a:latin typeface="Exo 2 Light" charset="0"/>
                <a:cs typeface="Exo 2 Light" charset="0"/>
              </a:rPr>
              <a:t>VÀ NHIỆM VỤ BÀI TOÁ</a:t>
            </a:r>
            <a:r>
              <a:rPr lang="en-US" sz="4400">
                <a:solidFill>
                  <a:schemeClr val="bg1"/>
                </a:solidFill>
                <a:latin typeface="Exo 2 Light" charset="0"/>
                <a:cs typeface="Exo 2 Light" charset="0"/>
              </a:rPr>
              <a:t>N.</a:t>
            </a:r>
            <a:endParaRPr lang="en-US" sz="4400">
              <a:solidFill>
                <a:schemeClr val="bg1"/>
              </a:solidFill>
              <a:latin typeface="Exo 2 Light" charset="0"/>
              <a:cs typeface="Exo 2 Light" charset="0"/>
            </a:endParaRPr>
          </a:p>
        </p:txBody>
      </p:sp>
      <p:sp>
        <p:nvSpPr>
          <p:cNvPr id="3" name="Hexagon 2"/>
          <p:cNvSpPr/>
          <p:nvPr/>
        </p:nvSpPr>
        <p:spPr>
          <a:xfrm rot="5400000">
            <a:off x="3637915" y="-980440"/>
            <a:ext cx="1665605" cy="1474470"/>
          </a:xfrm>
          <a:prstGeom prst="hexagon">
            <a:avLst/>
          </a:prstGeom>
          <a:solidFill>
            <a:schemeClr val="bg1"/>
          </a:solidFill>
          <a:ln w="0" cmpd="sng">
            <a:solidFill>
              <a:schemeClr val="bg1">
                <a:lumMod val="85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3" name="Text Box 102"/>
          <p:cNvSpPr txBox="1"/>
          <p:nvPr/>
        </p:nvSpPr>
        <p:spPr>
          <a:xfrm>
            <a:off x="139700" y="419100"/>
            <a:ext cx="5068570" cy="1198880"/>
          </a:xfrm>
          <a:prstGeom prst="rect">
            <a:avLst/>
          </a:prstGeom>
          <a:noFill/>
        </p:spPr>
        <p:txBody>
          <a:bodyPr wrap="square" rtlCol="0">
            <a:spAutoFit/>
          </a:bodyPr>
          <a:p>
            <a:r>
              <a:rPr lang="en-US" sz="7200">
                <a:ln>
                  <a:solidFill>
                    <a:schemeClr val="tx1"/>
                  </a:solidFill>
                </a:ln>
                <a:solidFill>
                  <a:schemeClr val="tx1"/>
                </a:solidFill>
                <a:latin typeface="Exo 2 Medium" charset="0"/>
                <a:cs typeface="Exo 2 Medium" charset="0"/>
              </a:rPr>
              <a:t>CHƯƠNG 1</a:t>
            </a:r>
            <a:endParaRPr lang="en-US" sz="7200">
              <a:ln>
                <a:solidFill>
                  <a:schemeClr val="tx1"/>
                </a:solidFill>
              </a:ln>
              <a:solidFill>
                <a:schemeClr val="tx1"/>
              </a:solidFill>
              <a:latin typeface="Exo 2 Medium" charset="0"/>
              <a:cs typeface="Exo 2 Medium" charset="0"/>
            </a:endParaRPr>
          </a:p>
        </p:txBody>
      </p:sp>
      <p:sp>
        <p:nvSpPr>
          <p:cNvPr id="16" name="Text Box 15"/>
          <p:cNvSpPr txBox="1"/>
          <p:nvPr/>
        </p:nvSpPr>
        <p:spPr>
          <a:xfrm>
            <a:off x="708025" y="3530600"/>
            <a:ext cx="1143000" cy="553085"/>
          </a:xfrm>
          <a:prstGeom prst="rect">
            <a:avLst/>
          </a:prstGeom>
          <a:noFill/>
        </p:spPr>
        <p:txBody>
          <a:bodyPr wrap="square" rtlCol="0">
            <a:spAutoFit/>
          </a:bodyPr>
          <a:p>
            <a:r>
              <a:rPr lang="en-US" sz="3000" b="1">
                <a:latin typeface="Exo 2" charset="0"/>
                <a:cs typeface="Exo 2" charset="0"/>
              </a:rPr>
              <a:t>01</a:t>
            </a:r>
            <a:endParaRPr lang="en-US" sz="3000" b="1">
              <a:latin typeface="Exo 2" charset="0"/>
              <a:cs typeface="Exo 2" charset="0"/>
            </a:endParaRPr>
          </a:p>
        </p:txBody>
      </p:sp>
      <p:sp>
        <p:nvSpPr>
          <p:cNvPr id="17" name="Text Box 16"/>
          <p:cNvSpPr txBox="1"/>
          <p:nvPr/>
        </p:nvSpPr>
        <p:spPr>
          <a:xfrm>
            <a:off x="708025" y="4083685"/>
            <a:ext cx="2527300" cy="1803400"/>
          </a:xfrm>
          <a:prstGeom prst="rect">
            <a:avLst/>
          </a:prstGeom>
          <a:noFill/>
        </p:spPr>
        <p:txBody>
          <a:bodyPr wrap="square" rtlCol="0">
            <a:noAutofit/>
          </a:bodyPr>
          <a:p>
            <a:pPr algn="l"/>
            <a:r>
              <a:rPr lang="en-US">
                <a:latin typeface="Exo 2" charset="0"/>
                <a:cs typeface="Exo 2" charset="0"/>
              </a:rPr>
              <a:t>Random forest là thuật toán supervised learning, có thể giải quyết cả bài toán regression và classification. </a:t>
            </a:r>
            <a:endParaRPr lang="en-US">
              <a:latin typeface="Exo 2" charset="0"/>
              <a:cs typeface="Exo 2" charset="0"/>
            </a:endParaRPr>
          </a:p>
        </p:txBody>
      </p:sp>
      <p:sp>
        <p:nvSpPr>
          <p:cNvPr id="18" name="Text Box 17"/>
          <p:cNvSpPr txBox="1"/>
          <p:nvPr/>
        </p:nvSpPr>
        <p:spPr>
          <a:xfrm>
            <a:off x="4516755" y="3530600"/>
            <a:ext cx="1143000" cy="553085"/>
          </a:xfrm>
          <a:prstGeom prst="rect">
            <a:avLst/>
          </a:prstGeom>
          <a:noFill/>
        </p:spPr>
        <p:txBody>
          <a:bodyPr wrap="square" rtlCol="0">
            <a:spAutoFit/>
          </a:bodyPr>
          <a:p>
            <a:r>
              <a:rPr lang="en-US" sz="3000" b="1">
                <a:latin typeface="Exo 2" charset="0"/>
                <a:cs typeface="Exo 2" charset="0"/>
              </a:rPr>
              <a:t>02</a:t>
            </a:r>
            <a:endParaRPr lang="en-US" sz="3000" b="1">
              <a:latin typeface="Exo 2" charset="0"/>
              <a:cs typeface="Exo 2" charset="0"/>
            </a:endParaRPr>
          </a:p>
        </p:txBody>
      </p:sp>
      <p:sp>
        <p:nvSpPr>
          <p:cNvPr id="19" name="Text Box 18"/>
          <p:cNvSpPr txBox="1"/>
          <p:nvPr/>
        </p:nvSpPr>
        <p:spPr>
          <a:xfrm>
            <a:off x="4516755" y="4083685"/>
            <a:ext cx="2527300" cy="1803400"/>
          </a:xfrm>
          <a:prstGeom prst="rect">
            <a:avLst/>
          </a:prstGeom>
          <a:noFill/>
        </p:spPr>
        <p:txBody>
          <a:bodyPr wrap="square" rtlCol="0">
            <a:noAutofit/>
          </a:bodyPr>
          <a:p>
            <a:pPr algn="l"/>
            <a:r>
              <a:rPr lang="en-US">
                <a:latin typeface="Exo 2" charset="0"/>
                <a:cs typeface="Exo 2" charset="0"/>
              </a:rPr>
              <a:t>Mục tiêu đối với nhóm là xây dựng thành công bài toán cho chương trình đáp ứng được các yêu cầu và mục tiêu đưa ra ban đầu trong việc phân loại rượu vang </a:t>
            </a:r>
            <a:endParaRPr lang="en-US">
              <a:latin typeface="Exo 2" charset="0"/>
              <a:cs typeface="Exo 2" charset="0"/>
            </a:endParaRPr>
          </a:p>
        </p:txBody>
      </p:sp>
      <p:sp>
        <p:nvSpPr>
          <p:cNvPr id="20" name="Text Box 19"/>
          <p:cNvSpPr txBox="1"/>
          <p:nvPr/>
        </p:nvSpPr>
        <p:spPr>
          <a:xfrm>
            <a:off x="8207375" y="3530600"/>
            <a:ext cx="1143000" cy="553085"/>
          </a:xfrm>
          <a:prstGeom prst="rect">
            <a:avLst/>
          </a:prstGeom>
          <a:noFill/>
        </p:spPr>
        <p:txBody>
          <a:bodyPr wrap="square" rtlCol="0">
            <a:spAutoFit/>
          </a:bodyPr>
          <a:p>
            <a:r>
              <a:rPr lang="en-US" sz="3000" b="1">
                <a:solidFill>
                  <a:schemeClr val="bg1"/>
                </a:solidFill>
                <a:latin typeface="Exo 2" charset="0"/>
                <a:cs typeface="Exo 2" charset="0"/>
              </a:rPr>
              <a:t>03</a:t>
            </a:r>
            <a:endParaRPr lang="en-US" sz="3000" b="1">
              <a:solidFill>
                <a:schemeClr val="bg1"/>
              </a:solidFill>
              <a:latin typeface="Exo 2" charset="0"/>
              <a:cs typeface="Exo 2" charset="0"/>
            </a:endParaRPr>
          </a:p>
        </p:txBody>
      </p:sp>
      <p:sp>
        <p:nvSpPr>
          <p:cNvPr id="21" name="Text Box 20"/>
          <p:cNvSpPr txBox="1"/>
          <p:nvPr/>
        </p:nvSpPr>
        <p:spPr>
          <a:xfrm>
            <a:off x="8207375" y="4083685"/>
            <a:ext cx="2907665" cy="2590800"/>
          </a:xfrm>
          <a:prstGeom prst="rect">
            <a:avLst/>
          </a:prstGeom>
          <a:noFill/>
        </p:spPr>
        <p:txBody>
          <a:bodyPr wrap="square" rtlCol="0">
            <a:noAutofit/>
          </a:bodyPr>
          <a:p>
            <a:pPr algn="l"/>
            <a:r>
              <a:rPr lang="en-US">
                <a:solidFill>
                  <a:schemeClr val="bg1"/>
                </a:solidFill>
                <a:latin typeface="Exo 2" charset="0"/>
                <a:cs typeface="Exo 2" charset="0"/>
              </a:rPr>
              <a:t>Xây dựng một chương trình áp dụng thuật toán Random Forest để phân loại rượu vang sẽ là huấn luyện thuật toán trên một tập dữ liệu các mẫu rượu vang với các đặc điểm đã biết và các loại rượu vang tương ứng của chúng. </a:t>
            </a:r>
            <a:endParaRPr lang="en-US">
              <a:solidFill>
                <a:schemeClr val="bg1"/>
              </a:solidFill>
              <a:latin typeface="Exo 2" charset="0"/>
              <a:cs typeface="Exo 2" charset="0"/>
            </a:endParaRPr>
          </a:p>
        </p:txBody>
      </p:sp>
      <p:sp>
        <p:nvSpPr>
          <p:cNvPr id="5" name="Hexagon 4"/>
          <p:cNvSpPr/>
          <p:nvPr/>
        </p:nvSpPr>
        <p:spPr>
          <a:xfrm rot="5400000">
            <a:off x="95885" y="6179185"/>
            <a:ext cx="927100" cy="820420"/>
          </a:xfrm>
          <a:prstGeom prst="hexagon">
            <a:avLst/>
          </a:prstGeom>
          <a:solidFill>
            <a:schemeClr val="bg1"/>
          </a:solidFill>
          <a:ln w="0" cmpd="sng">
            <a:solidFill>
              <a:schemeClr val="bg1">
                <a:lumMod val="65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0" name="Hexagon 9"/>
          <p:cNvSpPr/>
          <p:nvPr/>
        </p:nvSpPr>
        <p:spPr>
          <a:xfrm rot="5400000">
            <a:off x="6736080" y="1831340"/>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9" name="Hexagon 18"/>
          <p:cNvSpPr/>
          <p:nvPr/>
        </p:nvSpPr>
        <p:spPr>
          <a:xfrm rot="5400000">
            <a:off x="3670300" y="327787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Hexagon 14"/>
          <p:cNvSpPr/>
          <p:nvPr/>
        </p:nvSpPr>
        <p:spPr>
          <a:xfrm rot="5400000">
            <a:off x="-65405" y="493268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 name="Hexagon 11"/>
          <p:cNvSpPr/>
          <p:nvPr/>
        </p:nvSpPr>
        <p:spPr>
          <a:xfrm rot="5400000">
            <a:off x="7852410" y="-99060"/>
            <a:ext cx="1803400" cy="162687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Hexagon 10"/>
          <p:cNvSpPr/>
          <p:nvPr/>
        </p:nvSpPr>
        <p:spPr>
          <a:xfrm rot="5400000">
            <a:off x="9994265" y="2195830"/>
            <a:ext cx="1791970" cy="161671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 name="Hexagon 6"/>
          <p:cNvSpPr/>
          <p:nvPr/>
        </p:nvSpPr>
        <p:spPr>
          <a:xfrm rot="5400000">
            <a:off x="3994150" y="4730750"/>
            <a:ext cx="2210435" cy="199390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Hexagon 5"/>
          <p:cNvSpPr/>
          <p:nvPr/>
        </p:nvSpPr>
        <p:spPr>
          <a:xfrm rot="5400000">
            <a:off x="3430905" y="508000"/>
            <a:ext cx="1311910" cy="1183640"/>
          </a:xfrm>
          <a:prstGeom prst="hexagon">
            <a:avLst/>
          </a:prstGeom>
          <a:solidFill>
            <a:schemeClr val="bg1"/>
          </a:solidFill>
          <a:ln w="38100">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Hexagon 4"/>
          <p:cNvSpPr/>
          <p:nvPr/>
        </p:nvSpPr>
        <p:spPr>
          <a:xfrm rot="5400000">
            <a:off x="859790" y="2623185"/>
            <a:ext cx="1795145" cy="1619250"/>
          </a:xfrm>
          <a:prstGeom prst="hexagon">
            <a:avLst/>
          </a:prstGeom>
          <a:solidFill>
            <a:schemeClr val="bg1"/>
          </a:solidFill>
          <a:ln w="0">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 name="Hexagon 2"/>
          <p:cNvSpPr/>
          <p:nvPr/>
        </p:nvSpPr>
        <p:spPr>
          <a:xfrm rot="5400000">
            <a:off x="565150" y="189230"/>
            <a:ext cx="894080" cy="80645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5" name="Hexagon 24"/>
          <p:cNvSpPr/>
          <p:nvPr/>
        </p:nvSpPr>
        <p:spPr>
          <a:xfrm rot="5400000">
            <a:off x="6906260" y="3225800"/>
            <a:ext cx="2798445" cy="2523490"/>
          </a:xfrm>
          <a:prstGeom prst="hexagon">
            <a:avLst/>
          </a:prstGeom>
          <a:blipFill rotWithShape="1">
            <a:blip r:embed="rId1"/>
            <a:stretch>
              <a:fillRect t="2000" r="15000" b="4000"/>
            </a:stretch>
          </a:blip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Text Box 1"/>
          <p:cNvSpPr txBox="1"/>
          <p:nvPr/>
        </p:nvSpPr>
        <p:spPr>
          <a:xfrm>
            <a:off x="114300" y="1498600"/>
            <a:ext cx="7477125" cy="1445260"/>
          </a:xfrm>
          <a:prstGeom prst="rect">
            <a:avLst/>
          </a:prstGeom>
          <a:noFill/>
        </p:spPr>
        <p:txBody>
          <a:bodyPr wrap="square" rtlCol="0">
            <a:spAutoFit/>
          </a:bodyPr>
          <a:p>
            <a:r>
              <a:rPr lang="en-US" sz="4400">
                <a:solidFill>
                  <a:schemeClr val="tx1"/>
                </a:solidFill>
                <a:latin typeface="Exo 2 Light" charset="0"/>
                <a:cs typeface="Exo 2 Light" charset="0"/>
              </a:rPr>
              <a:t>XÂY DỰNG CHƯƠNG TRÌNH DỰA TRÊN THUẬT TOÁN</a:t>
            </a:r>
            <a:r>
              <a:rPr lang="en-US" sz="4400">
                <a:solidFill>
                  <a:schemeClr val="bg1"/>
                </a:solidFill>
                <a:latin typeface="Exo 2 Light" charset="0"/>
                <a:cs typeface="Exo 2 Light" charset="0"/>
              </a:rPr>
              <a:t>.</a:t>
            </a:r>
            <a:endParaRPr lang="en-US" sz="4400">
              <a:solidFill>
                <a:schemeClr val="bg1"/>
              </a:solidFill>
              <a:latin typeface="Exo 2 Light" charset="0"/>
              <a:cs typeface="Exo 2 Light" charset="0"/>
            </a:endParaRPr>
          </a:p>
        </p:txBody>
      </p:sp>
      <p:sp>
        <p:nvSpPr>
          <p:cNvPr id="103" name="Text Box 102"/>
          <p:cNvSpPr txBox="1"/>
          <p:nvPr/>
        </p:nvSpPr>
        <p:spPr>
          <a:xfrm>
            <a:off x="114300" y="443865"/>
            <a:ext cx="5068570" cy="1198880"/>
          </a:xfrm>
          <a:prstGeom prst="rect">
            <a:avLst/>
          </a:prstGeom>
          <a:noFill/>
        </p:spPr>
        <p:txBody>
          <a:bodyPr wrap="square" rtlCol="0">
            <a:spAutoFit/>
          </a:bodyPr>
          <a:p>
            <a:r>
              <a:rPr lang="en-US" sz="7200">
                <a:ln>
                  <a:solidFill>
                    <a:schemeClr val="tx1"/>
                  </a:solidFill>
                </a:ln>
                <a:solidFill>
                  <a:schemeClr val="tx1"/>
                </a:solidFill>
                <a:latin typeface="Exo 2 Medium" charset="0"/>
                <a:cs typeface="Exo 2 Medium" charset="0"/>
              </a:rPr>
              <a:t>CHƯƠNG 3</a:t>
            </a:r>
            <a:endParaRPr lang="en-US" sz="7200">
              <a:ln>
                <a:solidFill>
                  <a:schemeClr val="tx1"/>
                </a:solidFill>
              </a:ln>
              <a:solidFill>
                <a:schemeClr val="tx1"/>
              </a:solidFill>
              <a:latin typeface="Exo 2 Medium" charset="0"/>
              <a:cs typeface="Exo 2 Medium" charset="0"/>
            </a:endParaRPr>
          </a:p>
        </p:txBody>
      </p:sp>
      <p:grpSp>
        <p:nvGrpSpPr>
          <p:cNvPr id="22" name="Group 21"/>
          <p:cNvGrpSpPr/>
          <p:nvPr/>
        </p:nvGrpSpPr>
        <p:grpSpPr>
          <a:xfrm>
            <a:off x="9697720" y="3075940"/>
            <a:ext cx="2523490" cy="2797810"/>
            <a:chOff x="15272" y="4844"/>
            <a:chExt cx="3974" cy="4406"/>
          </a:xfrm>
          <a:solidFill>
            <a:schemeClr val="accent1">
              <a:lumMod val="20000"/>
              <a:lumOff val="80000"/>
            </a:schemeClr>
          </a:solidFill>
        </p:grpSpPr>
        <p:sp>
          <p:nvSpPr>
            <p:cNvPr id="26" name="Hexagon 25"/>
            <p:cNvSpPr/>
            <p:nvPr/>
          </p:nvSpPr>
          <p:spPr>
            <a:xfrm rot="5400000">
              <a:off x="15056" y="5060"/>
              <a:ext cx="4407" cy="3974"/>
            </a:xfrm>
            <a:prstGeom prst="hexagon">
              <a:avLst/>
            </a:prstGeom>
            <a:grpFill/>
            <a:ln w="38100">
              <a:solidFill>
                <a:schemeClr val="accent1">
                  <a:lumMod val="5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9" name="Picture 8" descr="tree"/>
            <p:cNvPicPr>
              <a:picLocks noChangeAspect="1"/>
            </p:cNvPicPr>
            <p:nvPr/>
          </p:nvPicPr>
          <p:blipFill>
            <a:blip r:embed="rId2"/>
            <a:stretch>
              <a:fillRect/>
            </a:stretch>
          </p:blipFill>
          <p:spPr>
            <a:xfrm>
              <a:off x="16233" y="5875"/>
              <a:ext cx="2190" cy="2190"/>
            </a:xfrm>
            <a:prstGeom prst="rect">
              <a:avLst/>
            </a:prstGeom>
            <a:grpFill/>
          </p:spPr>
        </p:pic>
      </p:grpSp>
      <p:sp>
        <p:nvSpPr>
          <p:cNvPr id="13" name="Hexagon 12"/>
          <p:cNvSpPr/>
          <p:nvPr/>
        </p:nvSpPr>
        <p:spPr>
          <a:xfrm rot="5400000">
            <a:off x="9810750" y="5325745"/>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4" name="Hexagon 13"/>
          <p:cNvSpPr/>
          <p:nvPr/>
        </p:nvSpPr>
        <p:spPr>
          <a:xfrm rot="5400000">
            <a:off x="7351395" y="5370195"/>
            <a:ext cx="1091565" cy="98488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0" name="Hexagon 19"/>
          <p:cNvSpPr/>
          <p:nvPr/>
        </p:nvSpPr>
        <p:spPr>
          <a:xfrm rot="5400000">
            <a:off x="10312400" y="-1129665"/>
            <a:ext cx="2433955" cy="219583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Hexagon 3"/>
          <p:cNvSpPr/>
          <p:nvPr/>
        </p:nvSpPr>
        <p:spPr>
          <a:xfrm rot="5400000">
            <a:off x="8223885" y="940435"/>
            <a:ext cx="2798445" cy="2523490"/>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18" name="Picture 17" descr="forest"/>
          <p:cNvPicPr>
            <a:picLocks noChangeAspect="1"/>
          </p:cNvPicPr>
          <p:nvPr/>
        </p:nvPicPr>
        <p:blipFill>
          <a:blip r:embed="rId3"/>
          <a:stretch>
            <a:fillRect/>
          </a:stretch>
        </p:blipFill>
        <p:spPr>
          <a:xfrm>
            <a:off x="8860790" y="1441450"/>
            <a:ext cx="1499870" cy="149987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Rectangles 12"/>
          <p:cNvSpPr/>
          <p:nvPr/>
        </p:nvSpPr>
        <p:spPr>
          <a:xfrm>
            <a:off x="0" y="-4445"/>
            <a:ext cx="12191365" cy="6869430"/>
          </a:xfrm>
          <a:prstGeom prst="rect">
            <a:avLst/>
          </a:prstGeom>
          <a:solidFill>
            <a:schemeClr val="accent5">
              <a:lumMod val="5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4" name="Text Box 13"/>
          <p:cNvSpPr txBox="1"/>
          <p:nvPr/>
        </p:nvSpPr>
        <p:spPr>
          <a:xfrm>
            <a:off x="-1132205" y="2112010"/>
            <a:ext cx="945515" cy="1322070"/>
          </a:xfrm>
          <a:prstGeom prst="rect">
            <a:avLst/>
          </a:prstGeom>
          <a:noFill/>
        </p:spPr>
        <p:txBody>
          <a:bodyPr wrap="square" rtlCol="0">
            <a:spAutoFit/>
          </a:bodyPr>
          <a:p>
            <a:r>
              <a:rPr lang="en-US" sz="8000">
                <a:solidFill>
                  <a:schemeClr val="bg1"/>
                </a:solidFill>
                <a:latin typeface="Aleo ExtraBold" charset="0"/>
                <a:cs typeface="Aleo ExtraBold" charset="0"/>
              </a:rPr>
              <a:t>T</a:t>
            </a:r>
            <a:endParaRPr lang="en-US" sz="8000">
              <a:solidFill>
                <a:schemeClr val="bg1"/>
              </a:solidFill>
              <a:latin typeface="Aleo ExtraBold" charset="0"/>
              <a:cs typeface="Aleo ExtraBold" charset="0"/>
            </a:endParaRPr>
          </a:p>
        </p:txBody>
      </p:sp>
      <p:sp>
        <p:nvSpPr>
          <p:cNvPr id="15" name="Text Box 14"/>
          <p:cNvSpPr txBox="1"/>
          <p:nvPr/>
        </p:nvSpPr>
        <p:spPr>
          <a:xfrm>
            <a:off x="-716280" y="-1585595"/>
            <a:ext cx="1030605" cy="1322070"/>
          </a:xfrm>
          <a:prstGeom prst="rect">
            <a:avLst/>
          </a:prstGeom>
          <a:noFill/>
        </p:spPr>
        <p:txBody>
          <a:bodyPr wrap="square" rtlCol="0">
            <a:spAutoFit/>
          </a:bodyPr>
          <a:p>
            <a:r>
              <a:rPr lang="en-US" sz="8000">
                <a:solidFill>
                  <a:schemeClr val="bg1"/>
                </a:solidFill>
                <a:latin typeface="Aleo ExtraBold" charset="0"/>
                <a:cs typeface="Aleo ExtraBold" charset="0"/>
              </a:rPr>
              <a:t>H</a:t>
            </a:r>
            <a:endParaRPr lang="en-US" sz="8000">
              <a:solidFill>
                <a:schemeClr val="bg1"/>
              </a:solidFill>
              <a:latin typeface="Aleo ExtraBold" charset="0"/>
              <a:cs typeface="Aleo ExtraBold" charset="0"/>
            </a:endParaRPr>
          </a:p>
        </p:txBody>
      </p:sp>
      <p:sp>
        <p:nvSpPr>
          <p:cNvPr id="20" name="Text Box 19"/>
          <p:cNvSpPr txBox="1"/>
          <p:nvPr/>
        </p:nvSpPr>
        <p:spPr>
          <a:xfrm>
            <a:off x="1806575" y="-1428115"/>
            <a:ext cx="985520" cy="1322070"/>
          </a:xfrm>
          <a:prstGeom prst="rect">
            <a:avLst/>
          </a:prstGeom>
          <a:noFill/>
        </p:spPr>
        <p:txBody>
          <a:bodyPr wrap="square" rtlCol="0">
            <a:spAutoFit/>
          </a:bodyPr>
          <a:p>
            <a:r>
              <a:rPr lang="en-US" sz="8000">
                <a:solidFill>
                  <a:schemeClr val="bg1"/>
                </a:solidFill>
                <a:latin typeface="Aleo ExtraBold" charset="0"/>
                <a:cs typeface="Aleo ExtraBold" charset="0"/>
              </a:rPr>
              <a:t>A</a:t>
            </a:r>
            <a:endParaRPr lang="en-US" sz="8000">
              <a:solidFill>
                <a:schemeClr val="bg1"/>
              </a:solidFill>
              <a:latin typeface="Aleo ExtraBold" charset="0"/>
              <a:cs typeface="Aleo ExtraBold" charset="0"/>
            </a:endParaRPr>
          </a:p>
        </p:txBody>
      </p:sp>
      <p:sp>
        <p:nvSpPr>
          <p:cNvPr id="25" name="Text Box 24"/>
          <p:cNvSpPr txBox="1"/>
          <p:nvPr/>
        </p:nvSpPr>
        <p:spPr>
          <a:xfrm>
            <a:off x="6214745" y="-1290955"/>
            <a:ext cx="985520" cy="1322070"/>
          </a:xfrm>
          <a:prstGeom prst="rect">
            <a:avLst/>
          </a:prstGeom>
          <a:noFill/>
        </p:spPr>
        <p:txBody>
          <a:bodyPr wrap="square" rtlCol="0">
            <a:spAutoFit/>
          </a:bodyPr>
          <a:p>
            <a:r>
              <a:rPr lang="en-US" sz="8000">
                <a:solidFill>
                  <a:schemeClr val="bg1"/>
                </a:solidFill>
                <a:latin typeface="Aleo ExtraBold" charset="0"/>
                <a:cs typeface="Aleo ExtraBold" charset="0"/>
              </a:rPr>
              <a:t>K</a:t>
            </a:r>
            <a:endParaRPr lang="en-US" sz="8000">
              <a:solidFill>
                <a:schemeClr val="bg1"/>
              </a:solidFill>
              <a:latin typeface="Aleo ExtraBold" charset="0"/>
              <a:cs typeface="Aleo ExtraBold" charset="0"/>
            </a:endParaRPr>
          </a:p>
        </p:txBody>
      </p:sp>
      <p:sp>
        <p:nvSpPr>
          <p:cNvPr id="27" name="Text Box 26"/>
          <p:cNvSpPr txBox="1"/>
          <p:nvPr/>
        </p:nvSpPr>
        <p:spPr>
          <a:xfrm>
            <a:off x="4284345" y="-1290320"/>
            <a:ext cx="1045845" cy="1322070"/>
          </a:xfrm>
          <a:prstGeom prst="rect">
            <a:avLst/>
          </a:prstGeom>
          <a:noFill/>
        </p:spPr>
        <p:txBody>
          <a:bodyPr wrap="square" rtlCol="0">
            <a:spAutoFit/>
          </a:bodyPr>
          <a:p>
            <a:r>
              <a:rPr lang="en-US" sz="8000">
                <a:solidFill>
                  <a:schemeClr val="bg1"/>
                </a:solidFill>
                <a:latin typeface="Aleo ExtraBold" charset="0"/>
                <a:cs typeface="Aleo ExtraBold" charset="0"/>
              </a:rPr>
              <a:t>N</a:t>
            </a:r>
            <a:endParaRPr lang="en-US" sz="8000">
              <a:solidFill>
                <a:schemeClr val="bg1"/>
              </a:solidFill>
              <a:latin typeface="Aleo ExtraBold" charset="0"/>
              <a:cs typeface="Aleo ExtraBold" charset="0"/>
            </a:endParaRPr>
          </a:p>
        </p:txBody>
      </p:sp>
      <p:sp>
        <p:nvSpPr>
          <p:cNvPr id="30" name="Text Box 29"/>
          <p:cNvSpPr txBox="1"/>
          <p:nvPr/>
        </p:nvSpPr>
        <p:spPr>
          <a:xfrm>
            <a:off x="8268335" y="-1290320"/>
            <a:ext cx="970280" cy="1322070"/>
          </a:xfrm>
          <a:prstGeom prst="rect">
            <a:avLst/>
          </a:prstGeom>
          <a:noFill/>
        </p:spPr>
        <p:txBody>
          <a:bodyPr wrap="square" rtlCol="0">
            <a:spAutoFit/>
          </a:bodyPr>
          <a:p>
            <a:r>
              <a:rPr lang="en-US" sz="8000">
                <a:solidFill>
                  <a:schemeClr val="bg1"/>
                </a:solidFill>
                <a:latin typeface="Aleo ExtraBold" charset="0"/>
                <a:cs typeface="Aleo ExtraBold" charset="0"/>
              </a:rPr>
              <a:t>Y</a:t>
            </a:r>
            <a:endParaRPr lang="en-US" sz="8000">
              <a:solidFill>
                <a:schemeClr val="bg1"/>
              </a:solidFill>
              <a:latin typeface="Aleo ExtraBold" charset="0"/>
              <a:cs typeface="Aleo ExtraBold" charset="0"/>
            </a:endParaRPr>
          </a:p>
        </p:txBody>
      </p:sp>
      <p:sp>
        <p:nvSpPr>
          <p:cNvPr id="32" name="Text Box 31"/>
          <p:cNvSpPr txBox="1"/>
          <p:nvPr/>
        </p:nvSpPr>
        <p:spPr>
          <a:xfrm>
            <a:off x="10512425" y="-1290320"/>
            <a:ext cx="1030605" cy="1322070"/>
          </a:xfrm>
          <a:prstGeom prst="rect">
            <a:avLst/>
          </a:prstGeom>
          <a:noFill/>
        </p:spPr>
        <p:txBody>
          <a:bodyPr wrap="square" rtlCol="0">
            <a:spAutoFit/>
          </a:bodyPr>
          <a:p>
            <a:r>
              <a:rPr lang="en-US" sz="8000">
                <a:solidFill>
                  <a:schemeClr val="bg1"/>
                </a:solidFill>
                <a:latin typeface="Aleo ExtraBold" charset="0"/>
                <a:cs typeface="Aleo ExtraBold" charset="0"/>
              </a:rPr>
              <a:t>O</a:t>
            </a:r>
            <a:endParaRPr lang="en-US" sz="8000">
              <a:solidFill>
                <a:schemeClr val="bg1"/>
              </a:solidFill>
              <a:latin typeface="Aleo ExtraBold" charset="0"/>
              <a:cs typeface="Aleo ExtraBold" charset="0"/>
            </a:endParaRPr>
          </a:p>
        </p:txBody>
      </p:sp>
      <p:sp>
        <p:nvSpPr>
          <p:cNvPr id="34" name="Text Box 33"/>
          <p:cNvSpPr txBox="1"/>
          <p:nvPr/>
        </p:nvSpPr>
        <p:spPr>
          <a:xfrm>
            <a:off x="12757150" y="1151890"/>
            <a:ext cx="1213485" cy="1322070"/>
          </a:xfrm>
          <a:prstGeom prst="rect">
            <a:avLst/>
          </a:prstGeom>
          <a:noFill/>
        </p:spPr>
        <p:txBody>
          <a:bodyPr wrap="square" rtlCol="0">
            <a:spAutoFit/>
          </a:bodyPr>
          <a:p>
            <a:r>
              <a:rPr lang="en-US" sz="8000">
                <a:solidFill>
                  <a:schemeClr val="bg1"/>
                </a:solidFill>
                <a:latin typeface="Aleo ExtraBold" charset="0"/>
                <a:cs typeface="Aleo ExtraBold" charset="0"/>
              </a:rPr>
              <a:t>U</a:t>
            </a:r>
            <a:endParaRPr lang="en-US" sz="8000">
              <a:solidFill>
                <a:schemeClr val="bg1"/>
              </a:solidFill>
              <a:latin typeface="Aleo ExtraBold" charset="0"/>
              <a:cs typeface="Aleo ExtraBold"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p:transition spd="slow" advTm="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Rectangles 12"/>
          <p:cNvSpPr/>
          <p:nvPr/>
        </p:nvSpPr>
        <p:spPr>
          <a:xfrm>
            <a:off x="0" y="-4445"/>
            <a:ext cx="12191365" cy="6869430"/>
          </a:xfrm>
          <a:prstGeom prst="rect">
            <a:avLst/>
          </a:prstGeom>
          <a:solidFill>
            <a:schemeClr val="accent5">
              <a:lumMod val="5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4" name="Text Box 13"/>
          <p:cNvSpPr txBox="1"/>
          <p:nvPr/>
        </p:nvSpPr>
        <p:spPr>
          <a:xfrm>
            <a:off x="2733675" y="2112010"/>
            <a:ext cx="945515" cy="1322070"/>
          </a:xfrm>
          <a:prstGeom prst="rect">
            <a:avLst/>
          </a:prstGeom>
          <a:noFill/>
        </p:spPr>
        <p:txBody>
          <a:bodyPr wrap="square" rtlCol="0">
            <a:spAutoFit/>
          </a:bodyPr>
          <a:p>
            <a:r>
              <a:rPr lang="en-US" sz="8000">
                <a:solidFill>
                  <a:schemeClr val="bg1"/>
                </a:solidFill>
                <a:latin typeface="Aleo ExtraBold" charset="0"/>
                <a:cs typeface="Aleo ExtraBold" charset="0"/>
              </a:rPr>
              <a:t>T</a:t>
            </a:r>
            <a:endParaRPr lang="en-US" sz="8000">
              <a:solidFill>
                <a:schemeClr val="bg1"/>
              </a:solidFill>
              <a:latin typeface="Aleo ExtraBold" charset="0"/>
              <a:cs typeface="Aleo ExtraBold" charset="0"/>
            </a:endParaRPr>
          </a:p>
        </p:txBody>
      </p:sp>
      <p:sp>
        <p:nvSpPr>
          <p:cNvPr id="15" name="Text Box 14"/>
          <p:cNvSpPr txBox="1"/>
          <p:nvPr/>
        </p:nvSpPr>
        <p:spPr>
          <a:xfrm>
            <a:off x="3378835" y="2112010"/>
            <a:ext cx="1030605" cy="1322070"/>
          </a:xfrm>
          <a:prstGeom prst="rect">
            <a:avLst/>
          </a:prstGeom>
          <a:noFill/>
        </p:spPr>
        <p:txBody>
          <a:bodyPr wrap="square" rtlCol="0">
            <a:spAutoFit/>
          </a:bodyPr>
          <a:p>
            <a:r>
              <a:rPr lang="en-US" sz="8000">
                <a:solidFill>
                  <a:schemeClr val="bg1"/>
                </a:solidFill>
                <a:latin typeface="Aleo ExtraBold" charset="0"/>
                <a:cs typeface="Aleo ExtraBold" charset="0"/>
              </a:rPr>
              <a:t>H</a:t>
            </a:r>
            <a:endParaRPr lang="en-US" sz="8000">
              <a:solidFill>
                <a:schemeClr val="bg1"/>
              </a:solidFill>
              <a:latin typeface="Aleo ExtraBold" charset="0"/>
              <a:cs typeface="Aleo ExtraBold" charset="0"/>
            </a:endParaRPr>
          </a:p>
        </p:txBody>
      </p:sp>
      <p:sp>
        <p:nvSpPr>
          <p:cNvPr id="20" name="Text Box 19"/>
          <p:cNvSpPr txBox="1"/>
          <p:nvPr/>
        </p:nvSpPr>
        <p:spPr>
          <a:xfrm>
            <a:off x="4233545" y="2112010"/>
            <a:ext cx="985520" cy="1322070"/>
          </a:xfrm>
          <a:prstGeom prst="rect">
            <a:avLst/>
          </a:prstGeom>
          <a:noFill/>
        </p:spPr>
        <p:txBody>
          <a:bodyPr wrap="square" rtlCol="0">
            <a:spAutoFit/>
          </a:bodyPr>
          <a:p>
            <a:r>
              <a:rPr lang="en-US" sz="8000">
                <a:solidFill>
                  <a:schemeClr val="bg1"/>
                </a:solidFill>
                <a:latin typeface="Aleo ExtraBold" charset="0"/>
                <a:cs typeface="Aleo ExtraBold" charset="0"/>
              </a:rPr>
              <a:t>A</a:t>
            </a:r>
            <a:endParaRPr lang="en-US" sz="8000">
              <a:solidFill>
                <a:schemeClr val="bg1"/>
              </a:solidFill>
              <a:latin typeface="Aleo ExtraBold" charset="0"/>
              <a:cs typeface="Aleo ExtraBold" charset="0"/>
            </a:endParaRPr>
          </a:p>
        </p:txBody>
      </p:sp>
      <p:sp>
        <p:nvSpPr>
          <p:cNvPr id="25" name="Text Box 24"/>
          <p:cNvSpPr txBox="1"/>
          <p:nvPr/>
        </p:nvSpPr>
        <p:spPr>
          <a:xfrm>
            <a:off x="5935980" y="2112010"/>
            <a:ext cx="985520" cy="1322070"/>
          </a:xfrm>
          <a:prstGeom prst="rect">
            <a:avLst/>
          </a:prstGeom>
          <a:noFill/>
        </p:spPr>
        <p:txBody>
          <a:bodyPr wrap="square" rtlCol="0">
            <a:spAutoFit/>
          </a:bodyPr>
          <a:p>
            <a:r>
              <a:rPr lang="en-US" sz="8000">
                <a:solidFill>
                  <a:schemeClr val="bg1"/>
                </a:solidFill>
                <a:latin typeface="Aleo ExtraBold" charset="0"/>
                <a:cs typeface="Aleo ExtraBold" charset="0"/>
              </a:rPr>
              <a:t>K</a:t>
            </a:r>
            <a:endParaRPr lang="en-US" sz="8000">
              <a:solidFill>
                <a:schemeClr val="bg1"/>
              </a:solidFill>
              <a:latin typeface="Aleo ExtraBold" charset="0"/>
              <a:cs typeface="Aleo ExtraBold" charset="0"/>
            </a:endParaRPr>
          </a:p>
        </p:txBody>
      </p:sp>
      <p:sp>
        <p:nvSpPr>
          <p:cNvPr id="27" name="Text Box 26"/>
          <p:cNvSpPr txBox="1"/>
          <p:nvPr/>
        </p:nvSpPr>
        <p:spPr>
          <a:xfrm>
            <a:off x="5071745" y="2112010"/>
            <a:ext cx="1045845" cy="1322070"/>
          </a:xfrm>
          <a:prstGeom prst="rect">
            <a:avLst/>
          </a:prstGeom>
          <a:noFill/>
        </p:spPr>
        <p:txBody>
          <a:bodyPr wrap="square" rtlCol="0">
            <a:spAutoFit/>
          </a:bodyPr>
          <a:p>
            <a:r>
              <a:rPr lang="en-US" sz="8000">
                <a:solidFill>
                  <a:schemeClr val="bg1"/>
                </a:solidFill>
                <a:latin typeface="Aleo ExtraBold" charset="0"/>
                <a:cs typeface="Aleo ExtraBold" charset="0"/>
              </a:rPr>
              <a:t>N</a:t>
            </a:r>
            <a:endParaRPr lang="en-US" sz="8000">
              <a:solidFill>
                <a:schemeClr val="bg1"/>
              </a:solidFill>
              <a:latin typeface="Aleo ExtraBold" charset="0"/>
              <a:cs typeface="Aleo ExtraBold" charset="0"/>
            </a:endParaRPr>
          </a:p>
        </p:txBody>
      </p:sp>
      <p:sp>
        <p:nvSpPr>
          <p:cNvPr id="30" name="Text Box 29"/>
          <p:cNvSpPr txBox="1"/>
          <p:nvPr/>
        </p:nvSpPr>
        <p:spPr>
          <a:xfrm>
            <a:off x="7033895" y="2112010"/>
            <a:ext cx="970280" cy="1322070"/>
          </a:xfrm>
          <a:prstGeom prst="rect">
            <a:avLst/>
          </a:prstGeom>
          <a:noFill/>
        </p:spPr>
        <p:txBody>
          <a:bodyPr wrap="square" rtlCol="0">
            <a:spAutoFit/>
          </a:bodyPr>
          <a:p>
            <a:r>
              <a:rPr lang="en-US" sz="8000">
                <a:solidFill>
                  <a:schemeClr val="bg1"/>
                </a:solidFill>
                <a:latin typeface="Aleo ExtraBold" charset="0"/>
                <a:cs typeface="Aleo ExtraBold" charset="0"/>
              </a:rPr>
              <a:t>Y</a:t>
            </a:r>
            <a:endParaRPr lang="en-US" sz="8000">
              <a:solidFill>
                <a:schemeClr val="bg1"/>
              </a:solidFill>
              <a:latin typeface="Aleo ExtraBold" charset="0"/>
              <a:cs typeface="Aleo ExtraBold" charset="0"/>
            </a:endParaRPr>
          </a:p>
        </p:txBody>
      </p:sp>
      <p:sp>
        <p:nvSpPr>
          <p:cNvPr id="32" name="Text Box 31"/>
          <p:cNvSpPr txBox="1"/>
          <p:nvPr/>
        </p:nvSpPr>
        <p:spPr>
          <a:xfrm>
            <a:off x="7677785" y="2112010"/>
            <a:ext cx="1030605" cy="1322070"/>
          </a:xfrm>
          <a:prstGeom prst="rect">
            <a:avLst/>
          </a:prstGeom>
          <a:noFill/>
        </p:spPr>
        <p:txBody>
          <a:bodyPr wrap="square" rtlCol="0">
            <a:spAutoFit/>
          </a:bodyPr>
          <a:p>
            <a:r>
              <a:rPr lang="en-US" sz="8000">
                <a:solidFill>
                  <a:schemeClr val="bg1"/>
                </a:solidFill>
                <a:latin typeface="Aleo ExtraBold" charset="0"/>
                <a:cs typeface="Aleo ExtraBold" charset="0"/>
              </a:rPr>
              <a:t>O</a:t>
            </a:r>
            <a:endParaRPr lang="en-US" sz="8000">
              <a:solidFill>
                <a:schemeClr val="bg1"/>
              </a:solidFill>
              <a:latin typeface="Aleo ExtraBold" charset="0"/>
              <a:cs typeface="Aleo ExtraBold" charset="0"/>
            </a:endParaRPr>
          </a:p>
        </p:txBody>
      </p:sp>
      <p:sp>
        <p:nvSpPr>
          <p:cNvPr id="34" name="Text Box 33"/>
          <p:cNvSpPr txBox="1"/>
          <p:nvPr/>
        </p:nvSpPr>
        <p:spPr>
          <a:xfrm>
            <a:off x="8451850" y="2112010"/>
            <a:ext cx="1213485" cy="1322070"/>
          </a:xfrm>
          <a:prstGeom prst="rect">
            <a:avLst/>
          </a:prstGeom>
          <a:noFill/>
        </p:spPr>
        <p:txBody>
          <a:bodyPr wrap="square" rtlCol="0">
            <a:spAutoFit/>
          </a:bodyPr>
          <a:p>
            <a:r>
              <a:rPr lang="en-US" sz="8000">
                <a:solidFill>
                  <a:schemeClr val="bg1"/>
                </a:solidFill>
                <a:latin typeface="Aleo ExtraBold" charset="0"/>
                <a:cs typeface="Aleo ExtraBold" charset="0"/>
              </a:rPr>
              <a:t>U</a:t>
            </a:r>
            <a:endParaRPr lang="en-US" sz="8000">
              <a:solidFill>
                <a:schemeClr val="bg1"/>
              </a:solidFill>
              <a:latin typeface="Aleo ExtraBold" charset="0"/>
              <a:cs typeface="Aleo ExtraBold" charset="0"/>
            </a:endParaRPr>
          </a:p>
        </p:txBody>
      </p:sp>
      <p:sp>
        <p:nvSpPr>
          <p:cNvPr id="35" name="Text Box 34"/>
          <p:cNvSpPr txBox="1"/>
          <p:nvPr/>
        </p:nvSpPr>
        <p:spPr>
          <a:xfrm>
            <a:off x="-635" y="3266440"/>
            <a:ext cx="12192000" cy="1322070"/>
          </a:xfrm>
          <a:prstGeom prst="rect">
            <a:avLst/>
          </a:prstGeom>
          <a:noFill/>
        </p:spPr>
        <p:txBody>
          <a:bodyPr wrap="square" rtlCol="0">
            <a:spAutoFit/>
          </a:bodyPr>
          <a:p>
            <a:pPr algn="ctr"/>
            <a:r>
              <a:rPr lang="en-US" sz="8000">
                <a:solidFill>
                  <a:schemeClr val="bg1"/>
                </a:solidFill>
                <a:latin typeface="Aleo ExtraBold" charset="0"/>
                <a:cs typeface="Aleo ExtraBold" charset="0"/>
              </a:rPr>
              <a:t>FOR LISTENING</a:t>
            </a:r>
            <a:endParaRPr lang="en-US" sz="8000">
              <a:solidFill>
                <a:schemeClr val="bg1"/>
              </a:solidFill>
              <a:latin typeface="Aleo ExtraBold" charset="0"/>
              <a:cs typeface="Aleo ExtraBold"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0" name="Hexagon 9"/>
          <p:cNvSpPr/>
          <p:nvPr/>
        </p:nvSpPr>
        <p:spPr>
          <a:xfrm rot="5400000">
            <a:off x="6736080" y="1831340"/>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9" name="Hexagon 18"/>
          <p:cNvSpPr/>
          <p:nvPr/>
        </p:nvSpPr>
        <p:spPr>
          <a:xfrm rot="5400000">
            <a:off x="3670300" y="327787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Hexagon 14"/>
          <p:cNvSpPr/>
          <p:nvPr/>
        </p:nvSpPr>
        <p:spPr>
          <a:xfrm rot="5400000">
            <a:off x="-65405" y="493268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 name="Hexagon 11"/>
          <p:cNvSpPr/>
          <p:nvPr/>
        </p:nvSpPr>
        <p:spPr>
          <a:xfrm rot="5400000">
            <a:off x="7852410" y="-99060"/>
            <a:ext cx="1803400" cy="162687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Hexagon 10"/>
          <p:cNvSpPr/>
          <p:nvPr/>
        </p:nvSpPr>
        <p:spPr>
          <a:xfrm rot="5400000">
            <a:off x="9994265" y="2195830"/>
            <a:ext cx="1791970" cy="161671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 name="Hexagon 6"/>
          <p:cNvSpPr/>
          <p:nvPr/>
        </p:nvSpPr>
        <p:spPr>
          <a:xfrm rot="5400000">
            <a:off x="3994150" y="4730750"/>
            <a:ext cx="2210435" cy="199390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Hexagon 5"/>
          <p:cNvSpPr/>
          <p:nvPr/>
        </p:nvSpPr>
        <p:spPr>
          <a:xfrm rot="5400000">
            <a:off x="3430905" y="508000"/>
            <a:ext cx="1311910" cy="1183640"/>
          </a:xfrm>
          <a:prstGeom prst="hexagon">
            <a:avLst/>
          </a:prstGeom>
          <a:solidFill>
            <a:schemeClr val="bg1"/>
          </a:solidFill>
          <a:ln w="38100">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Hexagon 4"/>
          <p:cNvSpPr/>
          <p:nvPr/>
        </p:nvSpPr>
        <p:spPr>
          <a:xfrm rot="5400000">
            <a:off x="859790" y="2623185"/>
            <a:ext cx="1795145" cy="1619250"/>
          </a:xfrm>
          <a:prstGeom prst="hexagon">
            <a:avLst/>
          </a:prstGeom>
          <a:solidFill>
            <a:schemeClr val="bg1"/>
          </a:solidFill>
          <a:ln w="0">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 name="Hexagon 2"/>
          <p:cNvSpPr/>
          <p:nvPr/>
        </p:nvSpPr>
        <p:spPr>
          <a:xfrm rot="5400000">
            <a:off x="565150" y="189230"/>
            <a:ext cx="894080" cy="80645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5" name="Hexagon 24"/>
          <p:cNvSpPr/>
          <p:nvPr/>
        </p:nvSpPr>
        <p:spPr>
          <a:xfrm rot="5400000">
            <a:off x="6906260" y="3225800"/>
            <a:ext cx="2798445" cy="2523490"/>
          </a:xfrm>
          <a:prstGeom prst="hexagon">
            <a:avLst/>
          </a:prstGeom>
          <a:blipFill rotWithShape="1">
            <a:blip r:embed="rId1"/>
            <a:stretch>
              <a:fillRect t="2000" r="15000" b="4000"/>
            </a:stretch>
          </a:blip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Text Box 1"/>
          <p:cNvSpPr txBox="1"/>
          <p:nvPr/>
        </p:nvSpPr>
        <p:spPr>
          <a:xfrm>
            <a:off x="114300" y="1498600"/>
            <a:ext cx="7477125" cy="1445260"/>
          </a:xfrm>
          <a:prstGeom prst="rect">
            <a:avLst/>
          </a:prstGeom>
          <a:noFill/>
        </p:spPr>
        <p:txBody>
          <a:bodyPr wrap="square" rtlCol="0">
            <a:spAutoFit/>
          </a:bodyPr>
          <a:p>
            <a:r>
              <a:rPr lang="en-US" sz="4400">
                <a:solidFill>
                  <a:schemeClr val="tx1"/>
                </a:solidFill>
                <a:latin typeface="Exo 2 Light" charset="0"/>
                <a:cs typeface="Exo 2 Light" charset="0"/>
              </a:rPr>
              <a:t>MÔ TẢ THUẬT TOÁN RANDOM FOREST</a:t>
            </a:r>
            <a:r>
              <a:rPr lang="en-US" sz="4400">
                <a:solidFill>
                  <a:schemeClr val="bg1"/>
                </a:solidFill>
                <a:latin typeface="Exo 2 Light" charset="0"/>
                <a:cs typeface="Exo 2 Light" charset="0"/>
              </a:rPr>
              <a:t>.</a:t>
            </a:r>
            <a:endParaRPr lang="en-US" sz="4400">
              <a:solidFill>
                <a:schemeClr val="bg1"/>
              </a:solidFill>
              <a:latin typeface="Exo 2 Light" charset="0"/>
              <a:cs typeface="Exo 2 Light" charset="0"/>
            </a:endParaRPr>
          </a:p>
        </p:txBody>
      </p:sp>
      <p:sp>
        <p:nvSpPr>
          <p:cNvPr id="103" name="Text Box 102"/>
          <p:cNvSpPr txBox="1"/>
          <p:nvPr/>
        </p:nvSpPr>
        <p:spPr>
          <a:xfrm>
            <a:off x="114300" y="443865"/>
            <a:ext cx="5068570" cy="1198880"/>
          </a:xfrm>
          <a:prstGeom prst="rect">
            <a:avLst/>
          </a:prstGeom>
          <a:noFill/>
        </p:spPr>
        <p:txBody>
          <a:bodyPr wrap="square" rtlCol="0">
            <a:spAutoFit/>
          </a:bodyPr>
          <a:p>
            <a:r>
              <a:rPr lang="en-US" sz="7200">
                <a:ln>
                  <a:solidFill>
                    <a:schemeClr val="tx1"/>
                  </a:solidFill>
                </a:ln>
                <a:solidFill>
                  <a:schemeClr val="tx1"/>
                </a:solidFill>
                <a:latin typeface="Exo 2 Medium" charset="0"/>
                <a:cs typeface="Exo 2 Medium" charset="0"/>
              </a:rPr>
              <a:t>CHƯƠNG 2</a:t>
            </a:r>
            <a:endParaRPr lang="en-US" sz="7200">
              <a:ln>
                <a:solidFill>
                  <a:schemeClr val="tx1"/>
                </a:solidFill>
              </a:ln>
              <a:solidFill>
                <a:schemeClr val="tx1"/>
              </a:solidFill>
              <a:latin typeface="Exo 2 Medium" charset="0"/>
              <a:cs typeface="Exo 2 Medium" charset="0"/>
            </a:endParaRPr>
          </a:p>
        </p:txBody>
      </p:sp>
      <p:sp>
        <p:nvSpPr>
          <p:cNvPr id="16" name="Text Box 15"/>
          <p:cNvSpPr txBox="1"/>
          <p:nvPr/>
        </p:nvSpPr>
        <p:spPr>
          <a:xfrm>
            <a:off x="327025" y="3730625"/>
            <a:ext cx="7390765" cy="553085"/>
          </a:xfrm>
          <a:prstGeom prst="rect">
            <a:avLst/>
          </a:prstGeom>
          <a:noFill/>
        </p:spPr>
        <p:txBody>
          <a:bodyPr wrap="square" rtlCol="0">
            <a:spAutoFit/>
          </a:bodyPr>
          <a:p>
            <a:r>
              <a:rPr lang="en-US" sz="3000" b="1">
                <a:latin typeface="Exo 2" charset="0"/>
                <a:cs typeface="Exo 2" charset="0"/>
              </a:rPr>
              <a:t>Thuật toán cây quyết định (Decision tree)</a:t>
            </a:r>
            <a:endParaRPr lang="en-US" sz="3000" b="1">
              <a:latin typeface="Exo 2" charset="0"/>
              <a:cs typeface="Exo 2" charset="0"/>
            </a:endParaRPr>
          </a:p>
        </p:txBody>
      </p:sp>
      <p:sp>
        <p:nvSpPr>
          <p:cNvPr id="17" name="Text Box 16"/>
          <p:cNvSpPr txBox="1"/>
          <p:nvPr/>
        </p:nvSpPr>
        <p:spPr>
          <a:xfrm>
            <a:off x="327025" y="4283710"/>
            <a:ext cx="6336665" cy="1803400"/>
          </a:xfrm>
          <a:prstGeom prst="rect">
            <a:avLst/>
          </a:prstGeom>
          <a:noFill/>
        </p:spPr>
        <p:txBody>
          <a:bodyPr wrap="square" rtlCol="0">
            <a:noAutofit/>
          </a:bodyPr>
          <a:p>
            <a:pPr algn="l"/>
            <a:r>
              <a:rPr lang="en-US">
                <a:latin typeface="Exo 2" charset="0"/>
                <a:cs typeface="Exo 2" charset="0"/>
              </a:rPr>
              <a:t>Trước khi vào thuật toán Random Forest chúng ta hãy xem lại thuật toán cây quyết định, bởi vì ở thuật toán Random Forest chúng ta sẽ xây dựng nhiều cây quyết định bằng thuật toán cây quyết định (Decision Tree).</a:t>
            </a:r>
            <a:endParaRPr lang="en-US">
              <a:latin typeface="Exo 2" charset="0"/>
              <a:cs typeface="Exo 2" charset="0"/>
            </a:endParaRPr>
          </a:p>
        </p:txBody>
      </p:sp>
      <p:grpSp>
        <p:nvGrpSpPr>
          <p:cNvPr id="21" name="Group 20"/>
          <p:cNvGrpSpPr/>
          <p:nvPr/>
        </p:nvGrpSpPr>
        <p:grpSpPr>
          <a:xfrm>
            <a:off x="8361045" y="803275"/>
            <a:ext cx="2523490" cy="2797810"/>
            <a:chOff x="13167" y="1265"/>
            <a:chExt cx="3974" cy="4406"/>
          </a:xfrm>
        </p:grpSpPr>
        <p:sp>
          <p:nvSpPr>
            <p:cNvPr id="4" name="Hexagon 3"/>
            <p:cNvSpPr/>
            <p:nvPr/>
          </p:nvSpPr>
          <p:spPr>
            <a:xfrm rot="5400000">
              <a:off x="12951" y="1481"/>
              <a:ext cx="4407" cy="3974"/>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8" name="Picture 7" descr="tree (3)"/>
            <p:cNvPicPr>
              <a:picLocks noChangeAspect="1"/>
            </p:cNvPicPr>
            <p:nvPr/>
          </p:nvPicPr>
          <p:blipFill>
            <a:blip r:embed="rId2"/>
            <a:stretch>
              <a:fillRect/>
            </a:stretch>
          </p:blipFill>
          <p:spPr>
            <a:xfrm>
              <a:off x="13867" y="2270"/>
              <a:ext cx="2366" cy="2366"/>
            </a:xfrm>
            <a:prstGeom prst="rect">
              <a:avLst/>
            </a:prstGeom>
          </p:spPr>
        </p:pic>
      </p:grpSp>
      <p:grpSp>
        <p:nvGrpSpPr>
          <p:cNvPr id="22" name="Group 21"/>
          <p:cNvGrpSpPr/>
          <p:nvPr/>
        </p:nvGrpSpPr>
        <p:grpSpPr>
          <a:xfrm>
            <a:off x="9697720" y="3075940"/>
            <a:ext cx="2523490" cy="2797810"/>
            <a:chOff x="15272" y="4844"/>
            <a:chExt cx="3974" cy="4406"/>
          </a:xfrm>
          <a:solidFill>
            <a:schemeClr val="accent1">
              <a:lumMod val="20000"/>
              <a:lumOff val="80000"/>
            </a:schemeClr>
          </a:solidFill>
        </p:grpSpPr>
        <p:sp>
          <p:nvSpPr>
            <p:cNvPr id="26" name="Hexagon 25"/>
            <p:cNvSpPr/>
            <p:nvPr/>
          </p:nvSpPr>
          <p:spPr>
            <a:xfrm rot="5400000">
              <a:off x="15056" y="5060"/>
              <a:ext cx="4407" cy="3974"/>
            </a:xfrm>
            <a:prstGeom prst="hexagon">
              <a:avLst/>
            </a:prstGeom>
            <a:grpFill/>
            <a:ln w="38100">
              <a:solidFill>
                <a:schemeClr val="accent1">
                  <a:lumMod val="5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9" name="Picture 8" descr="tree"/>
            <p:cNvPicPr>
              <a:picLocks noChangeAspect="1"/>
            </p:cNvPicPr>
            <p:nvPr/>
          </p:nvPicPr>
          <p:blipFill>
            <a:blip r:embed="rId3"/>
            <a:stretch>
              <a:fillRect/>
            </a:stretch>
          </p:blipFill>
          <p:spPr>
            <a:xfrm>
              <a:off x="16233" y="5875"/>
              <a:ext cx="2190" cy="2190"/>
            </a:xfrm>
            <a:prstGeom prst="rect">
              <a:avLst/>
            </a:prstGeom>
            <a:grpFill/>
          </p:spPr>
        </p:pic>
      </p:grpSp>
      <p:sp>
        <p:nvSpPr>
          <p:cNvPr id="13" name="Hexagon 12"/>
          <p:cNvSpPr/>
          <p:nvPr/>
        </p:nvSpPr>
        <p:spPr>
          <a:xfrm rot="5400000">
            <a:off x="9810750" y="5325745"/>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4" name="Hexagon 13"/>
          <p:cNvSpPr/>
          <p:nvPr/>
        </p:nvSpPr>
        <p:spPr>
          <a:xfrm rot="5400000">
            <a:off x="7351395" y="5370195"/>
            <a:ext cx="1091565" cy="98488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0" name="Hexagon 19"/>
          <p:cNvSpPr/>
          <p:nvPr/>
        </p:nvSpPr>
        <p:spPr>
          <a:xfrm rot="5400000">
            <a:off x="10312400" y="-1129665"/>
            <a:ext cx="2433955" cy="219583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0" name="Hexagon 9"/>
          <p:cNvSpPr/>
          <p:nvPr/>
        </p:nvSpPr>
        <p:spPr>
          <a:xfrm rot="5400000">
            <a:off x="6736080" y="1831340"/>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9" name="Hexagon 18"/>
          <p:cNvSpPr/>
          <p:nvPr/>
        </p:nvSpPr>
        <p:spPr>
          <a:xfrm rot="5400000">
            <a:off x="3670300" y="327787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Hexagon 14"/>
          <p:cNvSpPr/>
          <p:nvPr/>
        </p:nvSpPr>
        <p:spPr>
          <a:xfrm rot="5400000">
            <a:off x="-65405" y="493268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 name="Hexagon 11"/>
          <p:cNvSpPr/>
          <p:nvPr/>
        </p:nvSpPr>
        <p:spPr>
          <a:xfrm rot="5400000">
            <a:off x="7852410" y="-99060"/>
            <a:ext cx="1803400" cy="162687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Hexagon 10"/>
          <p:cNvSpPr/>
          <p:nvPr/>
        </p:nvSpPr>
        <p:spPr>
          <a:xfrm rot="5400000">
            <a:off x="9994265" y="2195830"/>
            <a:ext cx="1791970" cy="161671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 name="Hexagon 6"/>
          <p:cNvSpPr/>
          <p:nvPr/>
        </p:nvSpPr>
        <p:spPr>
          <a:xfrm rot="5400000">
            <a:off x="3994150" y="4730750"/>
            <a:ext cx="2210435" cy="199390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Hexagon 5"/>
          <p:cNvSpPr/>
          <p:nvPr/>
        </p:nvSpPr>
        <p:spPr>
          <a:xfrm rot="5400000">
            <a:off x="3430905" y="508000"/>
            <a:ext cx="1311910" cy="1183640"/>
          </a:xfrm>
          <a:prstGeom prst="hexagon">
            <a:avLst/>
          </a:prstGeom>
          <a:solidFill>
            <a:schemeClr val="bg1"/>
          </a:solidFill>
          <a:ln w="38100">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Hexagon 4"/>
          <p:cNvSpPr/>
          <p:nvPr/>
        </p:nvSpPr>
        <p:spPr>
          <a:xfrm rot="5400000">
            <a:off x="859790" y="2623185"/>
            <a:ext cx="1795145" cy="1619250"/>
          </a:xfrm>
          <a:prstGeom prst="hexagon">
            <a:avLst/>
          </a:prstGeom>
          <a:solidFill>
            <a:schemeClr val="bg1"/>
          </a:solidFill>
          <a:ln w="0">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 name="Hexagon 2"/>
          <p:cNvSpPr/>
          <p:nvPr/>
        </p:nvSpPr>
        <p:spPr>
          <a:xfrm rot="5400000">
            <a:off x="565150" y="189230"/>
            <a:ext cx="894080" cy="80645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5" name="Hexagon 24"/>
          <p:cNvSpPr/>
          <p:nvPr/>
        </p:nvSpPr>
        <p:spPr>
          <a:xfrm rot="5400000">
            <a:off x="6906260" y="3225800"/>
            <a:ext cx="2798445" cy="2523490"/>
          </a:xfrm>
          <a:prstGeom prst="hexagon">
            <a:avLst/>
          </a:prstGeom>
          <a:blipFill rotWithShape="1">
            <a:blip r:embed="rId1"/>
            <a:stretch>
              <a:fillRect t="2000" r="15000" b="4000"/>
            </a:stretch>
          </a:blip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Text Box 1"/>
          <p:cNvSpPr txBox="1"/>
          <p:nvPr/>
        </p:nvSpPr>
        <p:spPr>
          <a:xfrm>
            <a:off x="114300" y="1498600"/>
            <a:ext cx="7477125" cy="1445260"/>
          </a:xfrm>
          <a:prstGeom prst="rect">
            <a:avLst/>
          </a:prstGeom>
          <a:noFill/>
        </p:spPr>
        <p:txBody>
          <a:bodyPr wrap="square" rtlCol="0">
            <a:spAutoFit/>
          </a:bodyPr>
          <a:p>
            <a:r>
              <a:rPr lang="en-US" sz="4400">
                <a:solidFill>
                  <a:schemeClr val="tx1"/>
                </a:solidFill>
                <a:latin typeface="Exo 2 Light" charset="0"/>
                <a:cs typeface="Exo 2 Light" charset="0"/>
              </a:rPr>
              <a:t>MÔ TẢ THUẬT TOÁN RANDOM FOREST</a:t>
            </a:r>
            <a:r>
              <a:rPr lang="en-US" sz="4400">
                <a:solidFill>
                  <a:schemeClr val="bg1"/>
                </a:solidFill>
                <a:latin typeface="Exo 2 Light" charset="0"/>
                <a:cs typeface="Exo 2 Light" charset="0"/>
              </a:rPr>
              <a:t>.</a:t>
            </a:r>
            <a:endParaRPr lang="en-US" sz="4400">
              <a:solidFill>
                <a:schemeClr val="bg1"/>
              </a:solidFill>
              <a:latin typeface="Exo 2 Light" charset="0"/>
              <a:cs typeface="Exo 2 Light" charset="0"/>
            </a:endParaRPr>
          </a:p>
        </p:txBody>
      </p:sp>
      <p:sp>
        <p:nvSpPr>
          <p:cNvPr id="103" name="Text Box 102"/>
          <p:cNvSpPr txBox="1"/>
          <p:nvPr/>
        </p:nvSpPr>
        <p:spPr>
          <a:xfrm>
            <a:off x="114300" y="443865"/>
            <a:ext cx="5068570" cy="1198880"/>
          </a:xfrm>
          <a:prstGeom prst="rect">
            <a:avLst/>
          </a:prstGeom>
          <a:noFill/>
        </p:spPr>
        <p:txBody>
          <a:bodyPr wrap="square" rtlCol="0">
            <a:spAutoFit/>
          </a:bodyPr>
          <a:p>
            <a:r>
              <a:rPr lang="en-US" sz="7200">
                <a:ln>
                  <a:solidFill>
                    <a:schemeClr val="tx1"/>
                  </a:solidFill>
                </a:ln>
                <a:solidFill>
                  <a:schemeClr val="tx1"/>
                </a:solidFill>
                <a:latin typeface="Exo 2 Medium" charset="0"/>
                <a:cs typeface="Exo 2 Medium" charset="0"/>
              </a:rPr>
              <a:t>CHƯƠNG 2</a:t>
            </a:r>
            <a:endParaRPr lang="en-US" sz="7200">
              <a:ln>
                <a:solidFill>
                  <a:schemeClr val="tx1"/>
                </a:solidFill>
              </a:ln>
              <a:solidFill>
                <a:schemeClr val="tx1"/>
              </a:solidFill>
              <a:latin typeface="Exo 2 Medium" charset="0"/>
              <a:cs typeface="Exo 2 Medium" charset="0"/>
            </a:endParaRPr>
          </a:p>
        </p:txBody>
      </p:sp>
      <p:sp>
        <p:nvSpPr>
          <p:cNvPr id="16" name="Text Box 15"/>
          <p:cNvSpPr txBox="1"/>
          <p:nvPr/>
        </p:nvSpPr>
        <p:spPr>
          <a:xfrm>
            <a:off x="327025" y="3730625"/>
            <a:ext cx="7390765" cy="553085"/>
          </a:xfrm>
          <a:prstGeom prst="rect">
            <a:avLst/>
          </a:prstGeom>
          <a:noFill/>
        </p:spPr>
        <p:txBody>
          <a:bodyPr wrap="square" rtlCol="0">
            <a:spAutoFit/>
          </a:bodyPr>
          <a:p>
            <a:r>
              <a:rPr lang="en-US" sz="3000" b="1">
                <a:latin typeface="Exo 2" charset="0"/>
                <a:cs typeface="Exo 2" charset="0"/>
              </a:rPr>
              <a:t>Thuật toán cây quyết định (Decision tree)</a:t>
            </a:r>
            <a:endParaRPr lang="en-US" sz="3000" b="1">
              <a:latin typeface="Exo 2" charset="0"/>
              <a:cs typeface="Exo 2" charset="0"/>
            </a:endParaRPr>
          </a:p>
        </p:txBody>
      </p:sp>
      <p:sp>
        <p:nvSpPr>
          <p:cNvPr id="17" name="Text Box 16"/>
          <p:cNvSpPr txBox="1"/>
          <p:nvPr/>
        </p:nvSpPr>
        <p:spPr>
          <a:xfrm>
            <a:off x="327025" y="4283710"/>
            <a:ext cx="6336665" cy="1803400"/>
          </a:xfrm>
          <a:prstGeom prst="rect">
            <a:avLst/>
          </a:prstGeom>
          <a:noFill/>
        </p:spPr>
        <p:txBody>
          <a:bodyPr wrap="square" rtlCol="0">
            <a:noAutofit/>
          </a:bodyPr>
          <a:p>
            <a:pPr algn="l"/>
            <a:r>
              <a:rPr lang="en-US">
                <a:latin typeface="Exo 2" charset="0"/>
                <a:cs typeface="Exo 2" charset="0"/>
              </a:rPr>
              <a:t>Trước khi vào thuật toán Random Forest chúng ta hãy xem lại thuật toán cây quyết định, bởi vì ở thuật toán Random Forest chúng ta sẽ xây dựng nhiều cây quyết định bằng thuật toán cây quyết định (Decision Tree).</a:t>
            </a:r>
            <a:endParaRPr lang="en-US">
              <a:latin typeface="Exo 2" charset="0"/>
              <a:cs typeface="Exo 2" charset="0"/>
            </a:endParaRPr>
          </a:p>
        </p:txBody>
      </p:sp>
      <p:grpSp>
        <p:nvGrpSpPr>
          <p:cNvPr id="21" name="Group 20"/>
          <p:cNvGrpSpPr/>
          <p:nvPr/>
        </p:nvGrpSpPr>
        <p:grpSpPr>
          <a:xfrm>
            <a:off x="8361045" y="803275"/>
            <a:ext cx="2523490" cy="2797810"/>
            <a:chOff x="13167" y="1265"/>
            <a:chExt cx="3974" cy="4406"/>
          </a:xfrm>
        </p:grpSpPr>
        <p:sp>
          <p:nvSpPr>
            <p:cNvPr id="4" name="Hexagon 3"/>
            <p:cNvSpPr/>
            <p:nvPr/>
          </p:nvSpPr>
          <p:spPr>
            <a:xfrm rot="5400000">
              <a:off x="12951" y="1481"/>
              <a:ext cx="4407" cy="3974"/>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8" name="Picture 7" descr="tree (3)"/>
            <p:cNvPicPr>
              <a:picLocks noChangeAspect="1"/>
            </p:cNvPicPr>
            <p:nvPr/>
          </p:nvPicPr>
          <p:blipFill>
            <a:blip r:embed="rId2"/>
            <a:stretch>
              <a:fillRect/>
            </a:stretch>
          </p:blipFill>
          <p:spPr>
            <a:xfrm>
              <a:off x="13867" y="2270"/>
              <a:ext cx="2366" cy="2366"/>
            </a:xfrm>
            <a:prstGeom prst="rect">
              <a:avLst/>
            </a:prstGeom>
          </p:spPr>
        </p:pic>
      </p:grpSp>
      <p:grpSp>
        <p:nvGrpSpPr>
          <p:cNvPr id="22" name="Group 21"/>
          <p:cNvGrpSpPr/>
          <p:nvPr/>
        </p:nvGrpSpPr>
        <p:grpSpPr>
          <a:xfrm>
            <a:off x="9697720" y="3075940"/>
            <a:ext cx="2523490" cy="2797810"/>
            <a:chOff x="15272" y="4844"/>
            <a:chExt cx="3974" cy="4406"/>
          </a:xfrm>
          <a:solidFill>
            <a:schemeClr val="accent1">
              <a:lumMod val="20000"/>
              <a:lumOff val="80000"/>
            </a:schemeClr>
          </a:solidFill>
        </p:grpSpPr>
        <p:sp>
          <p:nvSpPr>
            <p:cNvPr id="26" name="Hexagon 25"/>
            <p:cNvSpPr/>
            <p:nvPr/>
          </p:nvSpPr>
          <p:spPr>
            <a:xfrm rot="5400000">
              <a:off x="15056" y="5060"/>
              <a:ext cx="4407" cy="3974"/>
            </a:xfrm>
            <a:prstGeom prst="hexagon">
              <a:avLst/>
            </a:prstGeom>
            <a:grpFill/>
            <a:ln w="38100">
              <a:solidFill>
                <a:schemeClr val="accent1">
                  <a:lumMod val="5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9" name="Picture 8" descr="tree"/>
            <p:cNvPicPr>
              <a:picLocks noChangeAspect="1"/>
            </p:cNvPicPr>
            <p:nvPr/>
          </p:nvPicPr>
          <p:blipFill>
            <a:blip r:embed="rId3"/>
            <a:stretch>
              <a:fillRect/>
            </a:stretch>
          </p:blipFill>
          <p:spPr>
            <a:xfrm>
              <a:off x="16233" y="5875"/>
              <a:ext cx="2190" cy="2190"/>
            </a:xfrm>
            <a:prstGeom prst="rect">
              <a:avLst/>
            </a:prstGeom>
            <a:grpFill/>
          </p:spPr>
        </p:pic>
      </p:grpSp>
      <p:sp>
        <p:nvSpPr>
          <p:cNvPr id="13" name="Hexagon 12"/>
          <p:cNvSpPr/>
          <p:nvPr/>
        </p:nvSpPr>
        <p:spPr>
          <a:xfrm rot="5400000">
            <a:off x="9810750" y="5325745"/>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4" name="Hexagon 13"/>
          <p:cNvSpPr/>
          <p:nvPr/>
        </p:nvSpPr>
        <p:spPr>
          <a:xfrm rot="5400000">
            <a:off x="7351395" y="5370195"/>
            <a:ext cx="1091565" cy="98488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0" name="Hexagon 19"/>
          <p:cNvSpPr/>
          <p:nvPr/>
        </p:nvSpPr>
        <p:spPr>
          <a:xfrm rot="5400000">
            <a:off x="10312400" y="-1129665"/>
            <a:ext cx="2433955" cy="219583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9" name="Hexagon 18"/>
          <p:cNvSpPr/>
          <p:nvPr/>
        </p:nvSpPr>
        <p:spPr>
          <a:xfrm rot="5400000">
            <a:off x="3670300" y="327787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Hexagon 1"/>
          <p:cNvSpPr/>
          <p:nvPr/>
        </p:nvSpPr>
        <p:spPr>
          <a:xfrm rot="5400000">
            <a:off x="7852410" y="-99060"/>
            <a:ext cx="1803400" cy="162687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Hexagon 10"/>
          <p:cNvSpPr/>
          <p:nvPr/>
        </p:nvSpPr>
        <p:spPr>
          <a:xfrm rot="5400000">
            <a:off x="9994265" y="2195830"/>
            <a:ext cx="1791970" cy="161671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Hexagon 9"/>
          <p:cNvSpPr/>
          <p:nvPr/>
        </p:nvSpPr>
        <p:spPr>
          <a:xfrm rot="5400000">
            <a:off x="6736080" y="1831340"/>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Hexagon 3"/>
          <p:cNvSpPr/>
          <p:nvPr/>
        </p:nvSpPr>
        <p:spPr>
          <a:xfrm rot="5400000">
            <a:off x="9810750" y="5325745"/>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Hexagon 5"/>
          <p:cNvSpPr/>
          <p:nvPr/>
        </p:nvSpPr>
        <p:spPr>
          <a:xfrm rot="5400000">
            <a:off x="7351395" y="5370195"/>
            <a:ext cx="1091565" cy="98488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0" name="Hexagon 19"/>
          <p:cNvSpPr/>
          <p:nvPr/>
        </p:nvSpPr>
        <p:spPr>
          <a:xfrm rot="5400000">
            <a:off x="10312400" y="-1129665"/>
            <a:ext cx="2433955" cy="219583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 name="Hexagon 2"/>
          <p:cNvSpPr/>
          <p:nvPr/>
        </p:nvSpPr>
        <p:spPr>
          <a:xfrm rot="5400000">
            <a:off x="565150" y="189230"/>
            <a:ext cx="894080" cy="80645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Hexagon 4"/>
          <p:cNvSpPr/>
          <p:nvPr/>
        </p:nvSpPr>
        <p:spPr>
          <a:xfrm rot="5400000">
            <a:off x="859790" y="2623185"/>
            <a:ext cx="1795145" cy="1619250"/>
          </a:xfrm>
          <a:prstGeom prst="hexagon">
            <a:avLst/>
          </a:prstGeom>
          <a:solidFill>
            <a:schemeClr val="bg1"/>
          </a:solidFill>
          <a:ln w="0">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6" name="Hexagon 15"/>
          <p:cNvSpPr/>
          <p:nvPr/>
        </p:nvSpPr>
        <p:spPr>
          <a:xfrm rot="5400000">
            <a:off x="-65405" y="493268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Hexagon 14"/>
          <p:cNvSpPr/>
          <p:nvPr/>
        </p:nvSpPr>
        <p:spPr>
          <a:xfrm rot="5400000">
            <a:off x="3994150" y="4730750"/>
            <a:ext cx="2210435" cy="199390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3" name="Text Box 102"/>
          <p:cNvSpPr txBox="1"/>
          <p:nvPr/>
        </p:nvSpPr>
        <p:spPr>
          <a:xfrm>
            <a:off x="139700" y="116840"/>
            <a:ext cx="12052300" cy="1198880"/>
          </a:xfrm>
          <a:prstGeom prst="rect">
            <a:avLst/>
          </a:prstGeom>
          <a:noFill/>
        </p:spPr>
        <p:txBody>
          <a:bodyPr wrap="square" rtlCol="0">
            <a:spAutoFit/>
          </a:bodyPr>
          <a:p>
            <a:pPr algn="ctr"/>
            <a:r>
              <a:rPr lang="en-US" sz="7200" b="1">
                <a:latin typeface="Exo 2" charset="0"/>
                <a:cs typeface="Exo 2" charset="0"/>
                <a:sym typeface="+mn-ea"/>
              </a:rPr>
              <a:t>Thuật toán cây quyết định </a:t>
            </a:r>
            <a:endParaRPr lang="en-US" sz="7200">
              <a:ln>
                <a:solidFill>
                  <a:schemeClr val="tx1"/>
                </a:solidFill>
              </a:ln>
              <a:solidFill>
                <a:schemeClr val="tx1"/>
              </a:solidFill>
              <a:latin typeface="Exo 2 Medium" charset="0"/>
              <a:cs typeface="Exo 2 Medium" charset="0"/>
            </a:endParaRPr>
          </a:p>
        </p:txBody>
      </p:sp>
      <p:grpSp>
        <p:nvGrpSpPr>
          <p:cNvPr id="12" name="Group 11"/>
          <p:cNvGrpSpPr/>
          <p:nvPr/>
        </p:nvGrpSpPr>
        <p:grpSpPr>
          <a:xfrm>
            <a:off x="3921760" y="1362456"/>
            <a:ext cx="4497705" cy="4987290"/>
            <a:chOff x="13167" y="1265"/>
            <a:chExt cx="3974" cy="4406"/>
          </a:xfrm>
          <a:solidFill>
            <a:schemeClr val="accent1">
              <a:lumMod val="20000"/>
              <a:lumOff val="80000"/>
            </a:schemeClr>
          </a:solidFill>
        </p:grpSpPr>
        <p:sp>
          <p:nvSpPr>
            <p:cNvPr id="13" name="Hexagon 12"/>
            <p:cNvSpPr/>
            <p:nvPr/>
          </p:nvSpPr>
          <p:spPr>
            <a:xfrm rot="5400000">
              <a:off x="12951" y="1481"/>
              <a:ext cx="4407" cy="3974"/>
            </a:xfrm>
            <a:prstGeom prst="hexagon">
              <a:avLst/>
            </a:prstGeom>
            <a:grp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14" name="Picture 13" descr="tree (3)"/>
            <p:cNvPicPr>
              <a:picLocks noChangeAspect="1"/>
            </p:cNvPicPr>
            <p:nvPr/>
          </p:nvPicPr>
          <p:blipFill>
            <a:blip r:embed="rId1"/>
            <a:stretch>
              <a:fillRect/>
            </a:stretch>
          </p:blipFill>
          <p:spPr>
            <a:xfrm>
              <a:off x="13867" y="2270"/>
              <a:ext cx="2366" cy="2366"/>
            </a:xfrm>
            <a:prstGeom prst="rect">
              <a:avLst/>
            </a:prstGeom>
            <a:grpFill/>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advTm="0">
        <p159:morph option="byObject"/>
      </p:transition>
    </mc:Choice>
    <mc:Fallback>
      <p:transition spd="slow"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3" name="Hexagon 32"/>
          <p:cNvSpPr/>
          <p:nvPr/>
        </p:nvSpPr>
        <p:spPr>
          <a:xfrm rot="5400000">
            <a:off x="9810750" y="5325745"/>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1" name="Hexagon 30"/>
          <p:cNvSpPr/>
          <p:nvPr/>
        </p:nvSpPr>
        <p:spPr>
          <a:xfrm rot="5400000">
            <a:off x="9994265" y="2195830"/>
            <a:ext cx="1791970" cy="161671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5" name="Hexagon 34"/>
          <p:cNvSpPr/>
          <p:nvPr/>
        </p:nvSpPr>
        <p:spPr>
          <a:xfrm rot="5400000">
            <a:off x="10312400" y="-1129665"/>
            <a:ext cx="2433955" cy="219583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Hexagon 29"/>
          <p:cNvSpPr/>
          <p:nvPr/>
        </p:nvSpPr>
        <p:spPr>
          <a:xfrm rot="5400000">
            <a:off x="7852410" y="-99060"/>
            <a:ext cx="1803400" cy="162687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4" name="Hexagon 33"/>
          <p:cNvSpPr/>
          <p:nvPr/>
        </p:nvSpPr>
        <p:spPr>
          <a:xfrm rot="5400000">
            <a:off x="7351395" y="5370195"/>
            <a:ext cx="1091565" cy="98488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9" name="Hexagon 28"/>
          <p:cNvSpPr/>
          <p:nvPr/>
        </p:nvSpPr>
        <p:spPr>
          <a:xfrm rot="5400000">
            <a:off x="3670300" y="327787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2" name="Hexagon 31"/>
          <p:cNvSpPr/>
          <p:nvPr/>
        </p:nvSpPr>
        <p:spPr>
          <a:xfrm rot="5400000">
            <a:off x="6736080" y="1831340"/>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Hexagon 10"/>
          <p:cNvSpPr/>
          <p:nvPr/>
        </p:nvSpPr>
        <p:spPr>
          <a:xfrm rot="5400000">
            <a:off x="565150" y="189230"/>
            <a:ext cx="894080" cy="80645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Hexagon 4"/>
          <p:cNvSpPr/>
          <p:nvPr/>
        </p:nvSpPr>
        <p:spPr>
          <a:xfrm rot="5400000">
            <a:off x="859790" y="2623185"/>
            <a:ext cx="1795145" cy="1619250"/>
          </a:xfrm>
          <a:prstGeom prst="hexagon">
            <a:avLst/>
          </a:prstGeom>
          <a:solidFill>
            <a:schemeClr val="bg1"/>
          </a:solidFill>
          <a:ln w="0">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Hexagon 1"/>
          <p:cNvSpPr/>
          <p:nvPr/>
        </p:nvSpPr>
        <p:spPr>
          <a:xfrm rot="5400000">
            <a:off x="3994150" y="4730750"/>
            <a:ext cx="2210435" cy="199390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Hexagon 3"/>
          <p:cNvSpPr/>
          <p:nvPr/>
        </p:nvSpPr>
        <p:spPr>
          <a:xfrm rot="5400000">
            <a:off x="5210175" y="1689735"/>
            <a:ext cx="1900555" cy="1713230"/>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Hexagon 5"/>
          <p:cNvSpPr/>
          <p:nvPr/>
        </p:nvSpPr>
        <p:spPr>
          <a:xfrm rot="5400000">
            <a:off x="5306695" y="1758315"/>
            <a:ext cx="1687195" cy="1520190"/>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 name="Hexagon 6"/>
          <p:cNvSpPr/>
          <p:nvPr/>
        </p:nvSpPr>
        <p:spPr>
          <a:xfrm rot="5400000">
            <a:off x="5424170" y="1868805"/>
            <a:ext cx="1383665" cy="1222375"/>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Hexagon 9"/>
          <p:cNvSpPr/>
          <p:nvPr/>
        </p:nvSpPr>
        <p:spPr>
          <a:xfrm rot="5400000">
            <a:off x="5572760" y="1990090"/>
            <a:ext cx="1026160" cy="925195"/>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3" name="Text Box 102"/>
          <p:cNvSpPr txBox="1"/>
          <p:nvPr/>
        </p:nvSpPr>
        <p:spPr>
          <a:xfrm>
            <a:off x="139700" y="116840"/>
            <a:ext cx="12052300" cy="1198880"/>
          </a:xfrm>
          <a:prstGeom prst="rect">
            <a:avLst/>
          </a:prstGeom>
          <a:noFill/>
        </p:spPr>
        <p:txBody>
          <a:bodyPr wrap="square" rtlCol="0">
            <a:spAutoFit/>
          </a:bodyPr>
          <a:p>
            <a:pPr algn="ctr"/>
            <a:r>
              <a:rPr lang="en-US" sz="7200" b="1">
                <a:latin typeface="Exo 2" charset="0"/>
                <a:cs typeface="Exo 2" charset="0"/>
                <a:sym typeface="+mn-ea"/>
              </a:rPr>
              <a:t>Thuật toán cây quyết định </a:t>
            </a:r>
            <a:endParaRPr lang="en-US" sz="7200">
              <a:ln>
                <a:solidFill>
                  <a:schemeClr val="tx1"/>
                </a:solidFill>
              </a:ln>
              <a:solidFill>
                <a:schemeClr val="tx1"/>
              </a:solidFill>
              <a:latin typeface="Exo 2 Medium" charset="0"/>
              <a:cs typeface="Exo 2 Medium" charset="0"/>
            </a:endParaRPr>
          </a:p>
        </p:txBody>
      </p:sp>
      <p:grpSp>
        <p:nvGrpSpPr>
          <p:cNvPr id="9" name="Group 8"/>
          <p:cNvGrpSpPr/>
          <p:nvPr/>
        </p:nvGrpSpPr>
        <p:grpSpPr>
          <a:xfrm>
            <a:off x="4972685" y="1362456"/>
            <a:ext cx="2386584" cy="2532888"/>
            <a:chOff x="13167" y="1265"/>
            <a:chExt cx="3974" cy="4406"/>
          </a:xfrm>
          <a:solidFill>
            <a:schemeClr val="accent1">
              <a:lumMod val="20000"/>
              <a:lumOff val="80000"/>
            </a:schemeClr>
          </a:solidFill>
        </p:grpSpPr>
        <p:sp>
          <p:nvSpPr>
            <p:cNvPr id="3" name="Hexagon 2"/>
            <p:cNvSpPr/>
            <p:nvPr/>
          </p:nvSpPr>
          <p:spPr>
            <a:xfrm rot="5400000">
              <a:off x="12951" y="1481"/>
              <a:ext cx="4407" cy="3974"/>
            </a:xfrm>
            <a:prstGeom prst="hexagon">
              <a:avLst/>
            </a:prstGeom>
            <a:grp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8" name="Picture 7" descr="tree (3)"/>
            <p:cNvPicPr>
              <a:picLocks noChangeAspect="1"/>
            </p:cNvPicPr>
            <p:nvPr/>
          </p:nvPicPr>
          <p:blipFill>
            <a:blip r:embed="rId1"/>
            <a:stretch>
              <a:fillRect/>
            </a:stretch>
          </p:blipFill>
          <p:spPr>
            <a:xfrm>
              <a:off x="13867" y="2270"/>
              <a:ext cx="2366" cy="2366"/>
            </a:xfrm>
            <a:prstGeom prst="rect">
              <a:avLst/>
            </a:prstGeom>
            <a:grpFill/>
          </p:spPr>
        </p:pic>
      </p:grpSp>
      <p:sp>
        <p:nvSpPr>
          <p:cNvPr id="15" name="Hexagon 14"/>
          <p:cNvSpPr/>
          <p:nvPr/>
        </p:nvSpPr>
        <p:spPr>
          <a:xfrm rot="5400000">
            <a:off x="-65405" y="493268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advTm="0">
        <p159:morph option="byObject"/>
      </p:transition>
    </mc:Choice>
    <mc:Fallback>
      <p:transition spd="slow"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3" name="Hexagon 32"/>
          <p:cNvSpPr/>
          <p:nvPr/>
        </p:nvSpPr>
        <p:spPr>
          <a:xfrm rot="5400000">
            <a:off x="9810750" y="5325745"/>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1" name="Hexagon 30"/>
          <p:cNvSpPr/>
          <p:nvPr/>
        </p:nvSpPr>
        <p:spPr>
          <a:xfrm rot="5400000">
            <a:off x="9994265" y="2195830"/>
            <a:ext cx="1791970" cy="161671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5" name="Hexagon 34"/>
          <p:cNvSpPr/>
          <p:nvPr/>
        </p:nvSpPr>
        <p:spPr>
          <a:xfrm rot="5400000">
            <a:off x="10312400" y="-1129665"/>
            <a:ext cx="2433955" cy="219583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Hexagon 29"/>
          <p:cNvSpPr/>
          <p:nvPr/>
        </p:nvSpPr>
        <p:spPr>
          <a:xfrm rot="5400000">
            <a:off x="7852410" y="-99060"/>
            <a:ext cx="1803400" cy="162687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4" name="Hexagon 33"/>
          <p:cNvSpPr/>
          <p:nvPr/>
        </p:nvSpPr>
        <p:spPr>
          <a:xfrm rot="5400000">
            <a:off x="7351395" y="5370195"/>
            <a:ext cx="1091565" cy="98488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9" name="Hexagon 28"/>
          <p:cNvSpPr/>
          <p:nvPr/>
        </p:nvSpPr>
        <p:spPr>
          <a:xfrm rot="5400000">
            <a:off x="3670300" y="327787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2" name="Hexagon 31"/>
          <p:cNvSpPr/>
          <p:nvPr/>
        </p:nvSpPr>
        <p:spPr>
          <a:xfrm rot="5400000">
            <a:off x="6736080" y="1831340"/>
            <a:ext cx="1541145" cy="139001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4" name="Hexagon 13"/>
          <p:cNvSpPr/>
          <p:nvPr/>
        </p:nvSpPr>
        <p:spPr>
          <a:xfrm rot="5400000">
            <a:off x="565150" y="189230"/>
            <a:ext cx="894080" cy="806450"/>
          </a:xfrm>
          <a:prstGeom prst="hexagon">
            <a:avLst/>
          </a:prstGeom>
          <a:solidFill>
            <a:schemeClr val="bg1"/>
          </a:solidFill>
          <a:ln w="0">
            <a:solidFill>
              <a:schemeClr val="bg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Hexagon 10"/>
          <p:cNvSpPr/>
          <p:nvPr/>
        </p:nvSpPr>
        <p:spPr>
          <a:xfrm rot="5400000">
            <a:off x="859790" y="2623185"/>
            <a:ext cx="1795145" cy="1619250"/>
          </a:xfrm>
          <a:prstGeom prst="hexagon">
            <a:avLst/>
          </a:prstGeom>
          <a:solidFill>
            <a:schemeClr val="bg1"/>
          </a:solidFill>
          <a:ln w="0">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Hexagon 14"/>
          <p:cNvSpPr/>
          <p:nvPr/>
        </p:nvSpPr>
        <p:spPr>
          <a:xfrm rot="5400000">
            <a:off x="3994150" y="4730750"/>
            <a:ext cx="2210435" cy="1993900"/>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3" name="Text Box 102"/>
          <p:cNvSpPr txBox="1"/>
          <p:nvPr/>
        </p:nvSpPr>
        <p:spPr>
          <a:xfrm>
            <a:off x="139700" y="116840"/>
            <a:ext cx="12052300" cy="1198880"/>
          </a:xfrm>
          <a:prstGeom prst="rect">
            <a:avLst/>
          </a:prstGeom>
          <a:noFill/>
        </p:spPr>
        <p:txBody>
          <a:bodyPr wrap="square" rtlCol="0">
            <a:spAutoFit/>
          </a:bodyPr>
          <a:p>
            <a:pPr algn="ctr"/>
            <a:r>
              <a:rPr lang="en-US" sz="7200" b="1">
                <a:latin typeface="Exo 2" charset="0"/>
                <a:cs typeface="Exo 2" charset="0"/>
                <a:sym typeface="+mn-ea"/>
              </a:rPr>
              <a:t>Thuật toán cây quyết định </a:t>
            </a:r>
            <a:endParaRPr lang="en-US" sz="7200">
              <a:ln>
                <a:solidFill>
                  <a:schemeClr val="tx1"/>
                </a:solidFill>
              </a:ln>
              <a:solidFill>
                <a:schemeClr val="tx1"/>
              </a:solidFill>
              <a:latin typeface="Exo 2 Medium" charset="0"/>
              <a:cs typeface="Exo 2 Medium" charset="0"/>
            </a:endParaRPr>
          </a:p>
        </p:txBody>
      </p:sp>
      <p:grpSp>
        <p:nvGrpSpPr>
          <p:cNvPr id="9" name="Group 8"/>
          <p:cNvGrpSpPr/>
          <p:nvPr/>
        </p:nvGrpSpPr>
        <p:grpSpPr>
          <a:xfrm>
            <a:off x="4974590" y="1361440"/>
            <a:ext cx="2334870" cy="2534285"/>
            <a:chOff x="13167" y="1265"/>
            <a:chExt cx="3974" cy="4406"/>
          </a:xfrm>
          <a:solidFill>
            <a:schemeClr val="accent1">
              <a:lumMod val="20000"/>
              <a:lumOff val="80000"/>
            </a:schemeClr>
          </a:solidFill>
        </p:grpSpPr>
        <p:sp>
          <p:nvSpPr>
            <p:cNvPr id="3" name="Hexagon 2"/>
            <p:cNvSpPr/>
            <p:nvPr/>
          </p:nvSpPr>
          <p:spPr>
            <a:xfrm rot="5400000">
              <a:off x="12951" y="1481"/>
              <a:ext cx="4407" cy="3974"/>
            </a:xfrm>
            <a:prstGeom prst="hexagon">
              <a:avLst/>
            </a:prstGeom>
            <a:grp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8" name="Picture 7" descr="tree (3)"/>
            <p:cNvPicPr>
              <a:picLocks noChangeAspect="1"/>
            </p:cNvPicPr>
            <p:nvPr/>
          </p:nvPicPr>
          <p:blipFill>
            <a:blip r:embed="rId1"/>
            <a:stretch>
              <a:fillRect/>
            </a:stretch>
          </p:blipFill>
          <p:spPr>
            <a:xfrm>
              <a:off x="13867" y="2270"/>
              <a:ext cx="2366" cy="2366"/>
            </a:xfrm>
            <a:prstGeom prst="rect">
              <a:avLst/>
            </a:prstGeom>
            <a:grpFill/>
          </p:spPr>
        </p:pic>
      </p:grpSp>
      <p:sp>
        <p:nvSpPr>
          <p:cNvPr id="4" name="Hexagon 3"/>
          <p:cNvSpPr/>
          <p:nvPr/>
        </p:nvSpPr>
        <p:spPr>
          <a:xfrm rot="5400000">
            <a:off x="2221865" y="1391920"/>
            <a:ext cx="2534920" cy="2382520"/>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Hexagon 5"/>
          <p:cNvSpPr/>
          <p:nvPr/>
        </p:nvSpPr>
        <p:spPr>
          <a:xfrm rot="5400000">
            <a:off x="3564255" y="3589020"/>
            <a:ext cx="2534920" cy="2382520"/>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 name="Hexagon 6"/>
          <p:cNvSpPr/>
          <p:nvPr/>
        </p:nvSpPr>
        <p:spPr>
          <a:xfrm rot="5400000">
            <a:off x="6224905" y="3568700"/>
            <a:ext cx="2534920" cy="2382520"/>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Hexagon 9"/>
          <p:cNvSpPr/>
          <p:nvPr/>
        </p:nvSpPr>
        <p:spPr>
          <a:xfrm rot="5400000">
            <a:off x="7575550" y="1391920"/>
            <a:ext cx="2534920" cy="2382520"/>
          </a:xfrm>
          <a:prstGeom prst="hexagon">
            <a:avLst/>
          </a:prstGeom>
          <a:solidFill>
            <a:schemeClr val="accent1">
              <a:lumMod val="20000"/>
              <a:lumOff val="80000"/>
            </a:schemeClr>
          </a:solidFill>
          <a:ln w="38100">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Text Box 1"/>
          <p:cNvSpPr txBox="1"/>
          <p:nvPr/>
        </p:nvSpPr>
        <p:spPr>
          <a:xfrm>
            <a:off x="2454910" y="1951355"/>
            <a:ext cx="2025650" cy="1212215"/>
          </a:xfrm>
          <a:prstGeom prst="rect">
            <a:avLst/>
          </a:prstGeom>
          <a:noFill/>
        </p:spPr>
        <p:txBody>
          <a:bodyPr wrap="square" rtlCol="0">
            <a:noAutofit/>
          </a:bodyPr>
          <a:p>
            <a:pPr algn="ctr"/>
            <a:r>
              <a:rPr lang="en-US" sz="3200">
                <a:latin typeface="Exo 2 Medium" charset="0"/>
                <a:cs typeface="Exo 2 Medium" charset="0"/>
              </a:rPr>
              <a:t>Nhị phân (Binary)</a:t>
            </a:r>
            <a:endParaRPr lang="en-US" sz="3200">
              <a:latin typeface="Exo 2 Medium" charset="0"/>
              <a:cs typeface="Exo 2 Medium" charset="0"/>
            </a:endParaRPr>
          </a:p>
        </p:txBody>
      </p:sp>
      <p:sp>
        <p:nvSpPr>
          <p:cNvPr id="5" name="Text Box 4"/>
          <p:cNvSpPr txBox="1"/>
          <p:nvPr/>
        </p:nvSpPr>
        <p:spPr>
          <a:xfrm>
            <a:off x="3707765" y="4110355"/>
            <a:ext cx="2209800" cy="1212215"/>
          </a:xfrm>
          <a:prstGeom prst="rect">
            <a:avLst/>
          </a:prstGeom>
          <a:noFill/>
        </p:spPr>
        <p:txBody>
          <a:bodyPr wrap="square" rtlCol="0">
            <a:noAutofit/>
          </a:bodyPr>
          <a:p>
            <a:pPr algn="ctr"/>
            <a:r>
              <a:rPr lang="en-US" sz="3200">
                <a:latin typeface="Exo 2 Medium" charset="0"/>
                <a:cs typeface="Exo 2 Medium" charset="0"/>
              </a:rPr>
              <a:t>Định danh (Nominal)</a:t>
            </a:r>
            <a:endParaRPr lang="en-US" sz="3200">
              <a:latin typeface="Exo 2 Medium" charset="0"/>
              <a:cs typeface="Exo 2 Medium" charset="0"/>
            </a:endParaRPr>
          </a:p>
        </p:txBody>
      </p:sp>
      <p:sp>
        <p:nvSpPr>
          <p:cNvPr id="12" name="Text Box 11"/>
          <p:cNvSpPr txBox="1"/>
          <p:nvPr/>
        </p:nvSpPr>
        <p:spPr>
          <a:xfrm>
            <a:off x="6356985" y="4110355"/>
            <a:ext cx="2209800" cy="1212215"/>
          </a:xfrm>
          <a:prstGeom prst="rect">
            <a:avLst/>
          </a:prstGeom>
          <a:noFill/>
        </p:spPr>
        <p:txBody>
          <a:bodyPr wrap="square" rtlCol="0">
            <a:noAutofit/>
          </a:bodyPr>
          <a:p>
            <a:pPr algn="ctr"/>
            <a:r>
              <a:rPr lang="en-US" sz="3200">
                <a:latin typeface="Exo 2 Medium" charset="0"/>
                <a:cs typeface="Exo 2 Medium" charset="0"/>
              </a:rPr>
              <a:t>Thứ tự (Ordinal)</a:t>
            </a:r>
            <a:endParaRPr lang="en-US" sz="3200">
              <a:latin typeface="Exo 2 Medium" charset="0"/>
              <a:cs typeface="Exo 2 Medium" charset="0"/>
            </a:endParaRPr>
          </a:p>
        </p:txBody>
      </p:sp>
      <p:sp>
        <p:nvSpPr>
          <p:cNvPr id="13" name="Text Box 12"/>
          <p:cNvSpPr txBox="1"/>
          <p:nvPr/>
        </p:nvSpPr>
        <p:spPr>
          <a:xfrm>
            <a:off x="7484110" y="1905635"/>
            <a:ext cx="2717800" cy="1212215"/>
          </a:xfrm>
          <a:prstGeom prst="rect">
            <a:avLst/>
          </a:prstGeom>
          <a:noFill/>
        </p:spPr>
        <p:txBody>
          <a:bodyPr wrap="square" rtlCol="0">
            <a:noAutofit/>
          </a:bodyPr>
          <a:p>
            <a:pPr algn="ctr"/>
            <a:r>
              <a:rPr lang="en-US" sz="3000">
                <a:latin typeface="Exo 2 Medium" charset="0"/>
                <a:cs typeface="Exo 2 Medium" charset="0"/>
              </a:rPr>
              <a:t>Số lượng (Quantitative)</a:t>
            </a:r>
            <a:endParaRPr lang="en-US" sz="3000">
              <a:latin typeface="Exo 2 Medium" charset="0"/>
              <a:cs typeface="Exo 2 Medium" charset="0"/>
            </a:endParaRPr>
          </a:p>
        </p:txBody>
      </p:sp>
      <p:sp>
        <p:nvSpPr>
          <p:cNvPr id="19" name="Hexagon 18"/>
          <p:cNvSpPr/>
          <p:nvPr/>
        </p:nvSpPr>
        <p:spPr>
          <a:xfrm rot="5400000">
            <a:off x="-65405" y="4932680"/>
            <a:ext cx="1325880" cy="1195705"/>
          </a:xfrm>
          <a:prstGeom prst="hexagon">
            <a:avLst/>
          </a:prstGeom>
          <a:solidFill>
            <a:schemeClr val="bg1"/>
          </a:solidFill>
          <a:ln w="0">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advTm="0">
        <p159:morph option="byObject"/>
      </p:transition>
    </mc:Choice>
    <mc:Fallback>
      <p:transition spd="slow" advTm="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7151</Words>
  <Application>WPS Presentation</Application>
  <PresentationFormat>Widescreen</PresentationFormat>
  <Paragraphs>455</Paragraphs>
  <Slides>42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42</vt:i4>
      </vt:variant>
    </vt:vector>
  </HeadingPairs>
  <TitlesOfParts>
    <vt:vector size="56" baseType="lpstr">
      <vt:lpstr>Arial</vt:lpstr>
      <vt:lpstr>SimSun</vt:lpstr>
      <vt:lpstr>Wingdings</vt:lpstr>
      <vt:lpstr>Exo 2 Medium</vt:lpstr>
      <vt:lpstr>Exo 2</vt:lpstr>
      <vt:lpstr>Exo 2 Light</vt:lpstr>
      <vt:lpstr>Calibri</vt:lpstr>
      <vt:lpstr>Microsoft YaHei</vt:lpstr>
      <vt:lpstr>Arial Unicode MS</vt:lpstr>
      <vt:lpstr>Calibri Light</vt:lpstr>
      <vt:lpstr>Exo 2 SemiBold</vt:lpstr>
      <vt:lpstr>Exo 2 ExtraBold</vt:lpstr>
      <vt:lpstr>Aleo ExtraBold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Admin</dc:creator>
  <cp:lastModifiedBy>ADMIN</cp:lastModifiedBy>
  <cp:revision>49</cp:revision>
  <dcterms:created xsi:type="dcterms:W3CDTF">2023-11-20T04:16:00Z</dcterms:created>
  <dcterms:modified xsi:type="dcterms:W3CDTF">2023-11-24T04:30:07Z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0199BCFD012146F5AD007EE09DFA348B_11</vt:lpwstr>
  </property>
  <property fmtid="{D5CDD505-2E9C-101B-9397-08002B2CF9AE}" pid="3" name="KSOProductBuildVer">
    <vt:lpwstr>1033-12.2.0.13306</vt:lpwstr>
  </property>
</Properties>
</file>