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51206400" cy="32004000"/>
  <p:notesSz cx="32918400" cy="51206400"/>
  <p:defaultTextStyle>
    <a:defPPr>
      <a:defRPr lang="en-US"/>
    </a:defPPr>
    <a:lvl1pPr algn="l" rtl="0" eaLnBrk="0" fontAlgn="base" hangingPunct="0">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97">
          <p15:clr>
            <a:srgbClr val="A4A3A4"/>
          </p15:clr>
        </p15:guide>
        <p15:guide id="2" orient="horz" pos="19087">
          <p15:clr>
            <a:srgbClr val="A4A3A4"/>
          </p15:clr>
        </p15:guide>
        <p15:guide id="3" orient="horz" pos="3625">
          <p15:clr>
            <a:srgbClr val="A4A3A4"/>
          </p15:clr>
        </p15:guide>
        <p15:guide id="4" orient="horz" pos="2070">
          <p15:clr>
            <a:srgbClr val="A4A3A4"/>
          </p15:clr>
        </p15:guide>
        <p15:guide id="5" pos="7439">
          <p15:clr>
            <a:srgbClr val="A4A3A4"/>
          </p15:clr>
        </p15:guide>
        <p15:guide id="6" pos="8412">
          <p15:clr>
            <a:srgbClr val="A4A3A4"/>
          </p15:clr>
        </p15:guide>
        <p15:guide id="7" pos="15311">
          <p15:clr>
            <a:srgbClr val="A4A3A4"/>
          </p15:clr>
        </p15:guide>
        <p15:guide id="8" pos="24535">
          <p15:clr>
            <a:srgbClr val="A4A3A4"/>
          </p15:clr>
        </p15:guide>
        <p15:guide id="9" pos="1150">
          <p15:clr>
            <a:srgbClr val="A4A3A4"/>
          </p15:clr>
        </p15:guide>
        <p15:guide id="10" pos="16330">
          <p15:clr>
            <a:srgbClr val="A4A3A4"/>
          </p15:clr>
        </p15:guide>
        <p15:guide id="11" pos="23563">
          <p15:clr>
            <a:srgbClr val="A4A3A4"/>
          </p15:clr>
        </p15:guide>
        <p15:guide id="12" pos="30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2" autoAdjust="0"/>
  </p:normalViewPr>
  <p:slideViewPr>
    <p:cSldViewPr snapToGrid="0">
      <p:cViewPr varScale="1">
        <p:scale>
          <a:sx n="23" d="100"/>
          <a:sy n="23" d="100"/>
        </p:scale>
        <p:origin x="1098" y="108"/>
      </p:cViewPr>
      <p:guideLst>
        <p:guide orient="horz" pos="697"/>
        <p:guide orient="horz" pos="19087"/>
        <p:guide orient="horz" pos="3625"/>
        <p:guide orient="horz" pos="2070"/>
        <p:guide pos="7439"/>
        <p:guide pos="8412"/>
        <p:guide pos="15311"/>
        <p:guide pos="24535"/>
        <p:guide pos="1150"/>
        <p:guide pos="16330"/>
        <p:guide pos="23563"/>
        <p:guide pos="30871"/>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9B5AE6-0C64-4E6A-9A28-335A25C77E25}"/>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72922C48-501E-4715-A6D5-FCE17B3BC7E6}"/>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A8DEF1DF-3C25-413A-8108-13AD5391C2C9}" type="datetime1">
              <a:rPr lang="en-US" altLang="en-US"/>
              <a:pPr>
                <a:defRPr/>
              </a:pPr>
              <a:t>8/4/2020</a:t>
            </a:fld>
            <a:endParaRPr lang="en-US" altLang="en-US"/>
          </a:p>
        </p:txBody>
      </p:sp>
      <p:sp>
        <p:nvSpPr>
          <p:cNvPr id="4" name="Slide Image Placeholder 3">
            <a:extLst>
              <a:ext uri="{FF2B5EF4-FFF2-40B4-BE49-F238E27FC236}">
                <a16:creationId xmlns:a16="http://schemas.microsoft.com/office/drawing/2014/main" id="{737B96C9-CB17-4A58-A9D0-F3D645EF4048}"/>
              </a:ext>
            </a:extLst>
          </p:cNvPr>
          <p:cNvSpPr>
            <a:spLocks noGrp="1" noRot="1" noChangeAspect="1"/>
          </p:cNvSpPr>
          <p:nvPr>
            <p:ph type="sldImg" idx="2"/>
          </p:nvPr>
        </p:nvSpPr>
        <p:spPr>
          <a:xfrm>
            <a:off x="1098550" y="3840163"/>
            <a:ext cx="307213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7B8565DD-371D-4F8C-B1C6-84AE1769BD12}"/>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FA15D6A-46D1-46FF-90E9-7E480C335B40}"/>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A5CD350F-F17E-4444-8A5B-21BF6DFB2F50}"/>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B5EF465-4A72-4C71-ABC6-957D3820A92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pitchFamily="-111"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0D94B1DA-0B2D-4525-8E6F-7E6487B0D5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a:extLst>
              <a:ext uri="{FF2B5EF4-FFF2-40B4-BE49-F238E27FC236}">
                <a16:creationId xmlns:a16="http://schemas.microsoft.com/office/drawing/2014/main" id="{844B128C-60E8-4D5F-B441-0D9F0D07E3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15000">
              <a:solidFill>
                <a:srgbClr val="000000"/>
              </a:solidFill>
            </a:endParaRPr>
          </a:p>
        </p:txBody>
      </p:sp>
      <p:sp>
        <p:nvSpPr>
          <p:cNvPr id="16387" name="Slide Number Placeholder 3">
            <a:extLst>
              <a:ext uri="{FF2B5EF4-FFF2-40B4-BE49-F238E27FC236}">
                <a16:creationId xmlns:a16="http://schemas.microsoft.com/office/drawing/2014/main" id="{60432927-EA35-479E-84B1-E56F47BDC05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B7E67DB-EB0A-4DE0-A33F-A25DCB26244F}" type="slidenum">
              <a:rPr lang="en-US" altLang="en-US" smtClean="0"/>
              <a:pPr>
                <a:spcBef>
                  <a:spcPct val="0"/>
                </a:spcBef>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4" y="9942601"/>
            <a:ext cx="43526075" cy="6858882"/>
          </a:xfrm>
        </p:spPr>
        <p:txBody>
          <a:bodyPr/>
          <a:lstStyle/>
          <a:p>
            <a:r>
              <a:rPr lang="en-US"/>
              <a:t>Click to edit Master title style</a:t>
            </a:r>
          </a:p>
        </p:txBody>
      </p:sp>
      <p:sp>
        <p:nvSpPr>
          <p:cNvPr id="3" name="Subtitle 2"/>
          <p:cNvSpPr>
            <a:spLocks noGrp="1"/>
          </p:cNvSpPr>
          <p:nvPr>
            <p:ph type="subTitle" idx="1"/>
          </p:nvPr>
        </p:nvSpPr>
        <p:spPr>
          <a:xfrm>
            <a:off x="7680325" y="18134983"/>
            <a:ext cx="35845750" cy="818003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E5004A18-36D2-4AF1-8144-859604D5B4A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9A1DF2A-2F54-46F6-841C-F385FBD33C3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C01D9C9-5B04-4731-836E-3104FC902FDE}"/>
              </a:ext>
            </a:extLst>
          </p:cNvPr>
          <p:cNvSpPr>
            <a:spLocks noGrp="1" noChangeArrowheads="1"/>
          </p:cNvSpPr>
          <p:nvPr>
            <p:ph type="sldNum" sz="quarter" idx="12"/>
          </p:nvPr>
        </p:nvSpPr>
        <p:spPr>
          <a:ln/>
        </p:spPr>
        <p:txBody>
          <a:bodyPr/>
          <a:lstStyle>
            <a:lvl1pPr>
              <a:defRPr/>
            </a:lvl1pPr>
          </a:lstStyle>
          <a:p>
            <a:pPr>
              <a:defRPr/>
            </a:pPr>
            <a:fld id="{1950C10D-C540-4033-9389-38C89799C522}" type="slidenum">
              <a:rPr lang="en-US" altLang="en-US"/>
              <a:pPr>
                <a:defRPr/>
              </a:pPr>
              <a:t>‹#›</a:t>
            </a:fld>
            <a:endParaRPr lang="en-US" altLang="en-US"/>
          </a:p>
        </p:txBody>
      </p:sp>
    </p:spTree>
    <p:extLst>
      <p:ext uri="{BB962C8B-B14F-4D97-AF65-F5344CB8AC3E}">
        <p14:creationId xmlns:p14="http://schemas.microsoft.com/office/powerpoint/2010/main" val="2495885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349797E-07E0-4F1C-8C10-04B75A0740D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06F2431-76CA-4987-A2E8-91179204E92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E301113-F63F-4132-8C2A-6A6F88EE4478}"/>
              </a:ext>
            </a:extLst>
          </p:cNvPr>
          <p:cNvSpPr>
            <a:spLocks noGrp="1" noChangeArrowheads="1"/>
          </p:cNvSpPr>
          <p:nvPr>
            <p:ph type="sldNum" sz="quarter" idx="12"/>
          </p:nvPr>
        </p:nvSpPr>
        <p:spPr>
          <a:ln/>
        </p:spPr>
        <p:txBody>
          <a:bodyPr/>
          <a:lstStyle>
            <a:lvl1pPr>
              <a:defRPr/>
            </a:lvl1pPr>
          </a:lstStyle>
          <a:p>
            <a:pPr>
              <a:defRPr/>
            </a:pPr>
            <a:fld id="{54412B01-CF99-4853-9793-646A79D31E4F}" type="slidenum">
              <a:rPr lang="en-US" altLang="en-US"/>
              <a:pPr>
                <a:defRPr/>
              </a:pPr>
              <a:t>‹#›</a:t>
            </a:fld>
            <a:endParaRPr lang="en-US" altLang="en-US"/>
          </a:p>
        </p:txBody>
      </p:sp>
    </p:spTree>
    <p:extLst>
      <p:ext uri="{BB962C8B-B14F-4D97-AF65-F5344CB8AC3E}">
        <p14:creationId xmlns:p14="http://schemas.microsoft.com/office/powerpoint/2010/main" val="3294746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4" y="2844492"/>
            <a:ext cx="10880725" cy="2560350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40163" y="2844492"/>
            <a:ext cx="32492950" cy="256035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2A348A4-FAEB-4808-A644-6F7A186BE7B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3D7BD67-D5A0-497D-B8AD-170F363665C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6A06402-11A5-48F8-8DF2-63887887250C}"/>
              </a:ext>
            </a:extLst>
          </p:cNvPr>
          <p:cNvSpPr>
            <a:spLocks noGrp="1" noChangeArrowheads="1"/>
          </p:cNvSpPr>
          <p:nvPr>
            <p:ph type="sldNum" sz="quarter" idx="12"/>
          </p:nvPr>
        </p:nvSpPr>
        <p:spPr>
          <a:ln/>
        </p:spPr>
        <p:txBody>
          <a:bodyPr/>
          <a:lstStyle>
            <a:lvl1pPr>
              <a:defRPr/>
            </a:lvl1pPr>
          </a:lstStyle>
          <a:p>
            <a:pPr>
              <a:defRPr/>
            </a:pPr>
            <a:fld id="{62EC758E-33D2-4DE3-90D5-504F8BBBA7BB}" type="slidenum">
              <a:rPr lang="en-US" altLang="en-US"/>
              <a:pPr>
                <a:defRPr/>
              </a:pPr>
              <a:t>‹#›</a:t>
            </a:fld>
            <a:endParaRPr lang="en-US" altLang="en-US"/>
          </a:p>
        </p:txBody>
      </p:sp>
    </p:spTree>
    <p:extLst>
      <p:ext uri="{BB962C8B-B14F-4D97-AF65-F5344CB8AC3E}">
        <p14:creationId xmlns:p14="http://schemas.microsoft.com/office/powerpoint/2010/main" val="59129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A2F132C-F4C9-4648-9656-A5BA11AC46B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54A82F3-6006-45F1-AE35-8894549D076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2337EA1-DAC5-40F5-8F3F-357235D094DE}"/>
              </a:ext>
            </a:extLst>
          </p:cNvPr>
          <p:cNvSpPr>
            <a:spLocks noGrp="1" noChangeArrowheads="1"/>
          </p:cNvSpPr>
          <p:nvPr>
            <p:ph type="sldNum" sz="quarter" idx="12"/>
          </p:nvPr>
        </p:nvSpPr>
        <p:spPr>
          <a:ln/>
        </p:spPr>
        <p:txBody>
          <a:bodyPr/>
          <a:lstStyle>
            <a:lvl1pPr>
              <a:defRPr/>
            </a:lvl1pPr>
          </a:lstStyle>
          <a:p>
            <a:pPr>
              <a:defRPr/>
            </a:pPr>
            <a:fld id="{C0B35B48-06C8-4A2E-B968-B81094A04F48}" type="slidenum">
              <a:rPr lang="en-US" altLang="en-US"/>
              <a:pPr>
                <a:defRPr/>
              </a:pPr>
              <a:t>‹#›</a:t>
            </a:fld>
            <a:endParaRPr lang="en-US" altLang="en-US"/>
          </a:p>
        </p:txBody>
      </p:sp>
    </p:spTree>
    <p:extLst>
      <p:ext uri="{BB962C8B-B14F-4D97-AF65-F5344CB8AC3E}">
        <p14:creationId xmlns:p14="http://schemas.microsoft.com/office/powerpoint/2010/main" val="2695323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1" y="20565843"/>
            <a:ext cx="43526075" cy="63557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044951" y="13564968"/>
            <a:ext cx="43526075" cy="7000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FB01C9D1-E0A0-44CA-BECA-F56DB6B78F9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B748AFD-5122-4088-858D-4166B2A44EF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CE25BB2-6F85-443A-9483-1F13462C4205}"/>
              </a:ext>
            </a:extLst>
          </p:cNvPr>
          <p:cNvSpPr>
            <a:spLocks noGrp="1" noChangeArrowheads="1"/>
          </p:cNvSpPr>
          <p:nvPr>
            <p:ph type="sldNum" sz="quarter" idx="12"/>
          </p:nvPr>
        </p:nvSpPr>
        <p:spPr>
          <a:ln/>
        </p:spPr>
        <p:txBody>
          <a:bodyPr/>
          <a:lstStyle>
            <a:lvl1pPr>
              <a:defRPr/>
            </a:lvl1pPr>
          </a:lstStyle>
          <a:p>
            <a:pPr>
              <a:defRPr/>
            </a:pPr>
            <a:fld id="{5C48B458-E958-4751-92EE-8EA3029611DD}" type="slidenum">
              <a:rPr lang="en-US" altLang="en-US"/>
              <a:pPr>
                <a:defRPr/>
              </a:pPr>
              <a:t>‹#›</a:t>
            </a:fld>
            <a:endParaRPr lang="en-US" altLang="en-US"/>
          </a:p>
        </p:txBody>
      </p:sp>
    </p:spTree>
    <p:extLst>
      <p:ext uri="{BB962C8B-B14F-4D97-AF65-F5344CB8AC3E}">
        <p14:creationId xmlns:p14="http://schemas.microsoft.com/office/powerpoint/2010/main" val="3137407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40164" y="9246527"/>
            <a:ext cx="21686837" cy="192014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79400" y="9246527"/>
            <a:ext cx="21686838" cy="192014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7CAF176-27DE-47EB-B70D-D38FE3B23CD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05699A2-1202-40DB-9429-37A9983F69C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8CC9668-542C-48B1-8F1B-005A2E0C6CB7}"/>
              </a:ext>
            </a:extLst>
          </p:cNvPr>
          <p:cNvSpPr>
            <a:spLocks noGrp="1" noChangeArrowheads="1"/>
          </p:cNvSpPr>
          <p:nvPr>
            <p:ph type="sldNum" sz="quarter" idx="12"/>
          </p:nvPr>
        </p:nvSpPr>
        <p:spPr>
          <a:ln/>
        </p:spPr>
        <p:txBody>
          <a:bodyPr/>
          <a:lstStyle>
            <a:lvl1pPr>
              <a:defRPr/>
            </a:lvl1pPr>
          </a:lstStyle>
          <a:p>
            <a:pPr>
              <a:defRPr/>
            </a:pPr>
            <a:fld id="{B678DFB4-1FA2-45D9-A867-6434EFA01937}" type="slidenum">
              <a:rPr lang="en-US" altLang="en-US"/>
              <a:pPr>
                <a:defRPr/>
              </a:pPr>
              <a:t>‹#›</a:t>
            </a:fld>
            <a:endParaRPr lang="en-US" altLang="en-US"/>
          </a:p>
        </p:txBody>
      </p:sp>
    </p:spTree>
    <p:extLst>
      <p:ext uri="{BB962C8B-B14F-4D97-AF65-F5344CB8AC3E}">
        <p14:creationId xmlns:p14="http://schemas.microsoft.com/office/powerpoint/2010/main" val="560513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39" y="1281024"/>
            <a:ext cx="46085125" cy="533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638" y="7164476"/>
            <a:ext cx="22625050" cy="298494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60638" y="10149417"/>
            <a:ext cx="22625050" cy="184390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775" y="7164476"/>
            <a:ext cx="22632988" cy="298494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6012775" y="10149417"/>
            <a:ext cx="22632988" cy="184390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EB049D6-B427-4C72-8841-10E60D7F858D}"/>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B735A5D2-96A8-48C2-84FB-4148BCB3517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307C54FB-8BD3-4169-9270-5C9BE5F888AA}"/>
              </a:ext>
            </a:extLst>
          </p:cNvPr>
          <p:cNvSpPr>
            <a:spLocks noGrp="1" noChangeArrowheads="1"/>
          </p:cNvSpPr>
          <p:nvPr>
            <p:ph type="sldNum" sz="quarter" idx="12"/>
          </p:nvPr>
        </p:nvSpPr>
        <p:spPr>
          <a:ln/>
        </p:spPr>
        <p:txBody>
          <a:bodyPr/>
          <a:lstStyle>
            <a:lvl1pPr>
              <a:defRPr/>
            </a:lvl1pPr>
          </a:lstStyle>
          <a:p>
            <a:pPr>
              <a:defRPr/>
            </a:pPr>
            <a:fld id="{7203D248-D08D-4314-A1D1-2CA47E158882}" type="slidenum">
              <a:rPr lang="en-US" altLang="en-US"/>
              <a:pPr>
                <a:defRPr/>
              </a:pPr>
              <a:t>‹#›</a:t>
            </a:fld>
            <a:endParaRPr lang="en-US" altLang="en-US"/>
          </a:p>
        </p:txBody>
      </p:sp>
    </p:spTree>
    <p:extLst>
      <p:ext uri="{BB962C8B-B14F-4D97-AF65-F5344CB8AC3E}">
        <p14:creationId xmlns:p14="http://schemas.microsoft.com/office/powerpoint/2010/main" val="208216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810C0B2-794B-4F50-8FD4-5A93E5AA26D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EF4E650A-625C-415F-8977-8C513220175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04AA49B-21D3-4F57-8375-4ADA313AE018}"/>
              </a:ext>
            </a:extLst>
          </p:cNvPr>
          <p:cNvSpPr>
            <a:spLocks noGrp="1" noChangeArrowheads="1"/>
          </p:cNvSpPr>
          <p:nvPr>
            <p:ph type="sldNum" sz="quarter" idx="12"/>
          </p:nvPr>
        </p:nvSpPr>
        <p:spPr>
          <a:ln/>
        </p:spPr>
        <p:txBody>
          <a:bodyPr/>
          <a:lstStyle>
            <a:lvl1pPr>
              <a:defRPr/>
            </a:lvl1pPr>
          </a:lstStyle>
          <a:p>
            <a:pPr>
              <a:defRPr/>
            </a:pPr>
            <a:fld id="{2C96014B-7FCC-4604-99BA-7C96C1490FC3}" type="slidenum">
              <a:rPr lang="en-US" altLang="en-US"/>
              <a:pPr>
                <a:defRPr/>
              </a:pPr>
              <a:t>‹#›</a:t>
            </a:fld>
            <a:endParaRPr lang="en-US" altLang="en-US"/>
          </a:p>
        </p:txBody>
      </p:sp>
    </p:spTree>
    <p:extLst>
      <p:ext uri="{BB962C8B-B14F-4D97-AF65-F5344CB8AC3E}">
        <p14:creationId xmlns:p14="http://schemas.microsoft.com/office/powerpoint/2010/main" val="386726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89E8C37-6D82-4603-812A-12011A9BD64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46570F5D-37D9-4973-A773-33F4B933BC2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B0EBE6B5-5C62-484D-8169-F6B3826437B9}"/>
              </a:ext>
            </a:extLst>
          </p:cNvPr>
          <p:cNvSpPr>
            <a:spLocks noGrp="1" noChangeArrowheads="1"/>
          </p:cNvSpPr>
          <p:nvPr>
            <p:ph type="sldNum" sz="quarter" idx="12"/>
          </p:nvPr>
        </p:nvSpPr>
        <p:spPr>
          <a:ln/>
        </p:spPr>
        <p:txBody>
          <a:bodyPr/>
          <a:lstStyle>
            <a:lvl1pPr>
              <a:defRPr/>
            </a:lvl1pPr>
          </a:lstStyle>
          <a:p>
            <a:pPr>
              <a:defRPr/>
            </a:pPr>
            <a:fld id="{288FA5D2-8F16-49EC-B328-0C9EF5F08782}" type="slidenum">
              <a:rPr lang="en-US" altLang="en-US"/>
              <a:pPr>
                <a:defRPr/>
              </a:pPr>
              <a:t>‹#›</a:t>
            </a:fld>
            <a:endParaRPr lang="en-US" altLang="en-US"/>
          </a:p>
        </p:txBody>
      </p:sp>
    </p:spTree>
    <p:extLst>
      <p:ext uri="{BB962C8B-B14F-4D97-AF65-F5344CB8AC3E}">
        <p14:creationId xmlns:p14="http://schemas.microsoft.com/office/powerpoint/2010/main" val="43019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274851"/>
            <a:ext cx="16846550" cy="542197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0019963" y="1274851"/>
            <a:ext cx="28625800" cy="273135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638" y="6696825"/>
            <a:ext cx="16846550" cy="218916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989AB5C-198B-4252-8757-9F5DBC39789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6AA729F-A30F-46E4-8EA8-1D431A1E117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7960A92-2D01-497A-B23A-70DDC28CB7D9}"/>
              </a:ext>
            </a:extLst>
          </p:cNvPr>
          <p:cNvSpPr>
            <a:spLocks noGrp="1" noChangeArrowheads="1"/>
          </p:cNvSpPr>
          <p:nvPr>
            <p:ph type="sldNum" sz="quarter" idx="12"/>
          </p:nvPr>
        </p:nvSpPr>
        <p:spPr>
          <a:ln/>
        </p:spPr>
        <p:txBody>
          <a:bodyPr/>
          <a:lstStyle>
            <a:lvl1pPr>
              <a:defRPr/>
            </a:lvl1pPr>
          </a:lstStyle>
          <a:p>
            <a:pPr>
              <a:defRPr/>
            </a:pPr>
            <a:fld id="{95306C70-E147-48E6-A3FE-3A93D1834DFA}" type="slidenum">
              <a:rPr lang="en-US" altLang="en-US"/>
              <a:pPr>
                <a:defRPr/>
              </a:pPr>
              <a:t>‹#›</a:t>
            </a:fld>
            <a:endParaRPr lang="en-US" altLang="en-US"/>
          </a:p>
        </p:txBody>
      </p:sp>
    </p:spTree>
    <p:extLst>
      <p:ext uri="{BB962C8B-B14F-4D97-AF65-F5344CB8AC3E}">
        <p14:creationId xmlns:p14="http://schemas.microsoft.com/office/powerpoint/2010/main" val="1398027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6" y="22402492"/>
            <a:ext cx="30724475" cy="264539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0036176" y="2859927"/>
            <a:ext cx="30724475" cy="192014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0036176" y="25047885"/>
            <a:ext cx="30724475" cy="375509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8750A93-7E73-4087-8F90-EC9FC64284B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467765D-D6AE-4E69-A615-B6E809184F7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F35BE8E-4FBB-4499-A4DC-46C7DA6FDD3E}"/>
              </a:ext>
            </a:extLst>
          </p:cNvPr>
          <p:cNvSpPr>
            <a:spLocks noGrp="1" noChangeArrowheads="1"/>
          </p:cNvSpPr>
          <p:nvPr>
            <p:ph type="sldNum" sz="quarter" idx="12"/>
          </p:nvPr>
        </p:nvSpPr>
        <p:spPr>
          <a:ln/>
        </p:spPr>
        <p:txBody>
          <a:bodyPr/>
          <a:lstStyle>
            <a:lvl1pPr>
              <a:defRPr/>
            </a:lvl1pPr>
          </a:lstStyle>
          <a:p>
            <a:pPr>
              <a:defRPr/>
            </a:pPr>
            <a:fld id="{6DC103CA-5FD5-409B-869B-835AE6ADF267}" type="slidenum">
              <a:rPr lang="en-US" altLang="en-US"/>
              <a:pPr>
                <a:defRPr/>
              </a:pPr>
              <a:t>‹#›</a:t>
            </a:fld>
            <a:endParaRPr lang="en-US" altLang="en-US"/>
          </a:p>
        </p:txBody>
      </p:sp>
    </p:spTree>
    <p:extLst>
      <p:ext uri="{BB962C8B-B14F-4D97-AF65-F5344CB8AC3E}">
        <p14:creationId xmlns:p14="http://schemas.microsoft.com/office/powerpoint/2010/main" val="56742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E4495ED-2575-4616-8E85-7FA961D77D4E}"/>
              </a:ext>
            </a:extLst>
          </p:cNvPr>
          <p:cNvSpPr>
            <a:spLocks noGrp="1" noChangeArrowheads="1"/>
          </p:cNvSpPr>
          <p:nvPr>
            <p:ph type="title"/>
          </p:nvPr>
        </p:nvSpPr>
        <p:spPr bwMode="auto">
          <a:xfrm>
            <a:off x="3840163" y="2844800"/>
            <a:ext cx="4352607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7ECC63B9-8931-481B-AB1A-AD21DFA44707}"/>
              </a:ext>
            </a:extLst>
          </p:cNvPr>
          <p:cNvSpPr>
            <a:spLocks noGrp="1" noChangeArrowheads="1"/>
          </p:cNvSpPr>
          <p:nvPr>
            <p:ph type="body" idx="1"/>
          </p:nvPr>
        </p:nvSpPr>
        <p:spPr bwMode="auto">
          <a:xfrm>
            <a:off x="3840163" y="9247188"/>
            <a:ext cx="43526075" cy="192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27CB32A3-1200-4689-BAD4-842340C1E1BC}"/>
              </a:ext>
            </a:extLst>
          </p:cNvPr>
          <p:cNvSpPr>
            <a:spLocks noGrp="1" noChangeArrowheads="1"/>
          </p:cNvSpPr>
          <p:nvPr>
            <p:ph type="dt" sz="half" idx="2"/>
          </p:nvPr>
        </p:nvSpPr>
        <p:spPr bwMode="auto">
          <a:xfrm>
            <a:off x="3840163" y="29159200"/>
            <a:ext cx="10668000"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eaLnBrk="1" hangingPunct="1">
              <a:defRPr sz="6200">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3A748651-D9FA-439B-9FD1-DA9DCBDB9569}"/>
              </a:ext>
            </a:extLst>
          </p:cNvPr>
          <p:cNvSpPr>
            <a:spLocks noGrp="1" noChangeArrowheads="1"/>
          </p:cNvSpPr>
          <p:nvPr>
            <p:ph type="ftr" sz="quarter" idx="3"/>
          </p:nvPr>
        </p:nvSpPr>
        <p:spPr bwMode="auto">
          <a:xfrm>
            <a:off x="17495838" y="29159200"/>
            <a:ext cx="16214725"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eaLnBrk="1" hangingPunct="1">
              <a:defRPr sz="6200">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BAF8FA52-A255-4D01-A06C-E2CB8CB80BF6}"/>
              </a:ext>
            </a:extLst>
          </p:cNvPr>
          <p:cNvSpPr>
            <a:spLocks noGrp="1" noChangeArrowheads="1"/>
          </p:cNvSpPr>
          <p:nvPr>
            <p:ph type="sldNum" sz="quarter" idx="4"/>
          </p:nvPr>
        </p:nvSpPr>
        <p:spPr bwMode="auto">
          <a:xfrm>
            <a:off x="36698238" y="29159200"/>
            <a:ext cx="10668000"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eaLnBrk="1" hangingPunct="1">
              <a:defRPr sz="6200">
                <a:latin typeface="Times New Roman" panose="02020603050405020304" pitchFamily="18" charset="0"/>
              </a:defRPr>
            </a:lvl1pPr>
          </a:lstStyle>
          <a:p>
            <a:pPr>
              <a:defRPr/>
            </a:pPr>
            <a:fld id="{E72CEB06-96A1-4EDE-9926-6978AFB387F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S PGothic" panose="020B0600070205080204" pitchFamily="34" charset="-128"/>
          <a:cs typeface="ＭＳ Ｐゴシック" pitchFamily="-65" charset="-128"/>
        </a:defRPr>
      </a:lvl1pPr>
      <a:lvl2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2pPr>
      <a:lvl3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3pPr>
      <a:lvl4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4pPr>
      <a:lvl5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5pPr>
      <a:lvl6pPr marL="457200" algn="ctr" defTabSz="4075113" rtl="0" fontAlgn="base">
        <a:spcBef>
          <a:spcPct val="0"/>
        </a:spcBef>
        <a:spcAft>
          <a:spcPct val="0"/>
        </a:spcAft>
        <a:defRPr sz="19600">
          <a:solidFill>
            <a:schemeClr val="tx2"/>
          </a:solidFill>
          <a:latin typeface="Times New Roman" pitchFamily="-65" charset="0"/>
        </a:defRPr>
      </a:lvl6pPr>
      <a:lvl7pPr marL="914400" algn="ctr" defTabSz="4075113" rtl="0" fontAlgn="base">
        <a:spcBef>
          <a:spcPct val="0"/>
        </a:spcBef>
        <a:spcAft>
          <a:spcPct val="0"/>
        </a:spcAft>
        <a:defRPr sz="19600">
          <a:solidFill>
            <a:schemeClr val="tx2"/>
          </a:solidFill>
          <a:latin typeface="Times New Roman" pitchFamily="-65" charset="0"/>
        </a:defRPr>
      </a:lvl7pPr>
      <a:lvl8pPr marL="1371600" algn="ctr" defTabSz="4075113" rtl="0" fontAlgn="base">
        <a:spcBef>
          <a:spcPct val="0"/>
        </a:spcBef>
        <a:spcAft>
          <a:spcPct val="0"/>
        </a:spcAft>
        <a:defRPr sz="19600">
          <a:solidFill>
            <a:schemeClr val="tx2"/>
          </a:solidFill>
          <a:latin typeface="Times New Roman" pitchFamily="-65" charset="0"/>
        </a:defRPr>
      </a:lvl8pPr>
      <a:lvl9pPr marL="1828800" algn="ctr" defTabSz="4075113" rtl="0" fontAlgn="base">
        <a:spcBef>
          <a:spcPct val="0"/>
        </a:spcBef>
        <a:spcAft>
          <a:spcPct val="0"/>
        </a:spcAft>
        <a:defRPr sz="19600">
          <a:solidFill>
            <a:schemeClr val="tx2"/>
          </a:solidFill>
          <a:latin typeface="Times New Roman" pitchFamily="-65"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S PGothic" panose="020B0600070205080204" pitchFamily="34" charset="-128"/>
          <a:cs typeface="ＭＳ Ｐゴシック" pitchFamily="-65" charset="-128"/>
        </a:defRPr>
      </a:lvl1pPr>
      <a:lvl2pPr marL="3311525" indent="-1273175" algn="l" defTabSz="4075113" rtl="0" eaLnBrk="0" fontAlgn="base" hangingPunct="0">
        <a:spcBef>
          <a:spcPct val="20000"/>
        </a:spcBef>
        <a:spcAft>
          <a:spcPct val="0"/>
        </a:spcAft>
        <a:buChar char="–"/>
        <a:defRPr sz="12500">
          <a:solidFill>
            <a:schemeClr val="tx1"/>
          </a:solidFill>
          <a:latin typeface="+mn-lt"/>
          <a:ea typeface="MS PGothic" panose="020B0600070205080204" pitchFamily="34" charset="-128"/>
          <a:cs typeface="ＭＳ Ｐゴシック" charset="0"/>
        </a:defRPr>
      </a:lvl2pPr>
      <a:lvl3pPr marL="5094288" indent="-1019175" algn="l" defTabSz="4075113" rtl="0" eaLnBrk="0" fontAlgn="base" hangingPunct="0">
        <a:spcBef>
          <a:spcPct val="20000"/>
        </a:spcBef>
        <a:spcAft>
          <a:spcPct val="0"/>
        </a:spcAft>
        <a:buChar char="•"/>
        <a:defRPr sz="10700">
          <a:solidFill>
            <a:schemeClr val="tx1"/>
          </a:solidFill>
          <a:latin typeface="+mn-lt"/>
          <a:ea typeface="MS PGothic" panose="020B0600070205080204" pitchFamily="34" charset="-128"/>
          <a:cs typeface="ＭＳ Ｐゴシック" charset="0"/>
        </a:defRPr>
      </a:lvl3pPr>
      <a:lvl4pPr marL="7132638" indent="-1019175" algn="l" defTabSz="4075113" rtl="0" eaLnBrk="0" fontAlgn="base" hangingPunct="0">
        <a:spcBef>
          <a:spcPct val="20000"/>
        </a:spcBef>
        <a:spcAft>
          <a:spcPct val="0"/>
        </a:spcAft>
        <a:buChar char="–"/>
        <a:defRPr sz="8900">
          <a:solidFill>
            <a:schemeClr val="tx1"/>
          </a:solidFill>
          <a:latin typeface="+mn-lt"/>
          <a:ea typeface="MS PGothic" panose="020B0600070205080204" pitchFamily="34" charset="-128"/>
          <a:cs typeface="ＭＳ Ｐゴシック" charset="0"/>
        </a:defRPr>
      </a:lvl4pPr>
      <a:lvl5pPr marL="9169400" indent="-1017588" algn="l" defTabSz="4075113" rtl="0" eaLnBrk="0" fontAlgn="base" hangingPunct="0">
        <a:spcBef>
          <a:spcPct val="20000"/>
        </a:spcBef>
        <a:spcAft>
          <a:spcPct val="0"/>
        </a:spcAft>
        <a:buChar char="»"/>
        <a:defRPr sz="8900">
          <a:solidFill>
            <a:schemeClr val="tx1"/>
          </a:solidFill>
          <a:latin typeface="+mn-lt"/>
          <a:ea typeface="MS PGothic" panose="020B0600070205080204" pitchFamily="34" charset="-128"/>
          <a:cs typeface="ＭＳ Ｐゴシック" charset="0"/>
        </a:defRPr>
      </a:lvl5pPr>
      <a:lvl6pPr marL="9626600" indent="-1017588" algn="l" defTabSz="4075113" rtl="0" fontAlgn="base">
        <a:spcBef>
          <a:spcPct val="20000"/>
        </a:spcBef>
        <a:spcAft>
          <a:spcPct val="0"/>
        </a:spcAft>
        <a:buChar char="»"/>
        <a:defRPr sz="8900">
          <a:solidFill>
            <a:schemeClr val="tx1"/>
          </a:solidFill>
          <a:latin typeface="+mn-lt"/>
          <a:ea typeface="ＭＳ Ｐゴシック" pitchFamily="-65" charset="-128"/>
        </a:defRPr>
      </a:lvl6pPr>
      <a:lvl7pPr marL="10083800" indent="-1017588" algn="l" defTabSz="4075113" rtl="0" fontAlgn="base">
        <a:spcBef>
          <a:spcPct val="20000"/>
        </a:spcBef>
        <a:spcAft>
          <a:spcPct val="0"/>
        </a:spcAft>
        <a:buChar char="»"/>
        <a:defRPr sz="8900">
          <a:solidFill>
            <a:schemeClr val="tx1"/>
          </a:solidFill>
          <a:latin typeface="+mn-lt"/>
          <a:ea typeface="ＭＳ Ｐゴシック" pitchFamily="-65" charset="-128"/>
        </a:defRPr>
      </a:lvl7pPr>
      <a:lvl8pPr marL="10541000" indent="-1017588" algn="l" defTabSz="4075113" rtl="0" fontAlgn="base">
        <a:spcBef>
          <a:spcPct val="20000"/>
        </a:spcBef>
        <a:spcAft>
          <a:spcPct val="0"/>
        </a:spcAft>
        <a:buChar char="»"/>
        <a:defRPr sz="8900">
          <a:solidFill>
            <a:schemeClr val="tx1"/>
          </a:solidFill>
          <a:latin typeface="+mn-lt"/>
          <a:ea typeface="ＭＳ Ｐゴシック" pitchFamily="-65" charset="-128"/>
        </a:defRPr>
      </a:lvl8pPr>
      <a:lvl9pPr marL="10998200" indent="-1017588" algn="l" defTabSz="4075113" rtl="0" fontAlgn="base">
        <a:spcBef>
          <a:spcPct val="20000"/>
        </a:spcBef>
        <a:spcAft>
          <a:spcPct val="0"/>
        </a:spcAft>
        <a:buChar char="»"/>
        <a:defRPr sz="89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mailto:jng15@unm.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6AFF368-BA22-4FF2-A3E0-F135517E07DC}"/>
              </a:ext>
            </a:extLst>
          </p:cNvPr>
          <p:cNvSpPr>
            <a:spLocks noChangeArrowheads="1"/>
          </p:cNvSpPr>
          <p:nvPr/>
        </p:nvSpPr>
        <p:spPr bwMode="auto">
          <a:xfrm>
            <a:off x="0" y="-1"/>
            <a:ext cx="51206400" cy="32004001"/>
          </a:xfrm>
          <a:prstGeom prst="rect">
            <a:avLst/>
          </a:prstGeom>
          <a:solidFill>
            <a:srgbClr val="CCFFFF"/>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sz="2800" dirty="0">
              <a:solidFill>
                <a:srgbClr val="FFFFFF"/>
              </a:solidFill>
              <a:latin typeface="Avenir Book"/>
              <a:ea typeface="ＭＳ Ｐゴシック" charset="0"/>
              <a:cs typeface="Avenir Book"/>
            </a:endParaRPr>
          </a:p>
        </p:txBody>
      </p:sp>
      <p:sp>
        <p:nvSpPr>
          <p:cNvPr id="15363" name="Text Box 7">
            <a:extLst>
              <a:ext uri="{FF2B5EF4-FFF2-40B4-BE49-F238E27FC236}">
                <a16:creationId xmlns:a16="http://schemas.microsoft.com/office/drawing/2014/main" id="{51ADE7B3-4C8A-44BF-A729-307050DBFDB5}"/>
              </a:ext>
            </a:extLst>
          </p:cNvPr>
          <p:cNvSpPr txBox="1">
            <a:spLocks noChangeArrowheads="1"/>
          </p:cNvSpPr>
          <p:nvPr/>
        </p:nvSpPr>
        <p:spPr bwMode="auto">
          <a:xfrm>
            <a:off x="2579254" y="7441190"/>
            <a:ext cx="10512425" cy="4706882"/>
          </a:xfrm>
          <a:prstGeom prst="rect">
            <a:avLst/>
          </a:prstGeom>
          <a:solidFill>
            <a:schemeClr val="bg1"/>
          </a:solidFill>
          <a:ln w="38100">
            <a:solidFill>
              <a:srgbClr val="000000"/>
            </a:solidFill>
            <a:round/>
            <a:headEnd/>
            <a:tailEnd/>
          </a:ln>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tabLst>
                <a:tab pos="500063" algn="l"/>
              </a:tabLst>
              <a:defRPr sz="125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tabLst>
                <a:tab pos="500063" algn="l"/>
              </a:tabLst>
              <a:defRPr sz="107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tabLst>
                <a:tab pos="500063" algn="l"/>
              </a:tabLst>
              <a:defRPr sz="8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tabLst>
                <a:tab pos="500063" algn="l"/>
              </a:tabLst>
              <a:defRPr sz="8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ea typeface="MS PGothic" panose="020B0600070205080204" pitchFamily="34" charset="-128"/>
              </a:defRPr>
            </a:lvl9pPr>
          </a:lstStyle>
          <a:p>
            <a:pPr algn="just" eaLnBrk="1" hangingPunct="1">
              <a:spcBef>
                <a:spcPct val="50000"/>
              </a:spcBef>
              <a:buFontTx/>
              <a:buNone/>
            </a:pPr>
            <a:r>
              <a:rPr lang="en-US" altLang="en-US" sz="6600" b="1" dirty="0">
                <a:latin typeface="Avenir Heavy" pitchFamily="124" charset="0"/>
              </a:rPr>
              <a:t>Introduction</a:t>
            </a:r>
            <a:r>
              <a:rPr lang="en-US" altLang="en-US" sz="4800" b="1" dirty="0">
                <a:latin typeface="Avenir Heavy" pitchFamily="124" charset="0"/>
              </a:rPr>
              <a:t> </a:t>
            </a:r>
          </a:p>
          <a:p>
            <a:pPr eaLnBrk="1" hangingPunct="1">
              <a:spcBef>
                <a:spcPct val="10000"/>
              </a:spcBef>
              <a:buFontTx/>
              <a:buNone/>
            </a:pPr>
            <a:r>
              <a:rPr lang="en-US" altLang="en-US" sz="3200" dirty="0">
                <a:latin typeface="Helvetica" panose="020B0604020202020204" pitchFamily="34" charset="0"/>
              </a:rPr>
              <a:t>Coronavirus is a mild to severe illness that spreads through respiratory particles. Population, population density, income per capita, wealth, and population age were compared against the spread of coronavirus, to determine which factors played larger roles. </a:t>
            </a:r>
          </a:p>
          <a:p>
            <a:pPr eaLnBrk="1" hangingPunct="1">
              <a:spcBef>
                <a:spcPct val="10000"/>
              </a:spcBef>
              <a:buFontTx/>
              <a:buNone/>
            </a:pPr>
            <a:endParaRPr lang="en-US" altLang="en-US" sz="4800" dirty="0">
              <a:latin typeface="Avenir Book" pitchFamily="124" charset="0"/>
            </a:endParaRPr>
          </a:p>
          <a:p>
            <a:pPr eaLnBrk="1" hangingPunct="1">
              <a:spcBef>
                <a:spcPct val="10000"/>
              </a:spcBef>
              <a:buFontTx/>
              <a:buNone/>
            </a:pPr>
            <a:r>
              <a:rPr lang="en-US" altLang="en-US" sz="2800" dirty="0">
                <a:latin typeface="Avenir Book" pitchFamily="124" charset="0"/>
              </a:rPr>
              <a:t>		</a:t>
            </a:r>
            <a:endParaRPr lang="en-US" altLang="en-US" sz="2800" i="1" dirty="0">
              <a:solidFill>
                <a:schemeClr val="accent2"/>
              </a:solidFill>
              <a:latin typeface="Avenir Book" pitchFamily="124" charset="0"/>
            </a:endParaRPr>
          </a:p>
          <a:p>
            <a:pPr eaLnBrk="1" hangingPunct="1">
              <a:spcBef>
                <a:spcPct val="10000"/>
              </a:spcBef>
              <a:buFontTx/>
              <a:buNone/>
            </a:pPr>
            <a:endParaRPr lang="en-US" altLang="en-US" sz="2800" dirty="0">
              <a:latin typeface="Avenir Book" pitchFamily="124" charset="0"/>
            </a:endParaRPr>
          </a:p>
        </p:txBody>
      </p:sp>
      <p:sp>
        <p:nvSpPr>
          <p:cNvPr id="15364" name="Text Box 11">
            <a:extLst>
              <a:ext uri="{FF2B5EF4-FFF2-40B4-BE49-F238E27FC236}">
                <a16:creationId xmlns:a16="http://schemas.microsoft.com/office/drawing/2014/main" id="{8487C4B7-53DA-4546-A81D-17748A00B03A}"/>
              </a:ext>
            </a:extLst>
          </p:cNvPr>
          <p:cNvSpPr txBox="1">
            <a:spLocks noChangeArrowheads="1"/>
          </p:cNvSpPr>
          <p:nvPr/>
        </p:nvSpPr>
        <p:spPr bwMode="auto">
          <a:xfrm>
            <a:off x="2579254" y="13867822"/>
            <a:ext cx="10512425" cy="13030778"/>
          </a:xfrm>
          <a:prstGeom prst="rect">
            <a:avLst/>
          </a:prstGeom>
          <a:solidFill>
            <a:schemeClr val="bg1"/>
          </a:solidFill>
          <a:ln w="38100">
            <a:solidFill>
              <a:srgbClr val="000000"/>
            </a:solidFill>
            <a:round/>
            <a:headEnd/>
            <a:tailEnd/>
          </a:ln>
        </p:spPr>
        <p:txBody>
          <a:bodyPr lIns="914400" tIns="457200" rIns="914400" bIns="914400"/>
          <a:lstStyle>
            <a:lvl1pPr>
              <a:spcBef>
                <a:spcPct val="20000"/>
              </a:spcBef>
              <a:buChar char="•"/>
              <a:tabLst>
                <a:tab pos="508000" algn="l"/>
              </a:tabLst>
              <a:defRPr sz="143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tabLst>
                <a:tab pos="508000" algn="l"/>
              </a:tabLst>
              <a:defRPr sz="125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tabLst>
                <a:tab pos="508000" algn="l"/>
              </a:tabLst>
              <a:defRPr sz="107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tabLst>
                <a:tab pos="508000" algn="l"/>
              </a:tabLst>
              <a:defRPr sz="8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tabLst>
                <a:tab pos="508000" algn="l"/>
              </a:tabLst>
              <a:defRPr sz="8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9pPr>
          </a:lstStyle>
          <a:p>
            <a:pPr algn="just" eaLnBrk="1" hangingPunct="1">
              <a:spcBef>
                <a:spcPct val="50000"/>
              </a:spcBef>
              <a:buFontTx/>
              <a:buNone/>
            </a:pPr>
            <a:r>
              <a:rPr lang="en-US" altLang="en-US" sz="6000" b="1" dirty="0">
                <a:solidFill>
                  <a:srgbClr val="000000"/>
                </a:solidFill>
                <a:latin typeface="Avenir Heavy" pitchFamily="124" charset="0"/>
              </a:rPr>
              <a:t>Methodology</a:t>
            </a:r>
            <a:r>
              <a:rPr lang="en-US" altLang="en-US" sz="2400" dirty="0">
                <a:solidFill>
                  <a:srgbClr val="FF8000"/>
                </a:solidFill>
                <a:latin typeface="Avenir Heavy" pitchFamily="124" charset="0"/>
              </a:rPr>
              <a:t>	</a:t>
            </a:r>
            <a:endParaRPr lang="en-US" altLang="en-US" sz="2400" dirty="0">
              <a:latin typeface="Avenir Heavy" pitchFamily="124" charset="0"/>
            </a:endParaRPr>
          </a:p>
          <a:p>
            <a:pPr eaLnBrk="1" hangingPunct="1">
              <a:spcBef>
                <a:spcPct val="10000"/>
              </a:spcBef>
              <a:buFontTx/>
              <a:buNone/>
            </a:pPr>
            <a:r>
              <a:rPr lang="en-US" altLang="en-US" sz="3600" dirty="0">
                <a:latin typeface="Avenir Book" pitchFamily="124" charset="0"/>
              </a:rPr>
              <a:t>Used Python to grab up to date cases on each New Mexico County.</a:t>
            </a:r>
          </a:p>
          <a:p>
            <a:pPr eaLnBrk="1" hangingPunct="1">
              <a:spcBef>
                <a:spcPct val="10000"/>
              </a:spcBef>
              <a:buFontTx/>
              <a:buNone/>
            </a:pPr>
            <a:endParaRPr lang="en-US" altLang="en-US" sz="3600" dirty="0">
              <a:latin typeface="Avenir Book" pitchFamily="124" charset="0"/>
            </a:endParaRPr>
          </a:p>
          <a:p>
            <a:pPr marL="571500" indent="-571500" eaLnBrk="1" hangingPunct="1">
              <a:spcBef>
                <a:spcPct val="10000"/>
              </a:spcBef>
            </a:pPr>
            <a:r>
              <a:rPr lang="en-US" altLang="en-US" sz="3600" dirty="0">
                <a:latin typeface="Avenir Book" pitchFamily="124" charset="0"/>
              </a:rPr>
              <a:t>Normalized cases by population to confirm or deny higher population lead to higher cases. </a:t>
            </a:r>
          </a:p>
          <a:p>
            <a:pPr marL="571500" indent="-571500" eaLnBrk="1" hangingPunct="1">
              <a:spcBef>
                <a:spcPct val="10000"/>
              </a:spcBef>
            </a:pPr>
            <a:r>
              <a:rPr lang="en-US" altLang="en-US" sz="3600" dirty="0">
                <a:latin typeface="Avenir Book" pitchFamily="124" charset="0"/>
              </a:rPr>
              <a:t>Used US Census information to compare population density to rising cases.</a:t>
            </a:r>
          </a:p>
          <a:p>
            <a:pPr marL="571500" indent="-571500" eaLnBrk="1" hangingPunct="1">
              <a:spcBef>
                <a:spcPct val="10000"/>
              </a:spcBef>
            </a:pPr>
            <a:r>
              <a:rPr lang="en-US" altLang="en-US" sz="3600" dirty="0">
                <a:latin typeface="Avenir Book" pitchFamily="124" charset="0"/>
              </a:rPr>
              <a:t>Compared county average age to show how age factors. Analyzed peaks with policy changes, such as reopening.</a:t>
            </a:r>
          </a:p>
          <a:p>
            <a:pPr marL="571500" indent="-571500" eaLnBrk="1" hangingPunct="1">
              <a:spcBef>
                <a:spcPct val="10000"/>
              </a:spcBef>
            </a:pPr>
            <a:r>
              <a:rPr lang="en-US" altLang="en-US" sz="3600" dirty="0">
                <a:latin typeface="Avenir Book" pitchFamily="124" charset="0"/>
              </a:rPr>
              <a:t>Population density was taken from the census and plotted in a tree map. Counties with more dense populations have larger areas on the map.</a:t>
            </a:r>
          </a:p>
          <a:p>
            <a:pPr marL="571500" indent="-571500" eaLnBrk="1" hangingPunct="1">
              <a:spcBef>
                <a:spcPct val="10000"/>
              </a:spcBef>
            </a:pPr>
            <a:r>
              <a:rPr lang="en-US" altLang="en-US" sz="3600" dirty="0">
                <a:latin typeface="Avenir Book" pitchFamily="124" charset="0"/>
              </a:rPr>
              <a:t>Income per capita was compared to growths in total cases between counties to determine whether wealth played in role in the spread.</a:t>
            </a:r>
          </a:p>
        </p:txBody>
      </p:sp>
      <p:sp>
        <p:nvSpPr>
          <p:cNvPr id="15365" name="Text Box 16">
            <a:extLst>
              <a:ext uri="{FF2B5EF4-FFF2-40B4-BE49-F238E27FC236}">
                <a16:creationId xmlns:a16="http://schemas.microsoft.com/office/drawing/2014/main" id="{5C007DC7-9624-443E-A0EA-EF69C0A02BE3}"/>
              </a:ext>
            </a:extLst>
          </p:cNvPr>
          <p:cNvSpPr txBox="1">
            <a:spLocks noChangeArrowheads="1"/>
          </p:cNvSpPr>
          <p:nvPr/>
        </p:nvSpPr>
        <p:spPr bwMode="auto">
          <a:xfrm>
            <a:off x="2579254" y="27428302"/>
            <a:ext cx="10512424" cy="3660959"/>
          </a:xfrm>
          <a:prstGeom prst="rect">
            <a:avLst/>
          </a:prstGeom>
          <a:solidFill>
            <a:schemeClr val="bg1"/>
          </a:solidFill>
          <a:ln w="38100">
            <a:solidFill>
              <a:srgbClr val="000000"/>
            </a:solidFill>
            <a:round/>
            <a:headEnd/>
            <a:tailEnd/>
          </a:ln>
        </p:spPr>
        <p:txBody>
          <a:bodyPr lIns="914400" tIns="457200" rIns="914400" bIns="914400"/>
          <a:lstStyle>
            <a:lvl1pPr>
              <a:spcBef>
                <a:spcPct val="20000"/>
              </a:spcBef>
              <a:buChar char="•"/>
              <a:defRPr sz="143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125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107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8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8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buFontTx/>
              <a:buNone/>
            </a:pPr>
            <a:r>
              <a:rPr lang="en-US" altLang="en-US" sz="5400" b="1" dirty="0">
                <a:solidFill>
                  <a:srgbClr val="000000"/>
                </a:solidFill>
                <a:latin typeface="Avenir Heavy" pitchFamily="124" charset="0"/>
              </a:rPr>
              <a:t>Acknowledgments</a:t>
            </a:r>
            <a:endParaRPr lang="en-US" altLang="en-US" sz="4400" b="1" dirty="0">
              <a:solidFill>
                <a:srgbClr val="000000"/>
              </a:solidFill>
              <a:latin typeface="Avenir Heavy" pitchFamily="124" charset="0"/>
            </a:endParaRPr>
          </a:p>
          <a:p>
            <a:pPr eaLnBrk="1" hangingPunct="1">
              <a:spcBef>
                <a:spcPct val="10000"/>
              </a:spcBef>
            </a:pPr>
            <a:r>
              <a:rPr lang="en-US" altLang="en-US" sz="4000" dirty="0">
                <a:latin typeface="Avenir Book" pitchFamily="124" charset="0"/>
              </a:rPr>
              <a:t>National Security Studies Program and Critical Technology Studies Program</a:t>
            </a:r>
          </a:p>
        </p:txBody>
      </p:sp>
      <p:sp>
        <p:nvSpPr>
          <p:cNvPr id="15366" name="Text Box 12">
            <a:extLst>
              <a:ext uri="{FF2B5EF4-FFF2-40B4-BE49-F238E27FC236}">
                <a16:creationId xmlns:a16="http://schemas.microsoft.com/office/drawing/2014/main" id="{31818638-E454-4E0B-AC58-D4F1DC317C57}"/>
              </a:ext>
            </a:extLst>
          </p:cNvPr>
          <p:cNvSpPr txBox="1">
            <a:spLocks noChangeArrowheads="1"/>
          </p:cNvSpPr>
          <p:nvPr/>
        </p:nvSpPr>
        <p:spPr bwMode="auto">
          <a:xfrm>
            <a:off x="14640898" y="7379261"/>
            <a:ext cx="35388550" cy="19457410"/>
          </a:xfrm>
          <a:prstGeom prst="rect">
            <a:avLst/>
          </a:prstGeom>
          <a:solidFill>
            <a:schemeClr val="bg1"/>
          </a:solidFill>
          <a:ln w="38100">
            <a:solidFill>
              <a:srgbClr val="000000"/>
            </a:solidFill>
            <a:round/>
            <a:headEnd/>
            <a:tailEnd/>
          </a:ln>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tabLst>
                <a:tab pos="500063" algn="l"/>
              </a:tabLst>
              <a:defRPr sz="125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tabLst>
                <a:tab pos="500063" algn="l"/>
              </a:tabLst>
              <a:defRPr sz="107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tabLst>
                <a:tab pos="500063" algn="l"/>
              </a:tabLst>
              <a:defRPr sz="8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tabLst>
                <a:tab pos="500063" algn="l"/>
              </a:tabLst>
              <a:defRPr sz="8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ea typeface="MS PGothic" panose="020B0600070205080204" pitchFamily="34" charset="-128"/>
              </a:defRPr>
            </a:lvl9pPr>
          </a:lstStyle>
          <a:p>
            <a:pPr algn="just" eaLnBrk="1" hangingPunct="1">
              <a:spcBef>
                <a:spcPct val="0"/>
              </a:spcBef>
              <a:buFontTx/>
              <a:buNone/>
            </a:pPr>
            <a:r>
              <a:rPr lang="en-US" altLang="en-US" sz="8800" b="1" dirty="0">
                <a:solidFill>
                  <a:srgbClr val="000000"/>
                </a:solidFill>
                <a:latin typeface="Avenir Heavy" pitchFamily="124" charset="0"/>
              </a:rPr>
              <a:t>Results</a:t>
            </a:r>
            <a:endParaRPr lang="en-US" altLang="en-US" sz="5400" b="1" dirty="0">
              <a:solidFill>
                <a:srgbClr val="000000"/>
              </a:solidFill>
              <a:latin typeface="Avenir Heavy" pitchFamily="124" charset="0"/>
            </a:endParaRPr>
          </a:p>
        </p:txBody>
      </p:sp>
      <p:sp>
        <p:nvSpPr>
          <p:cNvPr id="15367" name="Text Box 14">
            <a:extLst>
              <a:ext uri="{FF2B5EF4-FFF2-40B4-BE49-F238E27FC236}">
                <a16:creationId xmlns:a16="http://schemas.microsoft.com/office/drawing/2014/main" id="{0B361515-6792-4ABB-9D4F-6DF6CEE77DB5}"/>
              </a:ext>
            </a:extLst>
          </p:cNvPr>
          <p:cNvSpPr txBox="1">
            <a:spLocks noChangeArrowheads="1"/>
          </p:cNvSpPr>
          <p:nvPr/>
        </p:nvSpPr>
        <p:spPr bwMode="auto">
          <a:xfrm>
            <a:off x="2328429" y="5441372"/>
            <a:ext cx="47701200"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74320" tIns="274320" rIns="274320" bIns="274320" anchor="ctr">
            <a:spAutoFit/>
          </a:bodyPr>
          <a:lstStyle>
            <a:lvl1pPr>
              <a:spcBef>
                <a:spcPct val="20000"/>
              </a:spcBef>
              <a:buChar char="•"/>
              <a:defRPr sz="143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125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107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8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8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9pPr>
          </a:lstStyle>
          <a:p>
            <a:pPr algn="ctr" eaLnBrk="1" hangingPunct="1">
              <a:lnSpc>
                <a:spcPts val="2400"/>
              </a:lnSpc>
              <a:spcBef>
                <a:spcPct val="50000"/>
              </a:spcBef>
              <a:spcAft>
                <a:spcPts val="600"/>
              </a:spcAft>
              <a:buFontTx/>
              <a:buNone/>
            </a:pPr>
            <a:r>
              <a:rPr lang="en-US" altLang="en-US" sz="5400" b="1" dirty="0">
                <a:latin typeface="Avenir Medium" pitchFamily="124" charset="0"/>
              </a:rPr>
              <a:t>John Ng</a:t>
            </a:r>
            <a:r>
              <a:rPr lang="en-US" altLang="en-US" sz="5400" dirty="0">
                <a:latin typeface="Avenir Book" pitchFamily="124" charset="0"/>
              </a:rPr>
              <a:t>, University of New Mexico, Computer Science (B.S. Expected: May 2021), jng15@unm.edu</a:t>
            </a:r>
          </a:p>
          <a:p>
            <a:pPr algn="ctr" eaLnBrk="1" hangingPunct="1">
              <a:lnSpc>
                <a:spcPts val="2400"/>
              </a:lnSpc>
              <a:spcBef>
                <a:spcPct val="50000"/>
              </a:spcBef>
              <a:spcAft>
                <a:spcPts val="600"/>
              </a:spcAft>
              <a:buFontTx/>
              <a:buNone/>
            </a:pPr>
            <a:r>
              <a:rPr lang="en-US" altLang="en-US" sz="5400" b="1" dirty="0">
                <a:latin typeface="Avenir Medium" pitchFamily="124" charset="0"/>
              </a:rPr>
              <a:t>Mentor: Tyler Morrow, </a:t>
            </a:r>
            <a:r>
              <a:rPr lang="en-US" altLang="en-US" sz="5400" dirty="0">
                <a:latin typeface="Avenir Medium" pitchFamily="124" charset="0"/>
              </a:rPr>
              <a:t>Adjunct Professor, Department of Computer Science, University of New Mexico</a:t>
            </a:r>
          </a:p>
        </p:txBody>
      </p:sp>
      <p:sp>
        <p:nvSpPr>
          <p:cNvPr id="14344" name="Text Box 15">
            <a:extLst>
              <a:ext uri="{FF2B5EF4-FFF2-40B4-BE49-F238E27FC236}">
                <a16:creationId xmlns:a16="http://schemas.microsoft.com/office/drawing/2014/main" id="{16927907-F237-4D4D-8D4E-E8598BE8F4A2}"/>
              </a:ext>
            </a:extLst>
          </p:cNvPr>
          <p:cNvSpPr txBox="1">
            <a:spLocks noChangeArrowheads="1"/>
          </p:cNvSpPr>
          <p:nvPr/>
        </p:nvSpPr>
        <p:spPr bwMode="auto">
          <a:xfrm>
            <a:off x="14640898" y="27428301"/>
            <a:ext cx="21551352" cy="3660959"/>
          </a:xfrm>
          <a:prstGeom prst="rect">
            <a:avLst/>
          </a:prstGeom>
          <a:solidFill>
            <a:schemeClr val="bg1"/>
          </a:solidFill>
          <a:ln w="38100">
            <a:solidFill>
              <a:srgbClr val="000000"/>
            </a:solidFill>
            <a:round/>
            <a:headEnd/>
            <a:tailEnd/>
          </a:ln>
        </p:spPr>
        <p:txBody>
          <a:bodyPr lIns="914400" tIns="457200" rIns="914400" bIns="914400"/>
          <a:lstStyle>
            <a:lvl1pPr marL="500063" indent="-500063"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eaLnBrk="1" hangingPunct="1">
              <a:spcBef>
                <a:spcPct val="10000"/>
              </a:spcBef>
              <a:defRPr/>
            </a:pPr>
            <a:r>
              <a:rPr lang="en-US" altLang="en-US" sz="5400" b="1" dirty="0">
                <a:solidFill>
                  <a:srgbClr val="000000"/>
                </a:solidFill>
                <a:latin typeface="Avenir Heavy" pitchFamily="124" charset="0"/>
              </a:rPr>
              <a:t>   Conclusion</a:t>
            </a:r>
            <a:endParaRPr lang="en-US" altLang="en-US" dirty="0">
              <a:solidFill>
                <a:srgbClr val="000000"/>
              </a:solidFill>
              <a:latin typeface="Avenir Heavy" pitchFamily="124" charset="0"/>
            </a:endParaRPr>
          </a:p>
          <a:p>
            <a:pPr eaLnBrk="1" hangingPunct="1">
              <a:spcBef>
                <a:spcPct val="10000"/>
              </a:spcBef>
              <a:defRPr/>
            </a:pPr>
            <a:r>
              <a:rPr lang="en-US" altLang="en-US" dirty="0">
                <a:solidFill>
                  <a:srgbClr val="000000"/>
                </a:solidFill>
                <a:latin typeface="Avenir Heavy" pitchFamily="124" charset="0"/>
              </a:rPr>
              <a:t>	Living in a wealthier county does not slow down the spread of the coronavirus. Living in a county that is densely populated will increase your chance of getting the disease. Counties with younger generations will likely see higher cases. This all comes down to percentage. To prevent spreading the disease we need to lower the chance of it spreading by staying at home or social distancing when possible, wearing a mask,  and having access to sanitation.</a:t>
            </a:r>
            <a:endParaRPr lang="en-US" altLang="en-US" dirty="0">
              <a:solidFill>
                <a:srgbClr val="000000"/>
              </a:solidFill>
              <a:latin typeface="Avenir Book" pitchFamily="124" charset="0"/>
            </a:endParaRPr>
          </a:p>
        </p:txBody>
      </p:sp>
      <p:sp>
        <p:nvSpPr>
          <p:cNvPr id="15369" name="Text Box 70">
            <a:extLst>
              <a:ext uri="{FF2B5EF4-FFF2-40B4-BE49-F238E27FC236}">
                <a16:creationId xmlns:a16="http://schemas.microsoft.com/office/drawing/2014/main" id="{45A37D39-D3C9-43A3-8EDA-86198F38A491}"/>
              </a:ext>
            </a:extLst>
          </p:cNvPr>
          <p:cNvSpPr txBox="1">
            <a:spLocks noChangeArrowheads="1"/>
          </p:cNvSpPr>
          <p:nvPr/>
        </p:nvSpPr>
        <p:spPr bwMode="auto">
          <a:xfrm>
            <a:off x="37551695" y="27475546"/>
            <a:ext cx="12477753" cy="3660959"/>
          </a:xfrm>
          <a:prstGeom prst="rect">
            <a:avLst/>
          </a:prstGeom>
          <a:solidFill>
            <a:schemeClr val="bg1"/>
          </a:solidFill>
          <a:ln w="38100">
            <a:solidFill>
              <a:srgbClr val="000000"/>
            </a:solidFill>
            <a:round/>
            <a:headEnd/>
            <a:tailEnd/>
          </a:ln>
        </p:spPr>
        <p:txBody>
          <a:bodyPr lIns="914400" tIns="457200" rIns="914400" bIns="914400"/>
          <a:lstStyle>
            <a:lvl1pPr>
              <a:spcBef>
                <a:spcPct val="20000"/>
              </a:spcBef>
              <a:buChar char="•"/>
              <a:defRPr sz="143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125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107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8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8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4400" b="1" dirty="0">
                <a:solidFill>
                  <a:srgbClr val="000000"/>
                </a:solidFill>
                <a:latin typeface="Avenir Heavy" pitchFamily="124" charset="0"/>
              </a:rPr>
              <a:t>						  Further Information</a:t>
            </a:r>
          </a:p>
          <a:p>
            <a:pPr algn="r" eaLnBrk="1" hangingPunct="1">
              <a:spcBef>
                <a:spcPct val="10000"/>
              </a:spcBef>
              <a:buFontTx/>
              <a:buNone/>
            </a:pPr>
            <a:r>
              <a:rPr lang="en-US" altLang="en-US" sz="3600" dirty="0">
                <a:solidFill>
                  <a:srgbClr val="000000"/>
                </a:solidFill>
                <a:latin typeface="Avenir Book" pitchFamily="124" charset="0"/>
              </a:rPr>
              <a:t>	  Please email me at </a:t>
            </a:r>
            <a:r>
              <a:rPr lang="en-US" altLang="en-US" sz="3600" dirty="0">
                <a:solidFill>
                  <a:srgbClr val="000000"/>
                </a:solidFill>
                <a:latin typeface="Avenir Book" pitchFamily="124" charset="0"/>
                <a:hlinkClick r:id="rId4"/>
              </a:rPr>
              <a:t>jng15@unm.com</a:t>
            </a:r>
            <a:endParaRPr lang="en-US" altLang="en-US" sz="3600" dirty="0">
              <a:solidFill>
                <a:srgbClr val="000000"/>
              </a:solidFill>
              <a:latin typeface="Avenir Book" pitchFamily="124" charset="0"/>
            </a:endParaRPr>
          </a:p>
          <a:p>
            <a:pPr eaLnBrk="1" hangingPunct="1">
              <a:spcBef>
                <a:spcPct val="10000"/>
              </a:spcBef>
              <a:buFontTx/>
              <a:buNone/>
            </a:pPr>
            <a:r>
              <a:rPr lang="en-US" altLang="en-US" sz="5400" b="1" dirty="0">
                <a:solidFill>
                  <a:srgbClr val="000000"/>
                </a:solidFill>
                <a:latin typeface="Avenir Heavy" pitchFamily="124" charset="0"/>
              </a:rPr>
              <a:t>References</a:t>
            </a:r>
          </a:p>
          <a:p>
            <a:pPr eaLnBrk="1" hangingPunct="1">
              <a:buNone/>
              <a:defRPr/>
            </a:pPr>
            <a:r>
              <a:rPr lang="en-US" altLang="en-US" sz="3600" dirty="0">
                <a:latin typeface="Avenir Book" pitchFamily="124" charset="0"/>
              </a:rPr>
              <a:t>KOAT 7 Coronavirus Heat Map of New Mexico Counties</a:t>
            </a:r>
            <a:br>
              <a:rPr lang="en-US" altLang="en-US" sz="1200" dirty="0">
                <a:latin typeface="Avenir Book" pitchFamily="124" charset="0"/>
              </a:rPr>
            </a:br>
            <a:endParaRPr lang="en-US" altLang="en-US" sz="3600" dirty="0">
              <a:latin typeface="Avenir Book" pitchFamily="124" charset="0"/>
            </a:endParaRPr>
          </a:p>
          <a:p>
            <a:pPr algn="r" eaLnBrk="1" hangingPunct="1">
              <a:spcBef>
                <a:spcPct val="10000"/>
              </a:spcBef>
              <a:buFontTx/>
              <a:buNone/>
            </a:pPr>
            <a:endParaRPr lang="en-US" altLang="en-US" sz="3600" dirty="0">
              <a:solidFill>
                <a:srgbClr val="000000"/>
              </a:solidFill>
              <a:latin typeface="Avenir Book" pitchFamily="124" charset="0"/>
            </a:endParaRPr>
          </a:p>
        </p:txBody>
      </p:sp>
      <p:sp>
        <p:nvSpPr>
          <p:cNvPr id="15371" name="TextBox 5">
            <a:extLst>
              <a:ext uri="{FF2B5EF4-FFF2-40B4-BE49-F238E27FC236}">
                <a16:creationId xmlns:a16="http://schemas.microsoft.com/office/drawing/2014/main" id="{8BCC4CA7-3CED-45A8-85E6-34AFCD4F0BA6}"/>
              </a:ext>
            </a:extLst>
          </p:cNvPr>
          <p:cNvSpPr txBox="1">
            <a:spLocks noChangeArrowheads="1"/>
          </p:cNvSpPr>
          <p:nvPr/>
        </p:nvSpPr>
        <p:spPr bwMode="auto">
          <a:xfrm>
            <a:off x="58198904" y="6859010"/>
            <a:ext cx="184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143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125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107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8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8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3200">
              <a:latin typeface="Helvetica" panose="020B0604020202020204" pitchFamily="34" charset="0"/>
            </a:endParaRPr>
          </a:p>
        </p:txBody>
      </p:sp>
      <p:sp>
        <p:nvSpPr>
          <p:cNvPr id="15376" name="TextBox 14">
            <a:extLst>
              <a:ext uri="{FF2B5EF4-FFF2-40B4-BE49-F238E27FC236}">
                <a16:creationId xmlns:a16="http://schemas.microsoft.com/office/drawing/2014/main" id="{58C8F2A7-D4C5-43B2-BE5C-B7E1086FF512}"/>
              </a:ext>
            </a:extLst>
          </p:cNvPr>
          <p:cNvSpPr txBox="1">
            <a:spLocks noChangeArrowheads="1"/>
          </p:cNvSpPr>
          <p:nvPr/>
        </p:nvSpPr>
        <p:spPr bwMode="auto">
          <a:xfrm>
            <a:off x="28173011" y="21129750"/>
            <a:ext cx="21204589"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3200">
                <a:solidFill>
                  <a:schemeClr val="tx1"/>
                </a:solidFill>
                <a:latin typeface="Helvetica" panose="020B0604020202020204" pitchFamily="34" charset="0"/>
                <a:ea typeface="MS PGothic" panose="020B0600070205080204" pitchFamily="34" charset="-128"/>
              </a:defRPr>
            </a:lvl1pPr>
            <a:lvl2pPr marL="742950" indent="-285750">
              <a:defRPr sz="3200">
                <a:solidFill>
                  <a:schemeClr val="tx1"/>
                </a:solidFill>
                <a:latin typeface="Helvetica" panose="020B0604020202020204" pitchFamily="34" charset="0"/>
                <a:ea typeface="MS PGothic" panose="020B0600070205080204" pitchFamily="34" charset="-128"/>
              </a:defRPr>
            </a:lvl2pPr>
            <a:lvl3pPr marL="1143000" indent="-228600">
              <a:defRPr sz="3200">
                <a:solidFill>
                  <a:schemeClr val="tx1"/>
                </a:solidFill>
                <a:latin typeface="Helvetica" panose="020B0604020202020204" pitchFamily="34" charset="0"/>
                <a:ea typeface="MS PGothic" panose="020B0600070205080204" pitchFamily="34" charset="-128"/>
              </a:defRPr>
            </a:lvl3pPr>
            <a:lvl4pPr marL="1600200" indent="-228600">
              <a:defRPr sz="3200">
                <a:solidFill>
                  <a:schemeClr val="tx1"/>
                </a:solidFill>
                <a:latin typeface="Helvetica" panose="020B0604020202020204" pitchFamily="34" charset="0"/>
                <a:ea typeface="MS PGothic" panose="020B0600070205080204" pitchFamily="34" charset="-128"/>
              </a:defRPr>
            </a:lvl4pPr>
            <a:lvl5pPr marL="2057400" indent="-22860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eaLnBrk="1" hangingPunct="1">
              <a:buFont typeface="Arial" panose="020B0604020202020204" pitchFamily="34" charset="0"/>
              <a:buChar char="•"/>
            </a:pPr>
            <a:r>
              <a:rPr lang="en-US" altLang="en-US" sz="3600" dirty="0"/>
              <a:t>This graph shows the total cases normalized by the county’s respective population.</a:t>
            </a:r>
          </a:p>
          <a:p>
            <a:pPr eaLnBrk="1" hangingPunct="1">
              <a:buFont typeface="Arial" panose="020B0604020202020204" pitchFamily="34" charset="0"/>
              <a:buChar char="•"/>
            </a:pPr>
            <a:r>
              <a:rPr lang="en-US" altLang="en-US" sz="3600" dirty="0"/>
              <a:t>Bernalillo, McKinley, San Juan, Doña Ana, and Otero have the highest number of cases. </a:t>
            </a:r>
          </a:p>
          <a:p>
            <a:pPr marL="0" indent="0" eaLnBrk="1" hangingPunct="1"/>
            <a:endParaRPr lang="en-US" altLang="en-US" sz="3600" dirty="0"/>
          </a:p>
          <a:p>
            <a:pPr marL="0" indent="0" eaLnBrk="1" hangingPunct="1"/>
            <a:endParaRPr lang="en-US" altLang="en-US" sz="3600" dirty="0"/>
          </a:p>
          <a:p>
            <a:pPr marL="0" indent="0" eaLnBrk="1" hangingPunct="1"/>
            <a:r>
              <a:rPr lang="en-US" altLang="en-US" sz="3600" dirty="0"/>
              <a:t>Compared against wealth and population, analysis showed that the counties with the highest cases were not wealthier. Population did not impact as highly as population density. As you can see above, even when normalized by population, densely populated counties suffered the most cases. Counties like Santa Fe County have high population, but their number of cases were roughly ten times smaller than Bernalillo yet having 1/5 the population.</a:t>
            </a:r>
          </a:p>
        </p:txBody>
      </p:sp>
      <p:pic>
        <p:nvPicPr>
          <p:cNvPr id="15382" name="Picture 19">
            <a:extLst>
              <a:ext uri="{FF2B5EF4-FFF2-40B4-BE49-F238E27FC236}">
                <a16:creationId xmlns:a16="http://schemas.microsoft.com/office/drawing/2014/main" id="{3ADC6232-323F-4520-AE2A-2C81E138CD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01970" y="27772435"/>
            <a:ext cx="4516437"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869A3BDA-A2D1-41FF-9AC7-9ED4FD9C9FEE}"/>
              </a:ext>
            </a:extLst>
          </p:cNvPr>
          <p:cNvSpPr txBox="1"/>
          <p:nvPr/>
        </p:nvSpPr>
        <p:spPr>
          <a:xfrm>
            <a:off x="6878781" y="867495"/>
            <a:ext cx="38695745" cy="4339650"/>
          </a:xfrm>
          <a:prstGeom prst="rect">
            <a:avLst/>
          </a:prstGeom>
          <a:noFill/>
        </p:spPr>
        <p:txBody>
          <a:bodyPr wrap="square" rtlCol="0">
            <a:spAutoFit/>
          </a:bodyPr>
          <a:lstStyle/>
          <a:p>
            <a:r>
              <a:rPr lang="en-US" sz="13800" dirty="0">
                <a:latin typeface="Arial Black" panose="020B0A04020102020204" pitchFamily="34" charset="0"/>
              </a:rPr>
              <a:t>Comparing Factors to the Spread of Coronavirus in New Mexico Counties</a:t>
            </a:r>
          </a:p>
        </p:txBody>
      </p:sp>
      <p:pic>
        <p:nvPicPr>
          <p:cNvPr id="4" name="Picture 3" descr="A screenshot of a map&#10;&#10;Description automatically generated">
            <a:extLst>
              <a:ext uri="{FF2B5EF4-FFF2-40B4-BE49-F238E27FC236}">
                <a16:creationId xmlns:a16="http://schemas.microsoft.com/office/drawing/2014/main" id="{6B367E57-C0F2-45D5-A58C-0D228B15198E}"/>
              </a:ext>
            </a:extLst>
          </p:cNvPr>
          <p:cNvPicPr>
            <a:picLocks noChangeAspect="1"/>
          </p:cNvPicPr>
          <p:nvPr/>
        </p:nvPicPr>
        <p:blipFill rotWithShape="1">
          <a:blip r:embed="rId6"/>
          <a:srcRect l="6239" t="5560" r="6228" b="5087"/>
          <a:stretch/>
        </p:blipFill>
        <p:spPr>
          <a:xfrm>
            <a:off x="26277697" y="8077547"/>
            <a:ext cx="23751751" cy="12413325"/>
          </a:xfrm>
          <a:prstGeom prst="rect">
            <a:avLst/>
          </a:prstGeom>
        </p:spPr>
      </p:pic>
      <p:pic>
        <p:nvPicPr>
          <p:cNvPr id="6" name="Picture 5" descr="A close up of a map&#10;&#10;Description automatically generated">
            <a:extLst>
              <a:ext uri="{FF2B5EF4-FFF2-40B4-BE49-F238E27FC236}">
                <a16:creationId xmlns:a16="http://schemas.microsoft.com/office/drawing/2014/main" id="{61069A28-3FF3-487E-91AB-6076233E6F94}"/>
              </a:ext>
            </a:extLst>
          </p:cNvPr>
          <p:cNvPicPr>
            <a:picLocks noChangeAspect="1"/>
          </p:cNvPicPr>
          <p:nvPr/>
        </p:nvPicPr>
        <p:blipFill>
          <a:blip r:embed="rId7"/>
          <a:stretch>
            <a:fillRect/>
          </a:stretch>
        </p:blipFill>
        <p:spPr>
          <a:xfrm>
            <a:off x="15095104" y="10827949"/>
            <a:ext cx="11528688" cy="12980664"/>
          </a:xfrm>
          <a:prstGeom prst="rect">
            <a:avLst/>
          </a:prstGeom>
        </p:spPr>
      </p:pic>
      <p:sp>
        <p:nvSpPr>
          <p:cNvPr id="12" name="TextBox 11">
            <a:extLst>
              <a:ext uri="{FF2B5EF4-FFF2-40B4-BE49-F238E27FC236}">
                <a16:creationId xmlns:a16="http://schemas.microsoft.com/office/drawing/2014/main" id="{C6DD8581-AC0B-450F-BD79-9655727FBC2C}"/>
              </a:ext>
            </a:extLst>
          </p:cNvPr>
          <p:cNvSpPr txBox="1"/>
          <p:nvPr/>
        </p:nvSpPr>
        <p:spPr>
          <a:xfrm>
            <a:off x="15272110" y="24624739"/>
            <a:ext cx="11037672" cy="1569660"/>
          </a:xfrm>
          <a:prstGeom prst="rect">
            <a:avLst/>
          </a:prstGeom>
          <a:noFill/>
        </p:spPr>
        <p:txBody>
          <a:bodyPr wrap="square" rtlCol="0">
            <a:spAutoFit/>
          </a:bodyPr>
          <a:lstStyle/>
          <a:p>
            <a:r>
              <a:rPr lang="en-US" dirty="0"/>
              <a:t>New Mexico County Heat map of confirmed cases. Here we can see hot spots in the state. Counties with high population density and lower average population age.</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9574</TotalTime>
  <Words>478</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Avenir Book</vt:lpstr>
      <vt:lpstr>Avenir Heavy</vt:lpstr>
      <vt:lpstr>Avenir Medium</vt:lpstr>
      <vt:lpstr>Arial</vt:lpstr>
      <vt:lpstr>Arial Black</vt:lpstr>
      <vt:lpstr>Calibri</vt:lpstr>
      <vt:lpstr>Helvetica</vt:lpstr>
      <vt:lpstr>Times New Roman</vt:lpstr>
      <vt:lpstr>Default Design</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subject>conference poster</dc:subject>
  <dc:creator>Colin Purrington</dc:creator>
  <cp:keywords>poster, conference, session, meeting, symposium, research, presentation</cp:keywords>
  <dc:description>Copyright Colin Purrington 2019</dc:description>
  <cp:lastModifiedBy>John</cp:lastModifiedBy>
  <cp:revision>627</cp:revision>
  <cp:lastPrinted>2011-10-30T12:54:45Z</cp:lastPrinted>
  <dcterms:created xsi:type="dcterms:W3CDTF">2012-06-12T14:08:55Z</dcterms:created>
  <dcterms:modified xsi:type="dcterms:W3CDTF">2020-08-05T03:16:06Z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