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bril Fatface"/>
      <p:regular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7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2.xml"/><Relationship Id="rId18" Type="http://schemas.openxmlformats.org/officeDocument/2006/relationships/font" Target="fonts/AbrilFatfac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4e93dfc2a_4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4e93dfc2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4e93dfc2a_4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4e93dfc2a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4e93dfc2a_4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4e93dfc2a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4e93dfc2a_4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4e93dfc2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4e93dfc2a_4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4e93dfc2a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4e93dfc2a_4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4e93dfc2a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4e93dfc2a_4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4e93dfc2a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4e93dfc2a_4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4e93dfc2a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4e93dfc2a_4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4e93dfc2a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639239" y="2826072"/>
            <a:ext cx="2780456" cy="1452093"/>
            <a:chOff x="2176863" y="4518413"/>
            <a:chExt cx="5362500" cy="1301975"/>
          </a:xfrm>
        </p:grpSpPr>
        <p:sp>
          <p:nvSpPr>
            <p:cNvPr id="64" name="Google Shape;64;p13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740987" y="2908723"/>
            <a:ext cx="476460" cy="110700"/>
            <a:chOff x="2147366" y="4139382"/>
            <a:chExt cx="635280" cy="147600"/>
          </a:xfrm>
        </p:grpSpPr>
        <p:sp>
          <p:nvSpPr>
            <p:cNvPr id="67" name="Google Shape;67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13"/>
          <p:cNvSpPr/>
          <p:nvPr/>
        </p:nvSpPr>
        <p:spPr>
          <a:xfrm>
            <a:off x="1213604" y="712229"/>
            <a:ext cx="6669900" cy="30822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1328538" y="794810"/>
            <a:ext cx="476460" cy="110700"/>
            <a:chOff x="2147366" y="4139382"/>
            <a:chExt cx="635280" cy="147600"/>
          </a:xfrm>
        </p:grpSpPr>
        <p:sp>
          <p:nvSpPr>
            <p:cNvPr id="72" name="Google Shape;72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4140038" y="3454782"/>
            <a:ext cx="4021875" cy="976481"/>
            <a:chOff x="2176863" y="4518413"/>
            <a:chExt cx="5362500" cy="1301975"/>
          </a:xfrm>
        </p:grpSpPr>
        <p:sp>
          <p:nvSpPr>
            <p:cNvPr id="76" name="Google Shape;76;p13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4241800" y="3537373"/>
            <a:ext cx="476460" cy="110700"/>
            <a:chOff x="2147366" y="4139382"/>
            <a:chExt cx="635280" cy="147600"/>
          </a:xfrm>
        </p:grpSpPr>
        <p:sp>
          <p:nvSpPr>
            <p:cNvPr id="79" name="Google Shape;79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3"/>
          <p:cNvSpPr txBox="1"/>
          <p:nvPr>
            <p:ph type="title"/>
          </p:nvPr>
        </p:nvSpPr>
        <p:spPr>
          <a:xfrm>
            <a:off x="1632656" y="853350"/>
            <a:ext cx="50976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4300144" y="3730650"/>
            <a:ext cx="37017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87" name="Google Shape;87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29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93" name="Google Shape;93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4"/>
          <p:cNvSpPr txBox="1"/>
          <p:nvPr>
            <p:ph type="title"/>
          </p:nvPr>
        </p:nvSpPr>
        <p:spPr>
          <a:xfrm>
            <a:off x="1096838" y="1346738"/>
            <a:ext cx="3991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45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096819" y="2173669"/>
            <a:ext cx="3991800" cy="1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6150825" y="3104081"/>
            <a:ext cx="2631825" cy="1523025"/>
            <a:chOff x="8115925" y="1776575"/>
            <a:chExt cx="3509100" cy="2030700"/>
          </a:xfrm>
        </p:grpSpPr>
        <p:sp>
          <p:nvSpPr>
            <p:cNvPr id="100" name="Google Shape;100;p1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" name="Google Shape;101;p1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" name="Google Shape;105;p15"/>
          <p:cNvGrpSpPr/>
          <p:nvPr/>
        </p:nvGrpSpPr>
        <p:grpSpPr>
          <a:xfrm>
            <a:off x="361350" y="3104081"/>
            <a:ext cx="2631825" cy="1523025"/>
            <a:chOff x="396625" y="1776575"/>
            <a:chExt cx="3509100" cy="2030700"/>
          </a:xfrm>
        </p:grpSpPr>
        <p:sp>
          <p:nvSpPr>
            <p:cNvPr id="106" name="Google Shape;106;p1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" name="Google Shape;107;p1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15"/>
          <p:cNvGrpSpPr/>
          <p:nvPr/>
        </p:nvGrpSpPr>
        <p:grpSpPr>
          <a:xfrm>
            <a:off x="3256088" y="3104081"/>
            <a:ext cx="2631825" cy="1523025"/>
            <a:chOff x="4234200" y="1776575"/>
            <a:chExt cx="3509100" cy="2030700"/>
          </a:xfrm>
        </p:grpSpPr>
        <p:sp>
          <p:nvSpPr>
            <p:cNvPr id="112" name="Google Shape;112;p1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113;p1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" name="Google Shape;117;p15"/>
          <p:cNvGrpSpPr/>
          <p:nvPr/>
        </p:nvGrpSpPr>
        <p:grpSpPr>
          <a:xfrm>
            <a:off x="361350" y="1332431"/>
            <a:ext cx="2631825" cy="1523025"/>
            <a:chOff x="396625" y="1776575"/>
            <a:chExt cx="3509100" cy="2030700"/>
          </a:xfrm>
        </p:grpSpPr>
        <p:sp>
          <p:nvSpPr>
            <p:cNvPr id="118" name="Google Shape;118;p1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" name="Google Shape;119;p1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20" name="Google Shape;120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" name="Google Shape;123;p15"/>
          <p:cNvGrpSpPr/>
          <p:nvPr/>
        </p:nvGrpSpPr>
        <p:grpSpPr>
          <a:xfrm>
            <a:off x="6150825" y="1332431"/>
            <a:ext cx="2631825" cy="1523025"/>
            <a:chOff x="8115925" y="1776575"/>
            <a:chExt cx="3509100" cy="2030700"/>
          </a:xfrm>
        </p:grpSpPr>
        <p:sp>
          <p:nvSpPr>
            <p:cNvPr id="124" name="Google Shape;124;p1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1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15"/>
          <p:cNvGrpSpPr/>
          <p:nvPr/>
        </p:nvGrpSpPr>
        <p:grpSpPr>
          <a:xfrm>
            <a:off x="3256088" y="1332431"/>
            <a:ext cx="2631825" cy="1523025"/>
            <a:chOff x="4234200" y="1776575"/>
            <a:chExt cx="3509100" cy="2030700"/>
          </a:xfrm>
        </p:grpSpPr>
        <p:sp>
          <p:nvSpPr>
            <p:cNvPr id="130" name="Google Shape;130;p1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" name="Google Shape;131;p1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15"/>
          <p:cNvSpPr txBox="1"/>
          <p:nvPr>
            <p:ph type="title"/>
          </p:nvPr>
        </p:nvSpPr>
        <p:spPr>
          <a:xfrm>
            <a:off x="368081" y="392456"/>
            <a:ext cx="840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431963" y="1828181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2" type="body"/>
          </p:nvPr>
        </p:nvSpPr>
        <p:spPr>
          <a:xfrm>
            <a:off x="3313960" y="1828181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3" type="body"/>
          </p:nvPr>
        </p:nvSpPr>
        <p:spPr>
          <a:xfrm>
            <a:off x="431963" y="3587569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4" type="body"/>
          </p:nvPr>
        </p:nvSpPr>
        <p:spPr>
          <a:xfrm>
            <a:off x="3313960" y="3587569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5" type="title"/>
          </p:nvPr>
        </p:nvSpPr>
        <p:spPr>
          <a:xfrm>
            <a:off x="7070306" y="3135150"/>
            <a:ext cx="1625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6" type="title"/>
          </p:nvPr>
        </p:nvSpPr>
        <p:spPr>
          <a:xfrm>
            <a:off x="3336525" y="1534950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7" type="title"/>
          </p:nvPr>
        </p:nvSpPr>
        <p:spPr>
          <a:xfrm>
            <a:off x="368081" y="3065744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8" type="title"/>
          </p:nvPr>
        </p:nvSpPr>
        <p:spPr>
          <a:xfrm>
            <a:off x="3336525" y="3065744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9" type="body"/>
          </p:nvPr>
        </p:nvSpPr>
        <p:spPr>
          <a:xfrm>
            <a:off x="6224531" y="1828181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3" type="body"/>
          </p:nvPr>
        </p:nvSpPr>
        <p:spPr>
          <a:xfrm>
            <a:off x="6224531" y="3587569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4" type="title"/>
          </p:nvPr>
        </p:nvSpPr>
        <p:spPr>
          <a:xfrm>
            <a:off x="6304969" y="1534950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5" type="title"/>
          </p:nvPr>
        </p:nvSpPr>
        <p:spPr>
          <a:xfrm>
            <a:off x="6304969" y="3065744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839363" y="8173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6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151" name="Google Shape;15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6"/>
          <p:cNvSpPr txBox="1"/>
          <p:nvPr>
            <p:ph type="title"/>
          </p:nvPr>
        </p:nvSpPr>
        <p:spPr>
          <a:xfrm>
            <a:off x="2858775" y="1531247"/>
            <a:ext cx="4759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drich"/>
              <a:buNone/>
              <a:defRPr sz="45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525725" y="3039629"/>
            <a:ext cx="609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gKhTr/CS519.O11.git" TargetMode="External"/><Relationship Id="rId4" Type="http://schemas.openxmlformats.org/officeDocument/2006/relationships/hyperlink" Target="https://youtu.be/VWJKArE2rW0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182950" y="3162250"/>
            <a:ext cx="4778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Phan Tiến Quân</a:t>
            </a:r>
            <a:r>
              <a:rPr b="1" lang="en" sz="2400"/>
              <a:t> - </a:t>
            </a:r>
            <a:r>
              <a:rPr b="1" lang="en" sz="2400"/>
              <a:t>21522502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Nguyễn Khánh Trình - 21522717</a:t>
            </a:r>
            <a:r>
              <a:rPr b="1" lang="en"/>
              <a:t> </a:t>
            </a:r>
            <a:endParaRPr b="1"/>
          </a:p>
        </p:txBody>
      </p:sp>
      <p:sp>
        <p:nvSpPr>
          <p:cNvPr id="161" name="Google Shape;161;p17"/>
          <p:cNvSpPr txBox="1"/>
          <p:nvPr/>
        </p:nvSpPr>
        <p:spPr>
          <a:xfrm>
            <a:off x="0" y="899550"/>
            <a:ext cx="91440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ÁP DỤNG CƠ CHẾ ĐA CHÚ Ý</a:t>
            </a:r>
            <a:b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VÀO NHẬN DẠNG</a:t>
            </a:r>
            <a:b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ẢNH KHUÔN MẶT DEEPFAKE</a:t>
            </a:r>
            <a:endParaRPr b="1" sz="3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71900" y="0"/>
            <a:ext cx="82221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471900" y="972900"/>
            <a:ext cx="86721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CS519.O11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 của nhóm: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https://github.com/NgKhTr/CS519.O11.git</a:t>
            </a:r>
            <a:endParaRPr sz="2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https://youtu.be/VWJKArE2rW0</a:t>
            </a:r>
            <a:endParaRPr sz="18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8400" y="2558963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8850" y="2558962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493500" y="4237925"/>
            <a:ext cx="170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71900" y="4210175"/>
            <a:ext cx="368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Phan Tiến Quân - 21522502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675250" y="4210175"/>
            <a:ext cx="401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Nguyễn Khánh Trình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- 21522717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425" y="1339800"/>
            <a:ext cx="5059874" cy="11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3094025" y="811088"/>
            <a:ext cx="565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Cần phải có phương pháp phát hiện deepfake</a:t>
            </a:r>
            <a:endParaRPr sz="2000"/>
          </a:p>
        </p:txBody>
      </p:sp>
      <p:sp>
        <p:nvSpPr>
          <p:cNvPr id="180" name="Google Shape;180;p19"/>
          <p:cNvSpPr/>
          <p:nvPr/>
        </p:nvSpPr>
        <p:spPr>
          <a:xfrm>
            <a:off x="1081500" y="4199375"/>
            <a:ext cx="685800" cy="4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969975"/>
            <a:ext cx="2428651" cy="36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2428650" y="3307075"/>
            <a:ext cx="671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Bài toán phân loại ảnh chi tiết (fine-grained image classification)</a:t>
            </a:r>
            <a:endParaRPr sz="1800"/>
          </a:p>
        </p:txBody>
      </p:sp>
      <p:sp>
        <p:nvSpPr>
          <p:cNvPr id="183" name="Google Shape;183;p19"/>
          <p:cNvSpPr txBox="1"/>
          <p:nvPr/>
        </p:nvSpPr>
        <p:spPr>
          <a:xfrm>
            <a:off x="2582850" y="2538175"/>
            <a:ext cx="64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Bài toán phân loại ảnh nhị phân (binary image classification)</a:t>
            </a:r>
            <a:endParaRPr sz="1800"/>
          </a:p>
        </p:txBody>
      </p:sp>
      <p:sp>
        <p:nvSpPr>
          <p:cNvPr id="184" name="Google Shape;184;p19"/>
          <p:cNvSpPr/>
          <p:nvPr/>
        </p:nvSpPr>
        <p:spPr>
          <a:xfrm>
            <a:off x="2645400" y="828788"/>
            <a:ext cx="457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2428650" y="3671875"/>
            <a:ext cx="6718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Mô hình như thế nào là tối ưu cho bài toán nhận dạng ảnh khuôn mặt deepfake khi ta xem xét nó dưới dạng bài toán phân loại ảnh chi tiết ?</a:t>
            </a:r>
            <a:endParaRPr b="1" sz="1800"/>
          </a:p>
        </p:txBody>
      </p:sp>
      <p:sp>
        <p:nvSpPr>
          <p:cNvPr id="186" name="Google Shape;186;p19"/>
          <p:cNvSpPr/>
          <p:nvPr/>
        </p:nvSpPr>
        <p:spPr>
          <a:xfrm rot="10800000">
            <a:off x="5330550" y="2956000"/>
            <a:ext cx="914400" cy="3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460950" y="1218000"/>
            <a:ext cx="82221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Thực hiện nghiên cứu tìm kiếm kiến trúc phù hợp cho 3 khối được đề ra.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Nghiên cứu phương pháp huấn luyện và tăng cường dữ liệu tối ưu để các bản đồ chú ý độc lập và chứa các thông tin khác nhau.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Thực hiện thử nghiệm mô hình được phát triển với các bộ dữ liệu nhận dạng deepfake hiện tại. Chứng minh được các bản đồ chú ý độc lập nhau.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471900" y="3001600"/>
            <a:ext cx="8222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Phân loại ảnh chi tiết đối với ảnh khuôn mặt: mắt, mũi, miệng, kết cấu khuôn mặt, … chứa thông tin quyết định đến kết quả phân loại.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Cơ chế đa chú ý (multi-attention): nhận dạng và chú ý vào đa dạng (multi) vùng cục bộ chứa trong ảnh chứa thông tin để phân biệt.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471900" y="788925"/>
            <a:ext cx="178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Nội dung</a:t>
            </a:r>
            <a:endParaRPr b="1" sz="28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02" y="1416000"/>
            <a:ext cx="6003398" cy="13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471900" y="2544400"/>
            <a:ext cx="84219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Module attention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tạo các bản đồ chú ý (attention map).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Module attention pooling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gộp thông tin từ bản đồ chú ý với: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đặc trưng cấp thấp được tăng cường.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đặc trưng ngữ nghĩa cấp cao.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Backbone layer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lớp trích xuất đặc trưng.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Cần có phương pháp huấn luyện mới để các attention map độc lập nhau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471900" y="788925"/>
            <a:ext cx="178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Nội dung</a:t>
            </a:r>
            <a:endParaRPr b="1" sz="28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161" y="788925"/>
            <a:ext cx="6298765" cy="18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471900" y="1628175"/>
            <a:ext cx="400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Texture enhancement block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tăng cường các đặc trưng nông ở các lớp đầu.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303900" y="1388850"/>
            <a:ext cx="8536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hảo sát các lớp của các mạng phân loại ảnh tốt hiện nay (EfficientNet, XceptionNet, MobileNet, …) để đưa vào backbone layer.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Nghiên cứu, tìm kiếm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Kiến trúc phù hợp cho 3 khối được đề ra.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Phương pháp huấn luyện phù hợp cho mô hình.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Chứng minh hiệu quả của mô hình chúng tôi đề xuất bằng cách: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Thực nghiệm trên các bộ dữ liệu FaceForencis++, DFDC dataset, Celeb-DF và so sánh kết quả với các mô hình hiện tại.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Minh hoạ bản đồ chú ý để kiểm chứng mô hình.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471900" y="788925"/>
            <a:ext cx="27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Phương pháp</a:t>
            </a:r>
            <a:endParaRPr b="1" sz="28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614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460950" y="1134900"/>
            <a:ext cx="82221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Tìm ra được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Kiến trúc mạng phù hợp cho 3 khối được đề ra.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Phương pháp huấn luyện phù hợp.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Kết quả của mô hình tìm được sẽ tốt hơn so với các mô hình hiện tại bài toán này.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Các bản đồ chú ý thu được sẽ cho ra các kết quả độc lập → nắm bắt được các đặc trưng cục bộ từ nhiều vùng trên khuôn mặt.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66150" y="668100"/>
            <a:ext cx="8898300" cy="4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[1]. Justus Thies, Michael Zollhöfer, Marc Stamminger, Christian Theobalt, Matthias Nießner: Face2Face: Real-time Face Capture and Reenactment of RGB Videos. CoRR abs/2007.14808 (2020)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[2]. Supasorn Suwajanakorn, Steven M. Seitz, Ira Kemelmacher-Shlizerman: Synthesizing Obama: learning lip sync from audio. ACM Trans. Graph. 36(4): 95:1-95:13 (2017)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[3]. Albert Pumarola, Antonio Agudo, Aleix M. Martínez, Alberto Sanfeliu, Francesc Moreno-Noguer: GANimation: Anatomically-Aware Facial Animation from a Single Image. ECCV (10) 2018: 835-851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[4]. Yuval Nirkin, Yosi Keller, Tal Hassner: FSGAN: Subject Agnostic Face Swapping and Reenactment. ICCV 2019: 7183-7192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[5]. Wayne Wu, Yunxuan Zhang, Cheng Li, Chen Qian, Chen Change Loy: ReenactGAN: Learning to Reenact Faces via Boundary Transfer. ECCV (1) 2018: 622-638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[6]. Andreas Rössler, Davide Cozzolino, Luisa Verdoliva, Christian Riess, Justus Thies, Matthias Nießner: FaceForensics++: Learning to Detect Manipulated Facial Images. ICCV 2019: 1-11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[7]. Feng Wang, Weiyang Liu, Hanjun Dai, Haijun Liu, Jian Cheng: Additive Margin Softmax for Face Verification. ICLR (Workshop) 2018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[8]. Xin Yang, Yuezun Li, Siwei Lyu: Exposing Deep Fakes Using Inconsistent Head Poses. ICASSP 2019: 8261-8265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[9]. Yuezun Li, Ming-Ching Chang, Siwei Lyu: In Ictu Oculi: Exposing AI Created Fake Videos by Detecting Eye Blinking. WIFS 2018: 1-7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[10]. Lingzhi Li, Jianmin Bao, Ting Zhang, Hao Yang, Dong Chen, Fang Wen, Baining Guo: Face X-Ray for More General Face Forgery Detection. CVPR 2020: 5000-5009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[11]. Ashish Vaswani, Noam Shazeer, Niki Parmar, Jakob Uszkoreit, Llion Jones, Aidan N. Gomez, Lukasz Kaiser, Illia Polosukhin: Attention is All you Need. NIPS 2017: 5998-6008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[12]. Kai Han, Yunhe Wang, Hanting Chen, Xinghao Chen, Jianyuan Guo, Zhenhua Liu, Yehui Tang, An Xiao, Chunjing Xu, Yixing Xu, Zhaohui Yang, Yiman Zhang, Dacheng Tao: A Survey on Visual Transformer. CoRR abs/2012.12556 (2020)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[13]. Jacob Devlin, Ming-Wei Chang, Kenton Lee, Kristina Toutanova: BERT: Pre-training of Deep Bidirectional Transformers for Language Understanding. NAACL-HLT (1) 2019: 4171-4186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[14]. Heliang Zheng, Jianlong Fu, Tao Mei, Jiebo Luo: Learning Multi-attention Convolutional Neural Network for Fine-Grained Image Recognition. ICCV 2017: 5219-5227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[15]. Brian Dolhansky, Russ Howes, Ben Pflaum, Nicole Baram, Cristian Canton-Ferrer: The Deepfake Detection Challenge (DFDC) Preview Dataset. CoRR abs/1910.08854 (2019)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[16]. Yuezun Li, Xin Yang, Pu Sun, Honggang Qi, Siwei Lyu: Celeb-DF: A Large-Scale Challenging Dataset for DeepFake Forensics. CVPR 2020: 3204-3213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[17]. Andreas Rössler, Davide Cozzolino, Luisa Verdoliva, Christian Riess, Justus Thies, Matthias Nießner: FaceForensics++: Learning to Detect Manipulated Facial Images. ICCV 2019: 1-11</a:t>
            </a:r>
            <a:endParaRPr sz="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