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0.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11.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2.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6"/>
  </p:notesMasterIdLst>
  <p:sldIdLst>
    <p:sldId id="257" r:id="rId3"/>
    <p:sldId id="382" r:id="rId4"/>
    <p:sldId id="393" r:id="rId5"/>
    <p:sldId id="381" r:id="rId6"/>
    <p:sldId id="394" r:id="rId7"/>
    <p:sldId id="395" r:id="rId8"/>
    <p:sldId id="396" r:id="rId9"/>
    <p:sldId id="397" r:id="rId10"/>
    <p:sldId id="398" r:id="rId11"/>
    <p:sldId id="399" r:id="rId12"/>
    <p:sldId id="400" r:id="rId13"/>
    <p:sldId id="401" r:id="rId14"/>
    <p:sldId id="4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D"/>
    <a:srgbClr val="325434"/>
    <a:srgbClr val="6E896A"/>
    <a:srgbClr val="E0BB76"/>
    <a:srgbClr val="EE892F"/>
    <a:srgbClr val="E760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119" d="100"/>
          <a:sy n="119"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72F35-432D-48C0-94A4-C43786BC360B}" type="datetimeFigureOut">
              <a:rPr lang="en-US" smtClean="0"/>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C6F2-4C6C-4F04-91D1-A03EC9387837}" type="slidenum">
              <a:rPr lang="en-US" smtClean="0"/>
              <a:t>‹#›</a:t>
            </a:fld>
            <a:endParaRPr lang="en-US"/>
          </a:p>
        </p:txBody>
      </p:sp>
    </p:spTree>
    <p:extLst>
      <p:ext uri="{BB962C8B-B14F-4D97-AF65-F5344CB8AC3E}">
        <p14:creationId xmlns:p14="http://schemas.microsoft.com/office/powerpoint/2010/main" val="17883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a:t>
            </a:fld>
            <a:endParaRPr lang="en-US"/>
          </a:p>
        </p:txBody>
      </p:sp>
    </p:spTree>
    <p:extLst>
      <p:ext uri="{BB962C8B-B14F-4D97-AF65-F5344CB8AC3E}">
        <p14:creationId xmlns:p14="http://schemas.microsoft.com/office/powerpoint/2010/main" val="2631871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10</a:t>
            </a:fld>
            <a:endParaRPr lang="en-US"/>
          </a:p>
        </p:txBody>
      </p:sp>
    </p:spTree>
    <p:extLst>
      <p:ext uri="{BB962C8B-B14F-4D97-AF65-F5344CB8AC3E}">
        <p14:creationId xmlns:p14="http://schemas.microsoft.com/office/powerpoint/2010/main" val="2413423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11</a:t>
            </a:fld>
            <a:endParaRPr lang="en-US"/>
          </a:p>
        </p:txBody>
      </p:sp>
    </p:spTree>
    <p:extLst>
      <p:ext uri="{BB962C8B-B14F-4D97-AF65-F5344CB8AC3E}">
        <p14:creationId xmlns:p14="http://schemas.microsoft.com/office/powerpoint/2010/main" val="383035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12</a:t>
            </a:fld>
            <a:endParaRPr lang="en-US"/>
          </a:p>
        </p:txBody>
      </p:sp>
    </p:spTree>
    <p:extLst>
      <p:ext uri="{BB962C8B-B14F-4D97-AF65-F5344CB8AC3E}">
        <p14:creationId xmlns:p14="http://schemas.microsoft.com/office/powerpoint/2010/main" val="1457936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13</a:t>
            </a:fld>
            <a:endParaRPr lang="en-US"/>
          </a:p>
        </p:txBody>
      </p:sp>
    </p:spTree>
    <p:extLst>
      <p:ext uri="{BB962C8B-B14F-4D97-AF65-F5344CB8AC3E}">
        <p14:creationId xmlns:p14="http://schemas.microsoft.com/office/powerpoint/2010/main" val="389861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2</a:t>
            </a:fld>
            <a:endParaRPr lang="en-US"/>
          </a:p>
        </p:txBody>
      </p:sp>
    </p:spTree>
    <p:extLst>
      <p:ext uri="{BB962C8B-B14F-4D97-AF65-F5344CB8AC3E}">
        <p14:creationId xmlns:p14="http://schemas.microsoft.com/office/powerpoint/2010/main" val="37732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3</a:t>
            </a:fld>
            <a:endParaRPr lang="en-US"/>
          </a:p>
        </p:txBody>
      </p:sp>
    </p:spTree>
    <p:extLst>
      <p:ext uri="{BB962C8B-B14F-4D97-AF65-F5344CB8AC3E}">
        <p14:creationId xmlns:p14="http://schemas.microsoft.com/office/powerpoint/2010/main" val="1742264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4</a:t>
            </a:fld>
            <a:endParaRPr lang="en-US"/>
          </a:p>
        </p:txBody>
      </p:sp>
    </p:spTree>
    <p:extLst>
      <p:ext uri="{BB962C8B-B14F-4D97-AF65-F5344CB8AC3E}">
        <p14:creationId xmlns:p14="http://schemas.microsoft.com/office/powerpoint/2010/main" val="145910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5</a:t>
            </a:fld>
            <a:endParaRPr lang="en-US"/>
          </a:p>
        </p:txBody>
      </p:sp>
    </p:spTree>
    <p:extLst>
      <p:ext uri="{BB962C8B-B14F-4D97-AF65-F5344CB8AC3E}">
        <p14:creationId xmlns:p14="http://schemas.microsoft.com/office/powerpoint/2010/main" val="183128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6</a:t>
            </a:fld>
            <a:endParaRPr lang="en-US"/>
          </a:p>
        </p:txBody>
      </p:sp>
    </p:spTree>
    <p:extLst>
      <p:ext uri="{BB962C8B-B14F-4D97-AF65-F5344CB8AC3E}">
        <p14:creationId xmlns:p14="http://schemas.microsoft.com/office/powerpoint/2010/main" val="304345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7</a:t>
            </a:fld>
            <a:endParaRPr lang="en-US"/>
          </a:p>
        </p:txBody>
      </p:sp>
    </p:spTree>
    <p:extLst>
      <p:ext uri="{BB962C8B-B14F-4D97-AF65-F5344CB8AC3E}">
        <p14:creationId xmlns:p14="http://schemas.microsoft.com/office/powerpoint/2010/main" val="2833260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8</a:t>
            </a:fld>
            <a:endParaRPr lang="en-US"/>
          </a:p>
        </p:txBody>
      </p:sp>
    </p:spTree>
    <p:extLst>
      <p:ext uri="{BB962C8B-B14F-4D97-AF65-F5344CB8AC3E}">
        <p14:creationId xmlns:p14="http://schemas.microsoft.com/office/powerpoint/2010/main" val="3689905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9</a:t>
            </a:fld>
            <a:endParaRPr lang="en-US"/>
          </a:p>
        </p:txBody>
      </p:sp>
    </p:spTree>
    <p:extLst>
      <p:ext uri="{BB962C8B-B14F-4D97-AF65-F5344CB8AC3E}">
        <p14:creationId xmlns:p14="http://schemas.microsoft.com/office/powerpoint/2010/main" val="330570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411520"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11" b="0" i="0" u="none" spc="0">
                <a:solidFill>
                  <a:schemeClr val="tx1"/>
                </a:solidFill>
                <a:latin typeface="Bosch Office Sans" pitchFamily="2" charset="0"/>
              </a:defRPr>
            </a:lvl1pPr>
            <a:lvl2pPr marL="411289" indent="0" algn="ctr">
              <a:buNone/>
              <a:defRPr>
                <a:solidFill>
                  <a:schemeClr val="tx1">
                    <a:tint val="75000"/>
                  </a:schemeClr>
                </a:solidFill>
              </a:defRPr>
            </a:lvl2pPr>
            <a:lvl3pPr marL="822577" indent="0" algn="ctr">
              <a:buNone/>
              <a:defRPr>
                <a:solidFill>
                  <a:schemeClr val="tx1">
                    <a:tint val="75000"/>
                  </a:schemeClr>
                </a:solidFill>
              </a:defRPr>
            </a:lvl3pPr>
            <a:lvl4pPr marL="1233866" indent="0" algn="ctr">
              <a:buNone/>
              <a:defRPr>
                <a:solidFill>
                  <a:schemeClr val="tx1">
                    <a:tint val="75000"/>
                  </a:schemeClr>
                </a:solidFill>
              </a:defRPr>
            </a:lvl4pPr>
            <a:lvl5pPr marL="1645155" indent="0" algn="ctr">
              <a:buNone/>
              <a:defRPr>
                <a:solidFill>
                  <a:schemeClr val="tx1">
                    <a:tint val="75000"/>
                  </a:schemeClr>
                </a:solidFill>
              </a:defRPr>
            </a:lvl5pPr>
            <a:lvl6pPr marL="2056445" indent="0" algn="ctr">
              <a:buNone/>
              <a:defRPr>
                <a:solidFill>
                  <a:schemeClr val="tx1">
                    <a:tint val="75000"/>
                  </a:schemeClr>
                </a:solidFill>
              </a:defRPr>
            </a:lvl6pPr>
            <a:lvl7pPr marL="2467733" indent="0" algn="ctr">
              <a:buNone/>
              <a:defRPr>
                <a:solidFill>
                  <a:schemeClr val="tx1">
                    <a:tint val="75000"/>
                  </a:schemeClr>
                </a:solidFill>
              </a:defRPr>
            </a:lvl7pPr>
            <a:lvl8pPr marL="2879022" indent="0" algn="ctr">
              <a:buNone/>
              <a:defRPr>
                <a:solidFill>
                  <a:schemeClr val="tx1">
                    <a:tint val="75000"/>
                  </a:schemeClr>
                </a:solidFill>
              </a:defRPr>
            </a:lvl8pPr>
            <a:lvl9pPr marL="3290311"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87950" y="287940"/>
            <a:ext cx="10973153" cy="578422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891"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Background 2" descr="bg2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0" y="1"/>
            <a:ext cx="12078520" cy="6857999"/>
          </a:xfrm>
          <a:prstGeom prst="rect">
            <a:avLst/>
          </a:prstGeom>
          <a:ln w="0">
            <a:noFill/>
          </a:ln>
          <a:effectLst/>
        </p:spPr>
      </p:pic>
      <p:sp>
        <p:nvSpPr>
          <p:cNvPr id="2" name="Title 1"/>
          <p:cNvSpPr>
            <a:spLocks noGrp="1"/>
          </p:cNvSpPr>
          <p:nvPr>
            <p:ph type="ctrTitle"/>
          </p:nvPr>
        </p:nvSpPr>
        <p:spPr>
          <a:xfrm>
            <a:off x="635726" y="1122363"/>
            <a:ext cx="10607040" cy="2387600"/>
          </a:xfrm>
        </p:spPr>
        <p:txBody>
          <a:bodyPr anchor="ctr"/>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35726" y="3602038"/>
            <a:ext cx="10032274" cy="1655762"/>
          </a:xfrm>
        </p:spPr>
        <p:txBody>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3"/>
          <a:stretch>
            <a:fillRect/>
          </a:stretch>
        </p:blipFill>
        <p:spPr>
          <a:xfrm>
            <a:off x="11010297" y="6229750"/>
            <a:ext cx="1181703" cy="564168"/>
          </a:xfrm>
          <a:prstGeom prst="rect">
            <a:avLst/>
          </a:prstGeom>
        </p:spPr>
      </p:pic>
      <p:sp>
        <p:nvSpPr>
          <p:cNvPr id="10" name="Bosch_footer_1">
            <a:extLst>
              <a:ext uri="{FF2B5EF4-FFF2-40B4-BE49-F238E27FC236}">
                <a16:creationId xmlns:a16="http://schemas.microsoft.com/office/drawing/2014/main" id="{C4A0DCBC-1EFB-43C4-AF00-AB85781F48E7}"/>
              </a:ext>
            </a:extLst>
          </p:cNvPr>
          <p:cNvSpPr txBox="1"/>
          <p:nvPr userDrawn="1"/>
        </p:nvSpPr>
        <p:spPr>
          <a:xfrm>
            <a:off x="635726" y="6372927"/>
            <a:ext cx="1802675" cy="277813"/>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1200" b="1" kern="0" baseline="0" noProof="1">
                <a:solidFill>
                  <a:srgbClr val="D70012"/>
                </a:solidFill>
                <a:latin typeface="+mn-lt"/>
              </a:rPr>
              <a:t>Internal</a:t>
            </a:r>
            <a:r>
              <a:rPr lang="en-US" sz="1200" kern="0" baseline="0" noProof="1">
                <a:solidFill>
                  <a:schemeClr val="tx1"/>
                </a:solidFill>
                <a:latin typeface="+mn-lt"/>
              </a:rPr>
              <a:t> </a:t>
            </a:r>
            <a:r>
              <a:rPr lang="en-US" sz="1200" kern="0" baseline="0" noProof="1">
                <a:solidFill>
                  <a:schemeClr val="bg1">
                    <a:lumMod val="75000"/>
                  </a:schemeClr>
                </a:solidFill>
                <a:latin typeface="+mn-lt"/>
              </a:rPr>
              <a:t>| RBVH/ECM</a:t>
            </a:r>
          </a:p>
        </p:txBody>
      </p:sp>
      <p:sp>
        <p:nvSpPr>
          <p:cNvPr id="11" name="Bosch_footer_2">
            <a:extLst>
              <a:ext uri="{FF2B5EF4-FFF2-40B4-BE49-F238E27FC236}">
                <a16:creationId xmlns:a16="http://schemas.microsoft.com/office/drawing/2014/main" id="{C3D77AD5-379C-4A86-AFCF-32945A0FEE26}"/>
              </a:ext>
            </a:extLst>
          </p:cNvPr>
          <p:cNvSpPr txBox="1"/>
          <p:nvPr userDrawn="1"/>
        </p:nvSpPr>
        <p:spPr>
          <a:xfrm>
            <a:off x="635726" y="6578018"/>
            <a:ext cx="9152890" cy="215900"/>
          </a:xfrm>
          <a:prstGeom prst="rect">
            <a:avLst/>
          </a:prstGeom>
          <a:noFill/>
        </p:spPr>
        <p:txBody>
          <a:bodyPr wrap="square" lIns="0" tIns="0" rIns="0" bIns="0" rtlCol="0">
            <a:noAutofit/>
          </a:bodyPr>
          <a:lstStyle/>
          <a:p>
            <a:pPr>
              <a:lnSpc>
                <a:spcPct val="120000"/>
              </a:lnSpc>
              <a:spcAft>
                <a:spcPts val="100"/>
              </a:spcAft>
            </a:pPr>
            <a:r>
              <a:rPr lang="en-US" sz="1000" kern="0" baseline="0" noProof="1">
                <a:solidFill>
                  <a:schemeClr val="bg1">
                    <a:lumMod val="75000"/>
                  </a:schemeClr>
                </a:solidFill>
                <a:latin typeface="+mn-lt"/>
              </a:rPr>
              <a:t>© Robert Bosch Engineering and Business Solutions Vietnam Company Limited 2021</a:t>
            </a:r>
          </a:p>
        </p:txBody>
      </p:sp>
    </p:spTree>
    <p:extLst>
      <p:ext uri="{BB962C8B-B14F-4D97-AF65-F5344CB8AC3E}">
        <p14:creationId xmlns:p14="http://schemas.microsoft.com/office/powerpoint/2010/main" val="24044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72429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4"/>
            </p:custDataLst>
          </p:nvPr>
        </p:nvSpPr>
        <p:spPr bwMode="auto">
          <a:xfrm>
            <a:off x="370286" y="288000"/>
            <a:ext cx="9982286" cy="8640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5"/>
            </p:custDataLst>
          </p:nvPr>
        </p:nvSpPr>
        <p:spPr bwMode="auto">
          <a:xfrm>
            <a:off x="383926" y="1439630"/>
            <a:ext cx="11421796" cy="4630808"/>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6"/>
            </p:custDataLst>
          </p:nvPr>
        </p:nvPicPr>
        <p:blipFill>
          <a:blip r:embed="rId8">
            <a:extLst>
              <a:ext uri="{28A0092B-C50C-407E-A947-70E740481C1C}">
                <a14:useLocalDpi xmlns:a14="http://schemas.microsoft.com/office/drawing/2010/main" val="0"/>
              </a:ext>
            </a:extLst>
          </a:blip>
          <a:stretch>
            <a:fillRect/>
          </a:stretch>
        </p:blipFill>
        <p:spPr>
          <a:xfrm>
            <a:off x="0" y="6714382"/>
            <a:ext cx="12192706"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10846116" y="6073573"/>
            <a:ext cx="1216730" cy="639398"/>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2" r:id="rId1"/>
    <p:sldLayoutId id="2147483661" r:id="rId2"/>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0594" y="365126"/>
            <a:ext cx="11547566" cy="6624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594" y="1288869"/>
            <a:ext cx="11547566" cy="488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Bosch_footer_1">
            <a:extLst>
              <a:ext uri="{FF2B5EF4-FFF2-40B4-BE49-F238E27FC236}">
                <a16:creationId xmlns:a16="http://schemas.microsoft.com/office/drawing/2014/main" id="{C4A0DCBC-1EFB-43C4-AF00-AB85781F48E7}"/>
              </a:ext>
            </a:extLst>
          </p:cNvPr>
          <p:cNvSpPr txBox="1"/>
          <p:nvPr userDrawn="1"/>
        </p:nvSpPr>
        <p:spPr>
          <a:xfrm>
            <a:off x="400594" y="6384245"/>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RBVH/ECM</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400594" y="6537552"/>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2021. All rights reserved, also regarding any disposal, exploitation, reproduction, editing, distribution, as well as in the event of applications for industrial property rights.</a:t>
            </a:r>
          </a:p>
        </p:txBody>
      </p:sp>
      <p:pic>
        <p:nvPicPr>
          <p:cNvPr id="9" name="Picture 8"/>
          <p:cNvPicPr>
            <a:picLocks noChangeAspect="1"/>
          </p:cNvPicPr>
          <p:nvPr userDrawn="1"/>
        </p:nvPicPr>
        <p:blipFill>
          <a:blip r:embed="rId4"/>
          <a:stretch>
            <a:fillRect/>
          </a:stretch>
        </p:blipFill>
        <p:spPr>
          <a:xfrm>
            <a:off x="11132404" y="6343529"/>
            <a:ext cx="815756" cy="297332"/>
          </a:xfrm>
          <a:prstGeom prst="rect">
            <a:avLst/>
          </a:prstGeom>
        </p:spPr>
      </p:pic>
    </p:spTree>
    <p:extLst>
      <p:ext uri="{BB962C8B-B14F-4D97-AF65-F5344CB8AC3E}">
        <p14:creationId xmlns:p14="http://schemas.microsoft.com/office/powerpoint/2010/main" val="870613745"/>
      </p:ext>
    </p:extLst>
  </p:cSld>
  <p:clrMap bg1="lt1" tx1="dk1" bg2="lt2" tx2="dk2" accent1="accent1" accent2="accent2" accent3="accent3" accent4="accent4" accent5="accent5" accent6="accent6" hlink="hlink" folHlink="folHlink"/>
  <p:sldLayoutIdLst>
    <p:sldLayoutId id="2147483649" r:id="rId1"/>
    <p:sldLayoutId id="2147483667" r:id="rId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2.emf"/><Relationship Id="rId5" Type="http://schemas.openxmlformats.org/officeDocument/2006/relationships/tags" Target="../tags/tag11.xml"/><Relationship Id="rId10" Type="http://schemas.openxmlformats.org/officeDocument/2006/relationships/image" Target="../media/image7.png"/><Relationship Id="rId4" Type="http://schemas.openxmlformats.org/officeDocument/2006/relationships/tags" Target="../tags/tag10.xm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18" Type="http://schemas.openxmlformats.org/officeDocument/2006/relationships/image" Target="../media/image1.png"/><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notesSlide" Target="../notesSlides/notesSlide10.xml"/><Relationship Id="rId2" Type="http://schemas.openxmlformats.org/officeDocument/2006/relationships/tags" Target="../tags/tag134.xml"/><Relationship Id="rId16" Type="http://schemas.openxmlformats.org/officeDocument/2006/relationships/slideLayout" Target="../slideLayouts/slideLayout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tags" Target="../tags/tag147.xml"/><Relationship Id="rId10" Type="http://schemas.openxmlformats.org/officeDocument/2006/relationships/tags" Target="../tags/tag142.xml"/><Relationship Id="rId19" Type="http://schemas.openxmlformats.org/officeDocument/2006/relationships/image" Target="../media/image8.png"/><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s>
</file>

<file path=ppt/slides/_rels/slide11.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image" Target="../media/image1.png"/><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notesSlide" Target="../notesSlides/notesSlide11.xml"/><Relationship Id="rId2" Type="http://schemas.openxmlformats.org/officeDocument/2006/relationships/tags" Target="../tags/tag149.xml"/><Relationship Id="rId16" Type="http://schemas.openxmlformats.org/officeDocument/2006/relationships/slideLayout" Target="../slideLayouts/slideLayout4.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tags" Target="../tags/tag162.xml"/><Relationship Id="rId10" Type="http://schemas.openxmlformats.org/officeDocument/2006/relationships/tags" Target="../tags/tag157.xml"/><Relationship Id="rId19" Type="http://schemas.openxmlformats.org/officeDocument/2006/relationships/image" Target="../media/image8.png"/><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s>
</file>

<file path=ppt/slides/_rels/slide12.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tags" Target="../tags/tag175.xml"/><Relationship Id="rId18" Type="http://schemas.openxmlformats.org/officeDocument/2006/relationships/image" Target="../media/image1.png"/><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tags" Target="../tags/tag174.xml"/><Relationship Id="rId17" Type="http://schemas.openxmlformats.org/officeDocument/2006/relationships/notesSlide" Target="../notesSlides/notesSlide12.xml"/><Relationship Id="rId2" Type="http://schemas.openxmlformats.org/officeDocument/2006/relationships/tags" Target="../tags/tag164.xml"/><Relationship Id="rId16" Type="http://schemas.openxmlformats.org/officeDocument/2006/relationships/slideLayout" Target="../slideLayouts/slideLayout4.xml"/><Relationship Id="rId20" Type="http://schemas.openxmlformats.org/officeDocument/2006/relationships/image" Target="../media/image18.png"/><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tags" Target="../tags/tag173.xml"/><Relationship Id="rId5" Type="http://schemas.openxmlformats.org/officeDocument/2006/relationships/tags" Target="../tags/tag167.xml"/><Relationship Id="rId15" Type="http://schemas.openxmlformats.org/officeDocument/2006/relationships/tags" Target="../tags/tag177.xml"/><Relationship Id="rId10" Type="http://schemas.openxmlformats.org/officeDocument/2006/relationships/tags" Target="../tags/tag172.xml"/><Relationship Id="rId19" Type="http://schemas.openxmlformats.org/officeDocument/2006/relationships/image" Target="../media/image8.png"/><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tags" Target="../tags/tag176.xml"/></Relationships>
</file>

<file path=ppt/slides/_rels/slide13.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image" Target="../media/image1.png"/><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notesSlide" Target="../notesSlides/notesSlide13.xml"/><Relationship Id="rId2" Type="http://schemas.openxmlformats.org/officeDocument/2006/relationships/tags" Target="../tags/tag179.xml"/><Relationship Id="rId16" Type="http://schemas.openxmlformats.org/officeDocument/2006/relationships/slideLayout" Target="../slideLayouts/slideLayout4.xml"/><Relationship Id="rId20" Type="http://schemas.openxmlformats.org/officeDocument/2006/relationships/image" Target="../media/image21.png"/><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5" Type="http://schemas.openxmlformats.org/officeDocument/2006/relationships/tags" Target="../tags/tag182.xml"/><Relationship Id="rId15" Type="http://schemas.openxmlformats.org/officeDocument/2006/relationships/tags" Target="../tags/tag192.xml"/><Relationship Id="rId10" Type="http://schemas.openxmlformats.org/officeDocument/2006/relationships/tags" Target="../tags/tag187.xml"/><Relationship Id="rId19" Type="http://schemas.openxmlformats.org/officeDocument/2006/relationships/image" Target="../media/image8.png"/><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1.png"/><Relationship Id="rId26" Type="http://schemas.openxmlformats.org/officeDocument/2006/relationships/image" Target="../media/image15.jpg"/><Relationship Id="rId3" Type="http://schemas.openxmlformats.org/officeDocument/2006/relationships/tags" Target="../tags/tag15.xml"/><Relationship Id="rId21" Type="http://schemas.openxmlformats.org/officeDocument/2006/relationships/image" Target="../media/image10.jp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notesSlide" Target="../notesSlides/notesSlide2.xml"/><Relationship Id="rId25" Type="http://schemas.openxmlformats.org/officeDocument/2006/relationships/image" Target="../media/image14.jpg"/><Relationship Id="rId2" Type="http://schemas.openxmlformats.org/officeDocument/2006/relationships/tags" Target="../tags/tag14.xml"/><Relationship Id="rId16" Type="http://schemas.openxmlformats.org/officeDocument/2006/relationships/slideLayout" Target="../slideLayouts/slideLayout4.xml"/><Relationship Id="rId20" Type="http://schemas.openxmlformats.org/officeDocument/2006/relationships/image" Target="../media/image9.jpg"/><Relationship Id="rId29" Type="http://schemas.openxmlformats.org/officeDocument/2006/relationships/hyperlink" Target="https://github.com/Breakthrough/PySceneDetect/tree/a0424ab91a4eff67c6de3989247305c02e48ec39" TargetMode="Externa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image" Target="../media/image13.jpg"/><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image" Target="../media/image12.jpg"/><Relationship Id="rId28" Type="http://schemas.openxmlformats.org/officeDocument/2006/relationships/image" Target="../media/image17.png"/><Relationship Id="rId10" Type="http://schemas.openxmlformats.org/officeDocument/2006/relationships/tags" Target="../tags/tag22.xml"/><Relationship Id="rId19" Type="http://schemas.openxmlformats.org/officeDocument/2006/relationships/image" Target="../media/image8.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image" Target="../media/image11.jpg"/><Relationship Id="rId27" Type="http://schemas.openxmlformats.org/officeDocument/2006/relationships/image" Target="../media/image16.jpg"/></Relationships>
</file>

<file path=ppt/slides/_rels/slide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notesSlide" Target="../notesSlides/notesSlide3.xml"/><Relationship Id="rId2" Type="http://schemas.openxmlformats.org/officeDocument/2006/relationships/tags" Target="../tags/tag29.xml"/><Relationship Id="rId16"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8.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4.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image" Target="../media/image1.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notesSlide" Target="../notesSlides/notesSlide4.xml"/><Relationship Id="rId2" Type="http://schemas.openxmlformats.org/officeDocument/2006/relationships/tags" Target="../tags/tag44.xml"/><Relationship Id="rId16"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19" Type="http://schemas.openxmlformats.org/officeDocument/2006/relationships/image" Target="../media/image8.png"/><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5.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image" Target="../media/image1.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notesSlide" Target="../notesSlides/notesSlide5.xml"/><Relationship Id="rId2" Type="http://schemas.openxmlformats.org/officeDocument/2006/relationships/tags" Target="../tags/tag59.xml"/><Relationship Id="rId16" Type="http://schemas.openxmlformats.org/officeDocument/2006/relationships/slideLayout" Target="../slideLayouts/slideLayout4.xml"/><Relationship Id="rId20" Type="http://schemas.openxmlformats.org/officeDocument/2006/relationships/image" Target="../media/image18.png"/><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image" Target="../media/image8.png"/><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6.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image" Target="../media/image1.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notesSlide" Target="../notesSlides/notesSlide6.xml"/><Relationship Id="rId2" Type="http://schemas.openxmlformats.org/officeDocument/2006/relationships/tags" Target="../tags/tag74.xml"/><Relationship Id="rId16" Type="http://schemas.openxmlformats.org/officeDocument/2006/relationships/slideLayout" Target="../slideLayouts/slideLayout4.xml"/><Relationship Id="rId20" Type="http://schemas.openxmlformats.org/officeDocument/2006/relationships/image" Target="../media/image18.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tags" Target="../tags/tag87.xml"/><Relationship Id="rId10" Type="http://schemas.openxmlformats.org/officeDocument/2006/relationships/tags" Target="../tags/tag82.xml"/><Relationship Id="rId19" Type="http://schemas.openxmlformats.org/officeDocument/2006/relationships/image" Target="../media/image8.png"/><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s/_rels/slide7.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image" Target="../media/image1.png"/><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notesSlide" Target="../notesSlides/notesSlide7.xml"/><Relationship Id="rId2" Type="http://schemas.openxmlformats.org/officeDocument/2006/relationships/tags" Target="../tags/tag89.xml"/><Relationship Id="rId16" Type="http://schemas.openxmlformats.org/officeDocument/2006/relationships/slideLayout" Target="../slideLayouts/slideLayout4.xml"/><Relationship Id="rId20" Type="http://schemas.openxmlformats.org/officeDocument/2006/relationships/image" Target="../media/image19.png"/><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tags" Target="../tags/tag102.xml"/><Relationship Id="rId10" Type="http://schemas.openxmlformats.org/officeDocument/2006/relationships/tags" Target="../tags/tag97.xml"/><Relationship Id="rId19" Type="http://schemas.openxmlformats.org/officeDocument/2006/relationships/image" Target="../media/image8.png"/><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s>
</file>

<file path=ppt/slides/_rels/slide8.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image" Target="../media/image1.png"/><Relationship Id="rId3" Type="http://schemas.openxmlformats.org/officeDocument/2006/relationships/tags" Target="../tags/tag105.xml"/><Relationship Id="rId21" Type="http://schemas.openxmlformats.org/officeDocument/2006/relationships/image" Target="../media/image20.pn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notesSlide" Target="../notesSlides/notesSlide8.xml"/><Relationship Id="rId2" Type="http://schemas.openxmlformats.org/officeDocument/2006/relationships/tags" Target="../tags/tag104.xml"/><Relationship Id="rId16" Type="http://schemas.openxmlformats.org/officeDocument/2006/relationships/slideLayout" Target="../slideLayouts/slideLayout4.xml"/><Relationship Id="rId20" Type="http://schemas.openxmlformats.org/officeDocument/2006/relationships/image" Target="../media/image19.pn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8.pn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9.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image" Target="../media/image1.png"/><Relationship Id="rId3" Type="http://schemas.openxmlformats.org/officeDocument/2006/relationships/tags" Target="../tags/tag120.xml"/><Relationship Id="rId21" Type="http://schemas.openxmlformats.org/officeDocument/2006/relationships/image" Target="../media/image20.png"/><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notesSlide" Target="../notesSlides/notesSlide9.xml"/><Relationship Id="rId2" Type="http://schemas.openxmlformats.org/officeDocument/2006/relationships/tags" Target="../tags/tag119.xml"/><Relationship Id="rId16" Type="http://schemas.openxmlformats.org/officeDocument/2006/relationships/slideLayout" Target="../slideLayouts/slideLayout4.xml"/><Relationship Id="rId20" Type="http://schemas.openxmlformats.org/officeDocument/2006/relationships/image" Target="../media/image19.png"/><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5" Type="http://schemas.openxmlformats.org/officeDocument/2006/relationships/tags" Target="../tags/tag132.xml"/><Relationship Id="rId10" Type="http://schemas.openxmlformats.org/officeDocument/2006/relationships/tags" Target="../tags/tag127.xml"/><Relationship Id="rId19" Type="http://schemas.openxmlformats.org/officeDocument/2006/relationships/image" Target="../media/image8.png"/><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96" y="0"/>
            <a:ext cx="12192314"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197" y="0"/>
            <a:ext cx="1411474" cy="141147"/>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endParaRPr lang="en-US" sz="111">
              <a:solidFill>
                <a:srgbClr val="000000"/>
              </a:solidFill>
            </a:endParaRPr>
          </a:p>
        </p:txBody>
      </p:sp>
      <p:pic>
        <p:nvPicPr>
          <p:cNvPr id="2" name="Picture 1"/>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2048540" y="0"/>
            <a:ext cx="143970"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itle 8_"/>
          <p:cNvSpPr txBox="1">
            <a:spLocks/>
          </p:cNvSpPr>
          <p:nvPr>
            <p:custDataLst>
              <p:tags r:id="rId5"/>
            </p:custDataLst>
          </p:nvPr>
        </p:nvSpPr>
        <p:spPr bwMode="auto">
          <a:xfrm>
            <a:off x="674575" y="731525"/>
            <a:ext cx="10954208" cy="5196665"/>
          </a:xfrm>
          <a:prstGeom prst="rect">
            <a:avLst/>
          </a:prstGeom>
          <a:solidFill>
            <a:scrgbClr r="0" g="0" b="0">
              <a:alpha val="0"/>
            </a:scrgbClr>
          </a:solid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90000"/>
              </a:lnSpc>
              <a:spcBef>
                <a:spcPts val="0"/>
              </a:spcBef>
              <a:spcAft>
                <a:spcPts val="0"/>
              </a:spcAft>
            </a:pPr>
            <a:endParaRPr lang="en-US" sz="8292" b="1" kern="0" dirty="0">
              <a:solidFill>
                <a:srgbClr val="FFFFFF"/>
              </a:solidFill>
              <a:latin typeface="+mj-lt"/>
            </a:endParaRPr>
          </a:p>
          <a:p>
            <a:pPr>
              <a:lnSpc>
                <a:spcPct val="90000"/>
              </a:lnSpc>
              <a:spcBef>
                <a:spcPts val="0"/>
              </a:spcBef>
              <a:spcAft>
                <a:spcPts val="0"/>
              </a:spcAft>
            </a:pPr>
            <a:r>
              <a:rPr lang="en-US" sz="6668" b="1" kern="0" dirty="0">
                <a:solidFill>
                  <a:srgbClr val="FFFFFF"/>
                </a:solidFill>
                <a:latin typeface="+mj-lt"/>
              </a:rPr>
              <a:t>AI training group</a:t>
            </a:r>
          </a:p>
          <a:p>
            <a:pPr>
              <a:lnSpc>
                <a:spcPct val="90000"/>
              </a:lnSpc>
              <a:spcBef>
                <a:spcPts val="0"/>
              </a:spcBef>
              <a:spcAft>
                <a:spcPts val="0"/>
              </a:spcAft>
            </a:pPr>
            <a:r>
              <a:rPr lang="en-US" sz="6668" b="1" kern="0" dirty="0">
                <a:solidFill>
                  <a:srgbClr val="FFFFFF"/>
                </a:solidFill>
                <a:latin typeface="+mj-lt"/>
              </a:rPr>
              <a:t>Weekly Report</a:t>
            </a: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r>
              <a:rPr lang="en-US" sz="2667" kern="0" cap="all" dirty="0">
                <a:solidFill>
                  <a:srgbClr val="FFFFFF"/>
                </a:solidFill>
                <a:latin typeface="+mj-lt"/>
              </a:rPr>
              <a:t>Nguyen </a:t>
            </a:r>
            <a:r>
              <a:rPr lang="en-US" sz="2667" kern="0" cap="all" dirty="0" err="1">
                <a:solidFill>
                  <a:srgbClr val="FFFFFF"/>
                </a:solidFill>
                <a:latin typeface="+mj-lt"/>
              </a:rPr>
              <a:t>khai</a:t>
            </a:r>
            <a:r>
              <a:rPr lang="en-US" sz="2667" kern="0" cap="all" dirty="0">
                <a:solidFill>
                  <a:srgbClr val="FFFFFF"/>
                </a:solidFill>
                <a:latin typeface="+mj-lt"/>
              </a:rPr>
              <a:t> </a:t>
            </a:r>
            <a:r>
              <a:rPr lang="en-US" sz="2667" kern="0" cap="all" dirty="0" err="1">
                <a:solidFill>
                  <a:srgbClr val="FFFFFF"/>
                </a:solidFill>
                <a:latin typeface="+mj-lt"/>
              </a:rPr>
              <a:t>phu</a:t>
            </a:r>
            <a:r>
              <a:rPr lang="en-US" sz="2667" kern="0" cap="all">
                <a:solidFill>
                  <a:srgbClr val="FFFFFF"/>
                </a:solidFill>
                <a:latin typeface="+mj-lt"/>
              </a:rPr>
              <a:t> – </a:t>
            </a:r>
            <a:r>
              <a:rPr lang="vi-VN" sz="2667" kern="0" cap="all">
                <a:solidFill>
                  <a:srgbClr val="FFFFFF"/>
                </a:solidFill>
                <a:latin typeface="+mj-lt"/>
              </a:rPr>
              <a:t>SEP 2</a:t>
            </a:r>
            <a:r>
              <a:rPr lang="en-US" sz="2667" kern="0" cap="all">
                <a:solidFill>
                  <a:srgbClr val="FFFFFF"/>
                </a:solidFill>
                <a:latin typeface="+mj-lt"/>
              </a:rPr>
              <a:t>9</a:t>
            </a:r>
            <a:r>
              <a:rPr lang="vi-VN" sz="2667" kern="0" cap="all">
                <a:solidFill>
                  <a:srgbClr val="FFFFFF"/>
                </a:solidFill>
                <a:latin typeface="+mj-lt"/>
              </a:rPr>
              <a:t> </a:t>
            </a:r>
            <a:r>
              <a:rPr lang="en-US" sz="2667" kern="0" cap="all">
                <a:solidFill>
                  <a:srgbClr val="FFFFFF"/>
                </a:solidFill>
                <a:latin typeface="+mj-lt"/>
              </a:rPr>
              <a:t>2023</a:t>
            </a:r>
          </a:p>
          <a:p>
            <a:pPr>
              <a:lnSpc>
                <a:spcPct val="90000"/>
              </a:lnSpc>
              <a:spcBef>
                <a:spcPts val="0"/>
              </a:spcBef>
              <a:spcAft>
                <a:spcPts val="0"/>
              </a:spcAft>
            </a:pPr>
            <a:endParaRPr lang="en-US" sz="2667" kern="0" cap="all" dirty="0">
              <a:solidFill>
                <a:srgbClr val="FFFFFF"/>
              </a:solidFill>
              <a:latin typeface="+mj-lt"/>
            </a:endParaRPr>
          </a:p>
        </p:txBody>
      </p:sp>
      <p:pic>
        <p:nvPicPr>
          <p:cNvPr id="4" name="Picture 3"/>
          <p:cNvPicPr>
            <a:picLocks/>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Tree>
    <p:custDataLst>
      <p:tags r:id="rId1"/>
    </p:custDataLst>
    <p:extLst>
      <p:ext uri="{BB962C8B-B14F-4D97-AF65-F5344CB8AC3E}">
        <p14:creationId xmlns:p14="http://schemas.microsoft.com/office/powerpoint/2010/main" val="11689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3192543" y="1963445"/>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4066838" y="1963445"/>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a:off x="2463937" y="2095792"/>
            <a:ext cx="7012420" cy="0"/>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121917-E508-3E21-ACBB-B5C212624B5F}"/>
              </a:ext>
            </a:extLst>
          </p:cNvPr>
          <p:cNvCxnSpPr>
            <a:cxnSpLocks/>
          </p:cNvCxnSpPr>
          <p:nvPr/>
        </p:nvCxnSpPr>
        <p:spPr>
          <a:xfrm flipV="1">
            <a:off x="4860923" y="1963445"/>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6D9262A-4189-FC10-EB76-6E2906CE039E}"/>
              </a:ext>
            </a:extLst>
          </p:cNvPr>
          <p:cNvSpPr txBox="1"/>
          <p:nvPr/>
        </p:nvSpPr>
        <p:spPr>
          <a:xfrm>
            <a:off x="3184143" y="1677466"/>
            <a:ext cx="943528" cy="307777"/>
          </a:xfrm>
          <a:prstGeom prst="rect">
            <a:avLst/>
          </a:prstGeom>
          <a:noFill/>
        </p:spPr>
        <p:txBody>
          <a:bodyPr wrap="none" rtlCol="0">
            <a:spAutoFit/>
          </a:bodyPr>
          <a:lstStyle/>
          <a:p>
            <a:r>
              <a:rPr lang="en-US" sz="1400"/>
              <a:t>not Flicker</a:t>
            </a:r>
          </a:p>
        </p:txBody>
      </p:sp>
      <p:cxnSp>
        <p:nvCxnSpPr>
          <p:cNvPr id="12" name="Straight Connector 11">
            <a:extLst>
              <a:ext uri="{FF2B5EF4-FFF2-40B4-BE49-F238E27FC236}">
                <a16:creationId xmlns:a16="http://schemas.microsoft.com/office/drawing/2014/main" id="{CD92067C-4321-CD36-D8CA-C8820568AE41}"/>
              </a:ext>
            </a:extLst>
          </p:cNvPr>
          <p:cNvCxnSpPr>
            <a:cxnSpLocks/>
          </p:cNvCxnSpPr>
          <p:nvPr/>
        </p:nvCxnSpPr>
        <p:spPr>
          <a:xfrm flipV="1">
            <a:off x="5703133" y="1955423"/>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746C74-C4AC-D62F-E25F-93D47E298DB7}"/>
              </a:ext>
            </a:extLst>
          </p:cNvPr>
          <p:cNvCxnSpPr>
            <a:cxnSpLocks/>
          </p:cNvCxnSpPr>
          <p:nvPr/>
        </p:nvCxnSpPr>
        <p:spPr>
          <a:xfrm flipV="1">
            <a:off x="6553365" y="1955423"/>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6BCFAFA-5F71-C658-509A-D0DE63995FCE}"/>
              </a:ext>
            </a:extLst>
          </p:cNvPr>
          <p:cNvSpPr txBox="1"/>
          <p:nvPr/>
        </p:nvSpPr>
        <p:spPr>
          <a:xfrm>
            <a:off x="2938413" y="2620830"/>
            <a:ext cx="2932213" cy="338554"/>
          </a:xfrm>
          <a:prstGeom prst="rect">
            <a:avLst/>
          </a:prstGeom>
          <a:noFill/>
        </p:spPr>
        <p:txBody>
          <a:bodyPr wrap="none" rtlCol="0">
            <a:spAutoFit/>
          </a:bodyPr>
          <a:lstStyle/>
          <a:p>
            <a:r>
              <a:rPr lang="en-US" sz="1600" i="1">
                <a:solidFill>
                  <a:srgbClr val="FF0000"/>
                </a:solidFill>
                <a:latin typeface="Bosch Office Sans" pitchFamily="2" charset="0"/>
              </a:rPr>
              <a:t>detectFlicker </a:t>
            </a:r>
            <a:r>
              <a:rPr lang="en-US" sz="1600">
                <a:latin typeface="Bosch Office Sans" pitchFamily="2" charset="0"/>
              </a:rPr>
              <a:t>(False detection)</a:t>
            </a:r>
          </a:p>
        </p:txBody>
      </p:sp>
      <p:cxnSp>
        <p:nvCxnSpPr>
          <p:cNvPr id="21" name="Straight Arrow Connector 20">
            <a:extLst>
              <a:ext uri="{FF2B5EF4-FFF2-40B4-BE49-F238E27FC236}">
                <a16:creationId xmlns:a16="http://schemas.microsoft.com/office/drawing/2014/main" id="{14EB1F2D-5B32-CA7C-560A-DA15E9A0E245}"/>
              </a:ext>
            </a:extLst>
          </p:cNvPr>
          <p:cNvCxnSpPr/>
          <p:nvPr/>
        </p:nvCxnSpPr>
        <p:spPr>
          <a:xfrm flipV="1">
            <a:off x="3597608" y="2187481"/>
            <a:ext cx="0" cy="3128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258000A-4379-57DE-778B-C197D7C1AD3F}"/>
              </a:ext>
            </a:extLst>
          </p:cNvPr>
          <p:cNvCxnSpPr>
            <a:cxnSpLocks/>
          </p:cNvCxnSpPr>
          <p:nvPr/>
        </p:nvCxnSpPr>
        <p:spPr>
          <a:xfrm flipV="1">
            <a:off x="7435680" y="1955423"/>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B4BE84-5CD4-0B36-BCF7-F49258BA70B2}"/>
              </a:ext>
            </a:extLst>
          </p:cNvPr>
          <p:cNvCxnSpPr>
            <a:cxnSpLocks/>
          </p:cNvCxnSpPr>
          <p:nvPr/>
        </p:nvCxnSpPr>
        <p:spPr>
          <a:xfrm flipV="1">
            <a:off x="8374143" y="1955423"/>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AA89FCC-D09D-CCB8-2891-F4CADD16E81B}"/>
              </a:ext>
            </a:extLst>
          </p:cNvPr>
          <p:cNvSpPr txBox="1"/>
          <p:nvPr/>
        </p:nvSpPr>
        <p:spPr>
          <a:xfrm>
            <a:off x="7578220" y="1655668"/>
            <a:ext cx="653384" cy="307777"/>
          </a:xfrm>
          <a:prstGeom prst="rect">
            <a:avLst/>
          </a:prstGeom>
          <a:noFill/>
        </p:spPr>
        <p:txBody>
          <a:bodyPr wrap="none" rtlCol="0">
            <a:spAutoFit/>
          </a:bodyPr>
          <a:lstStyle/>
          <a:p>
            <a:r>
              <a:rPr lang="en-US" sz="1400"/>
              <a:t>Flicker</a:t>
            </a:r>
          </a:p>
        </p:txBody>
      </p:sp>
      <p:sp>
        <p:nvSpPr>
          <p:cNvPr id="39" name="Titel 7">
            <a:extLst>
              <a:ext uri="{FF2B5EF4-FFF2-40B4-BE49-F238E27FC236}">
                <a16:creationId xmlns:a16="http://schemas.microsoft.com/office/drawing/2014/main" id="{94144CE1-1508-4C60-F2E5-833105377912}"/>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#2: Divide into 5s clips</a:t>
            </a:r>
          </a:p>
        </p:txBody>
      </p:sp>
    </p:spTree>
    <p:custDataLst>
      <p:tags r:id="rId1"/>
    </p:custDataLst>
    <p:extLst>
      <p:ext uri="{BB962C8B-B14F-4D97-AF65-F5344CB8AC3E}">
        <p14:creationId xmlns:p14="http://schemas.microsoft.com/office/powerpoint/2010/main" val="146504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3192543" y="1963445"/>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4066838" y="1963445"/>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a:off x="2463937" y="2095792"/>
            <a:ext cx="7012420" cy="0"/>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121917-E508-3E21-ACBB-B5C212624B5F}"/>
              </a:ext>
            </a:extLst>
          </p:cNvPr>
          <p:cNvCxnSpPr>
            <a:cxnSpLocks/>
          </p:cNvCxnSpPr>
          <p:nvPr/>
        </p:nvCxnSpPr>
        <p:spPr>
          <a:xfrm flipV="1">
            <a:off x="4860923" y="1963445"/>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6D9262A-4189-FC10-EB76-6E2906CE039E}"/>
              </a:ext>
            </a:extLst>
          </p:cNvPr>
          <p:cNvSpPr txBox="1"/>
          <p:nvPr/>
        </p:nvSpPr>
        <p:spPr>
          <a:xfrm>
            <a:off x="3184143" y="1677466"/>
            <a:ext cx="943528" cy="307777"/>
          </a:xfrm>
          <a:prstGeom prst="rect">
            <a:avLst/>
          </a:prstGeom>
          <a:noFill/>
        </p:spPr>
        <p:txBody>
          <a:bodyPr wrap="none" rtlCol="0">
            <a:spAutoFit/>
          </a:bodyPr>
          <a:lstStyle/>
          <a:p>
            <a:r>
              <a:rPr lang="en-US" sz="1400"/>
              <a:t>not Flicker</a:t>
            </a:r>
          </a:p>
        </p:txBody>
      </p:sp>
      <p:cxnSp>
        <p:nvCxnSpPr>
          <p:cNvPr id="12" name="Straight Connector 11">
            <a:extLst>
              <a:ext uri="{FF2B5EF4-FFF2-40B4-BE49-F238E27FC236}">
                <a16:creationId xmlns:a16="http://schemas.microsoft.com/office/drawing/2014/main" id="{CD92067C-4321-CD36-D8CA-C8820568AE41}"/>
              </a:ext>
            </a:extLst>
          </p:cNvPr>
          <p:cNvCxnSpPr>
            <a:cxnSpLocks/>
          </p:cNvCxnSpPr>
          <p:nvPr/>
        </p:nvCxnSpPr>
        <p:spPr>
          <a:xfrm flipV="1">
            <a:off x="5703133" y="1955423"/>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746C74-C4AC-D62F-E25F-93D47E298DB7}"/>
              </a:ext>
            </a:extLst>
          </p:cNvPr>
          <p:cNvCxnSpPr>
            <a:cxnSpLocks/>
          </p:cNvCxnSpPr>
          <p:nvPr/>
        </p:nvCxnSpPr>
        <p:spPr>
          <a:xfrm flipV="1">
            <a:off x="6553365" y="1955423"/>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6BCFAFA-5F71-C658-509A-D0DE63995FCE}"/>
              </a:ext>
            </a:extLst>
          </p:cNvPr>
          <p:cNvSpPr txBox="1"/>
          <p:nvPr/>
        </p:nvSpPr>
        <p:spPr>
          <a:xfrm>
            <a:off x="2938413" y="2620830"/>
            <a:ext cx="2932213" cy="338554"/>
          </a:xfrm>
          <a:prstGeom prst="rect">
            <a:avLst/>
          </a:prstGeom>
          <a:noFill/>
        </p:spPr>
        <p:txBody>
          <a:bodyPr wrap="none" rtlCol="0">
            <a:spAutoFit/>
          </a:bodyPr>
          <a:lstStyle/>
          <a:p>
            <a:r>
              <a:rPr lang="en-US" sz="1600" i="1">
                <a:solidFill>
                  <a:srgbClr val="FF0000"/>
                </a:solidFill>
                <a:latin typeface="Bosch Office Sans" pitchFamily="2" charset="0"/>
              </a:rPr>
              <a:t>detectFlicker </a:t>
            </a:r>
            <a:r>
              <a:rPr lang="en-US" sz="1600">
                <a:latin typeface="Bosch Office Sans" pitchFamily="2" charset="0"/>
              </a:rPr>
              <a:t>(False detection)</a:t>
            </a:r>
          </a:p>
        </p:txBody>
      </p:sp>
      <p:cxnSp>
        <p:nvCxnSpPr>
          <p:cNvPr id="21" name="Straight Arrow Connector 20">
            <a:extLst>
              <a:ext uri="{FF2B5EF4-FFF2-40B4-BE49-F238E27FC236}">
                <a16:creationId xmlns:a16="http://schemas.microsoft.com/office/drawing/2014/main" id="{14EB1F2D-5B32-CA7C-560A-DA15E9A0E245}"/>
              </a:ext>
            </a:extLst>
          </p:cNvPr>
          <p:cNvCxnSpPr/>
          <p:nvPr/>
        </p:nvCxnSpPr>
        <p:spPr>
          <a:xfrm flipV="1">
            <a:off x="3597608" y="2187481"/>
            <a:ext cx="0" cy="3128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258000A-4379-57DE-778B-C197D7C1AD3F}"/>
              </a:ext>
            </a:extLst>
          </p:cNvPr>
          <p:cNvCxnSpPr>
            <a:cxnSpLocks/>
          </p:cNvCxnSpPr>
          <p:nvPr/>
        </p:nvCxnSpPr>
        <p:spPr>
          <a:xfrm flipV="1">
            <a:off x="7435680" y="1955423"/>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B4BE84-5CD4-0B36-BCF7-F49258BA70B2}"/>
              </a:ext>
            </a:extLst>
          </p:cNvPr>
          <p:cNvCxnSpPr>
            <a:cxnSpLocks/>
          </p:cNvCxnSpPr>
          <p:nvPr/>
        </p:nvCxnSpPr>
        <p:spPr>
          <a:xfrm flipV="1">
            <a:off x="8374143" y="1955423"/>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AA89FCC-D09D-CCB8-2891-F4CADD16E81B}"/>
              </a:ext>
            </a:extLst>
          </p:cNvPr>
          <p:cNvSpPr txBox="1"/>
          <p:nvPr/>
        </p:nvSpPr>
        <p:spPr>
          <a:xfrm>
            <a:off x="7578220" y="1655668"/>
            <a:ext cx="653384" cy="307777"/>
          </a:xfrm>
          <a:prstGeom prst="rect">
            <a:avLst/>
          </a:prstGeom>
          <a:noFill/>
        </p:spPr>
        <p:txBody>
          <a:bodyPr wrap="none" rtlCol="0">
            <a:spAutoFit/>
          </a:bodyPr>
          <a:lstStyle/>
          <a:p>
            <a:r>
              <a:rPr lang="en-US" sz="1400"/>
              <a:t>Flicker</a:t>
            </a:r>
          </a:p>
        </p:txBody>
      </p:sp>
      <p:sp>
        <p:nvSpPr>
          <p:cNvPr id="37" name="TextBox 36">
            <a:extLst>
              <a:ext uri="{FF2B5EF4-FFF2-40B4-BE49-F238E27FC236}">
                <a16:creationId xmlns:a16="http://schemas.microsoft.com/office/drawing/2014/main" id="{6744A4A6-412B-6A4D-B593-C80156E44C11}"/>
              </a:ext>
            </a:extLst>
          </p:cNvPr>
          <p:cNvSpPr txBox="1"/>
          <p:nvPr/>
        </p:nvSpPr>
        <p:spPr>
          <a:xfrm>
            <a:off x="2938413" y="3336032"/>
            <a:ext cx="1875706" cy="338554"/>
          </a:xfrm>
          <a:prstGeom prst="rect">
            <a:avLst/>
          </a:prstGeom>
          <a:noFill/>
          <a:ln>
            <a:solidFill>
              <a:srgbClr val="FF0000"/>
            </a:solidFill>
          </a:ln>
        </p:spPr>
        <p:txBody>
          <a:bodyPr wrap="none" rtlCol="0">
            <a:spAutoFit/>
          </a:bodyPr>
          <a:lstStyle/>
          <a:p>
            <a:r>
              <a:rPr lang="en-US" sz="1600">
                <a:latin typeface="Bosch Office Sans" pitchFamily="2" charset="0"/>
              </a:rPr>
              <a:t>=&gt; True positive !!!</a:t>
            </a:r>
          </a:p>
        </p:txBody>
      </p:sp>
      <p:sp>
        <p:nvSpPr>
          <p:cNvPr id="38" name="TextBox 37">
            <a:extLst>
              <a:ext uri="{FF2B5EF4-FFF2-40B4-BE49-F238E27FC236}">
                <a16:creationId xmlns:a16="http://schemas.microsoft.com/office/drawing/2014/main" id="{57AC475E-4F60-31E8-85C0-3C1A18B5BF36}"/>
              </a:ext>
            </a:extLst>
          </p:cNvPr>
          <p:cNvSpPr txBox="1"/>
          <p:nvPr/>
        </p:nvSpPr>
        <p:spPr>
          <a:xfrm>
            <a:off x="521299" y="3740521"/>
            <a:ext cx="3606372" cy="723275"/>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a:t>Very high chance of occuring</a:t>
            </a:r>
          </a:p>
          <a:p>
            <a:pPr marL="285750" indent="-285750">
              <a:spcAft>
                <a:spcPts val="600"/>
              </a:spcAft>
              <a:buFont typeface="Arial" panose="020B0604020202020204" pitchFamily="34" charset="0"/>
              <a:buChar char="•"/>
            </a:pPr>
            <a:r>
              <a:rPr lang="en-US"/>
              <a:t>Evaluation results are not reliable</a:t>
            </a:r>
          </a:p>
        </p:txBody>
      </p:sp>
      <p:sp>
        <p:nvSpPr>
          <p:cNvPr id="39" name="Titel 7">
            <a:extLst>
              <a:ext uri="{FF2B5EF4-FFF2-40B4-BE49-F238E27FC236}">
                <a16:creationId xmlns:a16="http://schemas.microsoft.com/office/drawing/2014/main" id="{94144CE1-1508-4C60-F2E5-833105377912}"/>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#2: Divide into 5s clips</a:t>
            </a:r>
          </a:p>
        </p:txBody>
      </p:sp>
      <p:cxnSp>
        <p:nvCxnSpPr>
          <p:cNvPr id="15" name="Straight Connector 14">
            <a:extLst>
              <a:ext uri="{FF2B5EF4-FFF2-40B4-BE49-F238E27FC236}">
                <a16:creationId xmlns:a16="http://schemas.microsoft.com/office/drawing/2014/main" id="{399C89AE-6AB6-E880-4BAB-2E14673FA30C}"/>
              </a:ext>
            </a:extLst>
          </p:cNvPr>
          <p:cNvCxnSpPr/>
          <p:nvPr/>
        </p:nvCxnSpPr>
        <p:spPr>
          <a:xfrm>
            <a:off x="4127671" y="1572126"/>
            <a:ext cx="5136645" cy="1048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4D9735D-2348-2D37-433F-F0EAEA02394D}"/>
              </a:ext>
            </a:extLst>
          </p:cNvPr>
          <p:cNvCxnSpPr>
            <a:cxnSpLocks/>
          </p:cNvCxnSpPr>
          <p:nvPr/>
        </p:nvCxnSpPr>
        <p:spPr>
          <a:xfrm flipV="1">
            <a:off x="4127671" y="1655668"/>
            <a:ext cx="4984245" cy="844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F1AAB1F-55A6-4FAC-7FD4-816ADD23FCC5}"/>
              </a:ext>
            </a:extLst>
          </p:cNvPr>
          <p:cNvSpPr txBox="1"/>
          <p:nvPr/>
        </p:nvSpPr>
        <p:spPr>
          <a:xfrm>
            <a:off x="2938413" y="2982896"/>
            <a:ext cx="1763624" cy="338554"/>
          </a:xfrm>
          <a:prstGeom prst="rect">
            <a:avLst/>
          </a:prstGeom>
          <a:noFill/>
        </p:spPr>
        <p:txBody>
          <a:bodyPr wrap="none" rtlCol="0">
            <a:spAutoFit/>
          </a:bodyPr>
          <a:lstStyle/>
          <a:p>
            <a:r>
              <a:rPr lang="en-US" sz="1600">
                <a:latin typeface="Bosch Office Sans" pitchFamily="2" charset="0"/>
              </a:rPr>
              <a:t>-&gt; Clip has flicker</a:t>
            </a:r>
          </a:p>
        </p:txBody>
      </p:sp>
    </p:spTree>
    <p:custDataLst>
      <p:tags r:id="rId1"/>
    </p:custDataLst>
    <p:extLst>
      <p:ext uri="{BB962C8B-B14F-4D97-AF65-F5344CB8AC3E}">
        <p14:creationId xmlns:p14="http://schemas.microsoft.com/office/powerpoint/2010/main" val="3423073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115972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2034018"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flipV="1">
            <a:off x="431117" y="2095966"/>
            <a:ext cx="4854757" cy="1"/>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21CBD9E-C6D6-4AD2-7A67-E439667FCE4E}"/>
              </a:ext>
            </a:extLst>
          </p:cNvPr>
          <p:cNvSpPr txBox="1"/>
          <p:nvPr/>
        </p:nvSpPr>
        <p:spPr>
          <a:xfrm>
            <a:off x="542656" y="1665060"/>
            <a:ext cx="418704" cy="369332"/>
          </a:xfrm>
          <a:prstGeom prst="rect">
            <a:avLst/>
          </a:prstGeom>
          <a:noFill/>
        </p:spPr>
        <p:txBody>
          <a:bodyPr wrap="none" rtlCol="0">
            <a:spAutoFit/>
          </a:bodyPr>
          <a:lstStyle/>
          <a:p>
            <a:r>
              <a:rPr lang="en-US"/>
              <a:t>17</a:t>
            </a:r>
          </a:p>
        </p:txBody>
      </p:sp>
      <p:sp>
        <p:nvSpPr>
          <p:cNvPr id="52" name="TextBox 51">
            <a:extLst>
              <a:ext uri="{FF2B5EF4-FFF2-40B4-BE49-F238E27FC236}">
                <a16:creationId xmlns:a16="http://schemas.microsoft.com/office/drawing/2014/main" id="{D6D9262A-4189-FC10-EB76-6E2906CE039E}"/>
              </a:ext>
            </a:extLst>
          </p:cNvPr>
          <p:cNvSpPr txBox="1"/>
          <p:nvPr/>
        </p:nvSpPr>
        <p:spPr>
          <a:xfrm>
            <a:off x="1369663" y="1660479"/>
            <a:ext cx="418704" cy="369332"/>
          </a:xfrm>
          <a:prstGeom prst="rect">
            <a:avLst/>
          </a:prstGeom>
          <a:noFill/>
        </p:spPr>
        <p:txBody>
          <a:bodyPr wrap="none" rtlCol="0">
            <a:spAutoFit/>
          </a:bodyPr>
          <a:lstStyle/>
          <a:p>
            <a:r>
              <a:rPr lang="en-US"/>
              <a:t>18</a:t>
            </a:r>
          </a:p>
        </p:txBody>
      </p:sp>
      <p:sp>
        <p:nvSpPr>
          <p:cNvPr id="53" name="TextBox 52">
            <a:extLst>
              <a:ext uri="{FF2B5EF4-FFF2-40B4-BE49-F238E27FC236}">
                <a16:creationId xmlns:a16="http://schemas.microsoft.com/office/drawing/2014/main" id="{45576929-E63F-F5F7-DC20-073446D82E1E}"/>
              </a:ext>
            </a:extLst>
          </p:cNvPr>
          <p:cNvSpPr txBox="1"/>
          <p:nvPr/>
        </p:nvSpPr>
        <p:spPr>
          <a:xfrm>
            <a:off x="2207463" y="1660479"/>
            <a:ext cx="418704" cy="369332"/>
          </a:xfrm>
          <a:prstGeom prst="rect">
            <a:avLst/>
          </a:prstGeom>
          <a:noFill/>
        </p:spPr>
        <p:txBody>
          <a:bodyPr wrap="none" rtlCol="0">
            <a:spAutoFit/>
          </a:bodyPr>
          <a:lstStyle/>
          <a:p>
            <a:r>
              <a:rPr lang="en-US"/>
              <a:t>19</a:t>
            </a:r>
          </a:p>
        </p:txBody>
      </p:sp>
      <p:sp>
        <p:nvSpPr>
          <p:cNvPr id="54" name="TextBox 53">
            <a:extLst>
              <a:ext uri="{FF2B5EF4-FFF2-40B4-BE49-F238E27FC236}">
                <a16:creationId xmlns:a16="http://schemas.microsoft.com/office/drawing/2014/main" id="{CF211ABF-4E1F-24BD-EF34-41D2E7AFF253}"/>
              </a:ext>
            </a:extLst>
          </p:cNvPr>
          <p:cNvSpPr txBox="1"/>
          <p:nvPr/>
        </p:nvSpPr>
        <p:spPr>
          <a:xfrm>
            <a:off x="3035846" y="1660479"/>
            <a:ext cx="418704" cy="369332"/>
          </a:xfrm>
          <a:prstGeom prst="rect">
            <a:avLst/>
          </a:prstGeom>
          <a:noFill/>
        </p:spPr>
        <p:txBody>
          <a:bodyPr wrap="none" rtlCol="0">
            <a:spAutoFit/>
          </a:bodyPr>
          <a:lstStyle/>
          <a:p>
            <a:r>
              <a:rPr lang="en-US"/>
              <a:t>20</a:t>
            </a:r>
          </a:p>
        </p:txBody>
      </p:sp>
      <p:sp>
        <p:nvSpPr>
          <p:cNvPr id="15" name="Titel 7">
            <a:extLst>
              <a:ext uri="{FF2B5EF4-FFF2-40B4-BE49-F238E27FC236}">
                <a16:creationId xmlns:a16="http://schemas.microsoft.com/office/drawing/2014/main" id="{3EB4F260-0DAA-5E8B-2558-0A10193AA21A}"/>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#3: Divide into clips of ~20 frames</a:t>
            </a:r>
          </a:p>
        </p:txBody>
      </p:sp>
      <p:cxnSp>
        <p:nvCxnSpPr>
          <p:cNvPr id="12" name="Straight Connector 11">
            <a:extLst>
              <a:ext uri="{FF2B5EF4-FFF2-40B4-BE49-F238E27FC236}">
                <a16:creationId xmlns:a16="http://schemas.microsoft.com/office/drawing/2014/main" id="{CD92067C-4321-CD36-D8CA-C8820568AE41}"/>
              </a:ext>
            </a:extLst>
          </p:cNvPr>
          <p:cNvCxnSpPr>
            <a:cxnSpLocks/>
          </p:cNvCxnSpPr>
          <p:nvPr/>
        </p:nvCxnSpPr>
        <p:spPr>
          <a:xfrm flipV="1">
            <a:off x="3670313" y="195559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746C74-C4AC-D62F-E25F-93D47E298DB7}"/>
              </a:ext>
            </a:extLst>
          </p:cNvPr>
          <p:cNvCxnSpPr>
            <a:cxnSpLocks/>
          </p:cNvCxnSpPr>
          <p:nvPr/>
        </p:nvCxnSpPr>
        <p:spPr>
          <a:xfrm flipV="1">
            <a:off x="4520545" y="195559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A62ECD-D026-8E76-8614-CEEEDACF7BDC}"/>
              </a:ext>
            </a:extLst>
          </p:cNvPr>
          <p:cNvSpPr txBox="1"/>
          <p:nvPr/>
        </p:nvSpPr>
        <p:spPr>
          <a:xfrm>
            <a:off x="3886077" y="1660479"/>
            <a:ext cx="418704" cy="369332"/>
          </a:xfrm>
          <a:prstGeom prst="rect">
            <a:avLst/>
          </a:prstGeom>
          <a:noFill/>
        </p:spPr>
        <p:txBody>
          <a:bodyPr wrap="none" rtlCol="0">
            <a:spAutoFit/>
          </a:bodyPr>
          <a:lstStyle/>
          <a:p>
            <a:r>
              <a:rPr lang="en-US"/>
              <a:t>21</a:t>
            </a:r>
          </a:p>
        </p:txBody>
      </p:sp>
      <p:sp>
        <p:nvSpPr>
          <p:cNvPr id="23" name="TextBox 22">
            <a:extLst>
              <a:ext uri="{FF2B5EF4-FFF2-40B4-BE49-F238E27FC236}">
                <a16:creationId xmlns:a16="http://schemas.microsoft.com/office/drawing/2014/main" id="{E3E96A72-C14F-BD86-44B2-DC9F59569503}"/>
              </a:ext>
            </a:extLst>
          </p:cNvPr>
          <p:cNvSpPr txBox="1"/>
          <p:nvPr/>
        </p:nvSpPr>
        <p:spPr>
          <a:xfrm>
            <a:off x="4664119" y="1660479"/>
            <a:ext cx="418704" cy="369332"/>
          </a:xfrm>
          <a:prstGeom prst="rect">
            <a:avLst/>
          </a:prstGeom>
          <a:noFill/>
        </p:spPr>
        <p:txBody>
          <a:bodyPr wrap="none" rtlCol="0">
            <a:spAutoFit/>
          </a:bodyPr>
          <a:lstStyle/>
          <a:p>
            <a:r>
              <a:rPr lang="en-US"/>
              <a:t>22</a:t>
            </a:r>
          </a:p>
        </p:txBody>
      </p:sp>
      <p:pic>
        <p:nvPicPr>
          <p:cNvPr id="7" name="Picture 6">
            <a:extLst>
              <a:ext uri="{FF2B5EF4-FFF2-40B4-BE49-F238E27FC236}">
                <a16:creationId xmlns:a16="http://schemas.microsoft.com/office/drawing/2014/main" id="{28D7F9A1-B8D3-A239-1357-4AD0564BEFEF}"/>
              </a:ext>
            </a:extLst>
          </p:cNvPr>
          <p:cNvPicPr>
            <a:picLocks noChangeAspect="1"/>
          </p:cNvPicPr>
          <p:nvPr/>
        </p:nvPicPr>
        <p:blipFill>
          <a:blip r:embed="rId20"/>
          <a:stretch>
            <a:fillRect/>
          </a:stretch>
        </p:blipFill>
        <p:spPr>
          <a:xfrm>
            <a:off x="7485809" y="996057"/>
            <a:ext cx="4633303" cy="5113862"/>
          </a:xfrm>
          <a:prstGeom prst="rect">
            <a:avLst/>
          </a:prstGeom>
        </p:spPr>
      </p:pic>
      <p:cxnSp>
        <p:nvCxnSpPr>
          <p:cNvPr id="21" name="Straight Connector 20">
            <a:extLst>
              <a:ext uri="{FF2B5EF4-FFF2-40B4-BE49-F238E27FC236}">
                <a16:creationId xmlns:a16="http://schemas.microsoft.com/office/drawing/2014/main" id="{E5FB1D0D-D044-8C96-F7D0-94DD6DDA940A}"/>
              </a:ext>
            </a:extLst>
          </p:cNvPr>
          <p:cNvCxnSpPr/>
          <p:nvPr/>
        </p:nvCxnSpPr>
        <p:spPr>
          <a:xfrm>
            <a:off x="456808" y="3272589"/>
            <a:ext cx="2371295" cy="0"/>
          </a:xfrm>
          <a:prstGeom prst="line">
            <a:avLst/>
          </a:prstGeom>
          <a:ln w="28575">
            <a:solidFill>
              <a:srgbClr val="0F0F0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0C426D-C639-010F-44CE-5151B4E29FEE}"/>
              </a:ext>
            </a:extLst>
          </p:cNvPr>
          <p:cNvCxnSpPr>
            <a:cxnSpLocks/>
          </p:cNvCxnSpPr>
          <p:nvPr/>
        </p:nvCxnSpPr>
        <p:spPr>
          <a:xfrm flipV="1">
            <a:off x="1148373" y="2864811"/>
            <a:ext cx="0" cy="8328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78A5BA9-2DF0-3EBE-5DF3-263077E20361}"/>
              </a:ext>
            </a:extLst>
          </p:cNvPr>
          <p:cNvCxnSpPr>
            <a:cxnSpLocks/>
          </p:cNvCxnSpPr>
          <p:nvPr/>
        </p:nvCxnSpPr>
        <p:spPr>
          <a:xfrm flipV="1">
            <a:off x="2022668" y="31322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473F3A7-DC5F-9877-24E1-02BF581C00E3}"/>
              </a:ext>
            </a:extLst>
          </p:cNvPr>
          <p:cNvCxnSpPr>
            <a:cxnSpLocks/>
          </p:cNvCxnSpPr>
          <p:nvPr/>
        </p:nvCxnSpPr>
        <p:spPr>
          <a:xfrm flipV="1">
            <a:off x="2816753" y="31322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F243DB3-7BDE-A030-C324-A1F4A246D78C}"/>
              </a:ext>
            </a:extLst>
          </p:cNvPr>
          <p:cNvSpPr/>
          <p:nvPr/>
        </p:nvSpPr>
        <p:spPr>
          <a:xfrm>
            <a:off x="3160146" y="3220036"/>
            <a:ext cx="105103" cy="105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57159AE-FF1F-F8B8-89DA-42DA0E08729F}"/>
              </a:ext>
            </a:extLst>
          </p:cNvPr>
          <p:cNvSpPr/>
          <p:nvPr/>
        </p:nvSpPr>
        <p:spPr>
          <a:xfrm>
            <a:off x="3491773" y="3220036"/>
            <a:ext cx="105103" cy="105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98C333B-C477-A714-E77A-95524F857250}"/>
              </a:ext>
            </a:extLst>
          </p:cNvPr>
          <p:cNvSpPr/>
          <p:nvPr/>
        </p:nvSpPr>
        <p:spPr>
          <a:xfrm>
            <a:off x="3823400" y="3220036"/>
            <a:ext cx="105103" cy="105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E765FBF7-9CF7-8B1A-9076-888DFF949129}"/>
              </a:ext>
            </a:extLst>
          </p:cNvPr>
          <p:cNvCxnSpPr/>
          <p:nvPr/>
        </p:nvCxnSpPr>
        <p:spPr>
          <a:xfrm>
            <a:off x="4216157" y="3272587"/>
            <a:ext cx="2371295" cy="0"/>
          </a:xfrm>
          <a:prstGeom prst="line">
            <a:avLst/>
          </a:prstGeom>
          <a:ln w="28575">
            <a:solidFill>
              <a:srgbClr val="0F0F0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723077E-1567-FF32-0839-5C70F5449C2D}"/>
              </a:ext>
            </a:extLst>
          </p:cNvPr>
          <p:cNvCxnSpPr>
            <a:cxnSpLocks/>
          </p:cNvCxnSpPr>
          <p:nvPr/>
        </p:nvCxnSpPr>
        <p:spPr>
          <a:xfrm flipV="1">
            <a:off x="4907722" y="313221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C8BB38D-3400-501F-1A1E-EE49A31F5F15}"/>
              </a:ext>
            </a:extLst>
          </p:cNvPr>
          <p:cNvCxnSpPr>
            <a:cxnSpLocks/>
          </p:cNvCxnSpPr>
          <p:nvPr/>
        </p:nvCxnSpPr>
        <p:spPr>
          <a:xfrm flipV="1">
            <a:off x="5782017" y="2786899"/>
            <a:ext cx="0" cy="8662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ED0927E-D0C2-3B8A-55EC-E823A5C0BE95}"/>
              </a:ext>
            </a:extLst>
          </p:cNvPr>
          <p:cNvSpPr txBox="1"/>
          <p:nvPr/>
        </p:nvSpPr>
        <p:spPr>
          <a:xfrm>
            <a:off x="583598" y="2869600"/>
            <a:ext cx="418704" cy="369332"/>
          </a:xfrm>
          <a:prstGeom prst="rect">
            <a:avLst/>
          </a:prstGeom>
          <a:noFill/>
        </p:spPr>
        <p:txBody>
          <a:bodyPr wrap="none" rtlCol="0">
            <a:spAutoFit/>
          </a:bodyPr>
          <a:lstStyle/>
          <a:p>
            <a:r>
              <a:rPr lang="en-US"/>
              <a:t>92</a:t>
            </a:r>
          </a:p>
        </p:txBody>
      </p:sp>
      <p:sp>
        <p:nvSpPr>
          <p:cNvPr id="44" name="TextBox 43">
            <a:extLst>
              <a:ext uri="{FF2B5EF4-FFF2-40B4-BE49-F238E27FC236}">
                <a16:creationId xmlns:a16="http://schemas.microsoft.com/office/drawing/2014/main" id="{5B22875B-BEE4-5223-9F81-47569DD2E950}"/>
              </a:ext>
            </a:extLst>
          </p:cNvPr>
          <p:cNvSpPr txBox="1"/>
          <p:nvPr/>
        </p:nvSpPr>
        <p:spPr>
          <a:xfrm>
            <a:off x="1386542" y="2865019"/>
            <a:ext cx="418704" cy="369332"/>
          </a:xfrm>
          <a:prstGeom prst="rect">
            <a:avLst/>
          </a:prstGeom>
          <a:noFill/>
        </p:spPr>
        <p:txBody>
          <a:bodyPr wrap="none" rtlCol="0">
            <a:spAutoFit/>
          </a:bodyPr>
          <a:lstStyle/>
          <a:p>
            <a:r>
              <a:rPr lang="en-US"/>
              <a:t>93</a:t>
            </a:r>
          </a:p>
        </p:txBody>
      </p:sp>
      <p:sp>
        <p:nvSpPr>
          <p:cNvPr id="45" name="TextBox 44">
            <a:extLst>
              <a:ext uri="{FF2B5EF4-FFF2-40B4-BE49-F238E27FC236}">
                <a16:creationId xmlns:a16="http://schemas.microsoft.com/office/drawing/2014/main" id="{79DC4DBB-FD0D-04CC-45A8-51DC0CB16760}"/>
              </a:ext>
            </a:extLst>
          </p:cNvPr>
          <p:cNvSpPr txBox="1"/>
          <p:nvPr/>
        </p:nvSpPr>
        <p:spPr>
          <a:xfrm>
            <a:off x="2224342" y="2865019"/>
            <a:ext cx="418704" cy="369332"/>
          </a:xfrm>
          <a:prstGeom prst="rect">
            <a:avLst/>
          </a:prstGeom>
          <a:noFill/>
        </p:spPr>
        <p:txBody>
          <a:bodyPr wrap="none" rtlCol="0">
            <a:spAutoFit/>
          </a:bodyPr>
          <a:lstStyle/>
          <a:p>
            <a:r>
              <a:rPr lang="en-US"/>
              <a:t>94</a:t>
            </a:r>
          </a:p>
        </p:txBody>
      </p:sp>
      <p:sp>
        <p:nvSpPr>
          <p:cNvPr id="46" name="TextBox 45">
            <a:extLst>
              <a:ext uri="{FF2B5EF4-FFF2-40B4-BE49-F238E27FC236}">
                <a16:creationId xmlns:a16="http://schemas.microsoft.com/office/drawing/2014/main" id="{8DB7C079-C7CA-B086-6823-190D5EE31747}"/>
              </a:ext>
            </a:extLst>
          </p:cNvPr>
          <p:cNvSpPr txBox="1"/>
          <p:nvPr/>
        </p:nvSpPr>
        <p:spPr>
          <a:xfrm>
            <a:off x="4273927" y="2868396"/>
            <a:ext cx="535724" cy="369332"/>
          </a:xfrm>
          <a:prstGeom prst="rect">
            <a:avLst/>
          </a:prstGeom>
          <a:noFill/>
        </p:spPr>
        <p:txBody>
          <a:bodyPr wrap="none" rtlCol="0">
            <a:spAutoFit/>
          </a:bodyPr>
          <a:lstStyle/>
          <a:p>
            <a:r>
              <a:rPr lang="en-US"/>
              <a:t>112</a:t>
            </a:r>
          </a:p>
        </p:txBody>
      </p:sp>
      <p:sp>
        <p:nvSpPr>
          <p:cNvPr id="47" name="TextBox 46">
            <a:extLst>
              <a:ext uri="{FF2B5EF4-FFF2-40B4-BE49-F238E27FC236}">
                <a16:creationId xmlns:a16="http://schemas.microsoft.com/office/drawing/2014/main" id="{DE9B7B42-DC68-3B57-8A9B-B5AF0EA4E7AF}"/>
              </a:ext>
            </a:extLst>
          </p:cNvPr>
          <p:cNvSpPr txBox="1"/>
          <p:nvPr/>
        </p:nvSpPr>
        <p:spPr>
          <a:xfrm>
            <a:off x="5087262" y="2864811"/>
            <a:ext cx="535724" cy="369332"/>
          </a:xfrm>
          <a:prstGeom prst="rect">
            <a:avLst/>
          </a:prstGeom>
          <a:noFill/>
        </p:spPr>
        <p:txBody>
          <a:bodyPr wrap="none" rtlCol="0">
            <a:spAutoFit/>
          </a:bodyPr>
          <a:lstStyle/>
          <a:p>
            <a:r>
              <a:rPr lang="en-US"/>
              <a:t>113</a:t>
            </a:r>
          </a:p>
        </p:txBody>
      </p:sp>
      <p:sp>
        <p:nvSpPr>
          <p:cNvPr id="48" name="TextBox 47">
            <a:extLst>
              <a:ext uri="{FF2B5EF4-FFF2-40B4-BE49-F238E27FC236}">
                <a16:creationId xmlns:a16="http://schemas.microsoft.com/office/drawing/2014/main" id="{89C99253-975B-9BEB-6137-52A74A483410}"/>
              </a:ext>
            </a:extLst>
          </p:cNvPr>
          <p:cNvSpPr txBox="1"/>
          <p:nvPr/>
        </p:nvSpPr>
        <p:spPr>
          <a:xfrm>
            <a:off x="5882657" y="2864811"/>
            <a:ext cx="535724" cy="369332"/>
          </a:xfrm>
          <a:prstGeom prst="rect">
            <a:avLst/>
          </a:prstGeom>
          <a:noFill/>
        </p:spPr>
        <p:txBody>
          <a:bodyPr wrap="none" rtlCol="0">
            <a:spAutoFit/>
          </a:bodyPr>
          <a:lstStyle/>
          <a:p>
            <a:r>
              <a:rPr lang="en-US"/>
              <a:t>114</a:t>
            </a:r>
          </a:p>
        </p:txBody>
      </p:sp>
      <p:cxnSp>
        <p:nvCxnSpPr>
          <p:cNvPr id="58" name="Straight Connector 57">
            <a:extLst>
              <a:ext uri="{FF2B5EF4-FFF2-40B4-BE49-F238E27FC236}">
                <a16:creationId xmlns:a16="http://schemas.microsoft.com/office/drawing/2014/main" id="{39B732AB-B4F3-89BF-0AB4-6721D0556330}"/>
              </a:ext>
            </a:extLst>
          </p:cNvPr>
          <p:cNvCxnSpPr>
            <a:cxnSpLocks/>
          </p:cNvCxnSpPr>
          <p:nvPr/>
        </p:nvCxnSpPr>
        <p:spPr>
          <a:xfrm flipV="1">
            <a:off x="2828103" y="1660479"/>
            <a:ext cx="0" cy="8328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EE11DF-7A6F-30A2-4BDC-84E37127474B}"/>
              </a:ext>
            </a:extLst>
          </p:cNvPr>
          <p:cNvCxnSpPr/>
          <p:nvPr/>
        </p:nvCxnSpPr>
        <p:spPr>
          <a:xfrm>
            <a:off x="456808" y="4299583"/>
            <a:ext cx="2371295" cy="0"/>
          </a:xfrm>
          <a:prstGeom prst="line">
            <a:avLst/>
          </a:prstGeom>
          <a:ln w="28575">
            <a:solidFill>
              <a:srgbClr val="0F0F0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866766F-6047-99DB-8CDE-8E64B1F077A5}"/>
              </a:ext>
            </a:extLst>
          </p:cNvPr>
          <p:cNvCxnSpPr>
            <a:cxnSpLocks/>
          </p:cNvCxnSpPr>
          <p:nvPr/>
        </p:nvCxnSpPr>
        <p:spPr>
          <a:xfrm flipV="1">
            <a:off x="1148373" y="3891805"/>
            <a:ext cx="0" cy="8328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68B8464-AEFA-DBAC-F949-965332AF98BE}"/>
              </a:ext>
            </a:extLst>
          </p:cNvPr>
          <p:cNvCxnSpPr>
            <a:cxnSpLocks/>
          </p:cNvCxnSpPr>
          <p:nvPr/>
        </p:nvCxnSpPr>
        <p:spPr>
          <a:xfrm flipV="1">
            <a:off x="2022668" y="4159214"/>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DF5E68-2713-3AD3-2B54-9393436873FF}"/>
              </a:ext>
            </a:extLst>
          </p:cNvPr>
          <p:cNvCxnSpPr>
            <a:cxnSpLocks/>
          </p:cNvCxnSpPr>
          <p:nvPr/>
        </p:nvCxnSpPr>
        <p:spPr>
          <a:xfrm flipV="1">
            <a:off x="2816753" y="4159214"/>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15903BB2-247B-F4C8-2185-C940DC4A64C5}"/>
              </a:ext>
            </a:extLst>
          </p:cNvPr>
          <p:cNvSpPr/>
          <p:nvPr/>
        </p:nvSpPr>
        <p:spPr>
          <a:xfrm>
            <a:off x="3160146" y="4247030"/>
            <a:ext cx="105103" cy="105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7E5EF2C-1F0D-CC86-7A0D-FA5164FA9BDC}"/>
              </a:ext>
            </a:extLst>
          </p:cNvPr>
          <p:cNvSpPr/>
          <p:nvPr/>
        </p:nvSpPr>
        <p:spPr>
          <a:xfrm>
            <a:off x="3491773" y="4247030"/>
            <a:ext cx="105103" cy="105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84569B6-FC20-8995-D36E-9892CD800A04}"/>
              </a:ext>
            </a:extLst>
          </p:cNvPr>
          <p:cNvSpPr/>
          <p:nvPr/>
        </p:nvSpPr>
        <p:spPr>
          <a:xfrm>
            <a:off x="3823400" y="4247030"/>
            <a:ext cx="105103" cy="105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32FDE4AE-A35F-426F-7202-90EFA2BF250A}"/>
              </a:ext>
            </a:extLst>
          </p:cNvPr>
          <p:cNvCxnSpPr/>
          <p:nvPr/>
        </p:nvCxnSpPr>
        <p:spPr>
          <a:xfrm>
            <a:off x="4216157" y="4299581"/>
            <a:ext cx="2371295" cy="0"/>
          </a:xfrm>
          <a:prstGeom prst="line">
            <a:avLst/>
          </a:prstGeom>
          <a:ln w="28575">
            <a:solidFill>
              <a:srgbClr val="0F0F0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5FD39CB-FE40-9961-4FD1-6768D3F1A011}"/>
              </a:ext>
            </a:extLst>
          </p:cNvPr>
          <p:cNvCxnSpPr>
            <a:cxnSpLocks/>
          </p:cNvCxnSpPr>
          <p:nvPr/>
        </p:nvCxnSpPr>
        <p:spPr>
          <a:xfrm flipV="1">
            <a:off x="4907722" y="4159212"/>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95CC90B-BA0A-104E-0737-0888E8274828}"/>
              </a:ext>
            </a:extLst>
          </p:cNvPr>
          <p:cNvCxnSpPr>
            <a:cxnSpLocks/>
          </p:cNvCxnSpPr>
          <p:nvPr/>
        </p:nvCxnSpPr>
        <p:spPr>
          <a:xfrm flipV="1">
            <a:off x="5782017" y="3813893"/>
            <a:ext cx="0" cy="8662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6F76560-5659-AE7F-D9DC-0DF5D9331B4B}"/>
              </a:ext>
            </a:extLst>
          </p:cNvPr>
          <p:cNvSpPr txBox="1"/>
          <p:nvPr/>
        </p:nvSpPr>
        <p:spPr>
          <a:xfrm>
            <a:off x="533134" y="3896932"/>
            <a:ext cx="535724" cy="369332"/>
          </a:xfrm>
          <a:prstGeom prst="rect">
            <a:avLst/>
          </a:prstGeom>
          <a:noFill/>
        </p:spPr>
        <p:txBody>
          <a:bodyPr wrap="none" rtlCol="0">
            <a:spAutoFit/>
          </a:bodyPr>
          <a:lstStyle/>
          <a:p>
            <a:r>
              <a:rPr lang="en-US"/>
              <a:t>277</a:t>
            </a:r>
          </a:p>
        </p:txBody>
      </p:sp>
      <p:sp>
        <p:nvSpPr>
          <p:cNvPr id="70" name="TextBox 69">
            <a:extLst>
              <a:ext uri="{FF2B5EF4-FFF2-40B4-BE49-F238E27FC236}">
                <a16:creationId xmlns:a16="http://schemas.microsoft.com/office/drawing/2014/main" id="{8B3F3FC6-7869-846D-15DE-F5F10D8D3350}"/>
              </a:ext>
            </a:extLst>
          </p:cNvPr>
          <p:cNvSpPr txBox="1"/>
          <p:nvPr/>
        </p:nvSpPr>
        <p:spPr>
          <a:xfrm>
            <a:off x="1328982" y="3891500"/>
            <a:ext cx="535724" cy="369332"/>
          </a:xfrm>
          <a:prstGeom prst="rect">
            <a:avLst/>
          </a:prstGeom>
          <a:noFill/>
        </p:spPr>
        <p:txBody>
          <a:bodyPr wrap="none" rtlCol="0">
            <a:spAutoFit/>
          </a:bodyPr>
          <a:lstStyle/>
          <a:p>
            <a:r>
              <a:rPr lang="en-US"/>
              <a:t>278</a:t>
            </a:r>
          </a:p>
        </p:txBody>
      </p:sp>
      <p:sp>
        <p:nvSpPr>
          <p:cNvPr id="71" name="TextBox 70">
            <a:extLst>
              <a:ext uri="{FF2B5EF4-FFF2-40B4-BE49-F238E27FC236}">
                <a16:creationId xmlns:a16="http://schemas.microsoft.com/office/drawing/2014/main" id="{95665514-7889-31DC-0A11-80F9E61D4CAD}"/>
              </a:ext>
            </a:extLst>
          </p:cNvPr>
          <p:cNvSpPr txBox="1"/>
          <p:nvPr/>
        </p:nvSpPr>
        <p:spPr>
          <a:xfrm>
            <a:off x="2165832" y="3891500"/>
            <a:ext cx="535724" cy="369332"/>
          </a:xfrm>
          <a:prstGeom prst="rect">
            <a:avLst/>
          </a:prstGeom>
          <a:noFill/>
        </p:spPr>
        <p:txBody>
          <a:bodyPr wrap="none" rtlCol="0">
            <a:spAutoFit/>
          </a:bodyPr>
          <a:lstStyle/>
          <a:p>
            <a:r>
              <a:rPr lang="en-US"/>
              <a:t>279</a:t>
            </a:r>
          </a:p>
        </p:txBody>
      </p:sp>
      <p:sp>
        <p:nvSpPr>
          <p:cNvPr id="72" name="TextBox 71">
            <a:extLst>
              <a:ext uri="{FF2B5EF4-FFF2-40B4-BE49-F238E27FC236}">
                <a16:creationId xmlns:a16="http://schemas.microsoft.com/office/drawing/2014/main" id="{787AD2C4-2C75-14F0-5CBC-16E18BF24599}"/>
              </a:ext>
            </a:extLst>
          </p:cNvPr>
          <p:cNvSpPr txBox="1"/>
          <p:nvPr/>
        </p:nvSpPr>
        <p:spPr>
          <a:xfrm>
            <a:off x="4281828" y="3895389"/>
            <a:ext cx="535724" cy="369332"/>
          </a:xfrm>
          <a:prstGeom prst="rect">
            <a:avLst/>
          </a:prstGeom>
          <a:noFill/>
        </p:spPr>
        <p:txBody>
          <a:bodyPr wrap="none" rtlCol="0">
            <a:spAutoFit/>
          </a:bodyPr>
          <a:lstStyle/>
          <a:p>
            <a:r>
              <a:rPr lang="en-US"/>
              <a:t>297</a:t>
            </a:r>
          </a:p>
        </p:txBody>
      </p:sp>
      <p:sp>
        <p:nvSpPr>
          <p:cNvPr id="73" name="TextBox 72">
            <a:extLst>
              <a:ext uri="{FF2B5EF4-FFF2-40B4-BE49-F238E27FC236}">
                <a16:creationId xmlns:a16="http://schemas.microsoft.com/office/drawing/2014/main" id="{473276B3-73F1-2B33-C0D2-7CB3D91DF292}"/>
              </a:ext>
            </a:extLst>
          </p:cNvPr>
          <p:cNvSpPr txBox="1"/>
          <p:nvPr/>
        </p:nvSpPr>
        <p:spPr>
          <a:xfrm>
            <a:off x="5087262" y="3891805"/>
            <a:ext cx="535724" cy="369332"/>
          </a:xfrm>
          <a:prstGeom prst="rect">
            <a:avLst/>
          </a:prstGeom>
          <a:noFill/>
        </p:spPr>
        <p:txBody>
          <a:bodyPr wrap="none" rtlCol="0">
            <a:spAutoFit/>
          </a:bodyPr>
          <a:lstStyle/>
          <a:p>
            <a:r>
              <a:rPr lang="en-US"/>
              <a:t>298</a:t>
            </a:r>
          </a:p>
        </p:txBody>
      </p:sp>
      <p:sp>
        <p:nvSpPr>
          <p:cNvPr id="74" name="TextBox 73">
            <a:extLst>
              <a:ext uri="{FF2B5EF4-FFF2-40B4-BE49-F238E27FC236}">
                <a16:creationId xmlns:a16="http://schemas.microsoft.com/office/drawing/2014/main" id="{3B4DA7B0-7B41-43C0-A72E-41100AA624AC}"/>
              </a:ext>
            </a:extLst>
          </p:cNvPr>
          <p:cNvSpPr txBox="1"/>
          <p:nvPr/>
        </p:nvSpPr>
        <p:spPr>
          <a:xfrm>
            <a:off x="5882657" y="3891805"/>
            <a:ext cx="535724" cy="369332"/>
          </a:xfrm>
          <a:prstGeom prst="rect">
            <a:avLst/>
          </a:prstGeom>
          <a:noFill/>
        </p:spPr>
        <p:txBody>
          <a:bodyPr wrap="none" rtlCol="0">
            <a:spAutoFit/>
          </a:bodyPr>
          <a:lstStyle/>
          <a:p>
            <a:r>
              <a:rPr lang="en-US"/>
              <a:t>299</a:t>
            </a:r>
          </a:p>
        </p:txBody>
      </p:sp>
      <p:cxnSp>
        <p:nvCxnSpPr>
          <p:cNvPr id="75" name="Straight Connector 74">
            <a:extLst>
              <a:ext uri="{FF2B5EF4-FFF2-40B4-BE49-F238E27FC236}">
                <a16:creationId xmlns:a16="http://schemas.microsoft.com/office/drawing/2014/main" id="{8DF48CAC-99ED-4D5C-95BA-ACC572F23E79}"/>
              </a:ext>
            </a:extLst>
          </p:cNvPr>
          <p:cNvCxnSpPr/>
          <p:nvPr/>
        </p:nvCxnSpPr>
        <p:spPr>
          <a:xfrm>
            <a:off x="456808" y="5284519"/>
            <a:ext cx="2371295" cy="0"/>
          </a:xfrm>
          <a:prstGeom prst="line">
            <a:avLst/>
          </a:prstGeom>
          <a:ln w="28575">
            <a:solidFill>
              <a:srgbClr val="0F0F0D"/>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5D7ECB-F0E6-92C0-6369-153C60CDD528}"/>
              </a:ext>
            </a:extLst>
          </p:cNvPr>
          <p:cNvCxnSpPr>
            <a:cxnSpLocks/>
          </p:cNvCxnSpPr>
          <p:nvPr/>
        </p:nvCxnSpPr>
        <p:spPr>
          <a:xfrm flipV="1">
            <a:off x="1148373" y="4876741"/>
            <a:ext cx="0" cy="8328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A0FB4A1-368D-5E03-2066-37686E6C7CC5}"/>
              </a:ext>
            </a:extLst>
          </p:cNvPr>
          <p:cNvCxnSpPr>
            <a:cxnSpLocks/>
          </p:cNvCxnSpPr>
          <p:nvPr/>
        </p:nvCxnSpPr>
        <p:spPr>
          <a:xfrm flipV="1">
            <a:off x="2022668" y="514415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7E48236-DACB-66B2-7349-C4448F810F6F}"/>
              </a:ext>
            </a:extLst>
          </p:cNvPr>
          <p:cNvCxnSpPr>
            <a:cxnSpLocks/>
          </p:cNvCxnSpPr>
          <p:nvPr/>
        </p:nvCxnSpPr>
        <p:spPr>
          <a:xfrm flipV="1">
            <a:off x="2816753" y="514415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F2D41D03-4228-0CEB-63EF-71EEF0404681}"/>
              </a:ext>
            </a:extLst>
          </p:cNvPr>
          <p:cNvSpPr/>
          <p:nvPr/>
        </p:nvSpPr>
        <p:spPr>
          <a:xfrm>
            <a:off x="3160146" y="5231966"/>
            <a:ext cx="105103" cy="105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2A2DE21-49FE-8396-46F7-56135E04160B}"/>
              </a:ext>
            </a:extLst>
          </p:cNvPr>
          <p:cNvSpPr/>
          <p:nvPr/>
        </p:nvSpPr>
        <p:spPr>
          <a:xfrm>
            <a:off x="3491773" y="5231966"/>
            <a:ext cx="105103" cy="105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AD83082-F640-F1B4-D0E8-40304C98CC89}"/>
              </a:ext>
            </a:extLst>
          </p:cNvPr>
          <p:cNvSpPr/>
          <p:nvPr/>
        </p:nvSpPr>
        <p:spPr>
          <a:xfrm>
            <a:off x="3823400" y="5231966"/>
            <a:ext cx="105103" cy="10510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9FA94E44-CCDE-F3BA-3F29-975A1B046358}"/>
              </a:ext>
            </a:extLst>
          </p:cNvPr>
          <p:cNvCxnSpPr/>
          <p:nvPr/>
        </p:nvCxnSpPr>
        <p:spPr>
          <a:xfrm>
            <a:off x="4216157" y="5284517"/>
            <a:ext cx="2371295" cy="0"/>
          </a:xfrm>
          <a:prstGeom prst="line">
            <a:avLst/>
          </a:prstGeom>
          <a:ln w="28575">
            <a:solidFill>
              <a:srgbClr val="0F0F0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771300E-0207-12D5-0BD3-19992893B6DE}"/>
              </a:ext>
            </a:extLst>
          </p:cNvPr>
          <p:cNvCxnSpPr>
            <a:cxnSpLocks/>
          </p:cNvCxnSpPr>
          <p:nvPr/>
        </p:nvCxnSpPr>
        <p:spPr>
          <a:xfrm flipV="1">
            <a:off x="4907722" y="514414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F682574-35DE-FBE8-8AF0-F6CF3D6F0BF5}"/>
              </a:ext>
            </a:extLst>
          </p:cNvPr>
          <p:cNvCxnSpPr>
            <a:cxnSpLocks/>
          </p:cNvCxnSpPr>
          <p:nvPr/>
        </p:nvCxnSpPr>
        <p:spPr>
          <a:xfrm flipV="1">
            <a:off x="5782017" y="4798829"/>
            <a:ext cx="0" cy="8662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0F3EBD57-4DBC-3999-D283-5E7FFC12F72A}"/>
              </a:ext>
            </a:extLst>
          </p:cNvPr>
          <p:cNvSpPr txBox="1"/>
          <p:nvPr/>
        </p:nvSpPr>
        <p:spPr>
          <a:xfrm>
            <a:off x="496395" y="4881230"/>
            <a:ext cx="535724" cy="369332"/>
          </a:xfrm>
          <a:prstGeom prst="rect">
            <a:avLst/>
          </a:prstGeom>
          <a:noFill/>
        </p:spPr>
        <p:txBody>
          <a:bodyPr wrap="none" rtlCol="0">
            <a:spAutoFit/>
          </a:bodyPr>
          <a:lstStyle/>
          <a:p>
            <a:r>
              <a:rPr lang="en-US"/>
              <a:t>488</a:t>
            </a:r>
          </a:p>
        </p:txBody>
      </p:sp>
      <p:sp>
        <p:nvSpPr>
          <p:cNvPr id="86" name="TextBox 85">
            <a:extLst>
              <a:ext uri="{FF2B5EF4-FFF2-40B4-BE49-F238E27FC236}">
                <a16:creationId xmlns:a16="http://schemas.microsoft.com/office/drawing/2014/main" id="{9D8D10E5-833B-2965-9B40-E47A522E8559}"/>
              </a:ext>
            </a:extLst>
          </p:cNvPr>
          <p:cNvSpPr txBox="1"/>
          <p:nvPr/>
        </p:nvSpPr>
        <p:spPr>
          <a:xfrm>
            <a:off x="1299339" y="4876649"/>
            <a:ext cx="535724" cy="369332"/>
          </a:xfrm>
          <a:prstGeom prst="rect">
            <a:avLst/>
          </a:prstGeom>
          <a:noFill/>
        </p:spPr>
        <p:txBody>
          <a:bodyPr wrap="none" rtlCol="0">
            <a:spAutoFit/>
          </a:bodyPr>
          <a:lstStyle/>
          <a:p>
            <a:r>
              <a:rPr lang="en-US"/>
              <a:t>489</a:t>
            </a:r>
          </a:p>
        </p:txBody>
      </p:sp>
      <p:sp>
        <p:nvSpPr>
          <p:cNvPr id="87" name="TextBox 86">
            <a:extLst>
              <a:ext uri="{FF2B5EF4-FFF2-40B4-BE49-F238E27FC236}">
                <a16:creationId xmlns:a16="http://schemas.microsoft.com/office/drawing/2014/main" id="{7205B5A8-55B1-35B8-B301-1BC175098654}"/>
              </a:ext>
            </a:extLst>
          </p:cNvPr>
          <p:cNvSpPr txBox="1"/>
          <p:nvPr/>
        </p:nvSpPr>
        <p:spPr>
          <a:xfrm>
            <a:off x="2137139" y="4876649"/>
            <a:ext cx="535724" cy="369332"/>
          </a:xfrm>
          <a:prstGeom prst="rect">
            <a:avLst/>
          </a:prstGeom>
          <a:noFill/>
        </p:spPr>
        <p:txBody>
          <a:bodyPr wrap="none" rtlCol="0">
            <a:spAutoFit/>
          </a:bodyPr>
          <a:lstStyle/>
          <a:p>
            <a:r>
              <a:rPr lang="en-US"/>
              <a:t>490</a:t>
            </a:r>
          </a:p>
        </p:txBody>
      </p:sp>
      <p:sp>
        <p:nvSpPr>
          <p:cNvPr id="88" name="TextBox 87">
            <a:extLst>
              <a:ext uri="{FF2B5EF4-FFF2-40B4-BE49-F238E27FC236}">
                <a16:creationId xmlns:a16="http://schemas.microsoft.com/office/drawing/2014/main" id="{A72B335B-1EDA-AF3D-C47A-9571993ADEEB}"/>
              </a:ext>
            </a:extLst>
          </p:cNvPr>
          <p:cNvSpPr txBox="1"/>
          <p:nvPr/>
        </p:nvSpPr>
        <p:spPr>
          <a:xfrm>
            <a:off x="4273927" y="4880326"/>
            <a:ext cx="535724" cy="369332"/>
          </a:xfrm>
          <a:prstGeom prst="rect">
            <a:avLst/>
          </a:prstGeom>
          <a:noFill/>
        </p:spPr>
        <p:txBody>
          <a:bodyPr wrap="none" rtlCol="0">
            <a:spAutoFit/>
          </a:bodyPr>
          <a:lstStyle/>
          <a:p>
            <a:r>
              <a:rPr lang="en-US"/>
              <a:t>508</a:t>
            </a:r>
          </a:p>
        </p:txBody>
      </p:sp>
      <p:sp>
        <p:nvSpPr>
          <p:cNvPr id="89" name="TextBox 88">
            <a:extLst>
              <a:ext uri="{FF2B5EF4-FFF2-40B4-BE49-F238E27FC236}">
                <a16:creationId xmlns:a16="http://schemas.microsoft.com/office/drawing/2014/main" id="{E06805BC-559B-D84C-B3B2-1C9EA3A5743B}"/>
              </a:ext>
            </a:extLst>
          </p:cNvPr>
          <p:cNvSpPr txBox="1"/>
          <p:nvPr/>
        </p:nvSpPr>
        <p:spPr>
          <a:xfrm>
            <a:off x="5087262" y="4876741"/>
            <a:ext cx="535724" cy="369332"/>
          </a:xfrm>
          <a:prstGeom prst="rect">
            <a:avLst/>
          </a:prstGeom>
          <a:noFill/>
        </p:spPr>
        <p:txBody>
          <a:bodyPr wrap="none" rtlCol="0">
            <a:spAutoFit/>
          </a:bodyPr>
          <a:lstStyle/>
          <a:p>
            <a:r>
              <a:rPr lang="en-US"/>
              <a:t>509</a:t>
            </a:r>
          </a:p>
        </p:txBody>
      </p:sp>
      <p:sp>
        <p:nvSpPr>
          <p:cNvPr id="90" name="TextBox 89">
            <a:extLst>
              <a:ext uri="{FF2B5EF4-FFF2-40B4-BE49-F238E27FC236}">
                <a16:creationId xmlns:a16="http://schemas.microsoft.com/office/drawing/2014/main" id="{D7C88C13-AF91-EF42-DDA2-434C3F881586}"/>
              </a:ext>
            </a:extLst>
          </p:cNvPr>
          <p:cNvSpPr txBox="1"/>
          <p:nvPr/>
        </p:nvSpPr>
        <p:spPr>
          <a:xfrm>
            <a:off x="5882657" y="4876741"/>
            <a:ext cx="535724" cy="369332"/>
          </a:xfrm>
          <a:prstGeom prst="rect">
            <a:avLst/>
          </a:prstGeom>
          <a:noFill/>
        </p:spPr>
        <p:txBody>
          <a:bodyPr wrap="none" rtlCol="0">
            <a:spAutoFit/>
          </a:bodyPr>
          <a:lstStyle/>
          <a:p>
            <a:r>
              <a:rPr lang="en-US"/>
              <a:t>510</a:t>
            </a:r>
          </a:p>
        </p:txBody>
      </p:sp>
      <p:sp>
        <p:nvSpPr>
          <p:cNvPr id="91" name="Rectangle 90">
            <a:extLst>
              <a:ext uri="{FF2B5EF4-FFF2-40B4-BE49-F238E27FC236}">
                <a16:creationId xmlns:a16="http://schemas.microsoft.com/office/drawing/2014/main" id="{63C13572-A143-D7AD-D4B0-99021F9354D3}"/>
              </a:ext>
            </a:extLst>
          </p:cNvPr>
          <p:cNvSpPr/>
          <p:nvPr/>
        </p:nvSpPr>
        <p:spPr>
          <a:xfrm>
            <a:off x="7485809" y="1166526"/>
            <a:ext cx="791917" cy="2377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E1B59E11-5874-F777-CC3C-52B12A198907}"/>
              </a:ext>
            </a:extLst>
          </p:cNvPr>
          <p:cNvSpPr txBox="1"/>
          <p:nvPr/>
        </p:nvSpPr>
        <p:spPr>
          <a:xfrm>
            <a:off x="3272031" y="2762286"/>
            <a:ext cx="535724" cy="369332"/>
          </a:xfrm>
          <a:prstGeom prst="rect">
            <a:avLst/>
          </a:prstGeom>
          <a:noFill/>
        </p:spPr>
        <p:txBody>
          <a:bodyPr wrap="none" rtlCol="0">
            <a:spAutoFit/>
          </a:bodyPr>
          <a:lstStyle/>
          <a:p>
            <a:r>
              <a:rPr lang="en-US"/>
              <a:t>103</a:t>
            </a:r>
          </a:p>
        </p:txBody>
      </p:sp>
      <p:sp>
        <p:nvSpPr>
          <p:cNvPr id="93" name="TextBox 92">
            <a:extLst>
              <a:ext uri="{FF2B5EF4-FFF2-40B4-BE49-F238E27FC236}">
                <a16:creationId xmlns:a16="http://schemas.microsoft.com/office/drawing/2014/main" id="{EF00598F-F4E8-CDDC-EE75-79E5084FB135}"/>
              </a:ext>
            </a:extLst>
          </p:cNvPr>
          <p:cNvSpPr txBox="1"/>
          <p:nvPr/>
        </p:nvSpPr>
        <p:spPr>
          <a:xfrm>
            <a:off x="3272031" y="3758159"/>
            <a:ext cx="535724" cy="369332"/>
          </a:xfrm>
          <a:prstGeom prst="rect">
            <a:avLst/>
          </a:prstGeom>
          <a:noFill/>
        </p:spPr>
        <p:txBody>
          <a:bodyPr wrap="none" rtlCol="0">
            <a:spAutoFit/>
          </a:bodyPr>
          <a:lstStyle/>
          <a:p>
            <a:r>
              <a:rPr lang="en-US"/>
              <a:t>288</a:t>
            </a:r>
          </a:p>
        </p:txBody>
      </p:sp>
      <p:sp>
        <p:nvSpPr>
          <p:cNvPr id="94" name="TextBox 93">
            <a:extLst>
              <a:ext uri="{FF2B5EF4-FFF2-40B4-BE49-F238E27FC236}">
                <a16:creationId xmlns:a16="http://schemas.microsoft.com/office/drawing/2014/main" id="{95FD995D-6276-1541-FF66-E070DFF0C619}"/>
              </a:ext>
            </a:extLst>
          </p:cNvPr>
          <p:cNvSpPr txBox="1"/>
          <p:nvPr/>
        </p:nvSpPr>
        <p:spPr>
          <a:xfrm>
            <a:off x="3272031" y="4761510"/>
            <a:ext cx="535724" cy="369332"/>
          </a:xfrm>
          <a:prstGeom prst="rect">
            <a:avLst/>
          </a:prstGeom>
          <a:noFill/>
        </p:spPr>
        <p:txBody>
          <a:bodyPr wrap="none" rtlCol="0">
            <a:spAutoFit/>
          </a:bodyPr>
          <a:lstStyle/>
          <a:p>
            <a:r>
              <a:rPr lang="en-US"/>
              <a:t>499</a:t>
            </a:r>
          </a:p>
        </p:txBody>
      </p:sp>
    </p:spTree>
    <p:custDataLst>
      <p:tags r:id="rId1"/>
    </p:custDataLst>
    <p:extLst>
      <p:ext uri="{BB962C8B-B14F-4D97-AF65-F5344CB8AC3E}">
        <p14:creationId xmlns:p14="http://schemas.microsoft.com/office/powerpoint/2010/main" val="73586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15" name="Titel 7">
            <a:extLst>
              <a:ext uri="{FF2B5EF4-FFF2-40B4-BE49-F238E27FC236}">
                <a16:creationId xmlns:a16="http://schemas.microsoft.com/office/drawing/2014/main" id="{3EB4F260-0DAA-5E8B-2558-0A10193AA21A}"/>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#3: Divide into clips of ~20 frames</a:t>
            </a:r>
          </a:p>
        </p:txBody>
      </p:sp>
      <p:pic>
        <p:nvPicPr>
          <p:cNvPr id="27" name="Picture 26">
            <a:extLst>
              <a:ext uri="{FF2B5EF4-FFF2-40B4-BE49-F238E27FC236}">
                <a16:creationId xmlns:a16="http://schemas.microsoft.com/office/drawing/2014/main" id="{DC6448E0-115B-B2E6-E664-EA8C082F3E70}"/>
              </a:ext>
            </a:extLst>
          </p:cNvPr>
          <p:cNvPicPr>
            <a:picLocks noChangeAspect="1"/>
          </p:cNvPicPr>
          <p:nvPr/>
        </p:nvPicPr>
        <p:blipFill>
          <a:blip r:embed="rId20"/>
          <a:stretch>
            <a:fillRect/>
          </a:stretch>
        </p:blipFill>
        <p:spPr>
          <a:xfrm>
            <a:off x="7724273" y="1242886"/>
            <a:ext cx="2581275" cy="4829175"/>
          </a:xfrm>
          <a:prstGeom prst="rect">
            <a:avLst/>
          </a:prstGeom>
        </p:spPr>
      </p:pic>
      <p:sp>
        <p:nvSpPr>
          <p:cNvPr id="30" name="TextBox 29">
            <a:extLst>
              <a:ext uri="{FF2B5EF4-FFF2-40B4-BE49-F238E27FC236}">
                <a16:creationId xmlns:a16="http://schemas.microsoft.com/office/drawing/2014/main" id="{73AD1576-9F14-FC5C-83F3-314E27EDB6A8}"/>
              </a:ext>
            </a:extLst>
          </p:cNvPr>
          <p:cNvSpPr txBox="1"/>
          <p:nvPr/>
        </p:nvSpPr>
        <p:spPr>
          <a:xfrm>
            <a:off x="456808" y="1242886"/>
            <a:ext cx="6385150" cy="249299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a:latin typeface="Bosch Office Sans" pitchFamily="2" charset="0"/>
              </a:rPr>
              <a:t>Isolate frames with flickers</a:t>
            </a:r>
          </a:p>
          <a:p>
            <a:pPr marL="285750" indent="-285750">
              <a:spcAft>
                <a:spcPts val="600"/>
              </a:spcAft>
              <a:buFont typeface="Arial" panose="020B0604020202020204" pitchFamily="34" charset="0"/>
              <a:buChar char="•"/>
            </a:pPr>
            <a:r>
              <a:rPr lang="en-US">
                <a:latin typeface="Bosch Office Sans" pitchFamily="2" charset="0"/>
              </a:rPr>
              <a:t>Help with analyzing false positives</a:t>
            </a:r>
          </a:p>
          <a:p>
            <a:pPr marL="285750" indent="-285750">
              <a:spcAft>
                <a:spcPts val="600"/>
              </a:spcAft>
              <a:buFont typeface="Arial" panose="020B0604020202020204" pitchFamily="34" charset="0"/>
              <a:buChar char="•"/>
            </a:pPr>
            <a:r>
              <a:rPr lang="vi-VN">
                <a:latin typeface="Bosch Office Sans" pitchFamily="2" charset="0"/>
              </a:rPr>
              <a:t>Current performance</a:t>
            </a:r>
          </a:p>
          <a:p>
            <a:pPr marL="742950" lvl="1" indent="-285750">
              <a:spcAft>
                <a:spcPts val="600"/>
              </a:spcAft>
              <a:buFont typeface="Courier New" panose="02070309020205020404" pitchFamily="49" charset="0"/>
              <a:buChar char="o"/>
            </a:pPr>
            <a:r>
              <a:rPr lang="vi-VN">
                <a:latin typeface="Bosch Office Sans" pitchFamily="2" charset="0"/>
              </a:rPr>
              <a:t>Correct (TP): </a:t>
            </a:r>
            <a:r>
              <a:rPr lang="en-US">
                <a:latin typeface="Bosch Office Sans" pitchFamily="2" charset="0"/>
              </a:rPr>
              <a:t>106</a:t>
            </a:r>
            <a:endParaRPr lang="vi-VN">
              <a:latin typeface="Bosch Office Sans" pitchFamily="2" charset="0"/>
            </a:endParaRPr>
          </a:p>
          <a:p>
            <a:pPr marL="742950" lvl="1" indent="-285750">
              <a:spcAft>
                <a:spcPts val="600"/>
              </a:spcAft>
              <a:buFont typeface="Courier New" panose="02070309020205020404" pitchFamily="49" charset="0"/>
              <a:buChar char="o"/>
            </a:pPr>
            <a:r>
              <a:rPr lang="vi-VN">
                <a:latin typeface="Bosch Office Sans" pitchFamily="2" charset="0"/>
              </a:rPr>
              <a:t>False (FP): </a:t>
            </a:r>
            <a:r>
              <a:rPr lang="en-US">
                <a:latin typeface="Bosch Office Sans" pitchFamily="2" charset="0"/>
              </a:rPr>
              <a:t>177</a:t>
            </a:r>
            <a:endParaRPr lang="vi-VN">
              <a:latin typeface="Bosch Office Sans" pitchFamily="2" charset="0"/>
            </a:endParaRPr>
          </a:p>
          <a:p>
            <a:pPr marL="742950" lvl="1" indent="-285750">
              <a:spcAft>
                <a:spcPts val="600"/>
              </a:spcAft>
              <a:buFont typeface="Courier New" panose="02070309020205020404" pitchFamily="49" charset="0"/>
              <a:buChar char="o"/>
            </a:pPr>
            <a:r>
              <a:rPr lang="vi-VN">
                <a:latin typeface="Bosch Office Sans" pitchFamily="2" charset="0"/>
              </a:rPr>
              <a:t>Missed (FN): </a:t>
            </a:r>
            <a:r>
              <a:rPr lang="en-US">
                <a:latin typeface="Bosch Office Sans" pitchFamily="2" charset="0"/>
              </a:rPr>
              <a:t>40</a:t>
            </a:r>
          </a:p>
          <a:p>
            <a:pPr marL="742950" lvl="1" indent="-285750">
              <a:spcAft>
                <a:spcPts val="600"/>
              </a:spcAft>
              <a:buFont typeface="Courier New" panose="02070309020205020404" pitchFamily="49" charset="0"/>
              <a:buChar char="o"/>
            </a:pPr>
            <a:endParaRPr lang="vi-VN">
              <a:latin typeface="Bosch Office Sans" pitchFamily="2" charset="0"/>
            </a:endParaRPr>
          </a:p>
        </p:txBody>
      </p:sp>
    </p:spTree>
    <p:custDataLst>
      <p:tags r:id="rId1"/>
    </p:custDataLst>
    <p:extLst>
      <p:ext uri="{BB962C8B-B14F-4D97-AF65-F5344CB8AC3E}">
        <p14:creationId xmlns:p14="http://schemas.microsoft.com/office/powerpoint/2010/main" val="191098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0" y="-4992"/>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sp>
        <p:nvSpPr>
          <p:cNvPr id="7" name="Titel 7">
            <a:extLst>
              <a:ext uri="{FF2B5EF4-FFF2-40B4-BE49-F238E27FC236}">
                <a16:creationId xmlns:a16="http://schemas.microsoft.com/office/drawing/2014/main" id="{1E799461-BEAD-7A36-76D6-5BE604A0B2D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Shot detection</a:t>
            </a:r>
          </a:p>
        </p:txBody>
      </p:sp>
      <p:sp>
        <p:nvSpPr>
          <p:cNvPr id="11" name="TextBox 10">
            <a:extLst>
              <a:ext uri="{FF2B5EF4-FFF2-40B4-BE49-F238E27FC236}">
                <a16:creationId xmlns:a16="http://schemas.microsoft.com/office/drawing/2014/main" id="{1B1AFA5C-6792-EC7A-965A-40C9D00A6F73}"/>
              </a:ext>
            </a:extLst>
          </p:cNvPr>
          <p:cNvSpPr txBox="1"/>
          <p:nvPr/>
        </p:nvSpPr>
        <p:spPr>
          <a:xfrm>
            <a:off x="456808" y="912641"/>
            <a:ext cx="8411277" cy="369332"/>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vi-VN">
                <a:latin typeface="Bosch Office Sans" pitchFamily="2" charset="0"/>
              </a:rPr>
              <a:t>Miniscule intervals between 2 cuts -&gt; flicker (current implementation is &lt; 0.4s)</a:t>
            </a:r>
            <a:endParaRPr lang="en-US">
              <a:latin typeface="Bosch Office Sans" pitchFamily="2" charset="0"/>
            </a:endParaRPr>
          </a:p>
        </p:txBody>
      </p:sp>
      <p:pic>
        <p:nvPicPr>
          <p:cNvPr id="15" name="Picture 14">
            <a:extLst>
              <a:ext uri="{FF2B5EF4-FFF2-40B4-BE49-F238E27FC236}">
                <a16:creationId xmlns:a16="http://schemas.microsoft.com/office/drawing/2014/main" id="{CB4E06ED-DE4F-F16F-2DB1-D57605029DD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1103" y="1311043"/>
            <a:ext cx="2743200" cy="1511910"/>
          </a:xfrm>
          <a:prstGeom prst="rect">
            <a:avLst/>
          </a:prstGeom>
        </p:spPr>
      </p:pic>
      <p:pic>
        <p:nvPicPr>
          <p:cNvPr id="22" name="Picture 21">
            <a:extLst>
              <a:ext uri="{FF2B5EF4-FFF2-40B4-BE49-F238E27FC236}">
                <a16:creationId xmlns:a16="http://schemas.microsoft.com/office/drawing/2014/main" id="{C5906699-A3BD-3FBD-6CAF-8AC883704D3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30281" y="1311043"/>
            <a:ext cx="2743200" cy="1511910"/>
          </a:xfrm>
          <a:prstGeom prst="rect">
            <a:avLst/>
          </a:prstGeom>
          <a:solidFill>
            <a:srgbClr val="000000">
              <a:shade val="95000"/>
            </a:srgbClr>
          </a:solidFill>
          <a:ln w="12700" cap="sq">
            <a:solidFill>
              <a:srgbClr val="FF0000"/>
            </a:solidFill>
            <a:miter lim="800000"/>
          </a:ln>
          <a:effectLst/>
        </p:spPr>
      </p:pic>
      <p:pic>
        <p:nvPicPr>
          <p:cNvPr id="24" name="Picture 23">
            <a:extLst>
              <a:ext uri="{FF2B5EF4-FFF2-40B4-BE49-F238E27FC236}">
                <a16:creationId xmlns:a16="http://schemas.microsoft.com/office/drawing/2014/main" id="{19EE2BFE-718C-FD33-63B2-72588883773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248794" y="1320639"/>
            <a:ext cx="2743200" cy="1511910"/>
          </a:xfrm>
          <a:prstGeom prst="rect">
            <a:avLst/>
          </a:prstGeom>
        </p:spPr>
      </p:pic>
      <p:pic>
        <p:nvPicPr>
          <p:cNvPr id="27" name="Picture 26">
            <a:extLst>
              <a:ext uri="{FF2B5EF4-FFF2-40B4-BE49-F238E27FC236}">
                <a16:creationId xmlns:a16="http://schemas.microsoft.com/office/drawing/2014/main" id="{706295BA-2E9D-FDF4-FBD3-E1133ED3AD4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161369" y="1311043"/>
            <a:ext cx="2743200" cy="1511910"/>
          </a:xfrm>
          <a:prstGeom prst="rect">
            <a:avLst/>
          </a:prstGeom>
          <a:solidFill>
            <a:srgbClr val="000000">
              <a:shade val="95000"/>
            </a:srgbClr>
          </a:solidFill>
          <a:ln w="12700" cap="sq">
            <a:solidFill>
              <a:srgbClr val="FF0000"/>
            </a:solidFill>
            <a:miter lim="800000"/>
          </a:ln>
          <a:effectLst/>
        </p:spPr>
      </p:pic>
      <p:pic>
        <p:nvPicPr>
          <p:cNvPr id="29" name="Picture 28">
            <a:extLst>
              <a:ext uri="{FF2B5EF4-FFF2-40B4-BE49-F238E27FC236}">
                <a16:creationId xmlns:a16="http://schemas.microsoft.com/office/drawing/2014/main" id="{0EAED9F4-E6C1-F6F2-C575-D6DA335DC2B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41103" y="3000286"/>
            <a:ext cx="2743200" cy="1511910"/>
          </a:xfrm>
          <a:prstGeom prst="rect">
            <a:avLst/>
          </a:prstGeom>
        </p:spPr>
      </p:pic>
      <p:pic>
        <p:nvPicPr>
          <p:cNvPr id="31" name="Picture 30">
            <a:extLst>
              <a:ext uri="{FF2B5EF4-FFF2-40B4-BE49-F238E27FC236}">
                <a16:creationId xmlns:a16="http://schemas.microsoft.com/office/drawing/2014/main" id="{777E31BC-FCBF-84BB-3CBD-CC6B93A0D48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30281" y="3009233"/>
            <a:ext cx="2743200" cy="1511910"/>
          </a:xfrm>
          <a:prstGeom prst="rect">
            <a:avLst/>
          </a:prstGeom>
        </p:spPr>
      </p:pic>
      <p:pic>
        <p:nvPicPr>
          <p:cNvPr id="34" name="Picture 33">
            <a:extLst>
              <a:ext uri="{FF2B5EF4-FFF2-40B4-BE49-F238E27FC236}">
                <a16:creationId xmlns:a16="http://schemas.microsoft.com/office/drawing/2014/main" id="{839897DE-16AE-A03B-B672-8DCBAAE62A1C}"/>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253754" y="2998911"/>
            <a:ext cx="2743200" cy="1511910"/>
          </a:xfrm>
          <a:prstGeom prst="rect">
            <a:avLst/>
          </a:prstGeom>
        </p:spPr>
      </p:pic>
      <p:pic>
        <p:nvPicPr>
          <p:cNvPr id="36" name="Picture 35">
            <a:extLst>
              <a:ext uri="{FF2B5EF4-FFF2-40B4-BE49-F238E27FC236}">
                <a16:creationId xmlns:a16="http://schemas.microsoft.com/office/drawing/2014/main" id="{9377D3D9-68A1-8FC8-73F9-E0EEDD1D190D}"/>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161369" y="3008361"/>
            <a:ext cx="2743200" cy="1511910"/>
          </a:xfrm>
          <a:prstGeom prst="rect">
            <a:avLst/>
          </a:prstGeom>
        </p:spPr>
      </p:pic>
      <p:pic>
        <p:nvPicPr>
          <p:cNvPr id="12" name="Picture 11">
            <a:extLst>
              <a:ext uri="{FF2B5EF4-FFF2-40B4-BE49-F238E27FC236}">
                <a16:creationId xmlns:a16="http://schemas.microsoft.com/office/drawing/2014/main" id="{8ECAA43C-850B-9602-FA21-339320A0E7F8}"/>
              </a:ext>
            </a:extLst>
          </p:cNvPr>
          <p:cNvPicPr>
            <a:picLocks noChangeAspect="1"/>
          </p:cNvPicPr>
          <p:nvPr/>
        </p:nvPicPr>
        <p:blipFill>
          <a:blip r:embed="rId28"/>
          <a:stretch>
            <a:fillRect/>
          </a:stretch>
        </p:blipFill>
        <p:spPr>
          <a:xfrm>
            <a:off x="6173481" y="4719185"/>
            <a:ext cx="2830913" cy="1497512"/>
          </a:xfrm>
          <a:prstGeom prst="rect">
            <a:avLst/>
          </a:prstGeom>
        </p:spPr>
      </p:pic>
      <p:sp>
        <p:nvSpPr>
          <p:cNvPr id="19" name="TextBox 18">
            <a:extLst>
              <a:ext uri="{FF2B5EF4-FFF2-40B4-BE49-F238E27FC236}">
                <a16:creationId xmlns:a16="http://schemas.microsoft.com/office/drawing/2014/main" id="{85B76533-F31D-B630-FDB7-D761A95B045B}"/>
              </a:ext>
            </a:extLst>
          </p:cNvPr>
          <p:cNvSpPr txBox="1"/>
          <p:nvPr/>
        </p:nvSpPr>
        <p:spPr>
          <a:xfrm>
            <a:off x="2887974" y="5283275"/>
            <a:ext cx="6104020" cy="369332"/>
          </a:xfrm>
          <a:prstGeom prst="rect">
            <a:avLst/>
          </a:prstGeom>
          <a:noFill/>
        </p:spPr>
        <p:txBody>
          <a:bodyPr wrap="square">
            <a:spAutoFit/>
          </a:bodyPr>
          <a:lstStyle/>
          <a:p>
            <a:r>
              <a:rPr lang="en-US">
                <a:hlinkClick r:id="rId29"/>
              </a:rPr>
              <a:t>PySceneDetect (github.com)</a:t>
            </a:r>
            <a:r>
              <a:rPr lang="vi-VN"/>
              <a:t> </a:t>
            </a:r>
            <a:endParaRPr lang="en-US"/>
          </a:p>
        </p:txBody>
      </p:sp>
    </p:spTree>
    <p:custDataLst>
      <p:tags r:id="rId1"/>
    </p:custDataLst>
    <p:extLst>
      <p:ext uri="{BB962C8B-B14F-4D97-AF65-F5344CB8AC3E}">
        <p14:creationId xmlns:p14="http://schemas.microsoft.com/office/powerpoint/2010/main" val="386101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115972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2034018"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a:off x="431117" y="2095967"/>
            <a:ext cx="3256547" cy="0"/>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121917-E508-3E21-ACBB-B5C212624B5F}"/>
              </a:ext>
            </a:extLst>
          </p:cNvPr>
          <p:cNvCxnSpPr>
            <a:cxnSpLocks/>
          </p:cNvCxnSpPr>
          <p:nvPr/>
        </p:nvCxnSpPr>
        <p:spPr>
          <a:xfrm flipV="1">
            <a:off x="282810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21CBD9E-C6D6-4AD2-7A67-E439667FCE4E}"/>
              </a:ext>
            </a:extLst>
          </p:cNvPr>
          <p:cNvSpPr txBox="1"/>
          <p:nvPr/>
        </p:nvSpPr>
        <p:spPr>
          <a:xfrm>
            <a:off x="526614" y="1665060"/>
            <a:ext cx="535724" cy="369332"/>
          </a:xfrm>
          <a:prstGeom prst="rect">
            <a:avLst/>
          </a:prstGeom>
          <a:noFill/>
        </p:spPr>
        <p:txBody>
          <a:bodyPr wrap="none" rtlCol="0">
            <a:spAutoFit/>
          </a:bodyPr>
          <a:lstStyle/>
          <a:p>
            <a:r>
              <a:rPr lang="en-US"/>
              <a:t>102</a:t>
            </a:r>
          </a:p>
        </p:txBody>
      </p:sp>
      <p:sp>
        <p:nvSpPr>
          <p:cNvPr id="52" name="TextBox 51">
            <a:extLst>
              <a:ext uri="{FF2B5EF4-FFF2-40B4-BE49-F238E27FC236}">
                <a16:creationId xmlns:a16="http://schemas.microsoft.com/office/drawing/2014/main" id="{D6D9262A-4189-FC10-EB76-6E2906CE039E}"/>
              </a:ext>
            </a:extLst>
          </p:cNvPr>
          <p:cNvSpPr txBox="1"/>
          <p:nvPr/>
        </p:nvSpPr>
        <p:spPr>
          <a:xfrm>
            <a:off x="1296926" y="1668500"/>
            <a:ext cx="535724" cy="369332"/>
          </a:xfrm>
          <a:prstGeom prst="rect">
            <a:avLst/>
          </a:prstGeom>
          <a:noFill/>
        </p:spPr>
        <p:txBody>
          <a:bodyPr wrap="none" rtlCol="0">
            <a:spAutoFit/>
          </a:bodyPr>
          <a:lstStyle/>
          <a:p>
            <a:r>
              <a:rPr lang="en-US"/>
              <a:t>103</a:t>
            </a:r>
          </a:p>
        </p:txBody>
      </p:sp>
      <p:sp>
        <p:nvSpPr>
          <p:cNvPr id="53" name="TextBox 52">
            <a:extLst>
              <a:ext uri="{FF2B5EF4-FFF2-40B4-BE49-F238E27FC236}">
                <a16:creationId xmlns:a16="http://schemas.microsoft.com/office/drawing/2014/main" id="{45576929-E63F-F5F7-DC20-073446D82E1E}"/>
              </a:ext>
            </a:extLst>
          </p:cNvPr>
          <p:cNvSpPr txBox="1"/>
          <p:nvPr/>
        </p:nvSpPr>
        <p:spPr>
          <a:xfrm>
            <a:off x="2185409" y="1660479"/>
            <a:ext cx="535724" cy="369332"/>
          </a:xfrm>
          <a:prstGeom prst="rect">
            <a:avLst/>
          </a:prstGeom>
          <a:noFill/>
        </p:spPr>
        <p:txBody>
          <a:bodyPr wrap="none" rtlCol="0">
            <a:spAutoFit/>
          </a:bodyPr>
          <a:lstStyle/>
          <a:p>
            <a:r>
              <a:rPr lang="en-US"/>
              <a:t>104</a:t>
            </a:r>
          </a:p>
        </p:txBody>
      </p:sp>
      <p:sp>
        <p:nvSpPr>
          <p:cNvPr id="54" name="TextBox 53">
            <a:extLst>
              <a:ext uri="{FF2B5EF4-FFF2-40B4-BE49-F238E27FC236}">
                <a16:creationId xmlns:a16="http://schemas.microsoft.com/office/drawing/2014/main" id="{CF211ABF-4E1F-24BD-EF34-41D2E7AFF253}"/>
              </a:ext>
            </a:extLst>
          </p:cNvPr>
          <p:cNvSpPr txBox="1"/>
          <p:nvPr/>
        </p:nvSpPr>
        <p:spPr>
          <a:xfrm>
            <a:off x="2976858" y="1660479"/>
            <a:ext cx="535724" cy="369332"/>
          </a:xfrm>
          <a:prstGeom prst="rect">
            <a:avLst/>
          </a:prstGeom>
          <a:noFill/>
        </p:spPr>
        <p:txBody>
          <a:bodyPr wrap="none" rtlCol="0">
            <a:spAutoFit/>
          </a:bodyPr>
          <a:lstStyle/>
          <a:p>
            <a:r>
              <a:rPr lang="en-US"/>
              <a:t>105</a:t>
            </a:r>
          </a:p>
        </p:txBody>
      </p:sp>
      <p:sp>
        <p:nvSpPr>
          <p:cNvPr id="15" name="Titel 7">
            <a:extLst>
              <a:ext uri="{FF2B5EF4-FFF2-40B4-BE49-F238E27FC236}">
                <a16:creationId xmlns:a16="http://schemas.microsoft.com/office/drawing/2014/main" id="{3EB4F260-0DAA-5E8B-2558-0A10193AA21A}"/>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#1: Frame precision</a:t>
            </a:r>
          </a:p>
        </p:txBody>
      </p:sp>
      <p:sp>
        <p:nvSpPr>
          <p:cNvPr id="7" name="TextBox 6">
            <a:extLst>
              <a:ext uri="{FF2B5EF4-FFF2-40B4-BE49-F238E27FC236}">
                <a16:creationId xmlns:a16="http://schemas.microsoft.com/office/drawing/2014/main" id="{D36F579F-2FFE-9BEF-06E8-99DA49D1E0B2}"/>
              </a:ext>
            </a:extLst>
          </p:cNvPr>
          <p:cNvSpPr txBox="1"/>
          <p:nvPr/>
        </p:nvSpPr>
        <p:spPr>
          <a:xfrm>
            <a:off x="113235" y="1490997"/>
            <a:ext cx="1107996" cy="261610"/>
          </a:xfrm>
          <a:prstGeom prst="rect">
            <a:avLst/>
          </a:prstGeom>
          <a:noFill/>
        </p:spPr>
        <p:txBody>
          <a:bodyPr wrap="none" rtlCol="0">
            <a:spAutoFit/>
          </a:bodyPr>
          <a:lstStyle/>
          <a:p>
            <a:r>
              <a:rPr lang="en-US" sz="1100" i="1">
                <a:latin typeface="Bosch Office Sans" pitchFamily="2" charset="0"/>
              </a:rPr>
              <a:t>Frame number</a:t>
            </a:r>
          </a:p>
        </p:txBody>
      </p:sp>
    </p:spTree>
    <p:custDataLst>
      <p:tags r:id="rId1"/>
    </p:custDataLst>
    <p:extLst>
      <p:ext uri="{BB962C8B-B14F-4D97-AF65-F5344CB8AC3E}">
        <p14:creationId xmlns:p14="http://schemas.microsoft.com/office/powerpoint/2010/main" val="156174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115972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2034018"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a:off x="431117" y="2095967"/>
            <a:ext cx="3256547" cy="0"/>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121917-E508-3E21-ACBB-B5C212624B5F}"/>
              </a:ext>
            </a:extLst>
          </p:cNvPr>
          <p:cNvCxnSpPr>
            <a:cxnSpLocks/>
          </p:cNvCxnSpPr>
          <p:nvPr/>
        </p:nvCxnSpPr>
        <p:spPr>
          <a:xfrm flipV="1">
            <a:off x="282810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21CBD9E-C6D6-4AD2-7A67-E439667FCE4E}"/>
              </a:ext>
            </a:extLst>
          </p:cNvPr>
          <p:cNvSpPr txBox="1"/>
          <p:nvPr/>
        </p:nvSpPr>
        <p:spPr>
          <a:xfrm>
            <a:off x="526614" y="1665060"/>
            <a:ext cx="535724" cy="369332"/>
          </a:xfrm>
          <a:prstGeom prst="rect">
            <a:avLst/>
          </a:prstGeom>
          <a:noFill/>
        </p:spPr>
        <p:txBody>
          <a:bodyPr wrap="none" rtlCol="0">
            <a:spAutoFit/>
          </a:bodyPr>
          <a:lstStyle/>
          <a:p>
            <a:r>
              <a:rPr lang="en-US"/>
              <a:t>102</a:t>
            </a:r>
          </a:p>
        </p:txBody>
      </p:sp>
      <p:sp>
        <p:nvSpPr>
          <p:cNvPr id="52" name="TextBox 51">
            <a:extLst>
              <a:ext uri="{FF2B5EF4-FFF2-40B4-BE49-F238E27FC236}">
                <a16:creationId xmlns:a16="http://schemas.microsoft.com/office/drawing/2014/main" id="{D6D9262A-4189-FC10-EB76-6E2906CE039E}"/>
              </a:ext>
            </a:extLst>
          </p:cNvPr>
          <p:cNvSpPr txBox="1"/>
          <p:nvPr/>
        </p:nvSpPr>
        <p:spPr>
          <a:xfrm>
            <a:off x="1296926" y="1668500"/>
            <a:ext cx="535724" cy="369332"/>
          </a:xfrm>
          <a:prstGeom prst="rect">
            <a:avLst/>
          </a:prstGeom>
          <a:noFill/>
        </p:spPr>
        <p:txBody>
          <a:bodyPr wrap="none" rtlCol="0">
            <a:spAutoFit/>
          </a:bodyPr>
          <a:lstStyle/>
          <a:p>
            <a:r>
              <a:rPr lang="en-US"/>
              <a:t>103</a:t>
            </a:r>
          </a:p>
        </p:txBody>
      </p:sp>
      <p:sp>
        <p:nvSpPr>
          <p:cNvPr id="53" name="TextBox 52">
            <a:extLst>
              <a:ext uri="{FF2B5EF4-FFF2-40B4-BE49-F238E27FC236}">
                <a16:creationId xmlns:a16="http://schemas.microsoft.com/office/drawing/2014/main" id="{45576929-E63F-F5F7-DC20-073446D82E1E}"/>
              </a:ext>
            </a:extLst>
          </p:cNvPr>
          <p:cNvSpPr txBox="1"/>
          <p:nvPr/>
        </p:nvSpPr>
        <p:spPr>
          <a:xfrm>
            <a:off x="2185409" y="1660479"/>
            <a:ext cx="535724" cy="369332"/>
          </a:xfrm>
          <a:prstGeom prst="rect">
            <a:avLst/>
          </a:prstGeom>
          <a:noFill/>
        </p:spPr>
        <p:txBody>
          <a:bodyPr wrap="none" rtlCol="0">
            <a:spAutoFit/>
          </a:bodyPr>
          <a:lstStyle/>
          <a:p>
            <a:r>
              <a:rPr lang="en-US"/>
              <a:t>104</a:t>
            </a:r>
          </a:p>
        </p:txBody>
      </p:sp>
      <p:sp>
        <p:nvSpPr>
          <p:cNvPr id="54" name="TextBox 53">
            <a:extLst>
              <a:ext uri="{FF2B5EF4-FFF2-40B4-BE49-F238E27FC236}">
                <a16:creationId xmlns:a16="http://schemas.microsoft.com/office/drawing/2014/main" id="{CF211ABF-4E1F-24BD-EF34-41D2E7AFF253}"/>
              </a:ext>
            </a:extLst>
          </p:cNvPr>
          <p:cNvSpPr txBox="1"/>
          <p:nvPr/>
        </p:nvSpPr>
        <p:spPr>
          <a:xfrm>
            <a:off x="2976858" y="1660479"/>
            <a:ext cx="535724" cy="369332"/>
          </a:xfrm>
          <a:prstGeom prst="rect">
            <a:avLst/>
          </a:prstGeom>
          <a:noFill/>
        </p:spPr>
        <p:txBody>
          <a:bodyPr wrap="none" rtlCol="0">
            <a:spAutoFit/>
          </a:bodyPr>
          <a:lstStyle/>
          <a:p>
            <a:r>
              <a:rPr lang="en-US"/>
              <a:t>105</a:t>
            </a:r>
          </a:p>
        </p:txBody>
      </p:sp>
      <p:sp>
        <p:nvSpPr>
          <p:cNvPr id="59" name="TextBox 58">
            <a:extLst>
              <a:ext uri="{FF2B5EF4-FFF2-40B4-BE49-F238E27FC236}">
                <a16:creationId xmlns:a16="http://schemas.microsoft.com/office/drawing/2014/main" id="{E58B4CB6-A6FF-EBA0-B1EC-05619A08191E}"/>
              </a:ext>
            </a:extLst>
          </p:cNvPr>
          <p:cNvSpPr txBox="1"/>
          <p:nvPr/>
        </p:nvSpPr>
        <p:spPr>
          <a:xfrm>
            <a:off x="891366" y="2500477"/>
            <a:ext cx="1346844" cy="338554"/>
          </a:xfrm>
          <a:prstGeom prst="rect">
            <a:avLst/>
          </a:prstGeom>
          <a:noFill/>
        </p:spPr>
        <p:txBody>
          <a:bodyPr wrap="none" rtlCol="0">
            <a:spAutoFit/>
          </a:bodyPr>
          <a:lstStyle/>
          <a:p>
            <a:r>
              <a:rPr lang="en-US" sz="1600" i="1">
                <a:solidFill>
                  <a:srgbClr val="FF0000"/>
                </a:solidFill>
                <a:latin typeface="Bosch Office Sans" pitchFamily="2" charset="0"/>
              </a:rPr>
              <a:t>detectFlicker</a:t>
            </a:r>
          </a:p>
        </p:txBody>
      </p:sp>
      <p:cxnSp>
        <p:nvCxnSpPr>
          <p:cNvPr id="61" name="Straight Arrow Connector 60">
            <a:extLst>
              <a:ext uri="{FF2B5EF4-FFF2-40B4-BE49-F238E27FC236}">
                <a16:creationId xmlns:a16="http://schemas.microsoft.com/office/drawing/2014/main" id="{B75AAB83-1491-2BBB-A03C-E1E59859C8CF}"/>
              </a:ext>
            </a:extLst>
          </p:cNvPr>
          <p:cNvCxnSpPr/>
          <p:nvPr/>
        </p:nvCxnSpPr>
        <p:spPr>
          <a:xfrm flipV="1">
            <a:off x="1564788" y="2187656"/>
            <a:ext cx="0" cy="3128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itel 7">
            <a:extLst>
              <a:ext uri="{FF2B5EF4-FFF2-40B4-BE49-F238E27FC236}">
                <a16:creationId xmlns:a16="http://schemas.microsoft.com/office/drawing/2014/main" id="{2B766CD9-6C3A-BE58-FC40-D9B846019B2F}"/>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#1: Frame precision</a:t>
            </a:r>
          </a:p>
        </p:txBody>
      </p:sp>
    </p:spTree>
    <p:custDataLst>
      <p:tags r:id="rId1"/>
    </p:custDataLst>
    <p:extLst>
      <p:ext uri="{BB962C8B-B14F-4D97-AF65-F5344CB8AC3E}">
        <p14:creationId xmlns:p14="http://schemas.microsoft.com/office/powerpoint/2010/main" val="2035129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pic>
        <p:nvPicPr>
          <p:cNvPr id="19" name="Picture 18">
            <a:extLst>
              <a:ext uri="{FF2B5EF4-FFF2-40B4-BE49-F238E27FC236}">
                <a16:creationId xmlns:a16="http://schemas.microsoft.com/office/drawing/2014/main" id="{7F6C34A1-66D3-FB89-B10D-95E7352EBB59}"/>
              </a:ext>
            </a:extLst>
          </p:cNvPr>
          <p:cNvPicPr>
            <a:picLocks noChangeAspect="1"/>
          </p:cNvPicPr>
          <p:nvPr/>
        </p:nvPicPr>
        <p:blipFill>
          <a:blip r:embed="rId20"/>
          <a:stretch>
            <a:fillRect/>
          </a:stretch>
        </p:blipFill>
        <p:spPr>
          <a:xfrm>
            <a:off x="7441239" y="935311"/>
            <a:ext cx="4633303" cy="5113862"/>
          </a:xfrm>
          <a:prstGeom prst="rect">
            <a:avLst/>
          </a:prstGeom>
        </p:spPr>
      </p:pic>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115972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2034018"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a:off x="431117" y="2095967"/>
            <a:ext cx="3256547" cy="0"/>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121917-E508-3E21-ACBB-B5C212624B5F}"/>
              </a:ext>
            </a:extLst>
          </p:cNvPr>
          <p:cNvCxnSpPr>
            <a:cxnSpLocks/>
          </p:cNvCxnSpPr>
          <p:nvPr/>
        </p:nvCxnSpPr>
        <p:spPr>
          <a:xfrm flipV="1">
            <a:off x="282810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21CBD9E-C6D6-4AD2-7A67-E439667FCE4E}"/>
              </a:ext>
            </a:extLst>
          </p:cNvPr>
          <p:cNvSpPr txBox="1"/>
          <p:nvPr/>
        </p:nvSpPr>
        <p:spPr>
          <a:xfrm>
            <a:off x="526614" y="1665060"/>
            <a:ext cx="535724" cy="369332"/>
          </a:xfrm>
          <a:prstGeom prst="rect">
            <a:avLst/>
          </a:prstGeom>
          <a:noFill/>
        </p:spPr>
        <p:txBody>
          <a:bodyPr wrap="none" rtlCol="0">
            <a:spAutoFit/>
          </a:bodyPr>
          <a:lstStyle/>
          <a:p>
            <a:r>
              <a:rPr lang="en-US"/>
              <a:t>102</a:t>
            </a:r>
          </a:p>
        </p:txBody>
      </p:sp>
      <p:sp>
        <p:nvSpPr>
          <p:cNvPr id="52" name="TextBox 51">
            <a:extLst>
              <a:ext uri="{FF2B5EF4-FFF2-40B4-BE49-F238E27FC236}">
                <a16:creationId xmlns:a16="http://schemas.microsoft.com/office/drawing/2014/main" id="{D6D9262A-4189-FC10-EB76-6E2906CE039E}"/>
              </a:ext>
            </a:extLst>
          </p:cNvPr>
          <p:cNvSpPr txBox="1"/>
          <p:nvPr/>
        </p:nvSpPr>
        <p:spPr>
          <a:xfrm>
            <a:off x="1296926" y="1668500"/>
            <a:ext cx="535724" cy="369332"/>
          </a:xfrm>
          <a:prstGeom prst="rect">
            <a:avLst/>
          </a:prstGeom>
          <a:noFill/>
        </p:spPr>
        <p:txBody>
          <a:bodyPr wrap="none" rtlCol="0">
            <a:spAutoFit/>
          </a:bodyPr>
          <a:lstStyle/>
          <a:p>
            <a:r>
              <a:rPr lang="en-US"/>
              <a:t>103</a:t>
            </a:r>
          </a:p>
        </p:txBody>
      </p:sp>
      <p:sp>
        <p:nvSpPr>
          <p:cNvPr id="53" name="TextBox 52">
            <a:extLst>
              <a:ext uri="{FF2B5EF4-FFF2-40B4-BE49-F238E27FC236}">
                <a16:creationId xmlns:a16="http://schemas.microsoft.com/office/drawing/2014/main" id="{45576929-E63F-F5F7-DC20-073446D82E1E}"/>
              </a:ext>
            </a:extLst>
          </p:cNvPr>
          <p:cNvSpPr txBox="1"/>
          <p:nvPr/>
        </p:nvSpPr>
        <p:spPr>
          <a:xfrm>
            <a:off x="2185409" y="1660479"/>
            <a:ext cx="535724" cy="369332"/>
          </a:xfrm>
          <a:prstGeom prst="rect">
            <a:avLst/>
          </a:prstGeom>
          <a:noFill/>
        </p:spPr>
        <p:txBody>
          <a:bodyPr wrap="none" rtlCol="0">
            <a:spAutoFit/>
          </a:bodyPr>
          <a:lstStyle/>
          <a:p>
            <a:r>
              <a:rPr lang="en-US"/>
              <a:t>104</a:t>
            </a:r>
          </a:p>
        </p:txBody>
      </p:sp>
      <p:sp>
        <p:nvSpPr>
          <p:cNvPr id="54" name="TextBox 53">
            <a:extLst>
              <a:ext uri="{FF2B5EF4-FFF2-40B4-BE49-F238E27FC236}">
                <a16:creationId xmlns:a16="http://schemas.microsoft.com/office/drawing/2014/main" id="{CF211ABF-4E1F-24BD-EF34-41D2E7AFF253}"/>
              </a:ext>
            </a:extLst>
          </p:cNvPr>
          <p:cNvSpPr txBox="1"/>
          <p:nvPr/>
        </p:nvSpPr>
        <p:spPr>
          <a:xfrm>
            <a:off x="2976858" y="1660479"/>
            <a:ext cx="535724" cy="369332"/>
          </a:xfrm>
          <a:prstGeom prst="rect">
            <a:avLst/>
          </a:prstGeom>
          <a:noFill/>
        </p:spPr>
        <p:txBody>
          <a:bodyPr wrap="none" rtlCol="0">
            <a:spAutoFit/>
          </a:bodyPr>
          <a:lstStyle/>
          <a:p>
            <a:r>
              <a:rPr lang="en-US"/>
              <a:t>105</a:t>
            </a:r>
          </a:p>
        </p:txBody>
      </p:sp>
      <p:sp>
        <p:nvSpPr>
          <p:cNvPr id="59" name="TextBox 58">
            <a:extLst>
              <a:ext uri="{FF2B5EF4-FFF2-40B4-BE49-F238E27FC236}">
                <a16:creationId xmlns:a16="http://schemas.microsoft.com/office/drawing/2014/main" id="{E58B4CB6-A6FF-EBA0-B1EC-05619A08191E}"/>
              </a:ext>
            </a:extLst>
          </p:cNvPr>
          <p:cNvSpPr txBox="1"/>
          <p:nvPr/>
        </p:nvSpPr>
        <p:spPr>
          <a:xfrm>
            <a:off x="891366" y="2500477"/>
            <a:ext cx="1346844" cy="338554"/>
          </a:xfrm>
          <a:prstGeom prst="rect">
            <a:avLst/>
          </a:prstGeom>
          <a:noFill/>
        </p:spPr>
        <p:txBody>
          <a:bodyPr wrap="none" rtlCol="0">
            <a:spAutoFit/>
          </a:bodyPr>
          <a:lstStyle/>
          <a:p>
            <a:r>
              <a:rPr lang="en-US" sz="1600" i="1">
                <a:solidFill>
                  <a:srgbClr val="FF0000"/>
                </a:solidFill>
                <a:latin typeface="Bosch Office Sans" pitchFamily="2" charset="0"/>
              </a:rPr>
              <a:t>detectFlicker</a:t>
            </a:r>
          </a:p>
        </p:txBody>
      </p:sp>
      <p:cxnSp>
        <p:nvCxnSpPr>
          <p:cNvPr id="61" name="Straight Arrow Connector 60">
            <a:extLst>
              <a:ext uri="{FF2B5EF4-FFF2-40B4-BE49-F238E27FC236}">
                <a16:creationId xmlns:a16="http://schemas.microsoft.com/office/drawing/2014/main" id="{B75AAB83-1491-2BBB-A03C-E1E59859C8CF}"/>
              </a:ext>
            </a:extLst>
          </p:cNvPr>
          <p:cNvCxnSpPr/>
          <p:nvPr/>
        </p:nvCxnSpPr>
        <p:spPr>
          <a:xfrm flipV="1">
            <a:off x="1564788" y="2187656"/>
            <a:ext cx="0" cy="3128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1F506B92-15F9-EC74-AE1F-44BD03DBF780}"/>
              </a:ext>
            </a:extLst>
          </p:cNvPr>
          <p:cNvCxnSpPr>
            <a:cxnSpLocks/>
          </p:cNvCxnSpPr>
          <p:nvPr/>
        </p:nvCxnSpPr>
        <p:spPr>
          <a:xfrm flipV="1">
            <a:off x="2434109" y="1241729"/>
            <a:ext cx="4900159" cy="14332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 name="Titel 7">
            <a:extLst>
              <a:ext uri="{FF2B5EF4-FFF2-40B4-BE49-F238E27FC236}">
                <a16:creationId xmlns:a16="http://schemas.microsoft.com/office/drawing/2014/main" id="{001167D7-85EA-2720-AC4A-5483A3F1C00E}"/>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#1: Frame precision</a:t>
            </a:r>
          </a:p>
        </p:txBody>
      </p:sp>
    </p:spTree>
    <p:custDataLst>
      <p:tags r:id="rId1"/>
    </p:custDataLst>
    <p:extLst>
      <p:ext uri="{BB962C8B-B14F-4D97-AF65-F5344CB8AC3E}">
        <p14:creationId xmlns:p14="http://schemas.microsoft.com/office/powerpoint/2010/main" val="3606555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pic>
        <p:nvPicPr>
          <p:cNvPr id="19" name="Picture 18">
            <a:extLst>
              <a:ext uri="{FF2B5EF4-FFF2-40B4-BE49-F238E27FC236}">
                <a16:creationId xmlns:a16="http://schemas.microsoft.com/office/drawing/2014/main" id="{7F6C34A1-66D3-FB89-B10D-95E7352EBB59}"/>
              </a:ext>
            </a:extLst>
          </p:cNvPr>
          <p:cNvPicPr>
            <a:picLocks noChangeAspect="1"/>
          </p:cNvPicPr>
          <p:nvPr/>
        </p:nvPicPr>
        <p:blipFill>
          <a:blip r:embed="rId20"/>
          <a:stretch>
            <a:fillRect/>
          </a:stretch>
        </p:blipFill>
        <p:spPr>
          <a:xfrm>
            <a:off x="7441239" y="935311"/>
            <a:ext cx="4633303" cy="5113862"/>
          </a:xfrm>
          <a:prstGeom prst="rect">
            <a:avLst/>
          </a:prstGeom>
        </p:spPr>
      </p:pic>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115972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2034018"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a:off x="431117" y="2095967"/>
            <a:ext cx="3256547" cy="0"/>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121917-E508-3E21-ACBB-B5C212624B5F}"/>
              </a:ext>
            </a:extLst>
          </p:cNvPr>
          <p:cNvCxnSpPr>
            <a:cxnSpLocks/>
          </p:cNvCxnSpPr>
          <p:nvPr/>
        </p:nvCxnSpPr>
        <p:spPr>
          <a:xfrm flipV="1">
            <a:off x="282810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21CBD9E-C6D6-4AD2-7A67-E439667FCE4E}"/>
              </a:ext>
            </a:extLst>
          </p:cNvPr>
          <p:cNvSpPr txBox="1"/>
          <p:nvPr/>
        </p:nvSpPr>
        <p:spPr>
          <a:xfrm>
            <a:off x="526614" y="1665060"/>
            <a:ext cx="535724" cy="369332"/>
          </a:xfrm>
          <a:prstGeom prst="rect">
            <a:avLst/>
          </a:prstGeom>
          <a:noFill/>
        </p:spPr>
        <p:txBody>
          <a:bodyPr wrap="none" rtlCol="0">
            <a:spAutoFit/>
          </a:bodyPr>
          <a:lstStyle/>
          <a:p>
            <a:r>
              <a:rPr lang="en-US"/>
              <a:t>102</a:t>
            </a:r>
          </a:p>
        </p:txBody>
      </p:sp>
      <p:sp>
        <p:nvSpPr>
          <p:cNvPr id="52" name="TextBox 51">
            <a:extLst>
              <a:ext uri="{FF2B5EF4-FFF2-40B4-BE49-F238E27FC236}">
                <a16:creationId xmlns:a16="http://schemas.microsoft.com/office/drawing/2014/main" id="{D6D9262A-4189-FC10-EB76-6E2906CE039E}"/>
              </a:ext>
            </a:extLst>
          </p:cNvPr>
          <p:cNvSpPr txBox="1"/>
          <p:nvPr/>
        </p:nvSpPr>
        <p:spPr>
          <a:xfrm>
            <a:off x="1296926" y="1668500"/>
            <a:ext cx="535724" cy="369332"/>
          </a:xfrm>
          <a:prstGeom prst="rect">
            <a:avLst/>
          </a:prstGeom>
          <a:noFill/>
        </p:spPr>
        <p:txBody>
          <a:bodyPr wrap="none" rtlCol="0">
            <a:spAutoFit/>
          </a:bodyPr>
          <a:lstStyle/>
          <a:p>
            <a:r>
              <a:rPr lang="en-US"/>
              <a:t>103</a:t>
            </a:r>
          </a:p>
        </p:txBody>
      </p:sp>
      <p:sp>
        <p:nvSpPr>
          <p:cNvPr id="53" name="TextBox 52">
            <a:extLst>
              <a:ext uri="{FF2B5EF4-FFF2-40B4-BE49-F238E27FC236}">
                <a16:creationId xmlns:a16="http://schemas.microsoft.com/office/drawing/2014/main" id="{45576929-E63F-F5F7-DC20-073446D82E1E}"/>
              </a:ext>
            </a:extLst>
          </p:cNvPr>
          <p:cNvSpPr txBox="1"/>
          <p:nvPr/>
        </p:nvSpPr>
        <p:spPr>
          <a:xfrm>
            <a:off x="2185409" y="1660479"/>
            <a:ext cx="535724" cy="369332"/>
          </a:xfrm>
          <a:prstGeom prst="rect">
            <a:avLst/>
          </a:prstGeom>
          <a:noFill/>
        </p:spPr>
        <p:txBody>
          <a:bodyPr wrap="none" rtlCol="0">
            <a:spAutoFit/>
          </a:bodyPr>
          <a:lstStyle/>
          <a:p>
            <a:r>
              <a:rPr lang="en-US"/>
              <a:t>104</a:t>
            </a:r>
          </a:p>
        </p:txBody>
      </p:sp>
      <p:sp>
        <p:nvSpPr>
          <p:cNvPr id="54" name="TextBox 53">
            <a:extLst>
              <a:ext uri="{FF2B5EF4-FFF2-40B4-BE49-F238E27FC236}">
                <a16:creationId xmlns:a16="http://schemas.microsoft.com/office/drawing/2014/main" id="{CF211ABF-4E1F-24BD-EF34-41D2E7AFF253}"/>
              </a:ext>
            </a:extLst>
          </p:cNvPr>
          <p:cNvSpPr txBox="1"/>
          <p:nvPr/>
        </p:nvSpPr>
        <p:spPr>
          <a:xfrm>
            <a:off x="2976858" y="1660479"/>
            <a:ext cx="535724" cy="369332"/>
          </a:xfrm>
          <a:prstGeom prst="rect">
            <a:avLst/>
          </a:prstGeom>
          <a:noFill/>
        </p:spPr>
        <p:txBody>
          <a:bodyPr wrap="none" rtlCol="0">
            <a:spAutoFit/>
          </a:bodyPr>
          <a:lstStyle/>
          <a:p>
            <a:r>
              <a:rPr lang="en-US"/>
              <a:t>105</a:t>
            </a:r>
          </a:p>
        </p:txBody>
      </p:sp>
      <p:sp>
        <p:nvSpPr>
          <p:cNvPr id="59" name="TextBox 58">
            <a:extLst>
              <a:ext uri="{FF2B5EF4-FFF2-40B4-BE49-F238E27FC236}">
                <a16:creationId xmlns:a16="http://schemas.microsoft.com/office/drawing/2014/main" id="{E58B4CB6-A6FF-EBA0-B1EC-05619A08191E}"/>
              </a:ext>
            </a:extLst>
          </p:cNvPr>
          <p:cNvSpPr txBox="1"/>
          <p:nvPr/>
        </p:nvSpPr>
        <p:spPr>
          <a:xfrm>
            <a:off x="891366" y="2500477"/>
            <a:ext cx="1346844" cy="338554"/>
          </a:xfrm>
          <a:prstGeom prst="rect">
            <a:avLst/>
          </a:prstGeom>
          <a:noFill/>
        </p:spPr>
        <p:txBody>
          <a:bodyPr wrap="none" rtlCol="0">
            <a:spAutoFit/>
          </a:bodyPr>
          <a:lstStyle/>
          <a:p>
            <a:r>
              <a:rPr lang="en-US" sz="1600" i="1">
                <a:solidFill>
                  <a:srgbClr val="FF0000"/>
                </a:solidFill>
                <a:latin typeface="Bosch Office Sans" pitchFamily="2" charset="0"/>
              </a:rPr>
              <a:t>detectFlicker</a:t>
            </a:r>
          </a:p>
        </p:txBody>
      </p:sp>
      <p:cxnSp>
        <p:nvCxnSpPr>
          <p:cNvPr id="61" name="Straight Arrow Connector 60">
            <a:extLst>
              <a:ext uri="{FF2B5EF4-FFF2-40B4-BE49-F238E27FC236}">
                <a16:creationId xmlns:a16="http://schemas.microsoft.com/office/drawing/2014/main" id="{B75AAB83-1491-2BBB-A03C-E1E59859C8CF}"/>
              </a:ext>
            </a:extLst>
          </p:cNvPr>
          <p:cNvCxnSpPr/>
          <p:nvPr/>
        </p:nvCxnSpPr>
        <p:spPr>
          <a:xfrm flipV="1">
            <a:off x="1564788" y="2187656"/>
            <a:ext cx="0" cy="3128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1F506B92-15F9-EC74-AE1F-44BD03DBF780}"/>
              </a:ext>
            </a:extLst>
          </p:cNvPr>
          <p:cNvCxnSpPr>
            <a:cxnSpLocks/>
          </p:cNvCxnSpPr>
          <p:nvPr/>
        </p:nvCxnSpPr>
        <p:spPr>
          <a:xfrm flipV="1">
            <a:off x="2434109" y="1241729"/>
            <a:ext cx="4900159" cy="14332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CF4BB891-F8B0-5B81-F8BA-76C3E021AB3F}"/>
              </a:ext>
            </a:extLst>
          </p:cNvPr>
          <p:cNvSpPr txBox="1"/>
          <p:nvPr/>
        </p:nvSpPr>
        <p:spPr>
          <a:xfrm>
            <a:off x="144581" y="2994846"/>
            <a:ext cx="7275486" cy="355481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vi-VN">
                <a:latin typeface="Bosch Office Sans" pitchFamily="2" charset="0"/>
              </a:rPr>
              <a:t>Current performance</a:t>
            </a:r>
          </a:p>
          <a:p>
            <a:pPr marL="742950" lvl="1" indent="-285750">
              <a:spcAft>
                <a:spcPts val="600"/>
              </a:spcAft>
              <a:buFont typeface="Courier New" panose="02070309020205020404" pitchFamily="49" charset="0"/>
              <a:buChar char="o"/>
            </a:pPr>
            <a:r>
              <a:rPr lang="vi-VN">
                <a:latin typeface="Bosch Office Sans" pitchFamily="2" charset="0"/>
              </a:rPr>
              <a:t>Correct (TP): 72</a:t>
            </a:r>
          </a:p>
          <a:p>
            <a:pPr marL="742950" lvl="1" indent="-285750">
              <a:spcAft>
                <a:spcPts val="600"/>
              </a:spcAft>
              <a:buFont typeface="Courier New" panose="02070309020205020404" pitchFamily="49" charset="0"/>
              <a:buChar char="o"/>
            </a:pPr>
            <a:r>
              <a:rPr lang="vi-VN">
                <a:latin typeface="Bosch Office Sans" pitchFamily="2" charset="0"/>
              </a:rPr>
              <a:t>False (FP): 557</a:t>
            </a:r>
          </a:p>
          <a:p>
            <a:pPr marL="742950" lvl="1" indent="-285750">
              <a:spcAft>
                <a:spcPts val="600"/>
              </a:spcAft>
              <a:buFont typeface="Courier New" panose="02070309020205020404" pitchFamily="49" charset="0"/>
              <a:buChar char="o"/>
            </a:pPr>
            <a:r>
              <a:rPr lang="vi-VN">
                <a:latin typeface="Bosch Office Sans" pitchFamily="2" charset="0"/>
              </a:rPr>
              <a:t>Missed (FN): 42</a:t>
            </a:r>
          </a:p>
          <a:p>
            <a:pPr marL="285750" indent="-285750">
              <a:spcAft>
                <a:spcPts val="600"/>
              </a:spcAft>
              <a:buFont typeface="Arial" panose="020B0604020202020204" pitchFamily="34" charset="0"/>
              <a:buChar char="•"/>
            </a:pPr>
            <a:r>
              <a:rPr lang="vi-VN">
                <a:latin typeface="Bosch Office Sans" pitchFamily="2" charset="0"/>
              </a:rPr>
              <a:t>Too many false detections:</a:t>
            </a:r>
          </a:p>
          <a:p>
            <a:pPr marL="742950" lvl="1" indent="-285750">
              <a:spcAft>
                <a:spcPts val="600"/>
              </a:spcAft>
              <a:buFont typeface="Wingdings" panose="05000000000000000000" pitchFamily="2" charset="2"/>
              <a:buChar char="Ø"/>
            </a:pPr>
            <a:r>
              <a:rPr lang="vi-VN">
                <a:latin typeface="Bosch Office Sans" pitchFamily="2" charset="0"/>
              </a:rPr>
              <a:t>Load pages and widgets: normal(?) behavior</a:t>
            </a:r>
          </a:p>
          <a:p>
            <a:pPr marL="285750" indent="-285750">
              <a:spcAft>
                <a:spcPts val="600"/>
              </a:spcAft>
              <a:buFont typeface="Arial" panose="020B0604020202020204" pitchFamily="34" charset="0"/>
              <a:buChar char="•"/>
            </a:pPr>
            <a:r>
              <a:rPr lang="vi-VN">
                <a:latin typeface="Bosch Office Sans" pitchFamily="2" charset="0"/>
              </a:rPr>
              <a:t>Missed:</a:t>
            </a:r>
          </a:p>
          <a:p>
            <a:pPr marL="742950" lvl="1" indent="-285750">
              <a:spcAft>
                <a:spcPts val="600"/>
              </a:spcAft>
              <a:buFont typeface="Wingdings" panose="05000000000000000000" pitchFamily="2" charset="2"/>
              <a:buChar char="Ø"/>
            </a:pPr>
            <a:r>
              <a:rPr lang="vi-VN">
                <a:latin typeface="Bosch Office Sans" pitchFamily="2" charset="0"/>
              </a:rPr>
              <a:t>Small difference between affected frames</a:t>
            </a:r>
          </a:p>
          <a:p>
            <a:pPr marL="742950" lvl="1" indent="-285750">
              <a:spcAft>
                <a:spcPts val="600"/>
              </a:spcAft>
              <a:buFont typeface="Wingdings" panose="05000000000000000000" pitchFamily="2" charset="2"/>
              <a:buChar char="Ø"/>
            </a:pPr>
            <a:r>
              <a:rPr lang="vi-VN">
                <a:latin typeface="Bosch Office Sans" pitchFamily="2" charset="0"/>
              </a:rPr>
              <a:t>Reduce missed hits might lead to increasing false detections</a:t>
            </a:r>
          </a:p>
          <a:p>
            <a:pPr>
              <a:spcAft>
                <a:spcPts val="600"/>
              </a:spcAft>
            </a:pPr>
            <a:endParaRPr lang="vi-VN">
              <a:latin typeface="Bosch Office Sans" pitchFamily="2" charset="0"/>
            </a:endParaRPr>
          </a:p>
        </p:txBody>
      </p:sp>
      <p:sp>
        <p:nvSpPr>
          <p:cNvPr id="12" name="Titel 7">
            <a:extLst>
              <a:ext uri="{FF2B5EF4-FFF2-40B4-BE49-F238E27FC236}">
                <a16:creationId xmlns:a16="http://schemas.microsoft.com/office/drawing/2014/main" id="{362C5302-2F8A-899C-FE30-DE270CF5C25F}"/>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#1: Frame precision</a:t>
            </a:r>
          </a:p>
        </p:txBody>
      </p:sp>
    </p:spTree>
    <p:custDataLst>
      <p:tags r:id="rId1"/>
    </p:custDataLst>
    <p:extLst>
      <p:ext uri="{BB962C8B-B14F-4D97-AF65-F5344CB8AC3E}">
        <p14:creationId xmlns:p14="http://schemas.microsoft.com/office/powerpoint/2010/main" val="3384136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115972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2034018"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flipV="1">
            <a:off x="431117" y="2095966"/>
            <a:ext cx="4854757" cy="1"/>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121917-E508-3E21-ACBB-B5C212624B5F}"/>
              </a:ext>
            </a:extLst>
          </p:cNvPr>
          <p:cNvCxnSpPr>
            <a:cxnSpLocks/>
          </p:cNvCxnSpPr>
          <p:nvPr/>
        </p:nvCxnSpPr>
        <p:spPr>
          <a:xfrm flipV="1">
            <a:off x="282810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6D9262A-4189-FC10-EB76-6E2906CE039E}"/>
              </a:ext>
            </a:extLst>
          </p:cNvPr>
          <p:cNvSpPr txBox="1"/>
          <p:nvPr/>
        </p:nvSpPr>
        <p:spPr>
          <a:xfrm>
            <a:off x="1369663" y="1660479"/>
            <a:ext cx="418704" cy="369332"/>
          </a:xfrm>
          <a:prstGeom prst="rect">
            <a:avLst/>
          </a:prstGeom>
          <a:noFill/>
        </p:spPr>
        <p:txBody>
          <a:bodyPr wrap="none" rtlCol="0">
            <a:spAutoFit/>
          </a:bodyPr>
          <a:lstStyle/>
          <a:p>
            <a:r>
              <a:rPr lang="en-US"/>
              <a:t>51</a:t>
            </a:r>
          </a:p>
        </p:txBody>
      </p:sp>
      <p:sp>
        <p:nvSpPr>
          <p:cNvPr id="53" name="TextBox 52">
            <a:extLst>
              <a:ext uri="{FF2B5EF4-FFF2-40B4-BE49-F238E27FC236}">
                <a16:creationId xmlns:a16="http://schemas.microsoft.com/office/drawing/2014/main" id="{45576929-E63F-F5F7-DC20-073446D82E1E}"/>
              </a:ext>
            </a:extLst>
          </p:cNvPr>
          <p:cNvSpPr txBox="1"/>
          <p:nvPr/>
        </p:nvSpPr>
        <p:spPr>
          <a:xfrm>
            <a:off x="2207463" y="1660479"/>
            <a:ext cx="418704" cy="369332"/>
          </a:xfrm>
          <a:prstGeom prst="rect">
            <a:avLst/>
          </a:prstGeom>
          <a:noFill/>
        </p:spPr>
        <p:txBody>
          <a:bodyPr wrap="none" rtlCol="0">
            <a:spAutoFit/>
          </a:bodyPr>
          <a:lstStyle/>
          <a:p>
            <a:r>
              <a:rPr lang="en-US"/>
              <a:t>52</a:t>
            </a:r>
          </a:p>
        </p:txBody>
      </p:sp>
      <p:sp>
        <p:nvSpPr>
          <p:cNvPr id="54" name="TextBox 53">
            <a:extLst>
              <a:ext uri="{FF2B5EF4-FFF2-40B4-BE49-F238E27FC236}">
                <a16:creationId xmlns:a16="http://schemas.microsoft.com/office/drawing/2014/main" id="{CF211ABF-4E1F-24BD-EF34-41D2E7AFF253}"/>
              </a:ext>
            </a:extLst>
          </p:cNvPr>
          <p:cNvSpPr txBox="1"/>
          <p:nvPr/>
        </p:nvSpPr>
        <p:spPr>
          <a:xfrm>
            <a:off x="3035846" y="1660479"/>
            <a:ext cx="418704" cy="369332"/>
          </a:xfrm>
          <a:prstGeom prst="rect">
            <a:avLst/>
          </a:prstGeom>
          <a:noFill/>
        </p:spPr>
        <p:txBody>
          <a:bodyPr wrap="none" rtlCol="0">
            <a:spAutoFit/>
          </a:bodyPr>
          <a:lstStyle/>
          <a:p>
            <a:r>
              <a:rPr lang="en-US"/>
              <a:t>53</a:t>
            </a:r>
          </a:p>
        </p:txBody>
      </p:sp>
      <p:sp>
        <p:nvSpPr>
          <p:cNvPr id="15" name="Titel 7">
            <a:extLst>
              <a:ext uri="{FF2B5EF4-FFF2-40B4-BE49-F238E27FC236}">
                <a16:creationId xmlns:a16="http://schemas.microsoft.com/office/drawing/2014/main" id="{3EB4F260-0DAA-5E8B-2558-0A10193AA21A}"/>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#2: Divide into 5s clips</a:t>
            </a:r>
          </a:p>
        </p:txBody>
      </p:sp>
      <p:cxnSp>
        <p:nvCxnSpPr>
          <p:cNvPr id="12" name="Straight Connector 11">
            <a:extLst>
              <a:ext uri="{FF2B5EF4-FFF2-40B4-BE49-F238E27FC236}">
                <a16:creationId xmlns:a16="http://schemas.microsoft.com/office/drawing/2014/main" id="{CD92067C-4321-CD36-D8CA-C8820568AE41}"/>
              </a:ext>
            </a:extLst>
          </p:cNvPr>
          <p:cNvCxnSpPr>
            <a:cxnSpLocks/>
          </p:cNvCxnSpPr>
          <p:nvPr/>
        </p:nvCxnSpPr>
        <p:spPr>
          <a:xfrm flipV="1">
            <a:off x="3670313" y="195559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746C74-C4AC-D62F-E25F-93D47E298DB7}"/>
              </a:ext>
            </a:extLst>
          </p:cNvPr>
          <p:cNvCxnSpPr>
            <a:cxnSpLocks/>
          </p:cNvCxnSpPr>
          <p:nvPr/>
        </p:nvCxnSpPr>
        <p:spPr>
          <a:xfrm flipV="1">
            <a:off x="4520545" y="195559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A62ECD-D026-8E76-8614-CEEEDACF7BDC}"/>
              </a:ext>
            </a:extLst>
          </p:cNvPr>
          <p:cNvSpPr txBox="1"/>
          <p:nvPr/>
        </p:nvSpPr>
        <p:spPr>
          <a:xfrm>
            <a:off x="3886077" y="1660479"/>
            <a:ext cx="418704" cy="369332"/>
          </a:xfrm>
          <a:prstGeom prst="rect">
            <a:avLst/>
          </a:prstGeom>
          <a:noFill/>
        </p:spPr>
        <p:txBody>
          <a:bodyPr wrap="none" rtlCol="0">
            <a:spAutoFit/>
          </a:bodyPr>
          <a:lstStyle/>
          <a:p>
            <a:r>
              <a:rPr lang="en-US"/>
              <a:t>54</a:t>
            </a:r>
          </a:p>
        </p:txBody>
      </p:sp>
      <p:sp>
        <p:nvSpPr>
          <p:cNvPr id="23" name="TextBox 22">
            <a:extLst>
              <a:ext uri="{FF2B5EF4-FFF2-40B4-BE49-F238E27FC236}">
                <a16:creationId xmlns:a16="http://schemas.microsoft.com/office/drawing/2014/main" id="{E3E96A72-C14F-BD86-44B2-DC9F59569503}"/>
              </a:ext>
            </a:extLst>
          </p:cNvPr>
          <p:cNvSpPr txBox="1"/>
          <p:nvPr/>
        </p:nvSpPr>
        <p:spPr>
          <a:xfrm>
            <a:off x="4664119" y="1660479"/>
            <a:ext cx="418704" cy="369332"/>
          </a:xfrm>
          <a:prstGeom prst="rect">
            <a:avLst/>
          </a:prstGeom>
          <a:noFill/>
        </p:spPr>
        <p:txBody>
          <a:bodyPr wrap="none" rtlCol="0">
            <a:spAutoFit/>
          </a:bodyPr>
          <a:lstStyle/>
          <a:p>
            <a:r>
              <a:rPr lang="en-US"/>
              <a:t>55</a:t>
            </a:r>
          </a:p>
        </p:txBody>
      </p:sp>
      <p:sp>
        <p:nvSpPr>
          <p:cNvPr id="7" name="TextBox 6">
            <a:extLst>
              <a:ext uri="{FF2B5EF4-FFF2-40B4-BE49-F238E27FC236}">
                <a16:creationId xmlns:a16="http://schemas.microsoft.com/office/drawing/2014/main" id="{BC0A8C90-3D7F-B542-3743-AD7B963D4CA4}"/>
              </a:ext>
            </a:extLst>
          </p:cNvPr>
          <p:cNvSpPr txBox="1"/>
          <p:nvPr/>
        </p:nvSpPr>
        <p:spPr>
          <a:xfrm>
            <a:off x="113235" y="1490997"/>
            <a:ext cx="1107996" cy="261610"/>
          </a:xfrm>
          <a:prstGeom prst="rect">
            <a:avLst/>
          </a:prstGeom>
          <a:noFill/>
        </p:spPr>
        <p:txBody>
          <a:bodyPr wrap="none" rtlCol="0">
            <a:spAutoFit/>
          </a:bodyPr>
          <a:lstStyle/>
          <a:p>
            <a:r>
              <a:rPr lang="en-US" sz="1100" i="1">
                <a:latin typeface="Bosch Office Sans" pitchFamily="2" charset="0"/>
              </a:rPr>
              <a:t>Frame number</a:t>
            </a:r>
          </a:p>
        </p:txBody>
      </p:sp>
      <p:sp>
        <p:nvSpPr>
          <p:cNvPr id="11" name="TextBox 10">
            <a:extLst>
              <a:ext uri="{FF2B5EF4-FFF2-40B4-BE49-F238E27FC236}">
                <a16:creationId xmlns:a16="http://schemas.microsoft.com/office/drawing/2014/main" id="{E6E2437B-66A3-326D-9D0D-0848764944A4}"/>
              </a:ext>
            </a:extLst>
          </p:cNvPr>
          <p:cNvSpPr txBox="1"/>
          <p:nvPr/>
        </p:nvSpPr>
        <p:spPr>
          <a:xfrm>
            <a:off x="542656" y="1665060"/>
            <a:ext cx="418704" cy="369332"/>
          </a:xfrm>
          <a:prstGeom prst="rect">
            <a:avLst/>
          </a:prstGeom>
          <a:noFill/>
        </p:spPr>
        <p:txBody>
          <a:bodyPr wrap="none" rtlCol="0">
            <a:spAutoFit/>
          </a:bodyPr>
          <a:lstStyle/>
          <a:p>
            <a:r>
              <a:rPr lang="en-US"/>
              <a:t>50</a:t>
            </a:r>
          </a:p>
        </p:txBody>
      </p:sp>
      <p:pic>
        <p:nvPicPr>
          <p:cNvPr id="21" name="Picture 20">
            <a:extLst>
              <a:ext uri="{FF2B5EF4-FFF2-40B4-BE49-F238E27FC236}">
                <a16:creationId xmlns:a16="http://schemas.microsoft.com/office/drawing/2014/main" id="{66E13AB1-5C26-826C-5568-68D16EAE44F7}"/>
              </a:ext>
            </a:extLst>
          </p:cNvPr>
          <p:cNvPicPr>
            <a:picLocks noChangeAspect="1"/>
          </p:cNvPicPr>
          <p:nvPr/>
        </p:nvPicPr>
        <p:blipFill>
          <a:blip r:embed="rId20"/>
          <a:stretch>
            <a:fillRect/>
          </a:stretch>
        </p:blipFill>
        <p:spPr>
          <a:xfrm>
            <a:off x="8320675" y="809826"/>
            <a:ext cx="2306537" cy="2121340"/>
          </a:xfrm>
          <a:prstGeom prst="rect">
            <a:avLst/>
          </a:prstGeom>
        </p:spPr>
      </p:pic>
    </p:spTree>
    <p:custDataLst>
      <p:tags r:id="rId1"/>
    </p:custDataLst>
    <p:extLst>
      <p:ext uri="{BB962C8B-B14F-4D97-AF65-F5344CB8AC3E}">
        <p14:creationId xmlns:p14="http://schemas.microsoft.com/office/powerpoint/2010/main" val="313138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115972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2034018"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flipV="1">
            <a:off x="431117" y="2095966"/>
            <a:ext cx="4854757" cy="1"/>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121917-E508-3E21-ACBB-B5C212624B5F}"/>
              </a:ext>
            </a:extLst>
          </p:cNvPr>
          <p:cNvCxnSpPr>
            <a:cxnSpLocks/>
          </p:cNvCxnSpPr>
          <p:nvPr/>
        </p:nvCxnSpPr>
        <p:spPr>
          <a:xfrm flipV="1">
            <a:off x="282810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21CBD9E-C6D6-4AD2-7A67-E439667FCE4E}"/>
              </a:ext>
            </a:extLst>
          </p:cNvPr>
          <p:cNvSpPr txBox="1"/>
          <p:nvPr/>
        </p:nvSpPr>
        <p:spPr>
          <a:xfrm>
            <a:off x="542656" y="1665060"/>
            <a:ext cx="418704" cy="369332"/>
          </a:xfrm>
          <a:prstGeom prst="rect">
            <a:avLst/>
          </a:prstGeom>
          <a:noFill/>
        </p:spPr>
        <p:txBody>
          <a:bodyPr wrap="none" rtlCol="0">
            <a:spAutoFit/>
          </a:bodyPr>
          <a:lstStyle/>
          <a:p>
            <a:r>
              <a:rPr lang="en-US"/>
              <a:t>50</a:t>
            </a:r>
          </a:p>
        </p:txBody>
      </p:sp>
      <p:sp>
        <p:nvSpPr>
          <p:cNvPr id="52" name="TextBox 51">
            <a:extLst>
              <a:ext uri="{FF2B5EF4-FFF2-40B4-BE49-F238E27FC236}">
                <a16:creationId xmlns:a16="http://schemas.microsoft.com/office/drawing/2014/main" id="{D6D9262A-4189-FC10-EB76-6E2906CE039E}"/>
              </a:ext>
            </a:extLst>
          </p:cNvPr>
          <p:cNvSpPr txBox="1"/>
          <p:nvPr/>
        </p:nvSpPr>
        <p:spPr>
          <a:xfrm>
            <a:off x="1369663" y="1660479"/>
            <a:ext cx="418704" cy="369332"/>
          </a:xfrm>
          <a:prstGeom prst="rect">
            <a:avLst/>
          </a:prstGeom>
          <a:noFill/>
        </p:spPr>
        <p:txBody>
          <a:bodyPr wrap="none" rtlCol="0">
            <a:spAutoFit/>
          </a:bodyPr>
          <a:lstStyle/>
          <a:p>
            <a:r>
              <a:rPr lang="en-US"/>
              <a:t>51</a:t>
            </a:r>
          </a:p>
        </p:txBody>
      </p:sp>
      <p:sp>
        <p:nvSpPr>
          <p:cNvPr id="53" name="TextBox 52">
            <a:extLst>
              <a:ext uri="{FF2B5EF4-FFF2-40B4-BE49-F238E27FC236}">
                <a16:creationId xmlns:a16="http://schemas.microsoft.com/office/drawing/2014/main" id="{45576929-E63F-F5F7-DC20-073446D82E1E}"/>
              </a:ext>
            </a:extLst>
          </p:cNvPr>
          <p:cNvSpPr txBox="1"/>
          <p:nvPr/>
        </p:nvSpPr>
        <p:spPr>
          <a:xfrm>
            <a:off x="2207463" y="1660479"/>
            <a:ext cx="418704" cy="369332"/>
          </a:xfrm>
          <a:prstGeom prst="rect">
            <a:avLst/>
          </a:prstGeom>
          <a:noFill/>
        </p:spPr>
        <p:txBody>
          <a:bodyPr wrap="none" rtlCol="0">
            <a:spAutoFit/>
          </a:bodyPr>
          <a:lstStyle/>
          <a:p>
            <a:r>
              <a:rPr lang="en-US"/>
              <a:t>52</a:t>
            </a:r>
          </a:p>
        </p:txBody>
      </p:sp>
      <p:sp>
        <p:nvSpPr>
          <p:cNvPr id="54" name="TextBox 53">
            <a:extLst>
              <a:ext uri="{FF2B5EF4-FFF2-40B4-BE49-F238E27FC236}">
                <a16:creationId xmlns:a16="http://schemas.microsoft.com/office/drawing/2014/main" id="{CF211ABF-4E1F-24BD-EF34-41D2E7AFF253}"/>
              </a:ext>
            </a:extLst>
          </p:cNvPr>
          <p:cNvSpPr txBox="1"/>
          <p:nvPr/>
        </p:nvSpPr>
        <p:spPr>
          <a:xfrm>
            <a:off x="3035846" y="1660479"/>
            <a:ext cx="418704" cy="369332"/>
          </a:xfrm>
          <a:prstGeom prst="rect">
            <a:avLst/>
          </a:prstGeom>
          <a:noFill/>
        </p:spPr>
        <p:txBody>
          <a:bodyPr wrap="none" rtlCol="0">
            <a:spAutoFit/>
          </a:bodyPr>
          <a:lstStyle/>
          <a:p>
            <a:r>
              <a:rPr lang="en-US"/>
              <a:t>53</a:t>
            </a:r>
          </a:p>
        </p:txBody>
      </p:sp>
      <p:cxnSp>
        <p:nvCxnSpPr>
          <p:cNvPr id="12" name="Straight Connector 11">
            <a:extLst>
              <a:ext uri="{FF2B5EF4-FFF2-40B4-BE49-F238E27FC236}">
                <a16:creationId xmlns:a16="http://schemas.microsoft.com/office/drawing/2014/main" id="{CD92067C-4321-CD36-D8CA-C8820568AE41}"/>
              </a:ext>
            </a:extLst>
          </p:cNvPr>
          <p:cNvCxnSpPr>
            <a:cxnSpLocks/>
          </p:cNvCxnSpPr>
          <p:nvPr/>
        </p:nvCxnSpPr>
        <p:spPr>
          <a:xfrm flipV="1">
            <a:off x="3670313" y="195559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746C74-C4AC-D62F-E25F-93D47E298DB7}"/>
              </a:ext>
            </a:extLst>
          </p:cNvPr>
          <p:cNvCxnSpPr>
            <a:cxnSpLocks/>
          </p:cNvCxnSpPr>
          <p:nvPr/>
        </p:nvCxnSpPr>
        <p:spPr>
          <a:xfrm flipV="1">
            <a:off x="4520545" y="195559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A62ECD-D026-8E76-8614-CEEEDACF7BDC}"/>
              </a:ext>
            </a:extLst>
          </p:cNvPr>
          <p:cNvSpPr txBox="1"/>
          <p:nvPr/>
        </p:nvSpPr>
        <p:spPr>
          <a:xfrm>
            <a:off x="3886077" y="1660479"/>
            <a:ext cx="418704" cy="369332"/>
          </a:xfrm>
          <a:prstGeom prst="rect">
            <a:avLst/>
          </a:prstGeom>
          <a:noFill/>
        </p:spPr>
        <p:txBody>
          <a:bodyPr wrap="none" rtlCol="0">
            <a:spAutoFit/>
          </a:bodyPr>
          <a:lstStyle/>
          <a:p>
            <a:r>
              <a:rPr lang="en-US"/>
              <a:t>54</a:t>
            </a:r>
          </a:p>
        </p:txBody>
      </p:sp>
      <p:sp>
        <p:nvSpPr>
          <p:cNvPr id="23" name="TextBox 22">
            <a:extLst>
              <a:ext uri="{FF2B5EF4-FFF2-40B4-BE49-F238E27FC236}">
                <a16:creationId xmlns:a16="http://schemas.microsoft.com/office/drawing/2014/main" id="{E3E96A72-C14F-BD86-44B2-DC9F59569503}"/>
              </a:ext>
            </a:extLst>
          </p:cNvPr>
          <p:cNvSpPr txBox="1"/>
          <p:nvPr/>
        </p:nvSpPr>
        <p:spPr>
          <a:xfrm>
            <a:off x="4664119" y="1660479"/>
            <a:ext cx="418704" cy="369332"/>
          </a:xfrm>
          <a:prstGeom prst="rect">
            <a:avLst/>
          </a:prstGeom>
          <a:noFill/>
        </p:spPr>
        <p:txBody>
          <a:bodyPr wrap="none" rtlCol="0">
            <a:spAutoFit/>
          </a:bodyPr>
          <a:lstStyle/>
          <a:p>
            <a:r>
              <a:rPr lang="en-US"/>
              <a:t>55</a:t>
            </a:r>
          </a:p>
        </p:txBody>
      </p:sp>
      <p:sp>
        <p:nvSpPr>
          <p:cNvPr id="7" name="TextBox 6">
            <a:extLst>
              <a:ext uri="{FF2B5EF4-FFF2-40B4-BE49-F238E27FC236}">
                <a16:creationId xmlns:a16="http://schemas.microsoft.com/office/drawing/2014/main" id="{26BCFAFA-5F71-C658-509A-D0DE63995FCE}"/>
              </a:ext>
            </a:extLst>
          </p:cNvPr>
          <p:cNvSpPr txBox="1"/>
          <p:nvPr/>
        </p:nvSpPr>
        <p:spPr>
          <a:xfrm>
            <a:off x="905593" y="2621005"/>
            <a:ext cx="3034805" cy="338554"/>
          </a:xfrm>
          <a:prstGeom prst="rect">
            <a:avLst/>
          </a:prstGeom>
          <a:noFill/>
        </p:spPr>
        <p:txBody>
          <a:bodyPr wrap="none" rtlCol="0">
            <a:spAutoFit/>
          </a:bodyPr>
          <a:lstStyle/>
          <a:p>
            <a:r>
              <a:rPr lang="en-US" sz="1600" i="1">
                <a:solidFill>
                  <a:srgbClr val="FF0000"/>
                </a:solidFill>
                <a:latin typeface="Bosch Office Sans" pitchFamily="2" charset="0"/>
              </a:rPr>
              <a:t>detectFlicker </a:t>
            </a:r>
            <a:r>
              <a:rPr lang="en-US" sz="1600">
                <a:latin typeface="Bosch Office Sans" pitchFamily="2" charset="0"/>
              </a:rPr>
              <a:t>=&gt; Clip has flicker</a:t>
            </a:r>
          </a:p>
        </p:txBody>
      </p:sp>
      <p:cxnSp>
        <p:nvCxnSpPr>
          <p:cNvPr id="21" name="Straight Arrow Connector 20">
            <a:extLst>
              <a:ext uri="{FF2B5EF4-FFF2-40B4-BE49-F238E27FC236}">
                <a16:creationId xmlns:a16="http://schemas.microsoft.com/office/drawing/2014/main" id="{14EB1F2D-5B32-CA7C-560A-DA15E9A0E245}"/>
              </a:ext>
            </a:extLst>
          </p:cNvPr>
          <p:cNvCxnSpPr/>
          <p:nvPr/>
        </p:nvCxnSpPr>
        <p:spPr>
          <a:xfrm flipV="1">
            <a:off x="1564788" y="2187656"/>
            <a:ext cx="0" cy="3128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7691D423-9B93-897F-D870-1AD98B9618FA}"/>
              </a:ext>
            </a:extLst>
          </p:cNvPr>
          <p:cNvPicPr>
            <a:picLocks noChangeAspect="1"/>
          </p:cNvPicPr>
          <p:nvPr/>
        </p:nvPicPr>
        <p:blipFill>
          <a:blip r:embed="rId20"/>
          <a:stretch>
            <a:fillRect/>
          </a:stretch>
        </p:blipFill>
        <p:spPr>
          <a:xfrm>
            <a:off x="8320675" y="809826"/>
            <a:ext cx="2306537" cy="2121340"/>
          </a:xfrm>
          <a:prstGeom prst="rect">
            <a:avLst/>
          </a:prstGeom>
        </p:spPr>
      </p:pic>
      <p:cxnSp>
        <p:nvCxnSpPr>
          <p:cNvPr id="28" name="Straight Connector 27">
            <a:extLst>
              <a:ext uri="{FF2B5EF4-FFF2-40B4-BE49-F238E27FC236}">
                <a16:creationId xmlns:a16="http://schemas.microsoft.com/office/drawing/2014/main" id="{5BD1C62F-DC2C-915F-B036-1F3D849FF671}"/>
              </a:ext>
            </a:extLst>
          </p:cNvPr>
          <p:cNvCxnSpPr/>
          <p:nvPr/>
        </p:nvCxnSpPr>
        <p:spPr>
          <a:xfrm>
            <a:off x="2207463" y="1580147"/>
            <a:ext cx="2958095" cy="10507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35C800-5670-683C-DA65-680B332C1B91}"/>
              </a:ext>
            </a:extLst>
          </p:cNvPr>
          <p:cNvCxnSpPr>
            <a:cxnSpLocks/>
          </p:cNvCxnSpPr>
          <p:nvPr/>
        </p:nvCxnSpPr>
        <p:spPr>
          <a:xfrm flipV="1">
            <a:off x="2238210" y="1660479"/>
            <a:ext cx="2927348" cy="8399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C452FB7F-AFFB-A40A-94A6-7B8BB74F47FB}"/>
              </a:ext>
            </a:extLst>
          </p:cNvPr>
          <p:cNvPicPr>
            <a:picLocks noChangeAspect="1"/>
          </p:cNvPicPr>
          <p:nvPr/>
        </p:nvPicPr>
        <p:blipFill>
          <a:blip r:embed="rId21"/>
          <a:stretch>
            <a:fillRect/>
          </a:stretch>
        </p:blipFill>
        <p:spPr>
          <a:xfrm>
            <a:off x="8419176" y="2974047"/>
            <a:ext cx="2109533" cy="3177484"/>
          </a:xfrm>
          <a:prstGeom prst="rect">
            <a:avLst/>
          </a:prstGeom>
        </p:spPr>
      </p:pic>
      <p:sp>
        <p:nvSpPr>
          <p:cNvPr id="36" name="Titel 7">
            <a:extLst>
              <a:ext uri="{FF2B5EF4-FFF2-40B4-BE49-F238E27FC236}">
                <a16:creationId xmlns:a16="http://schemas.microsoft.com/office/drawing/2014/main" id="{FF6ECBFB-CD27-79C5-9F97-AF2725EE061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#2: Divide into 5s clips</a:t>
            </a:r>
          </a:p>
        </p:txBody>
      </p:sp>
    </p:spTree>
    <p:custDataLst>
      <p:tags r:id="rId1"/>
    </p:custDataLst>
    <p:extLst>
      <p:ext uri="{BB962C8B-B14F-4D97-AF65-F5344CB8AC3E}">
        <p14:creationId xmlns:p14="http://schemas.microsoft.com/office/powerpoint/2010/main" val="959220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a:spLocks/>
          </p:cNvSpPr>
          <p:nvPr>
            <p:custDataLst>
              <p:tags r:id="rId2"/>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6"/>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7"/>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itel 7">
            <a:extLst>
              <a:ext uri="{FF2B5EF4-FFF2-40B4-BE49-F238E27FC236}">
                <a16:creationId xmlns:a16="http://schemas.microsoft.com/office/drawing/2014/main" id="{33B0BC8E-FA15-7417-B771-F9B8E5AE0856}"/>
              </a:ext>
            </a:extLst>
          </p:cNvPr>
          <p:cNvSpPr txBox="1">
            <a:spLocks/>
          </p:cNvSpPr>
          <p:nvPr>
            <p:custDataLst>
              <p:tags r:id="rId8"/>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endParaRPr lang="en-US" sz="2000">
              <a:latin typeface="Bosch Sans Black" panose="020B0A04020202020204" pitchFamily="34" charset="0"/>
            </a:endParaRPr>
          </a:p>
        </p:txBody>
      </p:sp>
      <p:cxnSp>
        <p:nvCxnSpPr>
          <p:cNvPr id="18" name="Straight Connector 17">
            <a:extLst>
              <a:ext uri="{FF2B5EF4-FFF2-40B4-BE49-F238E27FC236}">
                <a16:creationId xmlns:a16="http://schemas.microsoft.com/office/drawing/2014/main" id="{76257271-58FB-D08C-1855-2F0B28D0C78C}"/>
              </a:ext>
            </a:extLst>
          </p:cNvPr>
          <p:cNvCxnSpPr>
            <a:cxnSpLocks/>
          </p:cNvCxnSpPr>
          <p:nvPr/>
        </p:nvCxnSpPr>
        <p:spPr>
          <a:xfrm flipV="1">
            <a:off x="115972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48955F-2524-8B47-CDC8-48F631545B0B}"/>
              </a:ext>
            </a:extLst>
          </p:cNvPr>
          <p:cNvCxnSpPr>
            <a:cxnSpLocks/>
          </p:cNvCxnSpPr>
          <p:nvPr/>
        </p:nvCxnSpPr>
        <p:spPr>
          <a:xfrm flipV="1">
            <a:off x="2034018"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20A4A0-4943-4074-1BF2-C097BD1481BA}"/>
              </a:ext>
            </a:extLst>
          </p:cNvPr>
          <p:cNvCxnSpPr>
            <a:cxnSpLocks/>
          </p:cNvCxnSpPr>
          <p:nvPr/>
        </p:nvCxnSpPr>
        <p:spPr>
          <a:xfrm flipV="1">
            <a:off x="431117" y="2095966"/>
            <a:ext cx="4854757" cy="1"/>
          </a:xfrm>
          <a:prstGeom prst="straightConnector1">
            <a:avLst/>
          </a:prstGeom>
          <a:ln w="28575">
            <a:solidFill>
              <a:srgbClr val="0F0F0D"/>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121917-E508-3E21-ACBB-B5C212624B5F}"/>
              </a:ext>
            </a:extLst>
          </p:cNvPr>
          <p:cNvCxnSpPr>
            <a:cxnSpLocks/>
          </p:cNvCxnSpPr>
          <p:nvPr/>
        </p:nvCxnSpPr>
        <p:spPr>
          <a:xfrm flipV="1">
            <a:off x="2828103" y="1963620"/>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21CBD9E-C6D6-4AD2-7A67-E439667FCE4E}"/>
              </a:ext>
            </a:extLst>
          </p:cNvPr>
          <p:cNvSpPr txBox="1"/>
          <p:nvPr/>
        </p:nvSpPr>
        <p:spPr>
          <a:xfrm>
            <a:off x="542656" y="1665060"/>
            <a:ext cx="418704" cy="369332"/>
          </a:xfrm>
          <a:prstGeom prst="rect">
            <a:avLst/>
          </a:prstGeom>
          <a:noFill/>
        </p:spPr>
        <p:txBody>
          <a:bodyPr wrap="none" rtlCol="0">
            <a:spAutoFit/>
          </a:bodyPr>
          <a:lstStyle/>
          <a:p>
            <a:r>
              <a:rPr lang="en-US"/>
              <a:t>50</a:t>
            </a:r>
          </a:p>
        </p:txBody>
      </p:sp>
      <p:sp>
        <p:nvSpPr>
          <p:cNvPr id="52" name="TextBox 51">
            <a:extLst>
              <a:ext uri="{FF2B5EF4-FFF2-40B4-BE49-F238E27FC236}">
                <a16:creationId xmlns:a16="http://schemas.microsoft.com/office/drawing/2014/main" id="{D6D9262A-4189-FC10-EB76-6E2906CE039E}"/>
              </a:ext>
            </a:extLst>
          </p:cNvPr>
          <p:cNvSpPr txBox="1"/>
          <p:nvPr/>
        </p:nvSpPr>
        <p:spPr>
          <a:xfrm>
            <a:off x="1369663" y="1660479"/>
            <a:ext cx="418704" cy="369332"/>
          </a:xfrm>
          <a:prstGeom prst="rect">
            <a:avLst/>
          </a:prstGeom>
          <a:noFill/>
        </p:spPr>
        <p:txBody>
          <a:bodyPr wrap="none" rtlCol="0">
            <a:spAutoFit/>
          </a:bodyPr>
          <a:lstStyle/>
          <a:p>
            <a:r>
              <a:rPr lang="en-US"/>
              <a:t>51</a:t>
            </a:r>
          </a:p>
        </p:txBody>
      </p:sp>
      <p:sp>
        <p:nvSpPr>
          <p:cNvPr id="53" name="TextBox 52">
            <a:extLst>
              <a:ext uri="{FF2B5EF4-FFF2-40B4-BE49-F238E27FC236}">
                <a16:creationId xmlns:a16="http://schemas.microsoft.com/office/drawing/2014/main" id="{45576929-E63F-F5F7-DC20-073446D82E1E}"/>
              </a:ext>
            </a:extLst>
          </p:cNvPr>
          <p:cNvSpPr txBox="1"/>
          <p:nvPr/>
        </p:nvSpPr>
        <p:spPr>
          <a:xfrm>
            <a:off x="2207463" y="1660479"/>
            <a:ext cx="418704" cy="369332"/>
          </a:xfrm>
          <a:prstGeom prst="rect">
            <a:avLst/>
          </a:prstGeom>
          <a:noFill/>
        </p:spPr>
        <p:txBody>
          <a:bodyPr wrap="none" rtlCol="0">
            <a:spAutoFit/>
          </a:bodyPr>
          <a:lstStyle/>
          <a:p>
            <a:r>
              <a:rPr lang="en-US"/>
              <a:t>52</a:t>
            </a:r>
          </a:p>
        </p:txBody>
      </p:sp>
      <p:sp>
        <p:nvSpPr>
          <p:cNvPr id="54" name="TextBox 53">
            <a:extLst>
              <a:ext uri="{FF2B5EF4-FFF2-40B4-BE49-F238E27FC236}">
                <a16:creationId xmlns:a16="http://schemas.microsoft.com/office/drawing/2014/main" id="{CF211ABF-4E1F-24BD-EF34-41D2E7AFF253}"/>
              </a:ext>
            </a:extLst>
          </p:cNvPr>
          <p:cNvSpPr txBox="1"/>
          <p:nvPr/>
        </p:nvSpPr>
        <p:spPr>
          <a:xfrm>
            <a:off x="3035846" y="1660479"/>
            <a:ext cx="418704" cy="369332"/>
          </a:xfrm>
          <a:prstGeom prst="rect">
            <a:avLst/>
          </a:prstGeom>
          <a:noFill/>
        </p:spPr>
        <p:txBody>
          <a:bodyPr wrap="none" rtlCol="0">
            <a:spAutoFit/>
          </a:bodyPr>
          <a:lstStyle/>
          <a:p>
            <a:r>
              <a:rPr lang="en-US"/>
              <a:t>53</a:t>
            </a:r>
          </a:p>
        </p:txBody>
      </p:sp>
      <p:cxnSp>
        <p:nvCxnSpPr>
          <p:cNvPr id="12" name="Straight Connector 11">
            <a:extLst>
              <a:ext uri="{FF2B5EF4-FFF2-40B4-BE49-F238E27FC236}">
                <a16:creationId xmlns:a16="http://schemas.microsoft.com/office/drawing/2014/main" id="{CD92067C-4321-CD36-D8CA-C8820568AE41}"/>
              </a:ext>
            </a:extLst>
          </p:cNvPr>
          <p:cNvCxnSpPr>
            <a:cxnSpLocks/>
          </p:cNvCxnSpPr>
          <p:nvPr/>
        </p:nvCxnSpPr>
        <p:spPr>
          <a:xfrm flipV="1">
            <a:off x="3670313" y="195559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746C74-C4AC-D62F-E25F-93D47E298DB7}"/>
              </a:ext>
            </a:extLst>
          </p:cNvPr>
          <p:cNvCxnSpPr>
            <a:cxnSpLocks/>
          </p:cNvCxnSpPr>
          <p:nvPr/>
        </p:nvCxnSpPr>
        <p:spPr>
          <a:xfrm flipV="1">
            <a:off x="4520545" y="1955598"/>
            <a:ext cx="0" cy="280737"/>
          </a:xfrm>
          <a:prstGeom prst="line">
            <a:avLst/>
          </a:prstGeom>
          <a:ln w="28575">
            <a:solidFill>
              <a:srgbClr val="0F0F0D"/>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A62ECD-D026-8E76-8614-CEEEDACF7BDC}"/>
              </a:ext>
            </a:extLst>
          </p:cNvPr>
          <p:cNvSpPr txBox="1"/>
          <p:nvPr/>
        </p:nvSpPr>
        <p:spPr>
          <a:xfrm>
            <a:off x="3886077" y="1660479"/>
            <a:ext cx="418704" cy="369332"/>
          </a:xfrm>
          <a:prstGeom prst="rect">
            <a:avLst/>
          </a:prstGeom>
          <a:noFill/>
        </p:spPr>
        <p:txBody>
          <a:bodyPr wrap="none" rtlCol="0">
            <a:spAutoFit/>
          </a:bodyPr>
          <a:lstStyle/>
          <a:p>
            <a:r>
              <a:rPr lang="en-US"/>
              <a:t>54</a:t>
            </a:r>
          </a:p>
        </p:txBody>
      </p:sp>
      <p:sp>
        <p:nvSpPr>
          <p:cNvPr id="23" name="TextBox 22">
            <a:extLst>
              <a:ext uri="{FF2B5EF4-FFF2-40B4-BE49-F238E27FC236}">
                <a16:creationId xmlns:a16="http://schemas.microsoft.com/office/drawing/2014/main" id="{E3E96A72-C14F-BD86-44B2-DC9F59569503}"/>
              </a:ext>
            </a:extLst>
          </p:cNvPr>
          <p:cNvSpPr txBox="1"/>
          <p:nvPr/>
        </p:nvSpPr>
        <p:spPr>
          <a:xfrm>
            <a:off x="4664119" y="1660479"/>
            <a:ext cx="418704" cy="369332"/>
          </a:xfrm>
          <a:prstGeom prst="rect">
            <a:avLst/>
          </a:prstGeom>
          <a:noFill/>
        </p:spPr>
        <p:txBody>
          <a:bodyPr wrap="none" rtlCol="0">
            <a:spAutoFit/>
          </a:bodyPr>
          <a:lstStyle/>
          <a:p>
            <a:r>
              <a:rPr lang="en-US"/>
              <a:t>55</a:t>
            </a:r>
          </a:p>
        </p:txBody>
      </p:sp>
      <p:sp>
        <p:nvSpPr>
          <p:cNvPr id="7" name="TextBox 6">
            <a:extLst>
              <a:ext uri="{FF2B5EF4-FFF2-40B4-BE49-F238E27FC236}">
                <a16:creationId xmlns:a16="http://schemas.microsoft.com/office/drawing/2014/main" id="{26BCFAFA-5F71-C658-509A-D0DE63995FCE}"/>
              </a:ext>
            </a:extLst>
          </p:cNvPr>
          <p:cNvSpPr txBox="1"/>
          <p:nvPr/>
        </p:nvSpPr>
        <p:spPr>
          <a:xfrm>
            <a:off x="905593" y="2621005"/>
            <a:ext cx="3034805" cy="338554"/>
          </a:xfrm>
          <a:prstGeom prst="rect">
            <a:avLst/>
          </a:prstGeom>
          <a:noFill/>
        </p:spPr>
        <p:txBody>
          <a:bodyPr wrap="none" rtlCol="0">
            <a:spAutoFit/>
          </a:bodyPr>
          <a:lstStyle/>
          <a:p>
            <a:r>
              <a:rPr lang="en-US" sz="1600" i="1">
                <a:solidFill>
                  <a:srgbClr val="FF0000"/>
                </a:solidFill>
                <a:latin typeface="Bosch Office Sans" pitchFamily="2" charset="0"/>
              </a:rPr>
              <a:t>detectFlicker </a:t>
            </a:r>
            <a:r>
              <a:rPr lang="en-US" sz="1600">
                <a:latin typeface="Bosch Office Sans" pitchFamily="2" charset="0"/>
              </a:rPr>
              <a:t>=&gt; Clip has flicker</a:t>
            </a:r>
          </a:p>
        </p:txBody>
      </p:sp>
      <p:cxnSp>
        <p:nvCxnSpPr>
          <p:cNvPr id="21" name="Straight Arrow Connector 20">
            <a:extLst>
              <a:ext uri="{FF2B5EF4-FFF2-40B4-BE49-F238E27FC236}">
                <a16:creationId xmlns:a16="http://schemas.microsoft.com/office/drawing/2014/main" id="{14EB1F2D-5B32-CA7C-560A-DA15E9A0E245}"/>
              </a:ext>
            </a:extLst>
          </p:cNvPr>
          <p:cNvCxnSpPr/>
          <p:nvPr/>
        </p:nvCxnSpPr>
        <p:spPr>
          <a:xfrm flipV="1">
            <a:off x="1564788" y="2187656"/>
            <a:ext cx="0" cy="3128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7691D423-9B93-897F-D870-1AD98B9618FA}"/>
              </a:ext>
            </a:extLst>
          </p:cNvPr>
          <p:cNvPicPr>
            <a:picLocks noChangeAspect="1"/>
          </p:cNvPicPr>
          <p:nvPr/>
        </p:nvPicPr>
        <p:blipFill>
          <a:blip r:embed="rId20"/>
          <a:stretch>
            <a:fillRect/>
          </a:stretch>
        </p:blipFill>
        <p:spPr>
          <a:xfrm>
            <a:off x="8320675" y="809826"/>
            <a:ext cx="2306537" cy="2121340"/>
          </a:xfrm>
          <a:prstGeom prst="rect">
            <a:avLst/>
          </a:prstGeom>
        </p:spPr>
      </p:pic>
      <p:cxnSp>
        <p:nvCxnSpPr>
          <p:cNvPr id="28" name="Straight Connector 27">
            <a:extLst>
              <a:ext uri="{FF2B5EF4-FFF2-40B4-BE49-F238E27FC236}">
                <a16:creationId xmlns:a16="http://schemas.microsoft.com/office/drawing/2014/main" id="{5BD1C62F-DC2C-915F-B036-1F3D849FF671}"/>
              </a:ext>
            </a:extLst>
          </p:cNvPr>
          <p:cNvCxnSpPr/>
          <p:nvPr/>
        </p:nvCxnSpPr>
        <p:spPr>
          <a:xfrm>
            <a:off x="2207463" y="1580147"/>
            <a:ext cx="2958095" cy="10507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35C800-5670-683C-DA65-680B332C1B91}"/>
              </a:ext>
            </a:extLst>
          </p:cNvPr>
          <p:cNvCxnSpPr>
            <a:cxnSpLocks/>
          </p:cNvCxnSpPr>
          <p:nvPr/>
        </p:nvCxnSpPr>
        <p:spPr>
          <a:xfrm flipV="1">
            <a:off x="2238210" y="1660479"/>
            <a:ext cx="2927348" cy="8399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C452FB7F-AFFB-A40A-94A6-7B8BB74F47FB}"/>
              </a:ext>
            </a:extLst>
          </p:cNvPr>
          <p:cNvPicPr>
            <a:picLocks noChangeAspect="1"/>
          </p:cNvPicPr>
          <p:nvPr/>
        </p:nvPicPr>
        <p:blipFill>
          <a:blip r:embed="rId21"/>
          <a:stretch>
            <a:fillRect/>
          </a:stretch>
        </p:blipFill>
        <p:spPr>
          <a:xfrm>
            <a:off x="8419176" y="2974047"/>
            <a:ext cx="2109533" cy="3177484"/>
          </a:xfrm>
          <a:prstGeom prst="rect">
            <a:avLst/>
          </a:prstGeom>
        </p:spPr>
      </p:pic>
      <p:sp>
        <p:nvSpPr>
          <p:cNvPr id="24" name="TextBox 23">
            <a:extLst>
              <a:ext uri="{FF2B5EF4-FFF2-40B4-BE49-F238E27FC236}">
                <a16:creationId xmlns:a16="http://schemas.microsoft.com/office/drawing/2014/main" id="{7FA45917-C720-D4C5-591D-E05A573AA51E}"/>
              </a:ext>
            </a:extLst>
          </p:cNvPr>
          <p:cNvSpPr txBox="1"/>
          <p:nvPr/>
        </p:nvSpPr>
        <p:spPr>
          <a:xfrm>
            <a:off x="302655" y="3220985"/>
            <a:ext cx="7275486" cy="213904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vi-VN">
                <a:latin typeface="Bosch Office Sans" pitchFamily="2" charset="0"/>
              </a:rPr>
              <a:t>Current performance</a:t>
            </a:r>
          </a:p>
          <a:p>
            <a:pPr marL="742950" lvl="1" indent="-285750">
              <a:spcAft>
                <a:spcPts val="600"/>
              </a:spcAft>
              <a:buFont typeface="Courier New" panose="02070309020205020404" pitchFamily="49" charset="0"/>
              <a:buChar char="o"/>
            </a:pPr>
            <a:r>
              <a:rPr lang="vi-VN">
                <a:latin typeface="Bosch Office Sans" pitchFamily="2" charset="0"/>
              </a:rPr>
              <a:t>Correct (TP): </a:t>
            </a:r>
            <a:r>
              <a:rPr lang="en-US">
                <a:latin typeface="Bosch Office Sans" pitchFamily="2" charset="0"/>
              </a:rPr>
              <a:t>96</a:t>
            </a:r>
            <a:endParaRPr lang="vi-VN">
              <a:latin typeface="Bosch Office Sans" pitchFamily="2" charset="0"/>
            </a:endParaRPr>
          </a:p>
          <a:p>
            <a:pPr marL="742950" lvl="1" indent="-285750">
              <a:spcAft>
                <a:spcPts val="600"/>
              </a:spcAft>
              <a:buFont typeface="Courier New" panose="02070309020205020404" pitchFamily="49" charset="0"/>
              <a:buChar char="o"/>
            </a:pPr>
            <a:r>
              <a:rPr lang="vi-VN">
                <a:latin typeface="Bosch Office Sans" pitchFamily="2" charset="0"/>
              </a:rPr>
              <a:t>False (FP): </a:t>
            </a:r>
            <a:r>
              <a:rPr lang="en-US">
                <a:latin typeface="Bosch Office Sans" pitchFamily="2" charset="0"/>
              </a:rPr>
              <a:t>49</a:t>
            </a:r>
            <a:endParaRPr lang="vi-VN">
              <a:latin typeface="Bosch Office Sans" pitchFamily="2" charset="0"/>
            </a:endParaRPr>
          </a:p>
          <a:p>
            <a:pPr marL="742950" lvl="1" indent="-285750">
              <a:spcAft>
                <a:spcPts val="600"/>
              </a:spcAft>
              <a:buFont typeface="Courier New" panose="02070309020205020404" pitchFamily="49" charset="0"/>
              <a:buChar char="o"/>
            </a:pPr>
            <a:r>
              <a:rPr lang="vi-VN">
                <a:latin typeface="Bosch Office Sans" pitchFamily="2" charset="0"/>
              </a:rPr>
              <a:t>Missed (FN): </a:t>
            </a:r>
            <a:r>
              <a:rPr lang="en-US">
                <a:latin typeface="Bosch Office Sans" pitchFamily="2" charset="0"/>
              </a:rPr>
              <a:t>28</a:t>
            </a:r>
            <a:endParaRPr lang="vi-VN">
              <a:latin typeface="Bosch Office Sans" pitchFamily="2" charset="0"/>
            </a:endParaRPr>
          </a:p>
          <a:p>
            <a:pPr marL="285750" indent="-285750">
              <a:spcAft>
                <a:spcPts val="600"/>
              </a:spcAft>
              <a:buFont typeface="Arial" panose="020B0604020202020204" pitchFamily="34" charset="0"/>
              <a:buChar char="•"/>
            </a:pPr>
            <a:r>
              <a:rPr lang="en-US">
                <a:latin typeface="Bosch Office Sans" pitchFamily="2" charset="0"/>
              </a:rPr>
              <a:t>Issues?</a:t>
            </a:r>
            <a:endParaRPr lang="vi-VN">
              <a:latin typeface="Bosch Office Sans" pitchFamily="2" charset="0"/>
            </a:endParaRPr>
          </a:p>
          <a:p>
            <a:pPr>
              <a:spcAft>
                <a:spcPts val="600"/>
              </a:spcAft>
            </a:pPr>
            <a:endParaRPr lang="vi-VN">
              <a:latin typeface="Bosch Office Sans" pitchFamily="2" charset="0"/>
            </a:endParaRPr>
          </a:p>
        </p:txBody>
      </p:sp>
      <p:sp>
        <p:nvSpPr>
          <p:cNvPr id="27" name="Titel 7">
            <a:extLst>
              <a:ext uri="{FF2B5EF4-FFF2-40B4-BE49-F238E27FC236}">
                <a16:creationId xmlns:a16="http://schemas.microsoft.com/office/drawing/2014/main" id="{237524B4-E5BF-8D29-6A67-381537FDBDF8}"/>
              </a:ext>
            </a:extLst>
          </p:cNvPr>
          <p:cNvSpPr txBox="1">
            <a:spLocks/>
          </p:cNvSpPr>
          <p:nvPr>
            <p:custDataLst>
              <p:tags r:id="rId9"/>
            </p:custDataLst>
          </p:nvPr>
        </p:nvSpPr>
        <p:spPr>
          <a:xfrm>
            <a:off x="-705" y="205422"/>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Approach #2: Divide into 5s clips</a:t>
            </a:r>
          </a:p>
        </p:txBody>
      </p:sp>
    </p:spTree>
    <p:custDataLst>
      <p:tags r:id="rId1"/>
    </p:custDataLst>
    <p:extLst>
      <p:ext uri="{BB962C8B-B14F-4D97-AF65-F5344CB8AC3E}">
        <p14:creationId xmlns:p14="http://schemas.microsoft.com/office/powerpoint/2010/main" val="566502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ymbol-Logotype-Supergraphic.png"/>
  <p:tag name="MLI" val="1"/>
  <p:tag name="SHAPECLASSNAME" val="ColorBarOnTitleSlides"/>
  <p:tag name="COLORS" val="-2;-2;-2;-2;-1;-2"/>
  <p:tag name="SHAPECLASSPROTECTIONTYPE" val=" 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0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0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0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0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1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1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COLORS" val="-2;-2;-2;-2;-1;-2"/>
  <p:tag name="COLORSETCLASSNAME" val="ColorSet1"/>
  <p:tag name="COLORSETGROUPCLASSNAME" val="ColorSetGroup8"/>
  <p:tag name="FONTSETGROUPCLASSNAME" val="FontSetGroup1"/>
  <p:tag name="MLI" val="1"/>
  <p:tag name="SHAPECLASSFILE" val="BoschLogo2018.emf"/>
  <p:tag name="SHAPECLASSNAME" val="LogoOnSlides"/>
  <p:tag name="SHAPECLASSPROTECTIONTYPE" val=" 15"/>
  <p:tag name="SHAPESETCLASSNAME" val="TitleSupergraphic1"/>
  <p:tag name="SHAPESETGROUPCLASSNAME" val="ShapeSetGroup1"/>
</p:tagLst>
</file>

<file path=ppt/tags/tag12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2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3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4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5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6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6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6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7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7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8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8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8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8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SHAPESETGROUPCLASSNAME" val="ShapeSetGroup1"/>
  <p:tag name="SHAPESETCLASSNAME" val="TitleSupergraphic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Management Review Project"/>
  <p:tag name="FIELD.CHAPTER.VALUE" val="Management Review Project"/>
  <p:tag name="FIELD.CHAPTER.COMBOINDEX" val="0"/>
  <p:tag name="FIELD.REM_ANL.COMBOINDEX" val="0"/>
  <p:tag name="FIELD.DPT.CONTENT" val="RBVH/ENG-DQA"/>
  <p:tag name="FIELD.DPT.VALUE" val="RBVH/ENG-DQA | "/>
  <p:tag name="FIELD.DPT.COMBOINDEX" val="0"/>
  <p:tag name="COLORSETGROUPCLASSNAME" val="ColorSetGroup8"/>
  <p:tag name="PICTURE 1_SHAPECLASSPROTECTIONTYPE" val="15"/>
  <p:tag name="PICTURE 7_SHAPECLASSPROTECTIONTYPE" val="15"/>
  <p:tag name="PICTURE 9_SHAPECLASSPROTECTIONTYPE" val="15"/>
  <p:tag name="ML_LAYOUT_RESOURCE" val="BOSCH2_16_9_2018.MCR"/>
  <p:tag name="CFG.LAYOUTRES" val="BOSCH2_16_9_2018"/>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7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8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FONTSETGROUPCLASSNAME" val="FontSetGroup1"/>
  <p:tag name="SHAPECLASSNAME" val="HiddenSubtitle"/>
  <p:tag name="SHAPECLASSPROTECTIONTYPE" val="0"/>
  <p:tag name="COLORSETGROUPCLASSNAME" val="ColorSetGroup8"/>
  <p:tag name="ML_SENDTOBACK" val=" 1"/>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9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4496</TotalTime>
  <Words>853</Words>
  <Application>Microsoft Office PowerPoint</Application>
  <PresentationFormat>Widescreen</PresentationFormat>
  <Paragraphs>169</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Bosch Office Sans</vt:lpstr>
      <vt:lpstr>Bosch Sans Black</vt:lpstr>
      <vt:lpstr>Calibri</vt:lpstr>
      <vt:lpstr>Calibri Light</vt:lpstr>
      <vt:lpstr>Courier New</vt:lpstr>
      <vt:lpstr>Wingdings</vt:lpstr>
      <vt:lpstr>Wingdings 3</vt:lpstr>
      <vt:lpstr>Bosch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Nguyen Khai Phu (MS/EMC34-XC)</dc:creator>
  <cp:lastModifiedBy>FIXED-TERM Nguyen Khai Phu (MS/EMC-TM-XC)</cp:lastModifiedBy>
  <cp:revision>154</cp:revision>
  <dcterms:created xsi:type="dcterms:W3CDTF">2023-06-22T03:40:40Z</dcterms:created>
  <dcterms:modified xsi:type="dcterms:W3CDTF">2023-09-29T02:29:04Z</dcterms:modified>
</cp:coreProperties>
</file>