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9"/>
  </p:notesMasterIdLst>
  <p:sldIdLst>
    <p:sldId id="257" r:id="rId3"/>
    <p:sldId id="387" r:id="rId4"/>
    <p:sldId id="388" r:id="rId5"/>
    <p:sldId id="385" r:id="rId6"/>
    <p:sldId id="389" r:id="rId7"/>
    <p:sldId id="39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0D"/>
    <a:srgbClr val="325434"/>
    <a:srgbClr val="6E896A"/>
    <a:srgbClr val="E0BB76"/>
    <a:srgbClr val="EE892F"/>
    <a:srgbClr val="E760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119" d="100"/>
          <a:sy n="119"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72F35-432D-48C0-94A4-C43786BC360B}"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C6F2-4C6C-4F04-91D1-A03EC9387837}" type="slidenum">
              <a:rPr lang="en-US" smtClean="0"/>
              <a:t>‹#›</a:t>
            </a:fld>
            <a:endParaRPr lang="en-US"/>
          </a:p>
        </p:txBody>
      </p:sp>
    </p:spTree>
    <p:extLst>
      <p:ext uri="{BB962C8B-B14F-4D97-AF65-F5344CB8AC3E}">
        <p14:creationId xmlns:p14="http://schemas.microsoft.com/office/powerpoint/2010/main" val="17883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a:t>
            </a:fld>
            <a:endParaRPr lang="en-US"/>
          </a:p>
        </p:txBody>
      </p:sp>
    </p:spTree>
    <p:extLst>
      <p:ext uri="{BB962C8B-B14F-4D97-AF65-F5344CB8AC3E}">
        <p14:creationId xmlns:p14="http://schemas.microsoft.com/office/powerpoint/2010/main" val="263187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2</a:t>
            </a:fld>
            <a:endParaRPr lang="en-US"/>
          </a:p>
        </p:txBody>
      </p:sp>
    </p:spTree>
    <p:extLst>
      <p:ext uri="{BB962C8B-B14F-4D97-AF65-F5344CB8AC3E}">
        <p14:creationId xmlns:p14="http://schemas.microsoft.com/office/powerpoint/2010/main" val="1207789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3</a:t>
            </a:fld>
            <a:endParaRPr lang="en-US"/>
          </a:p>
        </p:txBody>
      </p:sp>
    </p:spTree>
    <p:extLst>
      <p:ext uri="{BB962C8B-B14F-4D97-AF65-F5344CB8AC3E}">
        <p14:creationId xmlns:p14="http://schemas.microsoft.com/office/powerpoint/2010/main" val="276102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4</a:t>
            </a:fld>
            <a:endParaRPr lang="en-US"/>
          </a:p>
        </p:txBody>
      </p:sp>
    </p:spTree>
    <p:extLst>
      <p:ext uri="{BB962C8B-B14F-4D97-AF65-F5344CB8AC3E}">
        <p14:creationId xmlns:p14="http://schemas.microsoft.com/office/powerpoint/2010/main" val="3543909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5</a:t>
            </a:fld>
            <a:endParaRPr lang="en-US"/>
          </a:p>
        </p:txBody>
      </p:sp>
    </p:spTree>
    <p:extLst>
      <p:ext uri="{BB962C8B-B14F-4D97-AF65-F5344CB8AC3E}">
        <p14:creationId xmlns:p14="http://schemas.microsoft.com/office/powerpoint/2010/main" val="459372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6</a:t>
            </a:fld>
            <a:endParaRPr lang="en-US"/>
          </a:p>
        </p:txBody>
      </p:sp>
    </p:spTree>
    <p:extLst>
      <p:ext uri="{BB962C8B-B14F-4D97-AF65-F5344CB8AC3E}">
        <p14:creationId xmlns:p14="http://schemas.microsoft.com/office/powerpoint/2010/main" val="405332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1135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411520" cy="14114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11" b="0" i="0" u="none" spc="0">
                <a:solidFill>
                  <a:schemeClr val="tx1"/>
                </a:solidFill>
                <a:latin typeface="Bosch Office Sans" pitchFamily="2" charset="0"/>
              </a:defRPr>
            </a:lvl1pPr>
            <a:lvl2pPr marL="411289" indent="0" algn="ctr">
              <a:buNone/>
              <a:defRPr>
                <a:solidFill>
                  <a:schemeClr val="tx1">
                    <a:tint val="75000"/>
                  </a:schemeClr>
                </a:solidFill>
              </a:defRPr>
            </a:lvl2pPr>
            <a:lvl3pPr marL="822577" indent="0" algn="ctr">
              <a:buNone/>
              <a:defRPr>
                <a:solidFill>
                  <a:schemeClr val="tx1">
                    <a:tint val="75000"/>
                  </a:schemeClr>
                </a:solidFill>
              </a:defRPr>
            </a:lvl3pPr>
            <a:lvl4pPr marL="1233866" indent="0" algn="ctr">
              <a:buNone/>
              <a:defRPr>
                <a:solidFill>
                  <a:schemeClr val="tx1">
                    <a:tint val="75000"/>
                  </a:schemeClr>
                </a:solidFill>
              </a:defRPr>
            </a:lvl4pPr>
            <a:lvl5pPr marL="1645155" indent="0" algn="ctr">
              <a:buNone/>
              <a:defRPr>
                <a:solidFill>
                  <a:schemeClr val="tx1">
                    <a:tint val="75000"/>
                  </a:schemeClr>
                </a:solidFill>
              </a:defRPr>
            </a:lvl5pPr>
            <a:lvl6pPr marL="2056445" indent="0" algn="ctr">
              <a:buNone/>
              <a:defRPr>
                <a:solidFill>
                  <a:schemeClr val="tx1">
                    <a:tint val="75000"/>
                  </a:schemeClr>
                </a:solidFill>
              </a:defRPr>
            </a:lvl6pPr>
            <a:lvl7pPr marL="2467733" indent="0" algn="ctr">
              <a:buNone/>
              <a:defRPr>
                <a:solidFill>
                  <a:schemeClr val="tx1">
                    <a:tint val="75000"/>
                  </a:schemeClr>
                </a:solidFill>
              </a:defRPr>
            </a:lvl7pPr>
            <a:lvl8pPr marL="2879022" indent="0" algn="ctr">
              <a:buNone/>
              <a:defRPr>
                <a:solidFill>
                  <a:schemeClr val="tx1">
                    <a:tint val="75000"/>
                  </a:schemeClr>
                </a:solidFill>
              </a:defRPr>
            </a:lvl8pPr>
            <a:lvl9pPr marL="3290311"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2"/>
            </p:custDataLst>
          </p:nvPr>
        </p:nvSpPr>
        <p:spPr>
          <a:xfrm>
            <a:off x="287950" y="287940"/>
            <a:ext cx="10973153" cy="578422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a:lnSpc>
                <a:spcPct val="90000"/>
              </a:lnSpc>
              <a:spcBef>
                <a:spcPts val="0"/>
              </a:spcBef>
              <a:spcAft>
                <a:spcPts val="0"/>
              </a:spcAft>
              <a:buFontTx/>
              <a:buNone/>
              <a:defRPr sz="8891" b="0" i="0" u="none" cap="all" spc="0">
                <a:solidFill>
                  <a:srgbClr val="FFFFFF"/>
                </a:solidFill>
                <a:latin typeface="Bosch Office Sans" pitchFamily="2" charset="0"/>
              </a:defRPr>
            </a:lvl1pPr>
          </a:lstStyle>
          <a:p>
            <a:r>
              <a:rPr lang="en-US"/>
              <a:t>Click to edit Master title style</a:t>
            </a:r>
          </a:p>
        </p:txBody>
      </p:sp>
    </p:spTree>
    <p:extLst>
      <p:ext uri="{BB962C8B-B14F-4D97-AF65-F5344CB8AC3E}">
        <p14:creationId xmlns:p14="http://schemas.microsoft.com/office/powerpoint/2010/main" val="230707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Background 2" descr="bg2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70" y="1"/>
            <a:ext cx="12078520" cy="6857999"/>
          </a:xfrm>
          <a:prstGeom prst="rect">
            <a:avLst/>
          </a:prstGeom>
          <a:ln w="0">
            <a:noFill/>
          </a:ln>
          <a:effectLst/>
        </p:spPr>
      </p:pic>
      <p:sp>
        <p:nvSpPr>
          <p:cNvPr id="2" name="Title 1"/>
          <p:cNvSpPr>
            <a:spLocks noGrp="1"/>
          </p:cNvSpPr>
          <p:nvPr>
            <p:ph type="ctrTitle"/>
          </p:nvPr>
        </p:nvSpPr>
        <p:spPr>
          <a:xfrm>
            <a:off x="635726" y="1122363"/>
            <a:ext cx="10607040" cy="2387600"/>
          </a:xfrm>
        </p:spPr>
        <p:txBody>
          <a:bodyPr anchor="ctr"/>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35726" y="3602038"/>
            <a:ext cx="10032274" cy="1655762"/>
          </a:xfrm>
        </p:spPr>
        <p:txBody>
          <a:bodyPr/>
          <a:lstStyle>
            <a:lvl1pPr marL="0" indent="0" algn="l">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p:cNvPicPr>
            <a:picLocks noChangeAspect="1"/>
          </p:cNvPicPr>
          <p:nvPr userDrawn="1"/>
        </p:nvPicPr>
        <p:blipFill>
          <a:blip r:embed="rId3"/>
          <a:stretch>
            <a:fillRect/>
          </a:stretch>
        </p:blipFill>
        <p:spPr>
          <a:xfrm>
            <a:off x="11010297" y="6229750"/>
            <a:ext cx="1181703" cy="564168"/>
          </a:xfrm>
          <a:prstGeom prst="rect">
            <a:avLst/>
          </a:prstGeom>
        </p:spPr>
      </p:pic>
      <p:sp>
        <p:nvSpPr>
          <p:cNvPr id="10" name="Bosch_footer_1">
            <a:extLst>
              <a:ext uri="{FF2B5EF4-FFF2-40B4-BE49-F238E27FC236}">
                <a16:creationId xmlns:a16="http://schemas.microsoft.com/office/drawing/2014/main" id="{C4A0DCBC-1EFB-43C4-AF00-AB85781F48E7}"/>
              </a:ext>
            </a:extLst>
          </p:cNvPr>
          <p:cNvSpPr txBox="1"/>
          <p:nvPr userDrawn="1"/>
        </p:nvSpPr>
        <p:spPr>
          <a:xfrm>
            <a:off x="635726" y="6372927"/>
            <a:ext cx="1802675" cy="277813"/>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1200" b="1" kern="0" baseline="0" noProof="1">
                <a:solidFill>
                  <a:srgbClr val="D70012"/>
                </a:solidFill>
                <a:latin typeface="+mn-lt"/>
              </a:rPr>
              <a:t>Internal</a:t>
            </a:r>
            <a:r>
              <a:rPr lang="en-US" sz="1200" kern="0" baseline="0" noProof="1">
                <a:solidFill>
                  <a:schemeClr val="tx1"/>
                </a:solidFill>
                <a:latin typeface="+mn-lt"/>
              </a:rPr>
              <a:t> </a:t>
            </a:r>
            <a:r>
              <a:rPr lang="en-US" sz="1200" kern="0" baseline="0" noProof="1">
                <a:solidFill>
                  <a:schemeClr val="bg1">
                    <a:lumMod val="75000"/>
                  </a:schemeClr>
                </a:solidFill>
                <a:latin typeface="+mn-lt"/>
              </a:rPr>
              <a:t>| RBVH/ECM</a:t>
            </a:r>
          </a:p>
        </p:txBody>
      </p:sp>
      <p:sp>
        <p:nvSpPr>
          <p:cNvPr id="11" name="Bosch_footer_2">
            <a:extLst>
              <a:ext uri="{FF2B5EF4-FFF2-40B4-BE49-F238E27FC236}">
                <a16:creationId xmlns:a16="http://schemas.microsoft.com/office/drawing/2014/main" id="{C3D77AD5-379C-4A86-AFCF-32945A0FEE26}"/>
              </a:ext>
            </a:extLst>
          </p:cNvPr>
          <p:cNvSpPr txBox="1"/>
          <p:nvPr userDrawn="1"/>
        </p:nvSpPr>
        <p:spPr>
          <a:xfrm>
            <a:off x="635726" y="6578018"/>
            <a:ext cx="9152890" cy="215900"/>
          </a:xfrm>
          <a:prstGeom prst="rect">
            <a:avLst/>
          </a:prstGeom>
          <a:noFill/>
        </p:spPr>
        <p:txBody>
          <a:bodyPr wrap="square" lIns="0" tIns="0" rIns="0" bIns="0" rtlCol="0">
            <a:noAutofit/>
          </a:bodyPr>
          <a:lstStyle/>
          <a:p>
            <a:pPr>
              <a:lnSpc>
                <a:spcPct val="120000"/>
              </a:lnSpc>
              <a:spcAft>
                <a:spcPts val="100"/>
              </a:spcAft>
            </a:pPr>
            <a:r>
              <a:rPr lang="en-US" sz="1000" kern="0" baseline="0" noProof="1">
                <a:solidFill>
                  <a:schemeClr val="bg1">
                    <a:lumMod val="75000"/>
                  </a:schemeClr>
                </a:solidFill>
                <a:latin typeface="+mn-lt"/>
              </a:rPr>
              <a:t>© Robert Bosch Engineering and Business Solutions Vietnam Company Limited 2021</a:t>
            </a:r>
          </a:p>
        </p:txBody>
      </p:sp>
    </p:spTree>
    <p:extLst>
      <p:ext uri="{BB962C8B-B14F-4D97-AF65-F5344CB8AC3E}">
        <p14:creationId xmlns:p14="http://schemas.microsoft.com/office/powerpoint/2010/main" val="24044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72429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heme" Target="../theme/theme1.xml"/><Relationship Id="rId7"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4"/>
            </p:custDataLst>
          </p:nvPr>
        </p:nvSpPr>
        <p:spPr bwMode="auto">
          <a:xfrm>
            <a:off x="370286" y="288000"/>
            <a:ext cx="9982286" cy="8640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a:t>Titelmasterformat durch Klicken bearbeiten</a:t>
            </a:r>
          </a:p>
        </p:txBody>
      </p:sp>
      <p:sp>
        <p:nvSpPr>
          <p:cNvPr id="2" name="Rectangle 3"/>
          <p:cNvSpPr>
            <a:spLocks noGrp="1" noChangeArrowheads="1"/>
          </p:cNvSpPr>
          <p:nvPr>
            <p:ph type="body" idx="1"/>
            <p:custDataLst>
              <p:tags r:id="rId5"/>
            </p:custDataLst>
          </p:nvPr>
        </p:nvSpPr>
        <p:spPr bwMode="auto">
          <a:xfrm>
            <a:off x="383926" y="1439630"/>
            <a:ext cx="11421796" cy="4630808"/>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pic>
        <p:nvPicPr>
          <p:cNvPr id="6" name="Picture 5"/>
          <p:cNvPicPr>
            <a:picLocks/>
          </p:cNvPicPr>
          <p:nvPr userDrawn="1">
            <p:custDataLst>
              <p:tags r:id="rId6"/>
            </p:custDataLst>
          </p:nvPr>
        </p:nvPicPr>
        <p:blipFill>
          <a:blip r:embed="rId8">
            <a:extLst>
              <a:ext uri="{28A0092B-C50C-407E-A947-70E740481C1C}">
                <a14:useLocalDpi xmlns:a14="http://schemas.microsoft.com/office/drawing/2010/main" val="0"/>
              </a:ext>
            </a:extLst>
          </a:blip>
          <a:stretch>
            <a:fillRect/>
          </a:stretch>
        </p:blipFill>
        <p:spPr>
          <a:xfrm>
            <a:off x="0" y="6714382"/>
            <a:ext cx="12192706"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10846116" y="6073573"/>
            <a:ext cx="1216730" cy="639398"/>
          </a:xfrm>
          <a:prstGeom prst="rect">
            <a:avLst/>
          </a:prstGeom>
        </p:spPr>
      </p:pic>
    </p:spTree>
    <p:extLst>
      <p:ext uri="{BB962C8B-B14F-4D97-AF65-F5344CB8AC3E}">
        <p14:creationId xmlns:p14="http://schemas.microsoft.com/office/powerpoint/2010/main" val="4078123514"/>
      </p:ext>
    </p:extLst>
  </p:cSld>
  <p:clrMap bg1="lt1" tx1="dk1" bg2="lt2" tx2="dk2" accent1="accent1" accent2="accent2" accent3="accent3" accent4="accent4" accent5="accent5" accent6="accent6" hlink="hlink" folHlink="folHlink"/>
  <p:sldLayoutIdLst>
    <p:sldLayoutId id="2147483662" r:id="rId1"/>
    <p:sldLayoutId id="2147483661" r:id="rId2"/>
  </p:sldLayoutIdLst>
  <p:hf sldNum="0" hdr="0"/>
  <p:txStyles>
    <p:title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p:titleStyle>
    <p:bodyStyle>
      <a:lvl1pPr marL="251460" indent="-251460" algn="l" rtl="0" eaLnBrk="1" fontAlgn="base" hangingPunct="1">
        <a:lnSpc>
          <a:spcPct val="1070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itchFamily="2" charset="0"/>
          <a:ea typeface="+mn-ea"/>
          <a:cs typeface="Arial" pitchFamily="34" charset="0"/>
        </a:defRPr>
      </a:lvl1pPr>
      <a:lvl2pPr marL="508000" indent="-274320" algn="l" rtl="0" eaLnBrk="1" fontAlgn="base" hangingPunct="1">
        <a:lnSpc>
          <a:spcPct val="103000"/>
        </a:lnSpc>
        <a:spcBef>
          <a:spcPts val="500"/>
        </a:spcBef>
        <a:spcAft>
          <a:spcPct val="0"/>
        </a:spcAft>
        <a:buClrTx/>
        <a:buSzPct val="100000"/>
        <a:buFont typeface="Wingdings 3" panose="05040102010807070707" pitchFamily="18" charset="2"/>
        <a:buChar char=""/>
        <a:defRPr sz="1600" b="0" i="0" u="none">
          <a:solidFill>
            <a:schemeClr val="tx1"/>
          </a:solidFill>
          <a:latin typeface="Bosch Office Sans" pitchFamily="2" charset="0"/>
          <a:cs typeface="Arial" pitchFamily="34" charset="0"/>
        </a:defRPr>
      </a:lvl2pPr>
      <a:lvl3pPr marL="730250" indent="-204470" algn="l" rtl="0" eaLnBrk="1" fontAlgn="base" hangingPunct="1">
        <a:lnSpc>
          <a:spcPct val="102000"/>
        </a:lnSpc>
        <a:spcBef>
          <a:spcPts val="500"/>
        </a:spcBef>
        <a:spcAft>
          <a:spcPct val="0"/>
        </a:spcAft>
        <a:buClrTx/>
        <a:buSzPct val="100000"/>
        <a:buFontTx/>
        <a:buChar char="‒"/>
        <a:defRPr sz="1400" b="0" i="0" u="none">
          <a:solidFill>
            <a:schemeClr val="tx1"/>
          </a:solidFill>
          <a:latin typeface="Bosch Office Sans" pitchFamily="2" charset="0"/>
          <a:cs typeface="Arial" pitchFamily="34" charset="0"/>
        </a:defRPr>
      </a:lvl3pPr>
      <a:lvl4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4pPr>
      <a:lvl5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5pPr>
      <a:lvl6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6pPr>
      <a:lvl7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7pPr>
      <a:lvl8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8pPr>
      <a:lvl9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9pPr>
    </p:bodyStyle>
    <p:otherStyle>
      <a:defPPr>
        <a:defRPr lang="de-DE"/>
      </a:defPPr>
      <a:lvl1pPr marL="0" algn="l" defTabSz="822273" rtl="0" eaLnBrk="1" latinLnBrk="0" hangingPunct="1">
        <a:defRPr sz="1619" kern="1200">
          <a:solidFill>
            <a:schemeClr val="tx1"/>
          </a:solidFill>
          <a:latin typeface="+mn-lt"/>
          <a:ea typeface="+mn-ea"/>
          <a:cs typeface="+mn-cs"/>
        </a:defRPr>
      </a:lvl1pPr>
      <a:lvl2pPr marL="411137" algn="l" defTabSz="822273" rtl="0" eaLnBrk="1" latinLnBrk="0" hangingPunct="1">
        <a:defRPr sz="1619" kern="1200">
          <a:solidFill>
            <a:schemeClr val="tx1"/>
          </a:solidFill>
          <a:latin typeface="+mn-lt"/>
          <a:ea typeface="+mn-ea"/>
          <a:cs typeface="+mn-cs"/>
        </a:defRPr>
      </a:lvl2pPr>
      <a:lvl3pPr marL="822273" algn="l" defTabSz="822273" rtl="0" eaLnBrk="1" latinLnBrk="0" hangingPunct="1">
        <a:defRPr sz="1619" kern="1200">
          <a:solidFill>
            <a:schemeClr val="tx1"/>
          </a:solidFill>
          <a:latin typeface="+mn-lt"/>
          <a:ea typeface="+mn-ea"/>
          <a:cs typeface="+mn-cs"/>
        </a:defRPr>
      </a:lvl3pPr>
      <a:lvl4pPr marL="1233409" algn="l" defTabSz="822273" rtl="0" eaLnBrk="1" latinLnBrk="0" hangingPunct="1">
        <a:defRPr sz="1619" kern="1200">
          <a:solidFill>
            <a:schemeClr val="tx1"/>
          </a:solidFill>
          <a:latin typeface="+mn-lt"/>
          <a:ea typeface="+mn-ea"/>
          <a:cs typeface="+mn-cs"/>
        </a:defRPr>
      </a:lvl4pPr>
      <a:lvl5pPr marL="1644545" algn="l" defTabSz="822273" rtl="0" eaLnBrk="1" latinLnBrk="0" hangingPunct="1">
        <a:defRPr sz="1619" kern="1200">
          <a:solidFill>
            <a:schemeClr val="tx1"/>
          </a:solidFill>
          <a:latin typeface="+mn-lt"/>
          <a:ea typeface="+mn-ea"/>
          <a:cs typeface="+mn-cs"/>
        </a:defRPr>
      </a:lvl5pPr>
      <a:lvl6pPr marL="2055681" algn="l" defTabSz="822273" rtl="0" eaLnBrk="1" latinLnBrk="0" hangingPunct="1">
        <a:defRPr sz="1619" kern="1200">
          <a:solidFill>
            <a:schemeClr val="tx1"/>
          </a:solidFill>
          <a:latin typeface="+mn-lt"/>
          <a:ea typeface="+mn-ea"/>
          <a:cs typeface="+mn-cs"/>
        </a:defRPr>
      </a:lvl6pPr>
      <a:lvl7pPr marL="2466818" algn="l" defTabSz="822273" rtl="0" eaLnBrk="1" latinLnBrk="0" hangingPunct="1">
        <a:defRPr sz="1619" kern="1200">
          <a:solidFill>
            <a:schemeClr val="tx1"/>
          </a:solidFill>
          <a:latin typeface="+mn-lt"/>
          <a:ea typeface="+mn-ea"/>
          <a:cs typeface="+mn-cs"/>
        </a:defRPr>
      </a:lvl7pPr>
      <a:lvl8pPr marL="2877954" algn="l" defTabSz="822273" rtl="0" eaLnBrk="1" latinLnBrk="0" hangingPunct="1">
        <a:defRPr sz="1619" kern="1200">
          <a:solidFill>
            <a:schemeClr val="tx1"/>
          </a:solidFill>
          <a:latin typeface="+mn-lt"/>
          <a:ea typeface="+mn-ea"/>
          <a:cs typeface="+mn-cs"/>
        </a:defRPr>
      </a:lvl8pPr>
      <a:lvl9pPr marL="3289090" algn="l" defTabSz="822273" rtl="0" eaLnBrk="1" latinLnBrk="0" hangingPunct="1">
        <a:defRPr sz="161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0594" y="365126"/>
            <a:ext cx="11547566" cy="6624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0594" y="1288869"/>
            <a:ext cx="11547566" cy="48880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Bosch_footer_1">
            <a:extLst>
              <a:ext uri="{FF2B5EF4-FFF2-40B4-BE49-F238E27FC236}">
                <a16:creationId xmlns:a16="http://schemas.microsoft.com/office/drawing/2014/main" id="{C4A0DCBC-1EFB-43C4-AF00-AB85781F48E7}"/>
              </a:ext>
            </a:extLst>
          </p:cNvPr>
          <p:cNvSpPr txBox="1"/>
          <p:nvPr userDrawn="1"/>
        </p:nvSpPr>
        <p:spPr>
          <a:xfrm>
            <a:off x="400594" y="6384245"/>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RBVH/ECM</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400594" y="6537552"/>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2021. All rights reserved, also regarding any disposal, exploitation, reproduction, editing, distribution, as well as in the event of applications for industrial property rights.</a:t>
            </a:r>
          </a:p>
        </p:txBody>
      </p:sp>
      <p:pic>
        <p:nvPicPr>
          <p:cNvPr id="9" name="Picture 8"/>
          <p:cNvPicPr>
            <a:picLocks noChangeAspect="1"/>
          </p:cNvPicPr>
          <p:nvPr userDrawn="1"/>
        </p:nvPicPr>
        <p:blipFill>
          <a:blip r:embed="rId4"/>
          <a:stretch>
            <a:fillRect/>
          </a:stretch>
        </p:blipFill>
        <p:spPr>
          <a:xfrm>
            <a:off x="11132404" y="6343529"/>
            <a:ext cx="815756" cy="297332"/>
          </a:xfrm>
          <a:prstGeom prst="rect">
            <a:avLst/>
          </a:prstGeom>
        </p:spPr>
      </p:pic>
    </p:spTree>
    <p:extLst>
      <p:ext uri="{BB962C8B-B14F-4D97-AF65-F5344CB8AC3E}">
        <p14:creationId xmlns:p14="http://schemas.microsoft.com/office/powerpoint/2010/main" val="870613745"/>
      </p:ext>
    </p:extLst>
  </p:cSld>
  <p:clrMap bg1="lt1" tx1="dk1" bg2="lt2" tx2="dk2" accent1="accent1" accent2="accent2" accent3="accent3" accent4="accent4" accent5="accent5" accent6="accent6" hlink="hlink" folHlink="folHlink"/>
  <p:sldLayoutIdLst>
    <p:sldLayoutId id="2147483649" r:id="rId1"/>
    <p:sldLayoutId id="2147483667" r:id="rId2"/>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2.emf"/><Relationship Id="rId5" Type="http://schemas.openxmlformats.org/officeDocument/2006/relationships/tags" Target="../tags/tag11.xml"/><Relationship Id="rId10" Type="http://schemas.openxmlformats.org/officeDocument/2006/relationships/image" Target="../media/image7.png"/><Relationship Id="rId4" Type="http://schemas.openxmlformats.org/officeDocument/2006/relationships/tags" Target="../tags/tag10.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1.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notesSlide" Target="../notesSlides/notesSlide2.xml"/><Relationship Id="rId2" Type="http://schemas.openxmlformats.org/officeDocument/2006/relationships/tags" Target="../tags/tag14.xml"/><Relationship Id="rId16" Type="http://schemas.openxmlformats.org/officeDocument/2006/relationships/slideLayout" Target="../slideLayouts/slideLayout4.xml"/><Relationship Id="rId20" Type="http://schemas.openxmlformats.org/officeDocument/2006/relationships/hyperlink" Target="https://github.com/Tangshitao/ClipShots_basline" TargetMode="Externa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10" Type="http://schemas.openxmlformats.org/officeDocument/2006/relationships/tags" Target="../tags/tag22.xml"/><Relationship Id="rId19" Type="http://schemas.openxmlformats.org/officeDocument/2006/relationships/image" Target="../media/image8.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1.png"/><Relationship Id="rId3" Type="http://schemas.openxmlformats.org/officeDocument/2006/relationships/tags" Target="../tags/tag30.xml"/><Relationship Id="rId21" Type="http://schemas.openxmlformats.org/officeDocument/2006/relationships/image" Target="../media/image9.png"/><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notesSlide" Target="../notesSlides/notesSlide3.xml"/><Relationship Id="rId2" Type="http://schemas.openxmlformats.org/officeDocument/2006/relationships/tags" Target="../tags/tag29.xml"/><Relationship Id="rId16" Type="http://schemas.openxmlformats.org/officeDocument/2006/relationships/slideLayout" Target="../slideLayouts/slideLayout4.xml"/><Relationship Id="rId20" Type="http://schemas.openxmlformats.org/officeDocument/2006/relationships/hyperlink" Target="https://arxiv.org/pdf/1711.11248.pdf" TargetMode="Externa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8.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hyperlink" Target="https://www.researchgate.net/figure/ResNet-18-architecture-Network-architecture-for-3D-ResNet-18-model-used-for-corr-fMRI_tbl1_342127487" TargetMode="External"/></Relationships>
</file>

<file path=ppt/slides/_rels/slide4.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image" Target="../media/image1.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notesSlide" Target="../notesSlides/notesSlide4.xml"/><Relationship Id="rId2" Type="http://schemas.openxmlformats.org/officeDocument/2006/relationships/tags" Target="../tags/tag44.xml"/><Relationship Id="rId16" Type="http://schemas.openxmlformats.org/officeDocument/2006/relationships/slideLayout" Target="../slideLayouts/slideLayout4.xml"/><Relationship Id="rId20" Type="http://schemas.openxmlformats.org/officeDocument/2006/relationships/image" Target="../media/image10.png"/><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10" Type="http://schemas.openxmlformats.org/officeDocument/2006/relationships/tags" Target="../tags/tag52.xml"/><Relationship Id="rId19" Type="http://schemas.openxmlformats.org/officeDocument/2006/relationships/image" Target="../media/image8.png"/><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5.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image" Target="../media/image1.png"/><Relationship Id="rId3" Type="http://schemas.openxmlformats.org/officeDocument/2006/relationships/tags" Target="../tags/tag60.xml"/><Relationship Id="rId21" Type="http://schemas.openxmlformats.org/officeDocument/2006/relationships/hyperlink" Target="https://arxiv.org/pdf/1711.07971.pdf" TargetMode="Externa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notesSlide" Target="../notesSlides/notesSlide5.xml"/><Relationship Id="rId2" Type="http://schemas.openxmlformats.org/officeDocument/2006/relationships/tags" Target="../tags/tag59.xml"/><Relationship Id="rId16" Type="http://schemas.openxmlformats.org/officeDocument/2006/relationships/slideLayout" Target="../slideLayouts/slideLayout4.xml"/><Relationship Id="rId20" Type="http://schemas.openxmlformats.org/officeDocument/2006/relationships/image" Target="../media/image11.png"/><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image" Target="../media/image8.png"/><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6.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image" Target="../media/image1.png"/><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notesSlide" Target="../notesSlides/notesSlide6.xml"/><Relationship Id="rId2" Type="http://schemas.openxmlformats.org/officeDocument/2006/relationships/tags" Target="../tags/tag74.xml"/><Relationship Id="rId16" Type="http://schemas.openxmlformats.org/officeDocument/2006/relationships/slideLayout" Target="../slideLayouts/slideLayout4.xml"/><Relationship Id="rId20" Type="http://schemas.openxmlformats.org/officeDocument/2006/relationships/image" Target="../media/image12.png"/><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tags" Target="../tags/tag87.xml"/><Relationship Id="rId10" Type="http://schemas.openxmlformats.org/officeDocument/2006/relationships/tags" Target="../tags/tag82.xml"/><Relationship Id="rId19" Type="http://schemas.openxmlformats.org/officeDocument/2006/relationships/image" Target="../media/image8.png"/><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96" y="0"/>
            <a:ext cx="12192314"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Subtitle 2" hidden="1"/>
          <p:cNvSpPr>
            <a:spLocks noGrp="1"/>
          </p:cNvSpPr>
          <p:nvPr>
            <p:ph type="subTitle" idx="1"/>
            <p:custDataLst>
              <p:tags r:id="rId3"/>
            </p:custDataLst>
          </p:nvPr>
        </p:nvSpPr>
        <p:spPr>
          <a:xfrm>
            <a:off x="197" y="0"/>
            <a:ext cx="1411474" cy="141147"/>
          </a:xfrm>
          <a:solidFill>
            <a:scrgbClr r="0" g="0" b="0">
              <a:alpha val="0"/>
            </a:scrgbClr>
          </a:solid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endParaRPr lang="en-US" sz="111">
              <a:solidFill>
                <a:srgbClr val="000000"/>
              </a:solidFill>
            </a:endParaRPr>
          </a:p>
        </p:txBody>
      </p:sp>
      <p:pic>
        <p:nvPicPr>
          <p:cNvPr id="2" name="Picture 1"/>
          <p:cNvPicPr>
            <a:picLocks/>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2048540" y="0"/>
            <a:ext cx="143970"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Title 8_"/>
          <p:cNvSpPr txBox="1">
            <a:spLocks/>
          </p:cNvSpPr>
          <p:nvPr>
            <p:custDataLst>
              <p:tags r:id="rId5"/>
            </p:custDataLst>
          </p:nvPr>
        </p:nvSpPr>
        <p:spPr bwMode="auto">
          <a:xfrm>
            <a:off x="674575" y="731525"/>
            <a:ext cx="10954208" cy="5196665"/>
          </a:xfrm>
          <a:prstGeom prst="rect">
            <a:avLst/>
          </a:prstGeom>
          <a:solidFill>
            <a:scrgbClr r="0" g="0" b="0">
              <a:alpha val="0"/>
            </a:scrgbClr>
          </a:solid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90000"/>
              </a:lnSpc>
              <a:spcBef>
                <a:spcPts val="0"/>
              </a:spcBef>
              <a:spcAft>
                <a:spcPts val="0"/>
              </a:spcAft>
            </a:pPr>
            <a:endParaRPr lang="en-US" sz="8292" b="1" kern="0" dirty="0">
              <a:solidFill>
                <a:srgbClr val="FFFFFF"/>
              </a:solidFill>
              <a:latin typeface="+mj-lt"/>
            </a:endParaRPr>
          </a:p>
          <a:p>
            <a:pPr>
              <a:lnSpc>
                <a:spcPct val="90000"/>
              </a:lnSpc>
              <a:spcBef>
                <a:spcPts val="0"/>
              </a:spcBef>
              <a:spcAft>
                <a:spcPts val="0"/>
              </a:spcAft>
            </a:pPr>
            <a:r>
              <a:rPr lang="en-US" sz="6668" b="1" kern="0" dirty="0">
                <a:solidFill>
                  <a:srgbClr val="FFFFFF"/>
                </a:solidFill>
                <a:latin typeface="+mj-lt"/>
              </a:rPr>
              <a:t>AI training group</a:t>
            </a:r>
          </a:p>
          <a:p>
            <a:pPr>
              <a:lnSpc>
                <a:spcPct val="90000"/>
              </a:lnSpc>
              <a:spcBef>
                <a:spcPts val="0"/>
              </a:spcBef>
              <a:spcAft>
                <a:spcPts val="0"/>
              </a:spcAft>
            </a:pPr>
            <a:r>
              <a:rPr lang="en-US" sz="6668" b="1" kern="0" dirty="0">
                <a:solidFill>
                  <a:srgbClr val="FFFFFF"/>
                </a:solidFill>
                <a:latin typeface="+mj-lt"/>
              </a:rPr>
              <a:t>Weekly Report</a:t>
            </a: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r>
              <a:rPr lang="en-US" sz="2667" kern="0" cap="all" dirty="0">
                <a:solidFill>
                  <a:srgbClr val="FFFFFF"/>
                </a:solidFill>
                <a:latin typeface="+mj-lt"/>
              </a:rPr>
              <a:t>Nguyen </a:t>
            </a:r>
            <a:r>
              <a:rPr lang="en-US" sz="2667" kern="0" cap="all" dirty="0" err="1">
                <a:solidFill>
                  <a:srgbClr val="FFFFFF"/>
                </a:solidFill>
                <a:latin typeface="+mj-lt"/>
              </a:rPr>
              <a:t>khai</a:t>
            </a:r>
            <a:r>
              <a:rPr lang="en-US" sz="2667" kern="0" cap="all" dirty="0">
                <a:solidFill>
                  <a:srgbClr val="FFFFFF"/>
                </a:solidFill>
                <a:latin typeface="+mj-lt"/>
              </a:rPr>
              <a:t> </a:t>
            </a:r>
            <a:r>
              <a:rPr lang="en-US" sz="2667" kern="0" cap="all" dirty="0" err="1">
                <a:solidFill>
                  <a:srgbClr val="FFFFFF"/>
                </a:solidFill>
                <a:latin typeface="+mj-lt"/>
              </a:rPr>
              <a:t>phu</a:t>
            </a:r>
            <a:r>
              <a:rPr lang="en-US" sz="2667" kern="0" cap="all">
                <a:solidFill>
                  <a:srgbClr val="FFFFFF"/>
                </a:solidFill>
                <a:latin typeface="+mj-lt"/>
              </a:rPr>
              <a:t> – Nov 3 2023</a:t>
            </a:r>
          </a:p>
          <a:p>
            <a:pPr>
              <a:lnSpc>
                <a:spcPct val="90000"/>
              </a:lnSpc>
              <a:spcBef>
                <a:spcPts val="0"/>
              </a:spcBef>
              <a:spcAft>
                <a:spcPts val="0"/>
              </a:spcAft>
            </a:pPr>
            <a:endParaRPr lang="en-US" sz="2667" kern="0" cap="all" dirty="0">
              <a:solidFill>
                <a:srgbClr val="FFFFFF"/>
              </a:solidFill>
              <a:latin typeface="+mj-lt"/>
            </a:endParaRPr>
          </a:p>
        </p:txBody>
      </p:sp>
      <p:pic>
        <p:nvPicPr>
          <p:cNvPr id="4" name="Picture 3"/>
          <p:cNvPicPr>
            <a:picLocks/>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spTree>
    <p:custDataLst>
      <p:tags r:id="rId1"/>
    </p:custDataLst>
    <p:extLst>
      <p:ext uri="{BB962C8B-B14F-4D97-AF65-F5344CB8AC3E}">
        <p14:creationId xmlns:p14="http://schemas.microsoft.com/office/powerpoint/2010/main" val="11689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Last week</a:t>
            </a:r>
          </a:p>
        </p:txBody>
      </p:sp>
      <p:sp>
        <p:nvSpPr>
          <p:cNvPr id="12" name="TextBox 11">
            <a:extLst>
              <a:ext uri="{FF2B5EF4-FFF2-40B4-BE49-F238E27FC236}">
                <a16:creationId xmlns:a16="http://schemas.microsoft.com/office/drawing/2014/main" id="{9DD9F194-40E1-6567-EC53-B7448CDAB4B4}"/>
              </a:ext>
            </a:extLst>
          </p:cNvPr>
          <p:cNvSpPr txBox="1"/>
          <p:nvPr/>
        </p:nvSpPr>
        <p:spPr>
          <a:xfrm>
            <a:off x="456808" y="1044191"/>
            <a:ext cx="6144517" cy="369332"/>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vi-VN">
                <a:latin typeface="Bosch Office Sans" pitchFamily="2" charset="0"/>
                <a:hlinkClick r:id="rId20"/>
              </a:rPr>
              <a:t>Modified deepSBD</a:t>
            </a:r>
            <a:endParaRPr lang="en-US">
              <a:latin typeface="Bosch Office Sans" pitchFamily="2" charset="0"/>
            </a:endParaRPr>
          </a:p>
        </p:txBody>
      </p:sp>
      <p:graphicFrame>
        <p:nvGraphicFramePr>
          <p:cNvPr id="11" name="Table 20">
            <a:extLst>
              <a:ext uri="{FF2B5EF4-FFF2-40B4-BE49-F238E27FC236}">
                <a16:creationId xmlns:a16="http://schemas.microsoft.com/office/drawing/2014/main" id="{D8133FF5-0A16-10E2-2DE6-B45C23E98F5B}"/>
              </a:ext>
            </a:extLst>
          </p:cNvPr>
          <p:cNvGraphicFramePr>
            <a:graphicFrameLocks noGrp="1"/>
          </p:cNvGraphicFramePr>
          <p:nvPr>
            <p:extLst>
              <p:ext uri="{D42A27DB-BD31-4B8C-83A1-F6EECF244321}">
                <p14:modId xmlns:p14="http://schemas.microsoft.com/office/powerpoint/2010/main" val="1251896276"/>
              </p:ext>
            </p:extLst>
          </p:nvPr>
        </p:nvGraphicFramePr>
        <p:xfrm>
          <a:off x="2668394" y="1496009"/>
          <a:ext cx="6853410" cy="2926080"/>
        </p:xfrm>
        <a:graphic>
          <a:graphicData uri="http://schemas.openxmlformats.org/drawingml/2006/table">
            <a:tbl>
              <a:tblPr firstRow="1" bandRow="1">
                <a:tableStyleId>{5940675A-B579-460E-94D1-54222C63F5DA}</a:tableStyleId>
              </a:tblPr>
              <a:tblGrid>
                <a:gridCol w="4112761">
                  <a:extLst>
                    <a:ext uri="{9D8B030D-6E8A-4147-A177-3AD203B41FA5}">
                      <a16:colId xmlns:a16="http://schemas.microsoft.com/office/drawing/2014/main" val="1803446191"/>
                    </a:ext>
                  </a:extLst>
                </a:gridCol>
                <a:gridCol w="2740649">
                  <a:extLst>
                    <a:ext uri="{9D8B030D-6E8A-4147-A177-3AD203B41FA5}">
                      <a16:colId xmlns:a16="http://schemas.microsoft.com/office/drawing/2014/main" val="452239164"/>
                    </a:ext>
                  </a:extLst>
                </a:gridCol>
              </a:tblGrid>
              <a:tr h="322473">
                <a:tc>
                  <a:txBody>
                    <a:bodyPr/>
                    <a:lstStyle/>
                    <a:p>
                      <a:pPr algn="ctr"/>
                      <a:r>
                        <a:rPr lang="vi-VN" b="1">
                          <a:latin typeface="Bosch Office Sans" pitchFamily="2" charset="0"/>
                        </a:rPr>
                        <a:t>Layer</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Bosch Office Sans" pitchFamily="2" charset="0"/>
                        </a:rPr>
                        <a:t>Feature 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1645621"/>
                  </a:ext>
                </a:extLst>
              </a:tr>
              <a:tr h="322473">
                <a:tc>
                  <a:txBody>
                    <a:bodyPr/>
                    <a:lstStyle/>
                    <a:p>
                      <a:r>
                        <a:rPr lang="vi-VN">
                          <a:latin typeface="Bosch Office Sans" pitchFamily="2" charset="0"/>
                        </a:rPr>
                        <a:t>Data</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3 x 16 x 64 x 64</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86028658"/>
                  </a:ext>
                </a:extLst>
              </a:tr>
              <a:tr h="322473">
                <a:tc>
                  <a:txBody>
                    <a:bodyPr/>
                    <a:lstStyle/>
                    <a:p>
                      <a:r>
                        <a:rPr lang="vi-VN">
                          <a:latin typeface="Bosch Office Sans" pitchFamily="2" charset="0"/>
                        </a:rPr>
                        <a:t>Conv3d_1 + </a:t>
                      </a:r>
                      <a:r>
                        <a:rPr lang="vi-VN" b="1">
                          <a:latin typeface="Bosch Office Sans" pitchFamily="2" charset="0"/>
                        </a:rPr>
                        <a:t>BatchNorm</a:t>
                      </a:r>
                      <a:r>
                        <a:rPr lang="vi-VN">
                          <a:latin typeface="Bosch Office Sans" pitchFamily="2" charset="0"/>
                        </a:rPr>
                        <a:t>+ M</a:t>
                      </a:r>
                      <a:r>
                        <a:rPr lang="en-US">
                          <a:latin typeface="Bosch Office Sans" pitchFamily="2" charset="0"/>
                        </a:rPr>
                        <a:t>a</a:t>
                      </a:r>
                      <a:r>
                        <a:rPr lang="vi-VN">
                          <a:latin typeface="Bosch Office Sans" pitchFamily="2" charset="0"/>
                        </a:rPr>
                        <a:t>xPool </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32 x 12 x 15 x 15</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88090096"/>
                  </a:ext>
                </a:extLst>
              </a:tr>
              <a:tr h="322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Bosch Office Sans" pitchFamily="2" charset="0"/>
                        </a:rPr>
                        <a:t>Conv3d_2 + </a:t>
                      </a:r>
                      <a:r>
                        <a:rPr lang="vi-VN" b="1">
                          <a:latin typeface="Bosch Office Sans" pitchFamily="2" charset="0"/>
                        </a:rPr>
                        <a:t>BatchNorm</a:t>
                      </a:r>
                      <a:r>
                        <a:rPr lang="vi-VN">
                          <a:latin typeface="Bosch Office Sans" pitchFamily="2" charset="0"/>
                        </a:rPr>
                        <a:t>+ MaxPool </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64 x 8 x 3 x 3</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3661610"/>
                  </a:ext>
                </a:extLst>
              </a:tr>
              <a:tr h="322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Bosch Office Sans" pitchFamily="2" charset="0"/>
                        </a:rPr>
                        <a:t>Conv3d_3 + </a:t>
                      </a:r>
                      <a:r>
                        <a:rPr lang="vi-VN" b="1">
                          <a:latin typeface="Bosch Office Sans" pitchFamily="2" charset="0"/>
                        </a:rPr>
                        <a:t>BatchNorm</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256 x 8 x 3 x 3</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624570989"/>
                  </a:ext>
                </a:extLst>
              </a:tr>
              <a:tr h="322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Bosch Office Sans" pitchFamily="2" charset="0"/>
                        </a:rPr>
                        <a:t>Conv3d_4 + </a:t>
                      </a:r>
                      <a:r>
                        <a:rPr lang="vi-VN" b="1">
                          <a:latin typeface="Bosch Office Sans" pitchFamily="2" charset="0"/>
                        </a:rPr>
                        <a:t>BatchNorm</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512 x 8 x 3 x 3</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78350617"/>
                  </a:ext>
                </a:extLst>
              </a:tr>
              <a:tr h="322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Bosch Office Sans" pitchFamily="2" charset="0"/>
                        </a:rPr>
                        <a:t>Conv3d_5 + </a:t>
                      </a:r>
                      <a:r>
                        <a:rPr lang="vi-VN" b="1">
                          <a:latin typeface="Bosch Office Sans" pitchFamily="2" charset="0"/>
                        </a:rPr>
                        <a:t>BatchNorm</a:t>
                      </a:r>
                      <a:endParaRPr lang="en-US"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a:latin typeface="Bosch Office Sans" pitchFamily="2" charset="0"/>
                        </a:rPr>
                        <a:t>256 x 8 x 3 x 3</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06332189"/>
                  </a:ext>
                </a:extLst>
              </a:tr>
              <a:tr h="322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a:latin typeface="Bosch Office Sans" pitchFamily="2" charset="0"/>
                        </a:rPr>
                        <a:t>Linear + sigmoid</a:t>
                      </a:r>
                      <a:endParaRPr lang="en-US" b="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a:latin typeface="Bosch Office Sans" pitchFamily="2" charset="0"/>
                        </a:rPr>
                        <a:t>1</a:t>
                      </a:r>
                      <a:endParaRPr lang="en-US">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982034"/>
                  </a:ext>
                </a:extLst>
              </a:tr>
            </a:tbl>
          </a:graphicData>
        </a:graphic>
      </p:graphicFrame>
      <p:sp>
        <p:nvSpPr>
          <p:cNvPr id="15" name="TextBox 14">
            <a:extLst>
              <a:ext uri="{FF2B5EF4-FFF2-40B4-BE49-F238E27FC236}">
                <a16:creationId xmlns:a16="http://schemas.microsoft.com/office/drawing/2014/main" id="{E90A4870-5CF3-37BA-F9C4-EFA4F14AEAAB}"/>
              </a:ext>
            </a:extLst>
          </p:cNvPr>
          <p:cNvSpPr txBox="1"/>
          <p:nvPr/>
        </p:nvSpPr>
        <p:spPr>
          <a:xfrm>
            <a:off x="456807" y="4628698"/>
            <a:ext cx="6144517" cy="7232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vi-VN">
                <a:latin typeface="Bosch Office Sans" pitchFamily="2" charset="0"/>
              </a:rPr>
              <a:t>Data: 602 positives and 602 negatives</a:t>
            </a:r>
          </a:p>
          <a:p>
            <a:pPr algn="just">
              <a:spcAft>
                <a:spcPts val="600"/>
              </a:spcAft>
            </a:pPr>
            <a:endParaRPr lang="en-US">
              <a:latin typeface="Bosch Office Sans" pitchFamily="2" charset="0"/>
            </a:endParaRPr>
          </a:p>
        </p:txBody>
      </p:sp>
    </p:spTree>
    <p:custDataLst>
      <p:tags r:id="rId1"/>
    </p:custDataLst>
    <p:extLst>
      <p:ext uri="{BB962C8B-B14F-4D97-AF65-F5344CB8AC3E}">
        <p14:creationId xmlns:p14="http://schemas.microsoft.com/office/powerpoint/2010/main" val="22250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Finetune Resnet3D</a:t>
            </a:r>
          </a:p>
        </p:txBody>
      </p:sp>
      <p:sp>
        <p:nvSpPr>
          <p:cNvPr id="12" name="TextBox 11">
            <a:extLst>
              <a:ext uri="{FF2B5EF4-FFF2-40B4-BE49-F238E27FC236}">
                <a16:creationId xmlns:a16="http://schemas.microsoft.com/office/drawing/2014/main" id="{9DD9F194-40E1-6567-EC53-B7448CDAB4B4}"/>
              </a:ext>
            </a:extLst>
          </p:cNvPr>
          <p:cNvSpPr txBox="1"/>
          <p:nvPr/>
        </p:nvSpPr>
        <p:spPr>
          <a:xfrm>
            <a:off x="456807" y="1044191"/>
            <a:ext cx="10780687" cy="369332"/>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vi-VN">
                <a:latin typeface="Bosch Office Sans" pitchFamily="2" charset="0"/>
              </a:rPr>
              <a:t>Backbone: </a:t>
            </a:r>
            <a:r>
              <a:rPr lang="vi-VN">
                <a:latin typeface="Bosch Office Sans" pitchFamily="2" charset="0"/>
                <a:hlinkClick r:id="rId20"/>
              </a:rPr>
              <a:t>R3D-18</a:t>
            </a:r>
            <a:r>
              <a:rPr lang="vi-VN">
                <a:latin typeface="Bosch Office Sans" pitchFamily="2" charset="0"/>
              </a:rPr>
              <a:t> pretrained on KINETICS400 dataset (action recognition, 400 classes)</a:t>
            </a:r>
            <a:endParaRPr lang="en-US">
              <a:latin typeface="Bosch Office Sans" pitchFamily="2" charset="0"/>
            </a:endParaRPr>
          </a:p>
        </p:txBody>
      </p:sp>
      <p:pic>
        <p:nvPicPr>
          <p:cNvPr id="1026" name="Picture 2" descr="ResNet-18 architecture. Network architecture for 3D ResNet-18 model used for corr (fMRI, ROI) feature extraction. Building blocks are shown in brackets, with the numbers of blocks stacked.">
            <a:extLst>
              <a:ext uri="{FF2B5EF4-FFF2-40B4-BE49-F238E27FC236}">
                <a16:creationId xmlns:a16="http://schemas.microsoft.com/office/drawing/2014/main" id="{104C1B12-FD38-79EE-F1F6-8D47CD73D5DD}"/>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b="6807"/>
          <a:stretch/>
        </p:blipFill>
        <p:spPr bwMode="auto">
          <a:xfrm>
            <a:off x="987644" y="2150436"/>
            <a:ext cx="4232609" cy="27750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able 18">
            <a:extLst>
              <a:ext uri="{FF2B5EF4-FFF2-40B4-BE49-F238E27FC236}">
                <a16:creationId xmlns:a16="http://schemas.microsoft.com/office/drawing/2014/main" id="{C70676CA-B684-849E-9645-8B4652DAC4B0}"/>
              </a:ext>
            </a:extLst>
          </p:cNvPr>
          <p:cNvGraphicFramePr>
            <a:graphicFrameLocks noGrp="1"/>
          </p:cNvGraphicFramePr>
          <p:nvPr>
            <p:extLst>
              <p:ext uri="{D42A27DB-BD31-4B8C-83A1-F6EECF244321}">
                <p14:modId xmlns:p14="http://schemas.microsoft.com/office/powerpoint/2010/main" val="2801823710"/>
              </p:ext>
            </p:extLst>
          </p:nvPr>
        </p:nvGraphicFramePr>
        <p:xfrm>
          <a:off x="6386343" y="2783282"/>
          <a:ext cx="4610521" cy="1630680"/>
        </p:xfrm>
        <a:graphic>
          <a:graphicData uri="http://schemas.openxmlformats.org/drawingml/2006/table">
            <a:tbl>
              <a:tblPr firstRow="1" bandRow="1">
                <a:tableStyleId>{5940675A-B579-460E-94D1-54222C63F5DA}</a:tableStyleId>
              </a:tblPr>
              <a:tblGrid>
                <a:gridCol w="4610521">
                  <a:extLst>
                    <a:ext uri="{9D8B030D-6E8A-4147-A177-3AD203B41FA5}">
                      <a16:colId xmlns:a16="http://schemas.microsoft.com/office/drawing/2014/main" val="1485056462"/>
                    </a:ext>
                  </a:extLst>
                </a:gridCol>
              </a:tblGrid>
              <a:tr h="370840">
                <a:tc>
                  <a:txBody>
                    <a:bodyPr/>
                    <a:lstStyle/>
                    <a:p>
                      <a:r>
                        <a:rPr lang="vi-VN" sz="1400" b="1">
                          <a:latin typeface="Tahoma" panose="020B0604030504040204" pitchFamily="34" charset="0"/>
                          <a:ea typeface="Tahoma" panose="020B0604030504040204" pitchFamily="34" charset="0"/>
                          <a:cs typeface="Tahoma" panose="020B0604030504040204" pitchFamily="34" charset="0"/>
                        </a:rPr>
                        <a:t>Layer</a:t>
                      </a:r>
                      <a:endParaRPr lang="en-US" sz="1400" b="1">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449424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400" b="1">
                          <a:latin typeface="Tahoma" panose="020B0604030504040204" pitchFamily="34" charset="0"/>
                          <a:ea typeface="Tahoma" panose="020B0604030504040204" pitchFamily="34" charset="0"/>
                          <a:cs typeface="Tahoma" panose="020B0604030504040204" pitchFamily="34" charset="0"/>
                        </a:rPr>
                        <a:t>Linear (512, 256)</a:t>
                      </a:r>
                      <a:r>
                        <a:rPr lang="vi-VN" sz="1400" b="0">
                          <a:latin typeface="Tahoma" panose="020B0604030504040204" pitchFamily="34" charset="0"/>
                          <a:ea typeface="Tahoma" panose="020B0604030504040204" pitchFamily="34" charset="0"/>
                          <a:cs typeface="Tahoma" panose="020B0604030504040204" pitchFamily="34" charset="0"/>
                        </a:rPr>
                        <a:t>,</a:t>
                      </a:r>
                      <a:r>
                        <a:rPr lang="vi-VN" sz="1400" b="1">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LRelu, BatchNorm3D, Dropout(0.5)</a:t>
                      </a:r>
                      <a:endParaRPr lang="en-US" sz="1400">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100812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400" b="1">
                          <a:latin typeface="Tahoma" panose="020B0604030504040204" pitchFamily="34" charset="0"/>
                          <a:ea typeface="Tahoma" panose="020B0604030504040204" pitchFamily="34" charset="0"/>
                          <a:cs typeface="Tahoma" panose="020B0604030504040204" pitchFamily="34" charset="0"/>
                        </a:rPr>
                        <a:t>Linear (256, 64)</a:t>
                      </a:r>
                      <a:r>
                        <a:rPr lang="vi-VN" sz="1400" b="0">
                          <a:latin typeface="Tahoma" panose="020B0604030504040204" pitchFamily="34" charset="0"/>
                          <a:ea typeface="Tahoma" panose="020B0604030504040204" pitchFamily="34" charset="0"/>
                          <a:cs typeface="Tahoma" panose="020B0604030504040204" pitchFamily="34" charset="0"/>
                        </a:rPr>
                        <a:t>,</a:t>
                      </a:r>
                      <a:r>
                        <a:rPr lang="vi-VN" sz="1400" b="1">
                          <a:latin typeface="Tahoma" panose="020B0604030504040204" pitchFamily="34" charset="0"/>
                          <a:ea typeface="Tahoma" panose="020B0604030504040204" pitchFamily="34" charset="0"/>
                          <a:cs typeface="Tahoma" panose="020B0604030504040204" pitchFamily="34" charset="0"/>
                        </a:rPr>
                        <a:t> </a:t>
                      </a:r>
                      <a:r>
                        <a:rPr lang="vi-VN" sz="1400">
                          <a:latin typeface="Tahoma" panose="020B0604030504040204" pitchFamily="34" charset="0"/>
                          <a:ea typeface="Tahoma" panose="020B0604030504040204" pitchFamily="34" charset="0"/>
                          <a:cs typeface="Tahoma" panose="020B0604030504040204" pitchFamily="34" charset="0"/>
                        </a:rPr>
                        <a:t>LRelu, BatchNorm3D, Dropout(0.3)</a:t>
                      </a:r>
                      <a:endParaRPr lang="en-US" sz="1400">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056781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400" b="1">
                          <a:latin typeface="Tahoma" panose="020B0604030504040204" pitchFamily="34" charset="0"/>
                          <a:ea typeface="Tahoma" panose="020B0604030504040204" pitchFamily="34" charset="0"/>
                          <a:cs typeface="Tahoma" panose="020B0604030504040204" pitchFamily="34" charset="0"/>
                        </a:rPr>
                        <a:t>Linear (64, 1)</a:t>
                      </a:r>
                      <a:r>
                        <a:rPr lang="vi-VN" sz="1400" b="0">
                          <a:latin typeface="Tahoma" panose="020B0604030504040204" pitchFamily="34" charset="0"/>
                          <a:ea typeface="Tahoma" panose="020B0604030504040204" pitchFamily="34" charset="0"/>
                          <a:cs typeface="Tahoma" panose="020B0604030504040204" pitchFamily="34" charset="0"/>
                        </a:rPr>
                        <a:t>, Sigmoid</a:t>
                      </a:r>
                      <a:endParaRPr lang="en-US" sz="1400" b="1">
                        <a:latin typeface="Tahoma" panose="020B0604030504040204" pitchFamily="34" charset="0"/>
                        <a:ea typeface="Tahoma" panose="020B0604030504040204" pitchFamily="34" charset="0"/>
                        <a:cs typeface="Tahoma" panose="020B0604030504040204" pitchFamily="34" charset="0"/>
                      </a:endParaRPr>
                    </a:p>
                    <a:p>
                      <a:endParaRPr lang="en-US" sz="1400">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893061142"/>
                  </a:ext>
                </a:extLst>
              </a:tr>
            </a:tbl>
          </a:graphicData>
        </a:graphic>
      </p:graphicFrame>
      <p:sp>
        <p:nvSpPr>
          <p:cNvPr id="19" name="TextBox 18">
            <a:extLst>
              <a:ext uri="{FF2B5EF4-FFF2-40B4-BE49-F238E27FC236}">
                <a16:creationId xmlns:a16="http://schemas.microsoft.com/office/drawing/2014/main" id="{9533A2EF-87F8-209B-334F-1D7AA287A8B4}"/>
              </a:ext>
            </a:extLst>
          </p:cNvPr>
          <p:cNvSpPr txBox="1"/>
          <p:nvPr/>
        </p:nvSpPr>
        <p:spPr>
          <a:xfrm>
            <a:off x="2370021" y="5029373"/>
            <a:ext cx="1736757" cy="276999"/>
          </a:xfrm>
          <a:prstGeom prst="rect">
            <a:avLst/>
          </a:prstGeom>
          <a:noFill/>
        </p:spPr>
        <p:txBody>
          <a:bodyPr wrap="square" rtlCol="0">
            <a:spAutoFit/>
          </a:bodyPr>
          <a:lstStyle/>
          <a:p>
            <a:pPr algn="just">
              <a:spcAft>
                <a:spcPts val="600"/>
              </a:spcAft>
            </a:pPr>
            <a:r>
              <a:rPr lang="vi-VN" sz="1200">
                <a:latin typeface="Bosch Office Sans" pitchFamily="2" charset="0"/>
                <a:hlinkClick r:id="rId22"/>
              </a:rPr>
              <a:t>3D ResNet-18</a:t>
            </a:r>
            <a:endParaRPr lang="en-US" sz="1200">
              <a:latin typeface="Bosch Office Sans" pitchFamily="2" charset="0"/>
            </a:endParaRPr>
          </a:p>
        </p:txBody>
      </p:sp>
      <p:sp>
        <p:nvSpPr>
          <p:cNvPr id="21" name="TextBox 20">
            <a:extLst>
              <a:ext uri="{FF2B5EF4-FFF2-40B4-BE49-F238E27FC236}">
                <a16:creationId xmlns:a16="http://schemas.microsoft.com/office/drawing/2014/main" id="{292CBE20-B211-AC83-70DA-CA29883B71D8}"/>
              </a:ext>
            </a:extLst>
          </p:cNvPr>
          <p:cNvSpPr txBox="1"/>
          <p:nvPr/>
        </p:nvSpPr>
        <p:spPr>
          <a:xfrm>
            <a:off x="8283878" y="4275462"/>
            <a:ext cx="815450" cy="276999"/>
          </a:xfrm>
          <a:prstGeom prst="rect">
            <a:avLst/>
          </a:prstGeom>
          <a:noFill/>
        </p:spPr>
        <p:txBody>
          <a:bodyPr wrap="square" rtlCol="0">
            <a:spAutoFit/>
          </a:bodyPr>
          <a:lstStyle/>
          <a:p>
            <a:pPr algn="just">
              <a:spcAft>
                <a:spcPts val="600"/>
              </a:spcAft>
            </a:pPr>
            <a:r>
              <a:rPr lang="vi-VN" sz="1200">
                <a:latin typeface="Bosch Office Sans" pitchFamily="2" charset="0"/>
              </a:rPr>
              <a:t>Classifier</a:t>
            </a:r>
            <a:endParaRPr lang="en-US" sz="1200">
              <a:latin typeface="Bosch Office Sans" pitchFamily="2" charset="0"/>
            </a:endParaRPr>
          </a:p>
        </p:txBody>
      </p:sp>
    </p:spTree>
    <p:custDataLst>
      <p:tags r:id="rId1"/>
    </p:custDataLst>
    <p:extLst>
      <p:ext uri="{BB962C8B-B14F-4D97-AF65-F5344CB8AC3E}">
        <p14:creationId xmlns:p14="http://schemas.microsoft.com/office/powerpoint/2010/main" val="262358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Finetune Resnet3D</a:t>
            </a:r>
          </a:p>
        </p:txBody>
      </p:sp>
      <p:sp>
        <p:nvSpPr>
          <p:cNvPr id="15" name="TextBox 14">
            <a:extLst>
              <a:ext uri="{FF2B5EF4-FFF2-40B4-BE49-F238E27FC236}">
                <a16:creationId xmlns:a16="http://schemas.microsoft.com/office/drawing/2014/main" id="{7D055C7F-6DDD-A03F-601A-1BCC70B73092}"/>
              </a:ext>
            </a:extLst>
          </p:cNvPr>
          <p:cNvSpPr txBox="1"/>
          <p:nvPr/>
        </p:nvSpPr>
        <p:spPr>
          <a:xfrm>
            <a:off x="545432" y="891312"/>
            <a:ext cx="1787669" cy="369332"/>
          </a:xfrm>
          <a:prstGeom prst="rect">
            <a:avLst/>
          </a:prstGeom>
          <a:noFill/>
        </p:spPr>
        <p:txBody>
          <a:bodyPr wrap="none" rtlCol="0">
            <a:spAutoFit/>
          </a:bodyPr>
          <a:lstStyle/>
          <a:p>
            <a:r>
              <a:rPr lang="vi-VN">
                <a:latin typeface="Bosch Office Sans" pitchFamily="2" charset="0"/>
              </a:rPr>
              <a:t>Split </a:t>
            </a:r>
            <a:r>
              <a:rPr lang="en-US">
                <a:latin typeface="Bosch Office Sans" pitchFamily="2" charset="0"/>
              </a:rPr>
              <a:t>ratio: </a:t>
            </a:r>
            <a:r>
              <a:rPr lang="vi-VN">
                <a:latin typeface="Bosch Office Sans" pitchFamily="2" charset="0"/>
              </a:rPr>
              <a:t>8:1:1</a:t>
            </a:r>
            <a:endParaRPr lang="en-US">
              <a:latin typeface="Bosch Office Sans" pitchFamily="2" charset="0"/>
            </a:endParaRPr>
          </a:p>
        </p:txBody>
      </p:sp>
      <p:sp>
        <p:nvSpPr>
          <p:cNvPr id="18" name="TextBox 17">
            <a:extLst>
              <a:ext uri="{FF2B5EF4-FFF2-40B4-BE49-F238E27FC236}">
                <a16:creationId xmlns:a16="http://schemas.microsoft.com/office/drawing/2014/main" id="{BD3C605B-B91D-7C4E-EF73-9D408DC6DFAD}"/>
              </a:ext>
            </a:extLst>
          </p:cNvPr>
          <p:cNvSpPr txBox="1"/>
          <p:nvPr/>
        </p:nvSpPr>
        <p:spPr>
          <a:xfrm>
            <a:off x="5365828" y="891312"/>
            <a:ext cx="1521186" cy="369332"/>
          </a:xfrm>
          <a:prstGeom prst="rect">
            <a:avLst/>
          </a:prstGeom>
          <a:noFill/>
        </p:spPr>
        <p:txBody>
          <a:bodyPr wrap="none" rtlCol="0">
            <a:spAutoFit/>
          </a:bodyPr>
          <a:lstStyle>
            <a:defPPr>
              <a:defRPr lang="en-US"/>
            </a:defPPr>
            <a:lvl1pPr>
              <a:defRPr>
                <a:latin typeface="Bosch Office Sans" pitchFamily="2" charset="0"/>
              </a:defRPr>
            </a:lvl1pPr>
          </a:lstStyle>
          <a:p>
            <a:r>
              <a:rPr lang="en-US"/>
              <a:t>Batch size: 64</a:t>
            </a:r>
          </a:p>
        </p:txBody>
      </p:sp>
      <p:sp>
        <p:nvSpPr>
          <p:cNvPr id="19" name="TextBox 18">
            <a:extLst>
              <a:ext uri="{FF2B5EF4-FFF2-40B4-BE49-F238E27FC236}">
                <a16:creationId xmlns:a16="http://schemas.microsoft.com/office/drawing/2014/main" id="{BFD32CDE-1286-93DE-6606-AEF6FCFB041A}"/>
              </a:ext>
            </a:extLst>
          </p:cNvPr>
          <p:cNvSpPr txBox="1"/>
          <p:nvPr/>
        </p:nvSpPr>
        <p:spPr>
          <a:xfrm>
            <a:off x="9231976" y="925274"/>
            <a:ext cx="2557110" cy="369332"/>
          </a:xfrm>
          <a:prstGeom prst="rect">
            <a:avLst/>
          </a:prstGeom>
          <a:noFill/>
        </p:spPr>
        <p:txBody>
          <a:bodyPr wrap="none" rtlCol="0">
            <a:spAutoFit/>
          </a:bodyPr>
          <a:lstStyle>
            <a:defPPr>
              <a:defRPr lang="en-US"/>
            </a:defPPr>
            <a:lvl1pPr>
              <a:defRPr>
                <a:latin typeface="Bosch Office Sans" pitchFamily="2" charset="0"/>
              </a:defRPr>
            </a:lvl1pPr>
          </a:lstStyle>
          <a:p>
            <a:r>
              <a:rPr lang="en-US"/>
              <a:t>Early stop &amp; reduce LR</a:t>
            </a:r>
          </a:p>
        </p:txBody>
      </p:sp>
      <p:pic>
        <p:nvPicPr>
          <p:cNvPr id="25" name="Picture 24">
            <a:extLst>
              <a:ext uri="{FF2B5EF4-FFF2-40B4-BE49-F238E27FC236}">
                <a16:creationId xmlns:a16="http://schemas.microsoft.com/office/drawing/2014/main" id="{4F001EF1-1F7E-1428-5B0D-61A0DC48D7C0}"/>
              </a:ext>
            </a:extLst>
          </p:cNvPr>
          <p:cNvPicPr>
            <a:picLocks noChangeAspect="1"/>
          </p:cNvPicPr>
          <p:nvPr/>
        </p:nvPicPr>
        <p:blipFill>
          <a:blip r:embed="rId20"/>
          <a:stretch>
            <a:fillRect/>
          </a:stretch>
        </p:blipFill>
        <p:spPr>
          <a:xfrm>
            <a:off x="215947" y="1575108"/>
            <a:ext cx="7530171" cy="4438190"/>
          </a:xfrm>
          <a:prstGeom prst="rect">
            <a:avLst/>
          </a:prstGeom>
        </p:spPr>
      </p:pic>
      <p:sp>
        <p:nvSpPr>
          <p:cNvPr id="27" name="TextBox 26">
            <a:extLst>
              <a:ext uri="{FF2B5EF4-FFF2-40B4-BE49-F238E27FC236}">
                <a16:creationId xmlns:a16="http://schemas.microsoft.com/office/drawing/2014/main" id="{2E57BA4B-EDCF-8FE0-B227-11B379CCA21A}"/>
              </a:ext>
            </a:extLst>
          </p:cNvPr>
          <p:cNvSpPr txBox="1"/>
          <p:nvPr/>
        </p:nvSpPr>
        <p:spPr>
          <a:xfrm>
            <a:off x="8029071" y="2224543"/>
            <a:ext cx="3236784" cy="3139321"/>
          </a:xfrm>
          <a:prstGeom prst="rect">
            <a:avLst/>
          </a:prstGeom>
          <a:noFill/>
        </p:spPr>
        <p:txBody>
          <a:bodyPr wrap="none" rtlCol="0">
            <a:spAutoFit/>
          </a:bodyPr>
          <a:lstStyle/>
          <a:p>
            <a:r>
              <a:rPr lang="vi-VN">
                <a:latin typeface="Bosch Office Sans" pitchFamily="2" charset="0"/>
              </a:rPr>
              <a:t>Best performance (epoch 24):</a:t>
            </a:r>
          </a:p>
          <a:p>
            <a:r>
              <a:rPr lang="vi-VN">
                <a:latin typeface="Bosch Office Sans" pitchFamily="2" charset="0"/>
              </a:rPr>
              <a:t>train/loss = 0.1263</a:t>
            </a:r>
          </a:p>
          <a:p>
            <a:r>
              <a:rPr lang="vi-VN">
                <a:latin typeface="Bosch Office Sans" pitchFamily="2" charset="0"/>
              </a:rPr>
              <a:t>train/acc = 0.9647</a:t>
            </a:r>
          </a:p>
          <a:p>
            <a:r>
              <a:rPr lang="vi-VN">
                <a:latin typeface="Bosch Office Sans" pitchFamily="2" charset="0"/>
              </a:rPr>
              <a:t>val/loss = 0.2937</a:t>
            </a:r>
          </a:p>
          <a:p>
            <a:r>
              <a:rPr lang="vi-VN">
                <a:latin typeface="Bosch Office Sans" pitchFamily="2" charset="0"/>
              </a:rPr>
              <a:t>val/acc = 0.9083</a:t>
            </a:r>
          </a:p>
          <a:p>
            <a:endParaRPr lang="vi-VN">
              <a:latin typeface="Bosch Office Sans" pitchFamily="2" charset="0"/>
            </a:endParaRPr>
          </a:p>
          <a:p>
            <a:r>
              <a:rPr lang="vi-VN">
                <a:latin typeface="Bosch Office Sans" pitchFamily="2" charset="0"/>
              </a:rPr>
              <a:t>Test performance:</a:t>
            </a:r>
          </a:p>
          <a:p>
            <a:r>
              <a:rPr lang="vi-VN">
                <a:latin typeface="Bosch Office Sans" pitchFamily="2" charset="0"/>
              </a:rPr>
              <a:t>acc = 83.5%</a:t>
            </a:r>
          </a:p>
          <a:p>
            <a:r>
              <a:rPr lang="vi-VN">
                <a:latin typeface="Bosch Office Sans" pitchFamily="2" charset="0"/>
              </a:rPr>
              <a:t>prec = 86%</a:t>
            </a:r>
          </a:p>
          <a:p>
            <a:r>
              <a:rPr lang="vi-VN">
                <a:latin typeface="Bosch Office Sans" pitchFamily="2" charset="0"/>
              </a:rPr>
              <a:t>rec = 80%</a:t>
            </a:r>
          </a:p>
          <a:p>
            <a:r>
              <a:rPr lang="vi-VN">
                <a:latin typeface="Bosch Office Sans" pitchFamily="2" charset="0"/>
              </a:rPr>
              <a:t>F1 = 83%</a:t>
            </a:r>
            <a:endParaRPr lang="en-US">
              <a:latin typeface="Bosch Office Sans" pitchFamily="2" charset="0"/>
            </a:endParaRPr>
          </a:p>
        </p:txBody>
      </p:sp>
    </p:spTree>
    <p:custDataLst>
      <p:tags r:id="rId1"/>
    </p:custDataLst>
    <p:extLst>
      <p:ext uri="{BB962C8B-B14F-4D97-AF65-F5344CB8AC3E}">
        <p14:creationId xmlns:p14="http://schemas.microsoft.com/office/powerpoint/2010/main" val="203173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vi-VN" sz="2000">
                <a:latin typeface="Bosch Sans Black" panose="020B0A04020202020204" pitchFamily="34" charset="0"/>
              </a:rPr>
              <a:t>3D CNN with Non-local block</a:t>
            </a:r>
            <a:endParaRPr lang="en-US" sz="2000">
              <a:latin typeface="Bosch Sans Black" panose="020B0A04020202020204" pitchFamily="34" charset="0"/>
            </a:endParaRPr>
          </a:p>
        </p:txBody>
      </p:sp>
      <p:pic>
        <p:nvPicPr>
          <p:cNvPr id="45" name="Picture 44">
            <a:extLst>
              <a:ext uri="{FF2B5EF4-FFF2-40B4-BE49-F238E27FC236}">
                <a16:creationId xmlns:a16="http://schemas.microsoft.com/office/drawing/2014/main" id="{1F42488A-E3EF-681F-AC72-539FC678635D}"/>
              </a:ext>
            </a:extLst>
          </p:cNvPr>
          <p:cNvPicPr>
            <a:picLocks noChangeAspect="1"/>
          </p:cNvPicPr>
          <p:nvPr/>
        </p:nvPicPr>
        <p:blipFill>
          <a:blip r:embed="rId20"/>
          <a:stretch>
            <a:fillRect/>
          </a:stretch>
        </p:blipFill>
        <p:spPr>
          <a:xfrm>
            <a:off x="296606" y="1168635"/>
            <a:ext cx="5086350" cy="4533900"/>
          </a:xfrm>
          <a:prstGeom prst="rect">
            <a:avLst/>
          </a:prstGeom>
        </p:spPr>
      </p:pic>
      <p:graphicFrame>
        <p:nvGraphicFramePr>
          <p:cNvPr id="22" name="Table 20">
            <a:extLst>
              <a:ext uri="{FF2B5EF4-FFF2-40B4-BE49-F238E27FC236}">
                <a16:creationId xmlns:a16="http://schemas.microsoft.com/office/drawing/2014/main" id="{DAD592E7-0528-CBE3-6365-8D1CB20E8B49}"/>
              </a:ext>
            </a:extLst>
          </p:cNvPr>
          <p:cNvGraphicFramePr>
            <a:graphicFrameLocks noGrp="1"/>
          </p:cNvGraphicFramePr>
          <p:nvPr>
            <p:extLst>
              <p:ext uri="{D42A27DB-BD31-4B8C-83A1-F6EECF244321}">
                <p14:modId xmlns:p14="http://schemas.microsoft.com/office/powerpoint/2010/main" val="4182231778"/>
              </p:ext>
            </p:extLst>
          </p:nvPr>
        </p:nvGraphicFramePr>
        <p:xfrm>
          <a:off x="5943600" y="2199403"/>
          <a:ext cx="6128083" cy="2743200"/>
        </p:xfrm>
        <a:graphic>
          <a:graphicData uri="http://schemas.openxmlformats.org/drawingml/2006/table">
            <a:tbl>
              <a:tblPr firstRow="1" bandRow="1">
                <a:tableStyleId>{5940675A-B579-460E-94D1-54222C63F5DA}</a:tableStyleId>
              </a:tblPr>
              <a:tblGrid>
                <a:gridCol w="3677489">
                  <a:extLst>
                    <a:ext uri="{9D8B030D-6E8A-4147-A177-3AD203B41FA5}">
                      <a16:colId xmlns:a16="http://schemas.microsoft.com/office/drawing/2014/main" val="1803446191"/>
                    </a:ext>
                  </a:extLst>
                </a:gridCol>
                <a:gridCol w="2450594">
                  <a:extLst>
                    <a:ext uri="{9D8B030D-6E8A-4147-A177-3AD203B41FA5}">
                      <a16:colId xmlns:a16="http://schemas.microsoft.com/office/drawing/2014/main" val="452239164"/>
                    </a:ext>
                  </a:extLst>
                </a:gridCol>
              </a:tblGrid>
              <a:tr h="300625">
                <a:tc>
                  <a:txBody>
                    <a:bodyPr/>
                    <a:lstStyle/>
                    <a:p>
                      <a:pPr algn="ctr"/>
                      <a:r>
                        <a:rPr lang="vi-VN" sz="1400" b="1">
                          <a:latin typeface="Bosch Office Sans" pitchFamily="2" charset="0"/>
                        </a:rPr>
                        <a:t>Layer</a:t>
                      </a:r>
                      <a:endParaRPr lang="en-US" sz="1400" b="1">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1400" b="1">
                          <a:latin typeface="Bosch Office Sans" pitchFamily="2" charset="0"/>
                        </a:rPr>
                        <a:t>Feature 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1645621"/>
                  </a:ext>
                </a:extLst>
              </a:tr>
              <a:tr h="300625">
                <a:tc>
                  <a:txBody>
                    <a:bodyPr/>
                    <a:lstStyle/>
                    <a:p>
                      <a:r>
                        <a:rPr lang="vi-VN" sz="1400">
                          <a:latin typeface="Bosch Office Sans" pitchFamily="2" charset="0"/>
                        </a:rPr>
                        <a:t>Data</a:t>
                      </a:r>
                      <a:endParaRPr lang="en-US" sz="140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sz="1400">
                          <a:latin typeface="Bosch Office Sans" pitchFamily="2" charset="0"/>
                        </a:rPr>
                        <a:t>3 x 16 x 64 x 64</a:t>
                      </a:r>
                      <a:endParaRPr lang="en-US" sz="140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86028658"/>
                  </a:ext>
                </a:extLst>
              </a:tr>
              <a:tr h="300625">
                <a:tc>
                  <a:txBody>
                    <a:bodyPr/>
                    <a:lstStyle/>
                    <a:p>
                      <a:r>
                        <a:rPr lang="vi-VN" sz="1400" b="0">
                          <a:latin typeface="Bosch Office Sans" pitchFamily="2" charset="0"/>
                        </a:rPr>
                        <a:t>Conv3d_1 + BatchNorm+ M</a:t>
                      </a:r>
                      <a:r>
                        <a:rPr lang="en-US" sz="1400" b="0">
                          <a:latin typeface="Bosch Office Sans" pitchFamily="2" charset="0"/>
                        </a:rPr>
                        <a:t>a</a:t>
                      </a:r>
                      <a:r>
                        <a:rPr lang="vi-VN" sz="1400" b="0">
                          <a:latin typeface="Bosch Office Sans" pitchFamily="2" charset="0"/>
                        </a:rPr>
                        <a:t>xPool </a:t>
                      </a:r>
                      <a:endParaRPr lang="en-US" sz="1400" b="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sz="1400">
                          <a:latin typeface="Bosch Office Sans" pitchFamily="2" charset="0"/>
                        </a:rPr>
                        <a:t>32 x 12 x 15 x 15</a:t>
                      </a:r>
                      <a:endParaRPr lang="en-US" sz="140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88090096"/>
                  </a:ext>
                </a:extLst>
              </a:tr>
              <a:tr h="300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400" b="0">
                          <a:latin typeface="Bosch Office Sans" pitchFamily="2" charset="0"/>
                        </a:rPr>
                        <a:t>Conv3d_2 + BatchNorm+ MaxPool </a:t>
                      </a:r>
                      <a:endParaRPr lang="en-US" sz="1400" b="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sz="1400">
                          <a:latin typeface="Bosch Office Sans" pitchFamily="2" charset="0"/>
                        </a:rPr>
                        <a:t>64 x 8 x 3 x 3</a:t>
                      </a:r>
                      <a:endParaRPr lang="en-US" sz="140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3661610"/>
                  </a:ext>
                </a:extLst>
              </a:tr>
              <a:tr h="300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400" b="0">
                          <a:latin typeface="Bosch Office Sans" pitchFamily="2" charset="0"/>
                        </a:rPr>
                        <a:t>Conv3d_3 + BatchNorm</a:t>
                      </a:r>
                      <a:endParaRPr lang="en-US" sz="1400" b="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sz="1400">
                          <a:latin typeface="Bosch Office Sans" pitchFamily="2" charset="0"/>
                        </a:rPr>
                        <a:t>256 x 8 x 3 x 3</a:t>
                      </a:r>
                      <a:endParaRPr lang="en-US" sz="140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624570989"/>
                  </a:ext>
                </a:extLst>
              </a:tr>
              <a:tr h="300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400" b="0">
                          <a:latin typeface="Bosch Office Sans" pitchFamily="2" charset="0"/>
                        </a:rPr>
                        <a:t>Conv3d_4 + BatchNorm</a:t>
                      </a:r>
                      <a:endParaRPr lang="en-US" sz="1400" b="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sz="1400">
                          <a:latin typeface="Bosch Office Sans" pitchFamily="2" charset="0"/>
                        </a:rPr>
                        <a:t>512 x 8 x 3 x 3</a:t>
                      </a:r>
                      <a:endParaRPr lang="en-US" sz="140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78350617"/>
                  </a:ext>
                </a:extLst>
              </a:tr>
              <a:tr h="300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400" b="0">
                          <a:latin typeface="Bosch Office Sans" pitchFamily="2" charset="0"/>
                        </a:rPr>
                        <a:t>Conv3d_5 + BatchNorm + AvgPool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vi-VN" sz="1400">
                          <a:latin typeface="Bosch Office Sans" pitchFamily="2" charset="0"/>
                        </a:rPr>
                        <a:t>256 x 6 x 1 x 1</a:t>
                      </a:r>
                      <a:endParaRPr lang="en-US" sz="140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06332189"/>
                  </a:ext>
                </a:extLst>
              </a:tr>
              <a:tr h="300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400" b="0">
                          <a:latin typeface="Bosch Office Sans" pitchFamily="2" charset="0"/>
                        </a:rPr>
                        <a:t>Non-local block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400">
                          <a:latin typeface="Bosch Office Sans" pitchFamily="2" charset="0"/>
                        </a:rPr>
                        <a:t>256 x 6 x 1 x 1</a:t>
                      </a:r>
                      <a:endParaRPr lang="en-US" sz="140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54567320"/>
                  </a:ext>
                </a:extLst>
              </a:tr>
              <a:tr h="300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400" b="0">
                          <a:latin typeface="Bosch Office Sans" pitchFamily="2" charset="0"/>
                        </a:rPr>
                        <a:t>Linear + sigmoid</a:t>
                      </a:r>
                      <a:endParaRPr lang="en-US" sz="1400" b="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1400">
                          <a:latin typeface="Bosch Office Sans" pitchFamily="2" charset="0"/>
                        </a:rPr>
                        <a:t>1</a:t>
                      </a:r>
                      <a:endParaRPr lang="en-US" sz="1400">
                        <a:latin typeface="Bosch Office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982034"/>
                  </a:ext>
                </a:extLst>
              </a:tr>
            </a:tbl>
          </a:graphicData>
        </a:graphic>
      </p:graphicFrame>
      <p:sp>
        <p:nvSpPr>
          <p:cNvPr id="24" name="TextBox 23">
            <a:extLst>
              <a:ext uri="{FF2B5EF4-FFF2-40B4-BE49-F238E27FC236}">
                <a16:creationId xmlns:a16="http://schemas.microsoft.com/office/drawing/2014/main" id="{76C600AB-4802-504C-54BF-687EFDE6353B}"/>
              </a:ext>
            </a:extLst>
          </p:cNvPr>
          <p:cNvSpPr txBox="1"/>
          <p:nvPr/>
        </p:nvSpPr>
        <p:spPr>
          <a:xfrm>
            <a:off x="1927386" y="5649895"/>
            <a:ext cx="182478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b="0">
                <a:latin typeface="Bosch Office Sans" pitchFamily="2" charset="0"/>
                <a:hlinkClick r:id="rId21"/>
              </a:rPr>
              <a:t>Non-local block</a:t>
            </a:r>
            <a:endParaRPr lang="vi-VN" sz="1600" b="0">
              <a:latin typeface="Bosch Office Sans" pitchFamily="2" charset="0"/>
            </a:endParaRPr>
          </a:p>
        </p:txBody>
      </p:sp>
    </p:spTree>
    <p:custDataLst>
      <p:tags r:id="rId1"/>
    </p:custDataLst>
    <p:extLst>
      <p:ext uri="{BB962C8B-B14F-4D97-AF65-F5344CB8AC3E}">
        <p14:creationId xmlns:p14="http://schemas.microsoft.com/office/powerpoint/2010/main" val="3671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vi-VN" sz="2000">
                <a:latin typeface="Bosch Sans Black" panose="020B0A04020202020204" pitchFamily="34" charset="0"/>
              </a:rPr>
              <a:t>Training results</a:t>
            </a:r>
            <a:endParaRPr lang="en-US" sz="2000">
              <a:latin typeface="Bosch Sans Black" panose="020B0A04020202020204" pitchFamily="34" charset="0"/>
            </a:endParaRPr>
          </a:p>
        </p:txBody>
      </p:sp>
      <p:sp>
        <p:nvSpPr>
          <p:cNvPr id="15" name="TextBox 14">
            <a:extLst>
              <a:ext uri="{FF2B5EF4-FFF2-40B4-BE49-F238E27FC236}">
                <a16:creationId xmlns:a16="http://schemas.microsoft.com/office/drawing/2014/main" id="{7D055C7F-6DDD-A03F-601A-1BCC70B73092}"/>
              </a:ext>
            </a:extLst>
          </p:cNvPr>
          <p:cNvSpPr txBox="1"/>
          <p:nvPr/>
        </p:nvSpPr>
        <p:spPr>
          <a:xfrm>
            <a:off x="545432" y="891312"/>
            <a:ext cx="1787669" cy="369332"/>
          </a:xfrm>
          <a:prstGeom prst="rect">
            <a:avLst/>
          </a:prstGeom>
          <a:noFill/>
        </p:spPr>
        <p:txBody>
          <a:bodyPr wrap="none" rtlCol="0">
            <a:spAutoFit/>
          </a:bodyPr>
          <a:lstStyle/>
          <a:p>
            <a:r>
              <a:rPr lang="vi-VN">
                <a:latin typeface="Bosch Office Sans" pitchFamily="2" charset="0"/>
              </a:rPr>
              <a:t>Split </a:t>
            </a:r>
            <a:r>
              <a:rPr lang="en-US">
                <a:latin typeface="Bosch Office Sans" pitchFamily="2" charset="0"/>
              </a:rPr>
              <a:t>ratio: </a:t>
            </a:r>
            <a:r>
              <a:rPr lang="vi-VN">
                <a:latin typeface="Bosch Office Sans" pitchFamily="2" charset="0"/>
              </a:rPr>
              <a:t>8:1:1</a:t>
            </a:r>
            <a:endParaRPr lang="en-US">
              <a:latin typeface="Bosch Office Sans" pitchFamily="2" charset="0"/>
            </a:endParaRPr>
          </a:p>
        </p:txBody>
      </p:sp>
      <p:sp>
        <p:nvSpPr>
          <p:cNvPr id="18" name="TextBox 17">
            <a:extLst>
              <a:ext uri="{FF2B5EF4-FFF2-40B4-BE49-F238E27FC236}">
                <a16:creationId xmlns:a16="http://schemas.microsoft.com/office/drawing/2014/main" id="{BD3C605B-B91D-7C4E-EF73-9D408DC6DFAD}"/>
              </a:ext>
            </a:extLst>
          </p:cNvPr>
          <p:cNvSpPr txBox="1"/>
          <p:nvPr/>
        </p:nvSpPr>
        <p:spPr>
          <a:xfrm>
            <a:off x="5365828" y="891312"/>
            <a:ext cx="1521186" cy="369332"/>
          </a:xfrm>
          <a:prstGeom prst="rect">
            <a:avLst/>
          </a:prstGeom>
          <a:noFill/>
        </p:spPr>
        <p:txBody>
          <a:bodyPr wrap="none" rtlCol="0">
            <a:spAutoFit/>
          </a:bodyPr>
          <a:lstStyle>
            <a:defPPr>
              <a:defRPr lang="en-US"/>
            </a:defPPr>
            <a:lvl1pPr>
              <a:defRPr>
                <a:latin typeface="Bosch Office Sans" pitchFamily="2" charset="0"/>
              </a:defRPr>
            </a:lvl1pPr>
          </a:lstStyle>
          <a:p>
            <a:r>
              <a:rPr lang="en-US"/>
              <a:t>Batch size: 64</a:t>
            </a:r>
          </a:p>
        </p:txBody>
      </p:sp>
      <p:sp>
        <p:nvSpPr>
          <p:cNvPr id="19" name="TextBox 18">
            <a:extLst>
              <a:ext uri="{FF2B5EF4-FFF2-40B4-BE49-F238E27FC236}">
                <a16:creationId xmlns:a16="http://schemas.microsoft.com/office/drawing/2014/main" id="{BFD32CDE-1286-93DE-6606-AEF6FCFB041A}"/>
              </a:ext>
            </a:extLst>
          </p:cNvPr>
          <p:cNvSpPr txBox="1"/>
          <p:nvPr/>
        </p:nvSpPr>
        <p:spPr>
          <a:xfrm>
            <a:off x="9231976" y="925274"/>
            <a:ext cx="2557110" cy="369332"/>
          </a:xfrm>
          <a:prstGeom prst="rect">
            <a:avLst/>
          </a:prstGeom>
          <a:noFill/>
        </p:spPr>
        <p:txBody>
          <a:bodyPr wrap="none" rtlCol="0">
            <a:spAutoFit/>
          </a:bodyPr>
          <a:lstStyle>
            <a:defPPr>
              <a:defRPr lang="en-US"/>
            </a:defPPr>
            <a:lvl1pPr>
              <a:defRPr>
                <a:latin typeface="Bosch Office Sans" pitchFamily="2" charset="0"/>
              </a:defRPr>
            </a:lvl1pPr>
          </a:lstStyle>
          <a:p>
            <a:r>
              <a:rPr lang="en-US"/>
              <a:t>Early stop &amp; reduce LR</a:t>
            </a:r>
          </a:p>
        </p:txBody>
      </p:sp>
      <p:pic>
        <p:nvPicPr>
          <p:cNvPr id="12" name="Picture 11">
            <a:extLst>
              <a:ext uri="{FF2B5EF4-FFF2-40B4-BE49-F238E27FC236}">
                <a16:creationId xmlns:a16="http://schemas.microsoft.com/office/drawing/2014/main" id="{7E21139C-780D-23B8-4646-ABCD2C43C2C3}"/>
              </a:ext>
            </a:extLst>
          </p:cNvPr>
          <p:cNvPicPr>
            <a:picLocks noChangeAspect="1"/>
          </p:cNvPicPr>
          <p:nvPr/>
        </p:nvPicPr>
        <p:blipFill>
          <a:blip r:embed="rId20"/>
          <a:stretch>
            <a:fillRect/>
          </a:stretch>
        </p:blipFill>
        <p:spPr>
          <a:xfrm>
            <a:off x="2017604" y="1376925"/>
            <a:ext cx="8154990" cy="4895665"/>
          </a:xfrm>
          <a:prstGeom prst="rect">
            <a:avLst/>
          </a:prstGeom>
        </p:spPr>
      </p:pic>
    </p:spTree>
    <p:custDataLst>
      <p:tags r:id="rId1"/>
    </p:custDataLst>
    <p:extLst>
      <p:ext uri="{BB962C8B-B14F-4D97-AF65-F5344CB8AC3E}">
        <p14:creationId xmlns:p14="http://schemas.microsoft.com/office/powerpoint/2010/main" val="14606960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ymbol-Logotype-Supergraphic.png"/>
  <p:tag name="MLI" val="1"/>
  <p:tag name="SHAPECLASSNAME" val="ColorBarOnTitleSlides"/>
  <p:tag name="COLORS" val="-2;-2;-2;-2;-1;-2"/>
  <p:tag name="SHAPECLASSPROTECTIONTYPE" val=" 15"/>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 val="-2;-2;-2;-2;-1;-2"/>
  <p:tag name="COLORSETCLASSNAME" val="ColorSet1"/>
  <p:tag name="COLORSETGROUPCLASSNAME" val="ColorSetGroup8"/>
  <p:tag name="FONTSETGROUPCLASSNAME" val="FontSetGroup1"/>
  <p:tag name="MLI" val="1"/>
  <p:tag name="SHAPECLASSFILE" val="BoschLogo2018.emf"/>
  <p:tag name="SHAPECLASSNAME" val="LogoOnSlides"/>
  <p:tag name="SHAPECLASSPROTECTIONTYPE" val=" 15"/>
  <p:tag name="SHAPESETCLASSNAME" val="TitleSupergraphic1"/>
  <p:tag name="SHAPESETGROUPCLASSNAME" val="ShapeSetGroup1"/>
</p:tagLst>
</file>

<file path=ppt/tags/tag1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8"/>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8"/>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4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8"/>
  <p:tag name="FONTSETGROUPCLASSNAME" val="FontSetGroup1"/>
  <p:tag name="SHAPECLASSNAME" val="HiddenSubtitle"/>
  <p:tag name="SHAPECLASSPROTECTIONTYPE" val="0"/>
  <p:tag name="ML_SENDTOBACK" val=" 1"/>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5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8"/>
  <p:tag name="FONTSETGROUPCLASSNAME" val="FontSetGroup1"/>
  <p:tag name="SHAPECLASSNAME" val="TitleOnTitleSlides"/>
  <p:tag name="SHAPECLASSPROTECTIONTYPE" val="3"/>
</p:tagLst>
</file>

<file path=ppt/tags/tag6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SHAPESETGROUPCLASSNAME" val="ShapeSetGroup1"/>
  <p:tag name="SHAPESETCLASSNAME" val="TitleSupergraphic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Management Review Project"/>
  <p:tag name="FIELD.CHAPTER.VALUE" val="Management Review Project"/>
  <p:tag name="FIELD.CHAPTER.COMBOINDEX" val="0"/>
  <p:tag name="FIELD.REM_ANL.COMBOINDEX" val="0"/>
  <p:tag name="FIELD.DPT.CONTENT" val="RBVH/ENG-DQA"/>
  <p:tag name="FIELD.DPT.VALUE" val="RBVH/ENG-DQA | "/>
  <p:tag name="FIELD.DPT.COMBOINDEX" val="0"/>
  <p:tag name="COLORSETGROUPCLASSNAME" val="ColorSetGroup8"/>
  <p:tag name="PICTURE 1_SHAPECLASSPROTECTIONTYPE" val="15"/>
  <p:tag name="PICTURE 7_SHAPECLASSPROTECTIONTYPE" val="15"/>
  <p:tag name="PICTURE 9_SHAPECLASSPROTECTIONTYPE" val="15"/>
  <p:tag name="ML_LAYOUT_RESOURCE" val="BOSCH2_16_9_2018.MCR"/>
  <p:tag name="CFG.LAYOUTRES" val="BOSCH2_16_9_2018"/>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7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7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7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7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9.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FONTSETGROUPCLASSNAME" val="FontSetGroup1"/>
  <p:tag name="SHAPECLASSNAME" val="HiddenSubtitle"/>
  <p:tag name="SHAPECLASSPROTECTIONTYPE" val="0"/>
  <p:tag name="COLORSETGROUPCLASSNAME" val="ColorSetGroup8"/>
  <p:tag name="ML_SENDTOBACK" val=" 1"/>
  <p:tag name="COLORS" val="-2;-2;-2;-2;-1;-2"/>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F575AB-2F28-49B4-97E7-B42BF5916995}" vid="{63F17968-F90C-42A4-A343-5F68F264C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4890</TotalTime>
  <Words>554</Words>
  <Application>Microsoft Office PowerPoint</Application>
  <PresentationFormat>Widescreen</PresentationFormat>
  <Paragraphs>95</Paragraphs>
  <Slides>6</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Bosch Office Sans</vt:lpstr>
      <vt:lpstr>Bosch Sans Black</vt:lpstr>
      <vt:lpstr>Calibri</vt:lpstr>
      <vt:lpstr>Calibri Light</vt:lpstr>
      <vt:lpstr>Tahoma</vt:lpstr>
      <vt:lpstr>Wingdings 3</vt:lpstr>
      <vt:lpstr>Bosch</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Nguyen Khai Phu (MS/EMC34-XC)</dc:creator>
  <cp:lastModifiedBy>FIXED-TERM Nguyen Khai Phu (MS/EMC-TM-XC)</cp:lastModifiedBy>
  <cp:revision>185</cp:revision>
  <dcterms:created xsi:type="dcterms:W3CDTF">2023-06-22T03:40:40Z</dcterms:created>
  <dcterms:modified xsi:type="dcterms:W3CDTF">2023-11-03T02:28:47Z</dcterms:modified>
</cp:coreProperties>
</file>