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1046" r:id="rId3"/>
    <p:sldId id="923" r:id="rId4"/>
    <p:sldId id="922" r:id="rId5"/>
    <p:sldId id="924" r:id="rId6"/>
    <p:sldId id="925" r:id="rId7"/>
    <p:sldId id="921" r:id="rId8"/>
    <p:sldId id="926" r:id="rId9"/>
    <p:sldId id="927" r:id="rId10"/>
    <p:sldId id="928" r:id="rId11"/>
    <p:sldId id="724" r:id="rId12"/>
  </p:sldIdLst>
  <p:sldSz cx="6858000" cy="5143500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Lucida Sans Unicode" panose="020B0602030504020204" pitchFamily="34" charset="0"/>
      <p:regular r:id="rId18"/>
    </p:embeddedFont>
    <p:embeddedFont>
      <p:font typeface="Raleway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2CFDD51-2CDA-D646-882B-A2B83DF3B5E7}">
          <p14:sldIdLst>
            <p14:sldId id="256"/>
            <p14:sldId id="1046"/>
            <p14:sldId id="923"/>
            <p14:sldId id="922"/>
            <p14:sldId id="924"/>
            <p14:sldId id="925"/>
            <p14:sldId id="921"/>
            <p14:sldId id="926"/>
            <p14:sldId id="927"/>
            <p14:sldId id="928"/>
            <p14:sldId id="7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5C5"/>
    <a:srgbClr val="F20052"/>
    <a:srgbClr val="FF9715"/>
    <a:srgbClr val="FF0000"/>
    <a:srgbClr val="F2F2F2"/>
    <a:srgbClr val="2185C6"/>
    <a:srgbClr val="1F85C6"/>
    <a:srgbClr val="7C8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/>
    <p:restoredTop sz="96727"/>
  </p:normalViewPr>
  <p:slideViewPr>
    <p:cSldViewPr snapToGrid="0">
      <p:cViewPr varScale="1">
        <p:scale>
          <a:sx n="165" d="100"/>
          <a:sy n="165" d="100"/>
        </p:scale>
        <p:origin x="1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sitemap is a list of pages of a web site within a domain.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EB365-3B45-F945-87EA-72599E0EB1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2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3920" y="2762725"/>
            <a:ext cx="5052375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453685" y="2533163"/>
            <a:ext cx="54135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2" name="Google Shape;12;p2"/>
          <p:cNvSpPr/>
          <p:nvPr/>
        </p:nvSpPr>
        <p:spPr>
          <a:xfrm>
            <a:off x="4994896" y="2533163"/>
            <a:ext cx="54135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54135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" name="Google Shape;14;p2"/>
          <p:cNvSpPr/>
          <p:nvPr/>
        </p:nvSpPr>
        <p:spPr>
          <a:xfrm>
            <a:off x="541070" y="2533163"/>
            <a:ext cx="3912525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  <p:extLst>
      <p:ext uri="{BB962C8B-B14F-4D97-AF65-F5344CB8AC3E}">
        <p14:creationId xmlns:p14="http://schemas.microsoft.com/office/powerpoint/2010/main" val="304531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5517275" y="5066325"/>
            <a:ext cx="670275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0" name="Google Shape;80;p11"/>
          <p:cNvSpPr/>
          <p:nvPr/>
        </p:nvSpPr>
        <p:spPr>
          <a:xfrm>
            <a:off x="6187734" y="5066325"/>
            <a:ext cx="670275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670275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2" name="Google Shape;82;p11"/>
          <p:cNvSpPr/>
          <p:nvPr/>
        </p:nvSpPr>
        <p:spPr>
          <a:xfrm>
            <a:off x="670283" y="5066325"/>
            <a:ext cx="484695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267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128" y="342900"/>
            <a:ext cx="6299835" cy="415499"/>
          </a:xfrm>
        </p:spPr>
        <p:txBody>
          <a:bodyPr lIns="0" tIns="0" rIns="0" bIns="0"/>
          <a:lstStyle>
            <a:lvl1pPr algn="ctr">
              <a:defRPr sz="2025" b="0" i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5763" y="1052900"/>
            <a:ext cx="6029581" cy="484748"/>
          </a:xfrm>
        </p:spPr>
        <p:txBody>
          <a:bodyPr lIns="0" tIns="0" rIns="0" bIns="0"/>
          <a:lstStyle>
            <a:lvl1pPr marL="192881" indent="-19288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q"/>
              <a:defRPr sz="1013" b="0" i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17909" indent="-160734">
              <a:lnSpc>
                <a:spcPct val="100000"/>
              </a:lnSpc>
              <a:spcBef>
                <a:spcPts val="0"/>
              </a:spcBef>
              <a:spcAft>
                <a:spcPts val="169"/>
              </a:spcAft>
              <a:buClr>
                <a:schemeClr val="tx2"/>
              </a:buClr>
              <a:buFont typeface="Wingdings" pitchFamily="2" charset="2"/>
              <a:buChar char="§"/>
              <a:defRPr sz="135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endParaRPr lang="en-HK" dirty="0"/>
          </a:p>
          <a:p>
            <a:pPr lvl="1"/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E20BB-6157-A64B-B8D8-119D9630343D}"/>
              </a:ext>
            </a:extLst>
          </p:cNvPr>
          <p:cNvSpPr txBox="1"/>
          <p:nvPr userDrawn="1"/>
        </p:nvSpPr>
        <p:spPr>
          <a:xfrm>
            <a:off x="6515118" y="4866501"/>
            <a:ext cx="34336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EF8BF9E-76D6-A64B-9512-E3AA8C2C0B35}" type="slidenum">
              <a:rPr lang="en-US" altLang="zh-CN" sz="1013" smtClean="0">
                <a:solidFill>
                  <a:schemeClr val="tx1"/>
                </a:solidFill>
              </a:rPr>
              <a:t>‹#›</a:t>
            </a:fld>
            <a:endParaRPr lang="en-US" sz="101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 hasCustomPrompt="1"/>
          </p:nvPr>
        </p:nvSpPr>
        <p:spPr>
          <a:xfrm>
            <a:off x="670275" y="1373588"/>
            <a:ext cx="569015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 sz="1400">
                <a:solidFill>
                  <a:schemeClr val="dk1"/>
                </a:solidFill>
              </a:defRPr>
            </a:lvl1pPr>
            <a:lvl2pPr marL="68580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1400" b="0" i="0">
                <a:solidFill>
                  <a:schemeClr val="dk1"/>
                </a:solidFill>
              </a:defRPr>
            </a:lvl2pPr>
            <a:lvl3pPr marL="1028700" lvl="2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1400">
                <a:solidFill>
                  <a:schemeClr val="dk1"/>
                </a:solidFill>
              </a:defRPr>
            </a:lvl3pPr>
            <a:lvl4pPr marL="1371600" lvl="3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1400">
                <a:solidFill>
                  <a:schemeClr val="dk1"/>
                </a:solidFill>
              </a:defRPr>
            </a:lvl4pPr>
            <a:lvl5pPr marL="1714500" lvl="4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1400">
                <a:solidFill>
                  <a:schemeClr val="dk1"/>
                </a:solidFill>
              </a:defRPr>
            </a:lvl5pPr>
            <a:lvl6pPr marL="2057400" lvl="5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24003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2743200" lvl="7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3086100" lvl="8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Text</a:t>
            </a:r>
          </a:p>
          <a:p>
            <a:pPr lvl="1"/>
            <a:r>
              <a:rPr lang="en-US"/>
              <a:t>Text2</a:t>
            </a:r>
          </a:p>
          <a:p>
            <a:pPr lvl="2"/>
            <a:r>
              <a:rPr lang="en-US"/>
              <a:t>Text3</a:t>
            </a:r>
          </a:p>
          <a:p>
            <a:pPr lvl="3"/>
            <a:r>
              <a:rPr lang="en-US"/>
              <a:t>Text4</a:t>
            </a:r>
          </a:p>
          <a:p>
            <a:pPr lvl="4"/>
            <a:r>
              <a:rPr lang="en-US"/>
              <a:t>Text5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5517275" y="5066325"/>
            <a:ext cx="670275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5" name="Google Shape;35;p5"/>
          <p:cNvSpPr/>
          <p:nvPr/>
        </p:nvSpPr>
        <p:spPr>
          <a:xfrm>
            <a:off x="6187734" y="5066325"/>
            <a:ext cx="670275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670275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5"/>
          <p:cNvSpPr/>
          <p:nvPr/>
        </p:nvSpPr>
        <p:spPr>
          <a:xfrm>
            <a:off x="670283" y="5066325"/>
            <a:ext cx="484695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441E3-85C9-4319-83FB-4EBB0558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253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6858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14350" y="2457278"/>
            <a:ext cx="582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2285778" y="3992850"/>
            <a:ext cx="2285775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0" name="Google Shape;20;p3"/>
          <p:cNvSpPr/>
          <p:nvPr/>
        </p:nvSpPr>
        <p:spPr>
          <a:xfrm>
            <a:off x="4572203" y="3992850"/>
            <a:ext cx="2285775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2285775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94" y="4830281"/>
            <a:ext cx="6858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815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ART 2 (full-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42901"/>
            <a:ext cx="6858001" cy="342900"/>
          </a:xfrm>
        </p:spPr>
        <p:txBody>
          <a:bodyPr anchor="b">
            <a:normAutofit/>
          </a:bodyPr>
          <a:lstStyle>
            <a:lvl1pPr marL="257175" indent="0">
              <a:defRPr sz="1575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759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4179" y="197647"/>
            <a:ext cx="5266497" cy="584597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34179" y="1080229"/>
            <a:ext cx="2855015" cy="3684981"/>
          </a:xfrm>
        </p:spPr>
        <p:txBody>
          <a:bodyPr/>
          <a:lstStyle>
            <a:lvl1pPr marL="128588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385763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642938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900113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1157288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</a:lstStyle>
          <a:p>
            <a:fld id="{9FC43BFD-8FF7-A343-A8A6-E2338FCE8046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03EF237-8DE6-4679-839B-F52D6B83D301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848888" y="-23580"/>
          <a:ext cx="5358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2600" imgH="9142560" progId="Photoshop.Image.17">
                  <p:embed/>
                </p:oleObj>
              </mc:Choice>
              <mc:Fallback>
                <p:oleObj name="Image" r:id="rId3" imgW="12600" imgH="9142560" progId="Photoshop.Image.17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03EF237-8DE6-4679-839B-F52D6B83D3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8888" y="-23580"/>
                        <a:ext cx="5358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6387C53-21CC-4861-A773-CA9C4A46D5DF}"/>
              </a:ext>
            </a:extLst>
          </p:cNvPr>
          <p:cNvSpPr/>
          <p:nvPr userDrawn="1"/>
        </p:nvSpPr>
        <p:spPr>
          <a:xfrm>
            <a:off x="6805864" y="5111263"/>
            <a:ext cx="5285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3260346" y="1080229"/>
            <a:ext cx="2855015" cy="3684981"/>
          </a:xfrm>
        </p:spPr>
        <p:txBody>
          <a:bodyPr/>
          <a:lstStyle>
            <a:lvl1pPr marL="128588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385763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642938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900113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1157288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788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ART 1 (full-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42901"/>
            <a:ext cx="6858001" cy="342900"/>
          </a:xfrm>
        </p:spPr>
        <p:txBody>
          <a:bodyPr anchor="b">
            <a:normAutofit/>
          </a:bodyPr>
          <a:lstStyle>
            <a:lvl1pPr marL="257175" indent="0">
              <a:defRPr sz="1575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05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ART 3 (full-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42901"/>
            <a:ext cx="6858001" cy="342900"/>
          </a:xfrm>
        </p:spPr>
        <p:txBody>
          <a:bodyPr anchor="b">
            <a:noAutofit/>
          </a:bodyPr>
          <a:lstStyle>
            <a:lvl1pPr marL="257175" indent="0">
              <a:defRPr sz="1575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141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42901"/>
            <a:ext cx="6858001" cy="342900"/>
          </a:xfrm>
        </p:spPr>
        <p:txBody>
          <a:bodyPr anchor="b">
            <a:noAutofit/>
          </a:bodyPr>
          <a:lstStyle>
            <a:lvl1pPr marL="257175" indent="0">
              <a:defRPr sz="1575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36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42901"/>
            <a:ext cx="6858001" cy="342900"/>
          </a:xfrm>
        </p:spPr>
        <p:txBody>
          <a:bodyPr anchor="b">
            <a:noAutofit/>
          </a:bodyPr>
          <a:lstStyle>
            <a:lvl1pPr marL="257175" indent="0">
              <a:defRPr sz="1575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232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0275" y="358388"/>
            <a:ext cx="484695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484695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6" r:id="rId3"/>
    <p:sldLayoutId id="2147483677" r:id="rId4"/>
    <p:sldLayoutId id="2147483679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474589" y="2535074"/>
            <a:ext cx="6383411" cy="8698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CDS4004 – </a:t>
            </a:r>
            <a:r>
              <a:rPr lang="en"/>
              <a:t>Lecture 11</a:t>
            </a:r>
            <a:br>
              <a:rPr lang="en" dirty="0"/>
            </a:br>
            <a:r>
              <a:rPr lang="en-HK" dirty="0"/>
              <a:t>Network Constructions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B94C1C-2AC0-8333-F1E2-419DD9D7F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74" y="1380108"/>
            <a:ext cx="4196205" cy="26927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E1C169-A34D-0743-0A06-1F85061BE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460" y="3439988"/>
            <a:ext cx="3793331" cy="14859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16F7F29-3A84-C12A-E197-806BAEBA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6113298" cy="85740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Libs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Scraping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0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548796" y="2142234"/>
            <a:ext cx="4170825" cy="859031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450"/>
              </a:spcBef>
              <a:buNone/>
            </a:pPr>
            <a:r>
              <a:rPr lang="en" sz="3600" b="1">
                <a:solidFill>
                  <a:schemeClr val="lt1"/>
                </a:solidFill>
              </a:rPr>
              <a:t>Any questions?</a:t>
            </a:r>
            <a:endParaRPr sz="3600" b="1"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6360431" y="4165637"/>
            <a:ext cx="411525" cy="235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1815-4E7C-4F1A-9C5C-1D38D4A14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256" y="2831351"/>
            <a:ext cx="5829300" cy="1159800"/>
          </a:xfrm>
        </p:spPr>
        <p:txBody>
          <a:bodyPr/>
          <a:lstStyle/>
          <a:p>
            <a:pPr algn="l"/>
            <a:r>
              <a:rPr lang="en-US" sz="3600" dirty="0"/>
              <a:t>Network Constructions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E6A54-86EC-4794-A240-229AAA1C97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7688AD-4E46-4C5E-BF52-43A21767171C}" type="slidenum">
              <a:rPr lang="en-US" altLang="zh-CN" dirty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443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31B72-1059-E221-668D-375B986FC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575" dirty="0"/>
              <a:t>Specification</a:t>
            </a:r>
          </a:p>
          <a:p>
            <a:pPr lvl="1">
              <a:buSzPct val="120000"/>
            </a:pPr>
            <a:r>
              <a:rPr lang="en-US" altLang="zh-CN" sz="1575" dirty="0"/>
              <a:t>Node</a:t>
            </a:r>
            <a:r>
              <a:rPr lang="zh-CN" altLang="en-US" sz="1575" dirty="0"/>
              <a:t> </a:t>
            </a:r>
            <a:r>
              <a:rPr lang="en-US" altLang="zh-CN" sz="1575" dirty="0"/>
              <a:t>meaning</a:t>
            </a:r>
          </a:p>
          <a:p>
            <a:pPr lvl="1">
              <a:buSzPct val="120000"/>
            </a:pPr>
            <a:r>
              <a:rPr lang="en-US" altLang="zh-CN" sz="1575" dirty="0"/>
              <a:t>Edge</a:t>
            </a:r>
            <a:r>
              <a:rPr lang="zh-CN" altLang="en-US" sz="1575" dirty="0"/>
              <a:t> </a:t>
            </a:r>
            <a:r>
              <a:rPr lang="en-US" altLang="zh-CN" sz="1575" dirty="0"/>
              <a:t>meaning</a:t>
            </a:r>
          </a:p>
          <a:p>
            <a:pPr lvl="1">
              <a:buSzPct val="120000"/>
            </a:pPr>
            <a:r>
              <a:rPr lang="en-US" altLang="zh-CN" sz="1575" dirty="0"/>
              <a:t>Directed</a:t>
            </a:r>
            <a:r>
              <a:rPr lang="zh-CN" altLang="en-US" sz="1575" dirty="0"/>
              <a:t> </a:t>
            </a:r>
            <a:r>
              <a:rPr lang="en-US" altLang="zh-CN" sz="1575" dirty="0"/>
              <a:t>or</a:t>
            </a:r>
            <a:r>
              <a:rPr lang="zh-CN" altLang="en-US" sz="1575" dirty="0"/>
              <a:t> </a:t>
            </a:r>
            <a:r>
              <a:rPr lang="en-US" altLang="zh-CN" sz="1575" dirty="0"/>
              <a:t>not</a:t>
            </a:r>
          </a:p>
          <a:p>
            <a:pPr lvl="1">
              <a:buSzPct val="120000"/>
            </a:pPr>
            <a:r>
              <a:rPr lang="en-US" altLang="zh-CN" sz="1575" dirty="0"/>
              <a:t>Weighted</a:t>
            </a:r>
            <a:r>
              <a:rPr lang="zh-CN" altLang="en-US" sz="1575" dirty="0"/>
              <a:t> </a:t>
            </a:r>
            <a:r>
              <a:rPr lang="en-US" altLang="zh-CN" sz="1575" dirty="0"/>
              <a:t>or</a:t>
            </a:r>
            <a:r>
              <a:rPr lang="zh-CN" altLang="en-US" sz="1575" dirty="0"/>
              <a:t> </a:t>
            </a:r>
            <a:r>
              <a:rPr lang="en-US" altLang="zh-CN" sz="1575" dirty="0"/>
              <a:t>not</a:t>
            </a:r>
            <a:endParaRPr lang="en-HK" altLang="zh-CN" sz="1575" dirty="0"/>
          </a:p>
          <a:p>
            <a:r>
              <a:rPr lang="en-US" altLang="zh-CN" sz="1575" dirty="0"/>
              <a:t>Construction</a:t>
            </a:r>
            <a:endParaRPr lang="en-HK" altLang="zh-CN" sz="1575" dirty="0"/>
          </a:p>
          <a:p>
            <a:pPr lvl="1">
              <a:buSzPct val="120000"/>
            </a:pPr>
            <a:r>
              <a:rPr lang="en-US" altLang="zh-CN" sz="1575" dirty="0"/>
              <a:t>Data</a:t>
            </a:r>
            <a:r>
              <a:rPr lang="zh-CN" altLang="en-US" sz="1575" dirty="0"/>
              <a:t> </a:t>
            </a:r>
            <a:r>
              <a:rPr lang="en-US" altLang="zh-CN" sz="1575" dirty="0"/>
              <a:t>collection</a:t>
            </a:r>
            <a:r>
              <a:rPr lang="zh-CN" altLang="en-US" sz="1575" dirty="0"/>
              <a:t> </a:t>
            </a:r>
            <a:r>
              <a:rPr lang="en-US" altLang="zh-CN" sz="1575" dirty="0"/>
              <a:t>(web</a:t>
            </a:r>
            <a:r>
              <a:rPr lang="zh-CN" altLang="en-US" sz="1575" dirty="0"/>
              <a:t> </a:t>
            </a:r>
            <a:r>
              <a:rPr lang="en-US" altLang="zh-CN" sz="1575" dirty="0"/>
              <a:t>scraping)</a:t>
            </a:r>
          </a:p>
          <a:p>
            <a:pPr lvl="1">
              <a:buSzPct val="120000"/>
            </a:pPr>
            <a:r>
              <a:rPr lang="en-US" altLang="zh-CN" sz="1575" dirty="0"/>
              <a:t>Construct</a:t>
            </a:r>
            <a:r>
              <a:rPr lang="zh-CN" altLang="en-US" sz="1575" dirty="0"/>
              <a:t> </a:t>
            </a:r>
            <a:r>
              <a:rPr lang="en-US" altLang="zh-CN" sz="1575" dirty="0"/>
              <a:t>edge</a:t>
            </a:r>
            <a:r>
              <a:rPr lang="zh-CN" altLang="en-US" sz="1575" dirty="0"/>
              <a:t> </a:t>
            </a:r>
            <a:r>
              <a:rPr lang="en-US" altLang="zh-CN" sz="1575" dirty="0"/>
              <a:t>list</a:t>
            </a:r>
            <a:r>
              <a:rPr lang="zh-CN" altLang="en-US" sz="1575" dirty="0"/>
              <a:t> </a:t>
            </a:r>
            <a:r>
              <a:rPr lang="en-US" altLang="zh-CN" sz="1575" dirty="0"/>
              <a:t>out</a:t>
            </a:r>
            <a:r>
              <a:rPr lang="zh-CN" altLang="en-US" sz="1575" dirty="0"/>
              <a:t> </a:t>
            </a:r>
            <a:r>
              <a:rPr lang="en-US" altLang="zh-CN" sz="1575" dirty="0"/>
              <a:t>of</a:t>
            </a:r>
            <a:r>
              <a:rPr lang="zh-CN" altLang="en-US" sz="1575" dirty="0"/>
              <a:t> </a:t>
            </a:r>
            <a:r>
              <a:rPr lang="en-US" altLang="zh-CN" sz="1575" dirty="0"/>
              <a:t>the</a:t>
            </a:r>
            <a:r>
              <a:rPr lang="zh-CN" altLang="en-US" sz="1575" dirty="0"/>
              <a:t> </a:t>
            </a:r>
            <a:r>
              <a:rPr lang="en-US" altLang="zh-CN" sz="1575" dirty="0"/>
              <a:t>web</a:t>
            </a:r>
            <a:r>
              <a:rPr lang="zh-CN" altLang="en-US" sz="1575" dirty="0"/>
              <a:t> </a:t>
            </a:r>
            <a:r>
              <a:rPr lang="en-US" altLang="zh-CN" sz="1575" dirty="0"/>
              <a:t>data</a:t>
            </a:r>
          </a:p>
          <a:p>
            <a:pPr lvl="1">
              <a:buSzPct val="120000"/>
            </a:pPr>
            <a:r>
              <a:rPr lang="en-US" altLang="zh-CN" sz="1575" dirty="0"/>
              <a:t>Load</a:t>
            </a:r>
            <a:r>
              <a:rPr lang="zh-CN" altLang="en-US" sz="1575" dirty="0"/>
              <a:t> </a:t>
            </a:r>
            <a:r>
              <a:rPr lang="en-US" altLang="zh-CN" sz="1575" dirty="0"/>
              <a:t>network</a:t>
            </a:r>
            <a:r>
              <a:rPr lang="zh-CN" altLang="en-US" sz="1575" dirty="0"/>
              <a:t> </a:t>
            </a:r>
            <a:r>
              <a:rPr lang="en-US" altLang="zh-CN" sz="1575" dirty="0"/>
              <a:t>from</a:t>
            </a:r>
            <a:r>
              <a:rPr lang="zh-CN" altLang="en-US" sz="1575" dirty="0"/>
              <a:t> </a:t>
            </a:r>
            <a:r>
              <a:rPr lang="en-US" altLang="zh-CN" sz="1575" dirty="0"/>
              <a:t>edge</a:t>
            </a:r>
            <a:r>
              <a:rPr lang="zh-CN" altLang="en-US" sz="1575" dirty="0"/>
              <a:t> </a:t>
            </a:r>
            <a:r>
              <a:rPr lang="en-US" altLang="zh-CN" sz="1575" dirty="0"/>
              <a:t>list</a:t>
            </a:r>
            <a:endParaRPr lang="en-HK" altLang="zh-CN" sz="1575" dirty="0"/>
          </a:p>
          <a:p>
            <a:r>
              <a:rPr lang="en-US" altLang="zh-CN" sz="1575" dirty="0"/>
              <a:t>Inspection</a:t>
            </a:r>
            <a:endParaRPr lang="en-HK" altLang="zh-CN" sz="1575" dirty="0"/>
          </a:p>
          <a:p>
            <a:pPr lvl="1">
              <a:buSzPct val="120000"/>
            </a:pPr>
            <a:r>
              <a:rPr lang="en-US" altLang="zh-CN" sz="1575" dirty="0"/>
              <a:t>Appearance</a:t>
            </a:r>
            <a:r>
              <a:rPr lang="zh-CN" altLang="en-US" sz="1575" dirty="0"/>
              <a:t> </a:t>
            </a:r>
            <a:r>
              <a:rPr lang="en-US" altLang="zh-CN" sz="1575" dirty="0"/>
              <a:t>of</a:t>
            </a:r>
            <a:r>
              <a:rPr lang="zh-CN" altLang="en-US" sz="1575" dirty="0"/>
              <a:t> </a:t>
            </a:r>
            <a:r>
              <a:rPr lang="en-US" altLang="zh-CN" sz="1575" dirty="0"/>
              <a:t>the</a:t>
            </a:r>
            <a:r>
              <a:rPr lang="zh-CN" altLang="en-US" sz="1575" dirty="0"/>
              <a:t> </a:t>
            </a:r>
            <a:r>
              <a:rPr lang="en-US" altLang="zh-CN" sz="1575" dirty="0"/>
              <a:t>network,</a:t>
            </a:r>
            <a:r>
              <a:rPr lang="zh-CN" altLang="en-US" sz="1575" dirty="0"/>
              <a:t> </a:t>
            </a:r>
            <a:r>
              <a:rPr lang="en-US" altLang="zh-CN" sz="1575" dirty="0"/>
              <a:t>measuring</a:t>
            </a:r>
            <a:r>
              <a:rPr lang="zh-CN" altLang="en-US" sz="1575" dirty="0"/>
              <a:t> </a:t>
            </a:r>
            <a:r>
              <a:rPr lang="en-US" altLang="zh-CN" sz="1575" dirty="0"/>
              <a:t>the</a:t>
            </a:r>
            <a:r>
              <a:rPr lang="zh-CN" altLang="en-US" sz="1575" dirty="0"/>
              <a:t> </a:t>
            </a:r>
            <a:r>
              <a:rPr lang="en-US" altLang="zh-CN" sz="1575" dirty="0"/>
              <a:t>network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95B10-D4C3-1D57-89A5-175D7CD3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9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46A39-EE71-A0D5-CCC2-CF44E9165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 web scraping acts are considered legal. Web scraping extract publicly available data is legal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dirty="0"/>
              <a:t>Web Scraping Rules</a:t>
            </a:r>
          </a:p>
          <a:p>
            <a:pPr lvl="1">
              <a:buSzPct val="120000"/>
            </a:pPr>
            <a:r>
              <a:rPr lang="en-US" sz="1200" dirty="0"/>
              <a:t>Check the </a:t>
            </a:r>
            <a:r>
              <a:rPr lang="en-US" sz="1200" dirty="0">
                <a:solidFill>
                  <a:srgbClr val="F20052"/>
                </a:solidFill>
              </a:rPr>
              <a:t>Terms and Conditions </a:t>
            </a:r>
            <a:r>
              <a:rPr lang="en-US" sz="1200" dirty="0"/>
              <a:t>of the website before we scrape it. The Legal Use of Data section will have the information about data that we all can use.</a:t>
            </a:r>
          </a:p>
          <a:p>
            <a:pPr lvl="1">
              <a:buSzPct val="120000"/>
            </a:pPr>
            <a:r>
              <a:rPr lang="en-US" sz="1200" dirty="0"/>
              <a:t>Keep the pace low. If we </a:t>
            </a:r>
            <a:r>
              <a:rPr lang="en-US" sz="1200" dirty="0">
                <a:solidFill>
                  <a:srgbClr val="F20052"/>
                </a:solidFill>
              </a:rPr>
              <a:t>request for data from the website too aggressively </a:t>
            </a:r>
            <a:r>
              <a:rPr lang="en-US" sz="1200" dirty="0"/>
              <a:t>with our bot or our program, it might be </a:t>
            </a:r>
            <a:r>
              <a:rPr lang="en-US" sz="1200" dirty="0">
                <a:solidFill>
                  <a:srgbClr val="F20052"/>
                </a:solidFill>
              </a:rPr>
              <a:t>considered as spamming</a:t>
            </a:r>
            <a:r>
              <a:rPr lang="en-US" sz="1200" dirty="0"/>
              <a:t>. Add wait time in between to make the program behave like a human.</a:t>
            </a:r>
          </a:p>
          <a:p>
            <a:pPr lvl="1">
              <a:buSzPct val="120000"/>
            </a:pPr>
            <a:r>
              <a:rPr lang="en-US" sz="1200" dirty="0"/>
              <a:t>Use </a:t>
            </a:r>
            <a:r>
              <a:rPr lang="en-US" sz="1200" dirty="0">
                <a:solidFill>
                  <a:srgbClr val="F20052"/>
                </a:solidFill>
              </a:rPr>
              <a:t>public content </a:t>
            </a:r>
            <a:r>
              <a:rPr lang="en-US" sz="1200" dirty="0"/>
              <a:t>only.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EA6DF-FFC9-6461-3F73-7302A1B6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Web Scraping Python Legal?</a:t>
            </a:r>
          </a:p>
        </p:txBody>
      </p:sp>
    </p:spTree>
    <p:extLst>
      <p:ext uri="{BB962C8B-B14F-4D97-AF65-F5344CB8AC3E}">
        <p14:creationId xmlns:p14="http://schemas.microsoft.com/office/powerpoint/2010/main" val="33647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128E4-F99B-310E-D2E2-4B7923541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50" dirty="0"/>
              <a:t>Common</a:t>
            </a:r>
            <a:r>
              <a:rPr lang="zh-CN" altLang="en-US" sz="1350" dirty="0"/>
              <a:t> </a:t>
            </a:r>
            <a:r>
              <a:rPr lang="en-US" altLang="zh-CN" sz="1350" dirty="0"/>
              <a:t>directives</a:t>
            </a:r>
            <a:endParaRPr lang="en-US" sz="1350" dirty="0"/>
          </a:p>
          <a:p>
            <a:pPr lvl="1">
              <a:buSzPct val="120000"/>
            </a:pPr>
            <a:r>
              <a:rPr lang="en-US" sz="1200" dirty="0"/>
              <a:t>User-</a:t>
            </a:r>
            <a:r>
              <a:rPr lang="en-US" altLang="zh-CN" sz="1200" dirty="0"/>
              <a:t>A</a:t>
            </a:r>
            <a:r>
              <a:rPr lang="en-US" sz="1200" dirty="0"/>
              <a:t>gent: * </a:t>
            </a:r>
            <a:r>
              <a:rPr lang="zh-CN" altLang="en-US" sz="1200" dirty="0"/>
              <a:t> </a:t>
            </a:r>
            <a:r>
              <a:rPr lang="en-HK" altLang="zh-CN" sz="1200" dirty="0"/>
              <a:t>	</a:t>
            </a:r>
            <a:r>
              <a:rPr lang="en-US" altLang="zh-CN" sz="1200" i="1" dirty="0">
                <a:solidFill>
                  <a:srgbClr val="2185C5"/>
                </a:solidFill>
              </a:rPr>
              <a:t>kind</a:t>
            </a:r>
            <a:r>
              <a:rPr lang="zh-CN" altLang="en-US" sz="1200" i="1" dirty="0">
                <a:solidFill>
                  <a:srgbClr val="2185C5"/>
                </a:solidFill>
              </a:rPr>
              <a:t> </a:t>
            </a:r>
            <a:r>
              <a:rPr lang="en-US" altLang="zh-CN" sz="1200" i="1" dirty="0">
                <a:solidFill>
                  <a:srgbClr val="2185C5"/>
                </a:solidFill>
              </a:rPr>
              <a:t>of</a:t>
            </a:r>
            <a:r>
              <a:rPr lang="zh-CN" altLang="en-US" sz="1200" i="1" dirty="0">
                <a:solidFill>
                  <a:srgbClr val="2185C5"/>
                </a:solidFill>
              </a:rPr>
              <a:t> </a:t>
            </a:r>
            <a:r>
              <a:rPr lang="en-US" altLang="zh-CN" sz="1200" i="1" dirty="0">
                <a:solidFill>
                  <a:srgbClr val="2185C5"/>
                </a:solidFill>
              </a:rPr>
              <a:t>bots</a:t>
            </a:r>
            <a:r>
              <a:rPr lang="zh-CN" altLang="en-US" sz="1200" i="1" dirty="0">
                <a:solidFill>
                  <a:srgbClr val="2185C5"/>
                </a:solidFill>
              </a:rPr>
              <a:t> </a:t>
            </a:r>
            <a:r>
              <a:rPr lang="en-US" altLang="zh-CN" sz="1200" i="1" dirty="0">
                <a:solidFill>
                  <a:srgbClr val="2185C5"/>
                </a:solidFill>
              </a:rPr>
              <a:t>or</a:t>
            </a:r>
            <a:r>
              <a:rPr lang="zh-CN" altLang="en-US" sz="1200" i="1" dirty="0">
                <a:solidFill>
                  <a:srgbClr val="2185C5"/>
                </a:solidFill>
              </a:rPr>
              <a:t> </a:t>
            </a:r>
            <a:r>
              <a:rPr lang="en-US" altLang="zh-CN" sz="1200" i="1" dirty="0">
                <a:solidFill>
                  <a:srgbClr val="2185C5"/>
                </a:solidFill>
              </a:rPr>
              <a:t>browsers</a:t>
            </a:r>
            <a:endParaRPr lang="en-US" sz="1200" i="1" dirty="0">
              <a:solidFill>
                <a:srgbClr val="2185C5"/>
              </a:solidFill>
            </a:endParaRPr>
          </a:p>
          <a:p>
            <a:pPr lvl="1">
              <a:buSzPct val="120000"/>
            </a:pPr>
            <a:r>
              <a:rPr lang="en-US" sz="1200" dirty="0"/>
              <a:t>Disallow: /</a:t>
            </a:r>
            <a:r>
              <a:rPr lang="zh-CN" altLang="en-US" sz="1200" dirty="0"/>
              <a:t>    </a:t>
            </a:r>
            <a:r>
              <a:rPr lang="en-HK" altLang="zh-CN" sz="1200" dirty="0"/>
              <a:t>	</a:t>
            </a:r>
            <a:r>
              <a:rPr lang="en-US" altLang="zh-CN" sz="1200" i="1" dirty="0">
                <a:solidFill>
                  <a:srgbClr val="2185C5"/>
                </a:solidFill>
              </a:rPr>
              <a:t>paths</a:t>
            </a:r>
            <a:r>
              <a:rPr lang="zh-CN" altLang="en-US" sz="1200" i="1" dirty="0">
                <a:solidFill>
                  <a:srgbClr val="2185C5"/>
                </a:solidFill>
              </a:rPr>
              <a:t> </a:t>
            </a:r>
            <a:r>
              <a:rPr lang="en-US" altLang="zh-CN" sz="1200" i="1" dirty="0">
                <a:solidFill>
                  <a:srgbClr val="2185C5"/>
                </a:solidFill>
              </a:rPr>
              <a:t>that</a:t>
            </a:r>
            <a:r>
              <a:rPr lang="zh-CN" altLang="en-US" sz="1200" i="1" dirty="0">
                <a:solidFill>
                  <a:srgbClr val="2185C5"/>
                </a:solidFill>
              </a:rPr>
              <a:t> </a:t>
            </a:r>
            <a:r>
              <a:rPr lang="en-US" altLang="zh-CN" sz="1200" i="1" dirty="0">
                <a:solidFill>
                  <a:srgbClr val="2185C5"/>
                </a:solidFill>
              </a:rPr>
              <a:t>are</a:t>
            </a:r>
            <a:r>
              <a:rPr lang="zh-CN" altLang="en-US" sz="1200" i="1" dirty="0">
                <a:solidFill>
                  <a:srgbClr val="2185C5"/>
                </a:solidFill>
              </a:rPr>
              <a:t> </a:t>
            </a:r>
            <a:r>
              <a:rPr lang="en-US" altLang="zh-CN" sz="1200" i="1" dirty="0">
                <a:solidFill>
                  <a:srgbClr val="2185C5"/>
                </a:solidFill>
              </a:rPr>
              <a:t>not</a:t>
            </a:r>
            <a:r>
              <a:rPr lang="zh-CN" altLang="en-US" sz="1200" i="1" dirty="0">
                <a:solidFill>
                  <a:srgbClr val="2185C5"/>
                </a:solidFill>
              </a:rPr>
              <a:t> </a:t>
            </a:r>
            <a:r>
              <a:rPr lang="en-US" altLang="zh-CN" sz="1200" i="1" dirty="0">
                <a:solidFill>
                  <a:srgbClr val="2185C5"/>
                </a:solidFill>
              </a:rPr>
              <a:t>allowed</a:t>
            </a:r>
            <a:r>
              <a:rPr lang="zh-CN" altLang="en-US" sz="1200" i="1" dirty="0">
                <a:solidFill>
                  <a:srgbClr val="2185C5"/>
                </a:solidFill>
              </a:rPr>
              <a:t> </a:t>
            </a:r>
            <a:r>
              <a:rPr lang="en-US" altLang="zh-CN" sz="1200" i="1" dirty="0">
                <a:solidFill>
                  <a:srgbClr val="2185C5"/>
                </a:solidFill>
              </a:rPr>
              <a:t>for</a:t>
            </a:r>
            <a:r>
              <a:rPr lang="zh-CN" altLang="en-US" sz="1200" i="1" dirty="0">
                <a:solidFill>
                  <a:srgbClr val="2185C5"/>
                </a:solidFill>
              </a:rPr>
              <a:t> </a:t>
            </a:r>
            <a:r>
              <a:rPr lang="en-US" altLang="zh-CN" sz="1200" i="1" dirty="0">
                <a:solidFill>
                  <a:srgbClr val="2185C5"/>
                </a:solidFill>
              </a:rPr>
              <a:t>robots</a:t>
            </a:r>
            <a:endParaRPr lang="en-US" sz="1200" i="1" dirty="0">
              <a:solidFill>
                <a:srgbClr val="2185C5"/>
              </a:solidFill>
            </a:endParaRPr>
          </a:p>
          <a:p>
            <a:pPr lvl="1">
              <a:buSzPct val="120000"/>
            </a:pPr>
            <a:r>
              <a:rPr lang="en-US" altLang="zh-CN" sz="1200" dirty="0"/>
              <a:t>Crawl-Delay:</a:t>
            </a:r>
            <a:r>
              <a:rPr lang="zh-CN" altLang="en-US" sz="1200" dirty="0"/>
              <a:t> </a:t>
            </a:r>
            <a:r>
              <a:rPr lang="en-US" altLang="zh-CN" sz="1200" dirty="0"/>
              <a:t>5	</a:t>
            </a:r>
            <a:r>
              <a:rPr lang="en-US" altLang="zh-CN" sz="1200" i="1" dirty="0">
                <a:solidFill>
                  <a:srgbClr val="2185C5"/>
                </a:solidFill>
              </a:rPr>
              <a:t>delay</a:t>
            </a:r>
            <a:r>
              <a:rPr lang="zh-CN" altLang="en-US" sz="1200" i="1" dirty="0">
                <a:solidFill>
                  <a:srgbClr val="2185C5"/>
                </a:solidFill>
              </a:rPr>
              <a:t> </a:t>
            </a:r>
            <a:r>
              <a:rPr lang="en-US" altLang="zh-CN" sz="1200" i="1" dirty="0">
                <a:solidFill>
                  <a:srgbClr val="2185C5"/>
                </a:solidFill>
              </a:rPr>
              <a:t>in</a:t>
            </a:r>
            <a:r>
              <a:rPr lang="zh-CN" altLang="en-US" sz="1200" i="1" dirty="0">
                <a:solidFill>
                  <a:srgbClr val="2185C5"/>
                </a:solidFill>
              </a:rPr>
              <a:t> </a:t>
            </a:r>
            <a:r>
              <a:rPr lang="en-US" altLang="zh-CN" sz="1200" i="1" dirty="0">
                <a:solidFill>
                  <a:srgbClr val="2185C5"/>
                </a:solidFill>
              </a:rPr>
              <a:t>seconds</a:t>
            </a:r>
            <a:r>
              <a:rPr lang="zh-CN" altLang="en-US" sz="1200" i="1" dirty="0">
                <a:solidFill>
                  <a:srgbClr val="2185C5"/>
                </a:solidFill>
              </a:rPr>
              <a:t> </a:t>
            </a:r>
            <a:r>
              <a:rPr lang="en-US" altLang="zh-CN" sz="1200" i="1" dirty="0">
                <a:solidFill>
                  <a:srgbClr val="2185C5"/>
                </a:solidFill>
              </a:rPr>
              <a:t>of</a:t>
            </a:r>
            <a:r>
              <a:rPr lang="zh-CN" altLang="en-US" sz="1200" i="1" dirty="0">
                <a:solidFill>
                  <a:srgbClr val="2185C5"/>
                </a:solidFill>
              </a:rPr>
              <a:t> </a:t>
            </a:r>
            <a:r>
              <a:rPr lang="en-US" altLang="zh-CN" sz="1200" i="1" dirty="0">
                <a:solidFill>
                  <a:srgbClr val="2185C5"/>
                </a:solidFill>
              </a:rPr>
              <a:t>consecutive</a:t>
            </a:r>
            <a:r>
              <a:rPr lang="zh-CN" altLang="en-US" sz="1200" i="1" dirty="0">
                <a:solidFill>
                  <a:srgbClr val="2185C5"/>
                </a:solidFill>
              </a:rPr>
              <a:t> </a:t>
            </a:r>
            <a:r>
              <a:rPr lang="en-US" altLang="zh-CN" sz="1200" i="1" dirty="0">
                <a:solidFill>
                  <a:srgbClr val="2185C5"/>
                </a:solidFill>
              </a:rPr>
              <a:t>requests</a:t>
            </a:r>
          </a:p>
          <a:p>
            <a:pPr lvl="1">
              <a:buSzPct val="120000"/>
            </a:pPr>
            <a:r>
              <a:rPr lang="en-US" altLang="zh-CN" sz="1200" dirty="0"/>
              <a:t>Sitemap:</a:t>
            </a:r>
            <a:r>
              <a:rPr lang="zh-CN" altLang="en-US" sz="1200" dirty="0"/>
              <a:t> </a:t>
            </a:r>
            <a:r>
              <a:rPr lang="en-US" altLang="zh-CN" sz="1200" dirty="0"/>
              <a:t>xxx</a:t>
            </a:r>
            <a:r>
              <a:rPr lang="zh-CN" altLang="en-US" sz="1200" dirty="0"/>
              <a:t> </a:t>
            </a:r>
            <a:r>
              <a:rPr lang="en-HK" altLang="zh-CN" sz="1200" dirty="0"/>
              <a:t>	</a:t>
            </a:r>
            <a:r>
              <a:rPr lang="en-US" altLang="zh-CN" sz="1200" i="1" dirty="0">
                <a:solidFill>
                  <a:srgbClr val="2185C5"/>
                </a:solidFill>
              </a:rPr>
              <a:t>organization</a:t>
            </a:r>
            <a:r>
              <a:rPr lang="zh-CN" altLang="en-US" sz="1200" i="1" dirty="0">
                <a:solidFill>
                  <a:srgbClr val="2185C5"/>
                </a:solidFill>
              </a:rPr>
              <a:t> </a:t>
            </a:r>
            <a:r>
              <a:rPr lang="en-US" altLang="zh-CN" sz="1200" i="1" dirty="0">
                <a:solidFill>
                  <a:srgbClr val="2185C5"/>
                </a:solidFill>
              </a:rPr>
              <a:t>of</a:t>
            </a:r>
            <a:r>
              <a:rPr lang="zh-CN" altLang="en-US" sz="1200" i="1" dirty="0">
                <a:solidFill>
                  <a:srgbClr val="2185C5"/>
                </a:solidFill>
              </a:rPr>
              <a:t> </a:t>
            </a:r>
            <a:r>
              <a:rPr lang="en-US" altLang="zh-CN" sz="1200" i="1" dirty="0">
                <a:solidFill>
                  <a:srgbClr val="2185C5"/>
                </a:solidFill>
              </a:rPr>
              <a:t>links</a:t>
            </a:r>
            <a:r>
              <a:rPr lang="zh-CN" altLang="en-US" sz="1200" i="1" dirty="0">
                <a:solidFill>
                  <a:srgbClr val="2185C5"/>
                </a:solidFill>
              </a:rPr>
              <a:t> </a:t>
            </a:r>
            <a:r>
              <a:rPr lang="en-US" altLang="zh-CN" sz="1200" i="1" dirty="0">
                <a:solidFill>
                  <a:srgbClr val="2185C5"/>
                </a:solidFill>
              </a:rPr>
              <a:t>of</a:t>
            </a:r>
            <a:r>
              <a:rPr lang="zh-CN" altLang="en-US" sz="1200" i="1" dirty="0">
                <a:solidFill>
                  <a:srgbClr val="2185C5"/>
                </a:solidFill>
              </a:rPr>
              <a:t> </a:t>
            </a:r>
            <a:r>
              <a:rPr lang="en-US" altLang="zh-CN" sz="1200" i="1" dirty="0">
                <a:solidFill>
                  <a:srgbClr val="2185C5"/>
                </a:solidFill>
              </a:rPr>
              <a:t>a</a:t>
            </a:r>
            <a:r>
              <a:rPr lang="zh-CN" altLang="en-US" sz="1200" i="1" dirty="0">
                <a:solidFill>
                  <a:srgbClr val="2185C5"/>
                </a:solidFill>
              </a:rPr>
              <a:t> </a:t>
            </a:r>
            <a:r>
              <a:rPr lang="en-US" altLang="zh-CN" sz="1200" i="1" dirty="0">
                <a:solidFill>
                  <a:srgbClr val="2185C5"/>
                </a:solidFill>
              </a:rPr>
              <a:t>website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10D9D-1B29-26E6-9096-650EDEAF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Robots.txt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1C7C7-B168-1DAF-9C71-D93CDF2B3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872" y="2760736"/>
            <a:ext cx="4873653" cy="144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0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6CA49C-9407-5937-228C-135CB78D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0" y="1472115"/>
            <a:ext cx="2745742" cy="2951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B21EF6-DB83-CC4F-463A-343500BBB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892" y="1472115"/>
            <a:ext cx="3233951" cy="27778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7BE4DA-1747-4E88-1799-CA8CFF07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Robots.txt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8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31B72-1059-E221-668D-375B986FC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50" dirty="0"/>
              <a:t>Python Web scraping is the </a:t>
            </a:r>
            <a:r>
              <a:rPr lang="en-US" altLang="zh-CN" sz="1350" dirty="0">
                <a:solidFill>
                  <a:srgbClr val="2185C5"/>
                </a:solidFill>
              </a:rPr>
              <a:t>process of collecting data from the web</a:t>
            </a:r>
            <a:r>
              <a:rPr lang="en-US" altLang="zh-CN" sz="1350" dirty="0"/>
              <a:t>. Web scraping in Python involves </a:t>
            </a:r>
            <a:r>
              <a:rPr lang="en-US" altLang="zh-CN" sz="1350" dirty="0">
                <a:solidFill>
                  <a:srgbClr val="2185C5"/>
                </a:solidFill>
              </a:rPr>
              <a:t>automating the process of fetching data from the web</a:t>
            </a:r>
            <a:r>
              <a:rPr lang="en-US" altLang="zh-CN" sz="1350" dirty="0"/>
              <a:t>. </a:t>
            </a:r>
          </a:p>
          <a:p>
            <a:r>
              <a:rPr lang="en-US" altLang="zh-CN" sz="1350" dirty="0"/>
              <a:t>In order to fetch the web data, </a:t>
            </a:r>
            <a:r>
              <a:rPr lang="en-US" altLang="zh-CN" sz="1350" dirty="0">
                <a:solidFill>
                  <a:srgbClr val="2185C5"/>
                </a:solidFill>
              </a:rPr>
              <a:t>all we need is the URL </a:t>
            </a:r>
            <a:r>
              <a:rPr lang="en-US" altLang="zh-CN" sz="1350" dirty="0"/>
              <a:t>or the </a:t>
            </a:r>
            <a:r>
              <a:rPr lang="en-US" altLang="zh-CN" sz="1350" dirty="0">
                <a:solidFill>
                  <a:srgbClr val="2185C5"/>
                </a:solidFill>
              </a:rPr>
              <a:t>web address</a:t>
            </a:r>
            <a:r>
              <a:rPr lang="en-US" altLang="zh-CN" sz="1350" dirty="0"/>
              <a:t> that we want to scrape from. </a:t>
            </a:r>
          </a:p>
          <a:p>
            <a:r>
              <a:rPr lang="en-US" altLang="zh-CN" sz="1350" dirty="0">
                <a:solidFill>
                  <a:srgbClr val="2185C5"/>
                </a:solidFill>
              </a:rPr>
              <a:t>Transform the</a:t>
            </a:r>
            <a:r>
              <a:rPr lang="zh-CN" altLang="en-US" sz="1350" dirty="0">
                <a:solidFill>
                  <a:srgbClr val="2185C5"/>
                </a:solidFill>
              </a:rPr>
              <a:t> </a:t>
            </a:r>
            <a:r>
              <a:rPr lang="en-US" altLang="zh-CN" sz="1350" dirty="0">
                <a:solidFill>
                  <a:srgbClr val="2185C5"/>
                </a:solidFill>
              </a:rPr>
              <a:t>data</a:t>
            </a:r>
            <a:r>
              <a:rPr lang="zh-CN" altLang="en-US" sz="1350" dirty="0">
                <a:solidFill>
                  <a:srgbClr val="2185C5"/>
                </a:solidFill>
              </a:rPr>
              <a:t> </a:t>
            </a:r>
            <a:r>
              <a:rPr lang="en-US" altLang="zh-CN" sz="1350" dirty="0">
                <a:solidFill>
                  <a:srgbClr val="2185C5"/>
                </a:solidFill>
              </a:rPr>
              <a:t>in</a:t>
            </a:r>
            <a:r>
              <a:rPr lang="zh-CN" altLang="en-US" sz="1350" dirty="0">
                <a:solidFill>
                  <a:srgbClr val="2185C5"/>
                </a:solidFill>
              </a:rPr>
              <a:t> </a:t>
            </a:r>
            <a:r>
              <a:rPr lang="en-US" altLang="zh-CN" sz="1350" dirty="0">
                <a:solidFill>
                  <a:srgbClr val="2185C5"/>
                </a:solidFill>
              </a:rPr>
              <a:t>unstructured</a:t>
            </a:r>
            <a:r>
              <a:rPr lang="zh-CN" altLang="en-US" sz="1350" dirty="0">
                <a:solidFill>
                  <a:srgbClr val="2185C5"/>
                </a:solidFill>
              </a:rPr>
              <a:t> </a:t>
            </a:r>
            <a:r>
              <a:rPr lang="en-US" altLang="zh-CN" sz="1350" dirty="0">
                <a:solidFill>
                  <a:srgbClr val="2185C5"/>
                </a:solidFill>
              </a:rPr>
              <a:t>form into a structured form</a:t>
            </a:r>
            <a:r>
              <a:rPr lang="en-US" altLang="zh-CN" sz="1350" dirty="0"/>
              <a:t>.</a:t>
            </a:r>
          </a:p>
          <a:p>
            <a:r>
              <a:rPr lang="en-US" altLang="zh-CN" sz="1350" dirty="0">
                <a:solidFill>
                  <a:srgbClr val="2185C5"/>
                </a:solidFill>
              </a:rPr>
              <a:t>Store the data </a:t>
            </a:r>
            <a:r>
              <a:rPr lang="en-US" altLang="zh-CN" sz="1350" dirty="0"/>
              <a:t>for further processing. </a:t>
            </a:r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95B10-D4C3-1D57-89A5-175D7CD3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Scraping</a:t>
            </a:r>
            <a:r>
              <a:rPr lang="zh-CN" altLang="en-US" dirty="0"/>
              <a:t> </a:t>
            </a:r>
            <a:r>
              <a:rPr lang="en-US" altLang="zh-CN" dirty="0"/>
              <a:t>Workflow</a:t>
            </a:r>
            <a:endParaRPr lang="en-US" dirty="0"/>
          </a:p>
        </p:txBody>
      </p:sp>
      <p:pic>
        <p:nvPicPr>
          <p:cNvPr id="3074" name="Picture 2" descr="How to Perform Web Scraping Using Python">
            <a:extLst>
              <a:ext uri="{FF2B5EF4-FFF2-40B4-BE49-F238E27FC236}">
                <a16:creationId xmlns:a16="http://schemas.microsoft.com/office/drawing/2014/main" id="{972BC804-A930-0211-92BF-6444F93B5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3539159"/>
            <a:ext cx="4147059" cy="145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4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7FA7-24FC-C42C-3588-72B4EF0DC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25" dirty="0"/>
              <a:t>For </a:t>
            </a:r>
            <a:r>
              <a:rPr lang="en-US" sz="1125" dirty="0">
                <a:solidFill>
                  <a:srgbClr val="2185C5"/>
                </a:solidFill>
              </a:rPr>
              <a:t>performing HTTP requests</a:t>
            </a:r>
            <a:r>
              <a:rPr lang="en-US" sz="1125" dirty="0"/>
              <a:t>: </a:t>
            </a:r>
            <a:r>
              <a:rPr lang="en-US" sz="1125" dirty="0">
                <a:solidFill>
                  <a:srgbClr val="2185C5"/>
                </a:solidFill>
              </a:rPr>
              <a:t>Import Python requests</a:t>
            </a:r>
          </a:p>
          <a:p>
            <a:r>
              <a:rPr lang="en-US" sz="1125" dirty="0"/>
              <a:t>For handling all of the HTML processing: Import </a:t>
            </a:r>
            <a:r>
              <a:rPr lang="en-US" sz="1125" dirty="0" err="1"/>
              <a:t>BeautifulSoup</a:t>
            </a:r>
            <a:r>
              <a:rPr lang="en-US" sz="1125" dirty="0"/>
              <a:t> from bs4</a:t>
            </a:r>
          </a:p>
          <a:p>
            <a:endParaRPr lang="en-US" sz="1125" dirty="0"/>
          </a:p>
          <a:p>
            <a:endParaRPr lang="en-US" sz="1125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439F6-BDC8-54A0-566F-108FA349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929000" cy="85740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Libs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Scraping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53634-6355-66A4-45AD-B54C34213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45" y="2163724"/>
            <a:ext cx="5634939" cy="205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1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39F6-BDC8-54A0-566F-108FA349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6113298" cy="85740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Libs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Scraping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1908B-4A97-C69D-AD62-D107017A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73" y="1373588"/>
            <a:ext cx="4447531" cy="362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5203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12749</TotalTime>
  <Words>335</Words>
  <Application>Microsoft Macintosh PowerPoint</Application>
  <PresentationFormat>Custom</PresentationFormat>
  <Paragraphs>43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Lato</vt:lpstr>
      <vt:lpstr>Wingdings</vt:lpstr>
      <vt:lpstr>Amazon Ember Light</vt:lpstr>
      <vt:lpstr>Helvetica Neue LT Std 65 Medium</vt:lpstr>
      <vt:lpstr>Arial</vt:lpstr>
      <vt:lpstr>Arial</vt:lpstr>
      <vt:lpstr>Times New Roman</vt:lpstr>
      <vt:lpstr>Lucida Sans Unicode</vt:lpstr>
      <vt:lpstr>Raleway</vt:lpstr>
      <vt:lpstr>Antonio template</vt:lpstr>
      <vt:lpstr>Image</vt:lpstr>
      <vt:lpstr>CDS4004 – Lecture 11 Network Constructions</vt:lpstr>
      <vt:lpstr>Network Constructions</vt:lpstr>
      <vt:lpstr>Network Construction</vt:lpstr>
      <vt:lpstr>Is Web Scraping Python Legal?</vt:lpstr>
      <vt:lpstr>Robots.txt</vt:lpstr>
      <vt:lpstr>Robots.txt</vt:lpstr>
      <vt:lpstr>Web Scraping Workflow</vt:lpstr>
      <vt:lpstr>Python Libs for Web Scraping</vt:lpstr>
      <vt:lpstr>Python Libs for Web Scraping</vt:lpstr>
      <vt:lpstr>Python Libs for Web Scraping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CDS3001 – Databases and Data Warehouses Term 1 2022/23</dc:title>
  <cp:lastModifiedBy>FONG Chi Kit Ken (DAI)</cp:lastModifiedBy>
  <cp:revision>8</cp:revision>
  <cp:lastPrinted>2025-02-25T09:48:04Z</cp:lastPrinted>
  <dcterms:modified xsi:type="dcterms:W3CDTF">2025-03-19T04:26:48Z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7ce0bc-1ec2-41cb-8ddc-b020b80710b7_Enabled">
    <vt:lpwstr>true</vt:lpwstr>
  </property>
  <property fmtid="{D5CDD505-2E9C-101B-9397-08002B2CF9AE}" pid="3" name="MSIP_Label_0c7ce0bc-1ec2-41cb-8ddc-b020b80710b7_SetDate">
    <vt:lpwstr>2023-09-25T07:49:12Z</vt:lpwstr>
  </property>
  <property fmtid="{D5CDD505-2E9C-101B-9397-08002B2CF9AE}" pid="4" name="MSIP_Label_0c7ce0bc-1ec2-41cb-8ddc-b020b80710b7_Method">
    <vt:lpwstr>Standard</vt:lpwstr>
  </property>
  <property fmtid="{D5CDD505-2E9C-101B-9397-08002B2CF9AE}" pid="5" name="MSIP_Label_0c7ce0bc-1ec2-41cb-8ddc-b020b80710b7_Name">
    <vt:lpwstr>Restricted (Internal data)</vt:lpwstr>
  </property>
  <property fmtid="{D5CDD505-2E9C-101B-9397-08002B2CF9AE}" pid="6" name="MSIP_Label_0c7ce0bc-1ec2-41cb-8ddc-b020b80710b7_SiteId">
    <vt:lpwstr>fe90179d-8207-4cb2-8834-0ce27ee0162d</vt:lpwstr>
  </property>
  <property fmtid="{D5CDD505-2E9C-101B-9397-08002B2CF9AE}" pid="7" name="MSIP_Label_0c7ce0bc-1ec2-41cb-8ddc-b020b80710b7_ActionId">
    <vt:lpwstr>f201e4da-f3d1-4373-88fe-5f3406b883d5</vt:lpwstr>
  </property>
  <property fmtid="{D5CDD505-2E9C-101B-9397-08002B2CF9AE}" pid="8" name="MSIP_Label_0c7ce0bc-1ec2-41cb-8ddc-b020b80710b7_ContentBits">
    <vt:lpwstr>0</vt:lpwstr>
  </property>
</Properties>
</file>