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318" r:id="rId3"/>
    <p:sldId id="947" r:id="rId4"/>
    <p:sldId id="949" r:id="rId5"/>
    <p:sldId id="1070" r:id="rId6"/>
    <p:sldId id="1083" r:id="rId7"/>
    <p:sldId id="1099" r:id="rId8"/>
    <p:sldId id="1100" r:id="rId9"/>
    <p:sldId id="1101" r:id="rId10"/>
    <p:sldId id="1102" r:id="rId11"/>
    <p:sldId id="1103" r:id="rId12"/>
    <p:sldId id="1085" r:id="rId13"/>
    <p:sldId id="1068" r:id="rId14"/>
    <p:sldId id="1086" r:id="rId15"/>
    <p:sldId id="1089" r:id="rId16"/>
    <p:sldId id="1090" r:id="rId17"/>
    <p:sldId id="1087" r:id="rId18"/>
    <p:sldId id="1092" r:id="rId19"/>
    <p:sldId id="1091" r:id="rId20"/>
    <p:sldId id="1093" r:id="rId21"/>
    <p:sldId id="952" r:id="rId22"/>
    <p:sldId id="1094" r:id="rId23"/>
    <p:sldId id="1096" r:id="rId24"/>
    <p:sldId id="1095" r:id="rId25"/>
    <p:sldId id="1097" r:id="rId26"/>
    <p:sldId id="1098" r:id="rId27"/>
    <p:sldId id="1073" r:id="rId28"/>
    <p:sldId id="945" r:id="rId29"/>
    <p:sldId id="953" r:id="rId30"/>
    <p:sldId id="955" r:id="rId31"/>
  </p:sldIdLst>
  <p:sldSz cx="6858000" cy="5143500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Lucida Sans Unicode" panose="020B0602030504020204" pitchFamily="34" charset="0"/>
      <p:regular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Raleway" pitchFamily="2" charset="77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2CFDD51-2CDA-D646-882B-A2B83DF3B5E7}">
          <p14:sldIdLst>
            <p14:sldId id="256"/>
            <p14:sldId id="318"/>
            <p14:sldId id="947"/>
            <p14:sldId id="949"/>
            <p14:sldId id="1070"/>
            <p14:sldId id="1083"/>
            <p14:sldId id="1099"/>
            <p14:sldId id="1100"/>
            <p14:sldId id="1101"/>
            <p14:sldId id="1102"/>
            <p14:sldId id="1103"/>
            <p14:sldId id="1085"/>
            <p14:sldId id="1068"/>
            <p14:sldId id="1086"/>
            <p14:sldId id="1089"/>
            <p14:sldId id="1090"/>
            <p14:sldId id="1087"/>
            <p14:sldId id="1092"/>
            <p14:sldId id="1091"/>
            <p14:sldId id="1093"/>
            <p14:sldId id="952"/>
            <p14:sldId id="1094"/>
            <p14:sldId id="1096"/>
            <p14:sldId id="1095"/>
            <p14:sldId id="1097"/>
            <p14:sldId id="1098"/>
            <p14:sldId id="1073"/>
            <p14:sldId id="945"/>
            <p14:sldId id="953"/>
            <p14:sldId id="9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5C5"/>
    <a:srgbClr val="F20052"/>
    <a:srgbClr val="FF0000"/>
    <a:srgbClr val="FF9715"/>
    <a:srgbClr val="2185C6"/>
    <a:srgbClr val="F2F2F2"/>
    <a:srgbClr val="1F85C6"/>
    <a:srgbClr val="7C8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7B8F8-C3F4-754C-9ACE-F1D4F82860E8}" v="1416" dt="2024-04-14T12:08:22.340"/>
  </p1510:revLst>
</p1510:revInfo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27"/>
    <p:restoredTop sz="96727"/>
  </p:normalViewPr>
  <p:slideViewPr>
    <p:cSldViewPr snapToGrid="0">
      <p:cViewPr varScale="1">
        <p:scale>
          <a:sx n="209" d="100"/>
          <a:sy n="209" d="100"/>
        </p:scale>
        <p:origin x="2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ity#cite_note-Lawyer2015-14" TargetMode="External"/><Relationship Id="rId7" Type="http://schemas.openxmlformats.org/officeDocument/2006/relationships/hyperlink" Target="https://en.wikipedia.org/wiki/Centrality#cite_note-Ghoshal2011-18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entrality#cite_note-Sikic2013-17" TargetMode="External"/><Relationship Id="rId5" Type="http://schemas.openxmlformats.org/officeDocument/2006/relationships/hyperlink" Target="https://en.wikipedia.org/wiki/Centrality#cite_note-Bauer2012-16" TargetMode="External"/><Relationship Id="rId4" Type="http://schemas.openxmlformats.org/officeDocument/2006/relationships/hyperlink" Target="https://en.wikipedia.org/wiki/Centrality#cite_note-daSilva2012-15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卡茨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EB365-3B45-F945-87EA-72599E0EB1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22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</a:t>
            </a:r>
            <a:r>
              <a:rPr lang="zh-TW" altLang="en-US" dirty="0"/>
              <a:t>美</a:t>
            </a:r>
            <a:r>
              <a:rPr lang="en-US" altLang="zh-TW" dirty="0"/>
              <a:t>: ˈ</a:t>
            </a:r>
            <a:r>
              <a:rPr lang="en-US" dirty="0" err="1"/>
              <a:t>fæləsi</a:t>
            </a:r>
            <a:r>
              <a:rPr lang="en-US" dirty="0"/>
              <a:t>] [</a:t>
            </a:r>
            <a:r>
              <a:rPr lang="zh-TW" altLang="en-US" dirty="0"/>
              <a:t>英</a:t>
            </a:r>
            <a:r>
              <a:rPr lang="en-US" altLang="zh-TW" dirty="0"/>
              <a:t>: ˈ</a:t>
            </a:r>
            <a:r>
              <a:rPr lang="en-US" dirty="0" err="1"/>
              <a:t>fæləsi</a:t>
            </a:r>
            <a:r>
              <a:rPr lang="en-US" dirty="0"/>
              <a:t>] </a:t>
            </a:r>
          </a:p>
          <a:p>
            <a:r>
              <a:rPr lang="en-HK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 the majority of other network nodes the rankings may be meaningless.</a:t>
            </a:r>
            <a:r>
              <a:rPr lang="en-HK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/>
              </a:rPr>
              <a:t>[14]</a:t>
            </a:r>
            <a:r>
              <a:rPr lang="en-HK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/>
              </a:rPr>
              <a:t>[15]</a:t>
            </a:r>
            <a:r>
              <a:rPr lang="en-HK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/>
              </a:rPr>
              <a:t>[16]</a:t>
            </a:r>
            <a:r>
              <a:rPr lang="en-HK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/>
              </a:rPr>
              <a:t>[17]</a:t>
            </a:r>
            <a:r>
              <a:rPr lang="en-HK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This explains why, for example, only the first few results of a Google image search appear in a reasonable order. The </a:t>
            </a:r>
            <a:r>
              <a:rPr lang="en-HK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pagerank</a:t>
            </a:r>
            <a:r>
              <a:rPr lang="en-HK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is a highly unstable measure, showing frequent rank reversals after small adjustments of the jump parameter.</a:t>
            </a:r>
            <a:r>
              <a:rPr lang="en-HK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/>
              </a:rPr>
              <a:t>[18]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EB365-3B45-F945-87EA-72599E0EB1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4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a,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EB365-3B45-F945-87EA-72599E0EB1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0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</a:p>
          <a:p>
            <a:r>
              <a:rPr lang="en-US" altLang="zh-CN" dirty="0"/>
              <a:t>B:</a:t>
            </a:r>
            <a:r>
              <a:rPr lang="zh-CN" altLang="en-US" dirty="0"/>
              <a:t> </a:t>
            </a:r>
            <a:r>
              <a:rPr lang="en-US" altLang="zh-CN" dirty="0"/>
              <a:t>1+1+1/2</a:t>
            </a:r>
            <a:r>
              <a:rPr lang="zh-CN" altLang="en-US" dirty="0"/>
              <a:t> *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1/3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EB365-3B45-F945-87EA-72599E0EB1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9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*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* </a:t>
            </a:r>
            <a:r>
              <a:rPr lang="en-US" altLang="zh-CN" dirty="0"/>
              <a:t>4</a:t>
            </a:r>
            <a:r>
              <a:rPr lang="zh-CN" altLang="en-US" dirty="0"/>
              <a:t> 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*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endParaRPr lang="en-HK" altLang="zh-CN" dirty="0"/>
          </a:p>
          <a:p>
            <a:r>
              <a:rPr lang="en-US" altLang="zh-CN" dirty="0"/>
              <a:t>D: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* </a:t>
            </a:r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/2</a:t>
            </a:r>
            <a:endParaRPr lang="en-HK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EB365-3B45-F945-87EA-72599E0EB1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66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*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* </a:t>
            </a:r>
            <a:r>
              <a:rPr lang="en-US" altLang="zh-CN" dirty="0"/>
              <a:t>4</a:t>
            </a:r>
            <a:r>
              <a:rPr lang="zh-CN" altLang="en-US" dirty="0"/>
              <a:t> 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*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endParaRPr lang="en-HK" altLang="zh-CN" dirty="0"/>
          </a:p>
          <a:p>
            <a:r>
              <a:rPr lang="en-US" altLang="zh-CN" dirty="0"/>
              <a:t>D: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* </a:t>
            </a:r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/2</a:t>
            </a:r>
            <a:endParaRPr lang="en-HK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EB365-3B45-F945-87EA-72599E0EB1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*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* </a:t>
            </a:r>
            <a:r>
              <a:rPr lang="en-US" altLang="zh-CN" dirty="0"/>
              <a:t>4</a:t>
            </a:r>
            <a:r>
              <a:rPr lang="zh-CN" altLang="en-US" dirty="0"/>
              <a:t> 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*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endParaRPr lang="en-HK" altLang="zh-CN" dirty="0"/>
          </a:p>
          <a:p>
            <a:r>
              <a:rPr lang="en-US" altLang="zh-CN" dirty="0"/>
              <a:t>D: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* </a:t>
            </a:r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/2</a:t>
            </a:r>
            <a:endParaRPr lang="en-HK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EB365-3B45-F945-87EA-72599E0EB1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8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*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* </a:t>
            </a:r>
            <a:r>
              <a:rPr lang="en-US" altLang="zh-CN" dirty="0"/>
              <a:t>4</a:t>
            </a:r>
            <a:r>
              <a:rPr lang="zh-CN" altLang="en-US" dirty="0"/>
              <a:t> 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*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endParaRPr lang="en-HK" altLang="zh-CN" dirty="0"/>
          </a:p>
          <a:p>
            <a:r>
              <a:rPr lang="en-US" altLang="zh-CN" dirty="0"/>
              <a:t>D: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* </a:t>
            </a:r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/2</a:t>
            </a:r>
            <a:endParaRPr lang="en-HK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EB365-3B45-F945-87EA-72599E0EB1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3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*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* </a:t>
            </a:r>
            <a:r>
              <a:rPr lang="en-US" altLang="zh-CN" dirty="0"/>
              <a:t>4</a:t>
            </a:r>
            <a:r>
              <a:rPr lang="zh-CN" altLang="en-US" dirty="0"/>
              <a:t> 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*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endParaRPr lang="en-HK" altLang="zh-CN" dirty="0"/>
          </a:p>
          <a:p>
            <a:r>
              <a:rPr lang="en-US" altLang="zh-CN" dirty="0"/>
              <a:t>D: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* </a:t>
            </a:r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/2</a:t>
            </a:r>
            <a:endParaRPr lang="en-HK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EB365-3B45-F945-87EA-72599E0EB1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27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卡茨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EB365-3B45-F945-87EA-72599E0EB1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7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5517275" y="5066325"/>
            <a:ext cx="670275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1" name="Google Shape;41;p6"/>
          <p:cNvSpPr/>
          <p:nvPr/>
        </p:nvSpPr>
        <p:spPr>
          <a:xfrm>
            <a:off x="6187735" y="5066325"/>
            <a:ext cx="670275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2" name="Google Shape;42;p6"/>
          <p:cNvSpPr/>
          <p:nvPr/>
        </p:nvSpPr>
        <p:spPr>
          <a:xfrm>
            <a:off x="1" y="5066325"/>
            <a:ext cx="670275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3" name="Google Shape;43;p6"/>
          <p:cNvSpPr/>
          <p:nvPr/>
        </p:nvSpPr>
        <p:spPr>
          <a:xfrm>
            <a:off x="670283" y="5066325"/>
            <a:ext cx="484695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70275" y="358388"/>
            <a:ext cx="48469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670219" y="1200150"/>
            <a:ext cx="2352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66700">
              <a:spcBef>
                <a:spcPts val="450"/>
              </a:spcBef>
              <a:spcAft>
                <a:spcPts val="0"/>
              </a:spcAft>
              <a:buSzPts val="2000"/>
              <a:buChar char="▷"/>
              <a:defRPr sz="1500"/>
            </a:lvl1pPr>
            <a:lvl2pPr marL="685800" lvl="1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2pPr>
            <a:lvl3pPr marL="1028700" lvl="2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3pPr>
            <a:lvl4pPr marL="1371600" lvl="3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1714500" lvl="4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057400" lvl="5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2400300" lvl="6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2743200" lvl="7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3086100" lvl="8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3164592" y="1200150"/>
            <a:ext cx="2352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66700">
              <a:spcBef>
                <a:spcPts val="450"/>
              </a:spcBef>
              <a:spcAft>
                <a:spcPts val="0"/>
              </a:spcAft>
              <a:buSzPts val="2000"/>
              <a:buChar char="▷"/>
              <a:defRPr sz="1500"/>
            </a:lvl1pPr>
            <a:lvl2pPr marL="685800" lvl="1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2pPr>
            <a:lvl3pPr marL="1028700" lvl="2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3pPr>
            <a:lvl4pPr marL="1371600" lvl="3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1714500" lvl="4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057400" lvl="5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2400300" lvl="6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2743200" lvl="7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3086100" lvl="8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42901"/>
            <a:ext cx="6858001" cy="342900"/>
          </a:xfrm>
        </p:spPr>
        <p:txBody>
          <a:bodyPr anchor="b">
            <a:noAutofit/>
          </a:bodyPr>
          <a:lstStyle>
            <a:lvl1pPr marL="257175" indent="0">
              <a:defRPr sz="1575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232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3920" y="2762725"/>
            <a:ext cx="5052375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453685" y="2533163"/>
            <a:ext cx="54135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2" name="Google Shape;12;p2"/>
          <p:cNvSpPr/>
          <p:nvPr/>
        </p:nvSpPr>
        <p:spPr>
          <a:xfrm>
            <a:off x="4994896" y="2533163"/>
            <a:ext cx="54135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54135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" name="Google Shape;14;p2"/>
          <p:cNvSpPr/>
          <p:nvPr/>
        </p:nvSpPr>
        <p:spPr>
          <a:xfrm>
            <a:off x="541070" y="2533163"/>
            <a:ext cx="3912525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  <p:extLst>
      <p:ext uri="{BB962C8B-B14F-4D97-AF65-F5344CB8AC3E}">
        <p14:creationId xmlns:p14="http://schemas.microsoft.com/office/powerpoint/2010/main" val="304531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 hasCustomPrompt="1"/>
          </p:nvPr>
        </p:nvSpPr>
        <p:spPr>
          <a:xfrm>
            <a:off x="670275" y="1373588"/>
            <a:ext cx="569015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 sz="1400">
                <a:solidFill>
                  <a:schemeClr val="dk1"/>
                </a:solidFill>
              </a:defRPr>
            </a:lvl1pPr>
            <a:lvl2pPr marL="68580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1400" b="0" i="0">
                <a:solidFill>
                  <a:schemeClr val="dk1"/>
                </a:solidFill>
              </a:defRPr>
            </a:lvl2pPr>
            <a:lvl3pPr marL="1028700" lvl="2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1400">
                <a:solidFill>
                  <a:schemeClr val="dk1"/>
                </a:solidFill>
              </a:defRPr>
            </a:lvl3pPr>
            <a:lvl4pPr marL="1371600" lvl="3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1400">
                <a:solidFill>
                  <a:schemeClr val="dk1"/>
                </a:solidFill>
              </a:defRPr>
            </a:lvl4pPr>
            <a:lvl5pPr marL="1714500" lvl="4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1400">
                <a:solidFill>
                  <a:schemeClr val="dk1"/>
                </a:solidFill>
              </a:defRPr>
            </a:lvl5pPr>
            <a:lvl6pPr marL="2057400" lvl="5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24003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2743200" lvl="7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3086100" lvl="8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Text</a:t>
            </a:r>
          </a:p>
          <a:p>
            <a:pPr lvl="1"/>
            <a:r>
              <a:rPr lang="en-US"/>
              <a:t>Text2</a:t>
            </a:r>
          </a:p>
          <a:p>
            <a:pPr lvl="2"/>
            <a:r>
              <a:rPr lang="en-US"/>
              <a:t>Text3</a:t>
            </a:r>
          </a:p>
          <a:p>
            <a:pPr lvl="3"/>
            <a:r>
              <a:rPr lang="en-US"/>
              <a:t>Text4</a:t>
            </a:r>
          </a:p>
          <a:p>
            <a:pPr lvl="4"/>
            <a:r>
              <a:rPr lang="en-US"/>
              <a:t>Text5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5517275" y="5066325"/>
            <a:ext cx="670275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5" name="Google Shape;35;p5"/>
          <p:cNvSpPr/>
          <p:nvPr/>
        </p:nvSpPr>
        <p:spPr>
          <a:xfrm>
            <a:off x="6187734" y="5066325"/>
            <a:ext cx="670275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670275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5"/>
          <p:cNvSpPr/>
          <p:nvPr/>
        </p:nvSpPr>
        <p:spPr>
          <a:xfrm>
            <a:off x="670283" y="5066325"/>
            <a:ext cx="484695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441E3-85C9-4319-83FB-4EBB0558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25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ART 2 (full-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42901"/>
            <a:ext cx="6858001" cy="342900"/>
          </a:xfrm>
        </p:spPr>
        <p:txBody>
          <a:bodyPr anchor="b">
            <a:normAutofit/>
          </a:bodyPr>
          <a:lstStyle>
            <a:lvl1pPr marL="257175" indent="0">
              <a:defRPr sz="1575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759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5959-22AF-44B3-B654-0D0B652C721B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F1E4-0747-47B1-8C5D-A468FBC98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07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4179" y="197647"/>
            <a:ext cx="5266497" cy="584597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34179" y="1080229"/>
            <a:ext cx="2855015" cy="3684981"/>
          </a:xfrm>
        </p:spPr>
        <p:txBody>
          <a:bodyPr/>
          <a:lstStyle>
            <a:lvl1pPr marL="128588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385763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642938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900113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1157288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</a:lstStyle>
          <a:p>
            <a:fld id="{9FC43BFD-8FF7-A343-A8A6-E2338FCE8046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03EF237-8DE6-4679-839B-F52D6B83D301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848888" y="-23580"/>
          <a:ext cx="5358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2600" imgH="9142560" progId="Photoshop.Image.17">
                  <p:embed/>
                </p:oleObj>
              </mc:Choice>
              <mc:Fallback>
                <p:oleObj name="Image" r:id="rId3" imgW="12600" imgH="9142560" progId="Photoshop.Image.17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03EF237-8DE6-4679-839B-F52D6B83D3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8888" y="-23580"/>
                        <a:ext cx="5358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6387C53-21CC-4861-A773-CA9C4A46D5DF}"/>
              </a:ext>
            </a:extLst>
          </p:cNvPr>
          <p:cNvSpPr/>
          <p:nvPr userDrawn="1"/>
        </p:nvSpPr>
        <p:spPr>
          <a:xfrm>
            <a:off x="6805864" y="5111263"/>
            <a:ext cx="5285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3260346" y="1080229"/>
            <a:ext cx="2855015" cy="3684981"/>
          </a:xfrm>
        </p:spPr>
        <p:txBody>
          <a:bodyPr/>
          <a:lstStyle>
            <a:lvl1pPr marL="128588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385763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642938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900113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1157288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788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ART 1 (full-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42901"/>
            <a:ext cx="6858001" cy="342900"/>
          </a:xfrm>
        </p:spPr>
        <p:txBody>
          <a:bodyPr anchor="b">
            <a:normAutofit/>
          </a:bodyPr>
          <a:lstStyle>
            <a:lvl1pPr marL="257175" indent="0">
              <a:defRPr sz="1575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056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ART 3 (full-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42901"/>
            <a:ext cx="6858001" cy="342900"/>
          </a:xfrm>
        </p:spPr>
        <p:txBody>
          <a:bodyPr anchor="b">
            <a:noAutofit/>
          </a:bodyPr>
          <a:lstStyle>
            <a:lvl1pPr marL="257175" indent="0">
              <a:defRPr sz="1575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141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42901"/>
            <a:ext cx="6858001" cy="342900"/>
          </a:xfrm>
        </p:spPr>
        <p:txBody>
          <a:bodyPr anchor="b">
            <a:noAutofit/>
          </a:bodyPr>
          <a:lstStyle>
            <a:lvl1pPr marL="257175" indent="0">
              <a:defRPr sz="1575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3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0275" y="358388"/>
            <a:ext cx="484695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484695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72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2" r:id="rId8"/>
    <p:sldLayoutId id="2147483684" r:id="rId9"/>
    <p:sldLayoutId id="214748368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.emf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.emf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3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19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3.emf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3.emf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0.png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emf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0.png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474589" y="2535074"/>
            <a:ext cx="6383411" cy="8698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CDS4004 – Lecture 9</a:t>
            </a:r>
            <a:br>
              <a:rPr lang="en" dirty="0"/>
            </a:br>
            <a:r>
              <a:rPr lang="en-HK" dirty="0"/>
              <a:t>Node Importance Analysis II</a:t>
            </a:r>
            <a:endParaRPr dirty="0">
              <a:solidFill>
                <a:srgbClr val="2185C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91FD66B-54E5-8AD0-2047-E43B25F0B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" y="1788888"/>
            <a:ext cx="5700713" cy="2810210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751E09DF-5BAC-D295-7708-CC9DC914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80" y="1611086"/>
            <a:ext cx="1070708" cy="107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423;p29">
                <a:extLst>
                  <a:ext uri="{FF2B5EF4-FFF2-40B4-BE49-F238E27FC236}">
                    <a16:creationId xmlns:a16="http://schemas.microsoft.com/office/drawing/2014/main" id="{F951F6A2-5436-10CF-F5A3-E8C509744154}"/>
                  </a:ext>
                </a:extLst>
              </p:cNvPr>
              <p:cNvSpPr txBox="1"/>
              <p:nvPr/>
            </p:nvSpPr>
            <p:spPr>
              <a:xfrm>
                <a:off x="584401" y="1507852"/>
                <a:ext cx="911897" cy="234158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788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ar-AE" sz="788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𝐶</m:t>
                          </m:r>
                        </m:e>
                        <m:sub>
                          <m:r>
                            <a:rPr lang="ar-AE" sz="788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𝑏𝑒𝑡</m:t>
                          </m:r>
                        </m:sub>
                      </m:sSub>
                      <m:d>
                        <m:dPr>
                          <m:ctrlPr>
                            <a:rPr lang="ar-AE" sz="788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dPr>
                        <m:e>
                          <m:r>
                            <a:rPr lang="ar-AE" sz="788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𝑔</m:t>
                          </m:r>
                        </m:e>
                      </m:d>
                      <m:r>
                        <a:rPr lang="ar-AE" sz="788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</m:t>
                      </m:r>
                      <m:r>
                        <a:rPr lang="ar-AE" sz="788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0</m:t>
                      </m:r>
                    </m:oMath>
                  </m:oMathPara>
                </a14:m>
                <a:endParaRPr lang="ar-AE" sz="788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4" name="Google Shape;423;p29">
                <a:extLst>
                  <a:ext uri="{FF2B5EF4-FFF2-40B4-BE49-F238E27FC236}">
                    <a16:creationId xmlns:a16="http://schemas.microsoft.com/office/drawing/2014/main" id="{F951F6A2-5436-10CF-F5A3-E8C509744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1" y="1507852"/>
                <a:ext cx="911897" cy="2341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425;p29">
                <a:extLst>
                  <a:ext uri="{FF2B5EF4-FFF2-40B4-BE49-F238E27FC236}">
                    <a16:creationId xmlns:a16="http://schemas.microsoft.com/office/drawing/2014/main" id="{6A7FBF66-AEC0-22E8-DB23-FE295D542683}"/>
                  </a:ext>
                </a:extLst>
              </p:cNvPr>
              <p:cNvSpPr txBox="1"/>
              <p:nvPr/>
            </p:nvSpPr>
            <p:spPr>
              <a:xfrm>
                <a:off x="2301406" y="2482800"/>
                <a:ext cx="2763231" cy="234158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ar-AE" sz="788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𝐶</m:t>
                          </m:r>
                        </m:e>
                        <m:sub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𝑏𝑒𝑡</m:t>
                          </m:r>
                        </m:sub>
                      </m:sSub>
                      <m:d>
                        <m:dPr>
                          <m:ctrlPr>
                            <a:rPr lang="ar-AE" sz="788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dPr>
                        <m:e>
                          <m:r>
                            <a:rPr lang="ar-AE" sz="788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𝑎</m:t>
                          </m:r>
                        </m:e>
                      </m:d>
                      <m:r>
                        <a:rPr lang="ar-AE" sz="788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</m:t>
                      </m:r>
                      <m:r>
                        <a:rPr lang="ar-AE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5 ∗5 </m:t>
                      </m:r>
                      <m:r>
                        <a:rPr lang="ar-AE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𝑓𝑜𝑟</m:t>
                      </m:r>
                      <m:r>
                        <a:rPr lang="ar-AE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dPr>
                        <m:e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𝑏</m:t>
                          </m:r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,</m:t>
                          </m:r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𝑖</m:t>
                          </m:r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,</m:t>
                          </m:r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h</m:t>
                          </m:r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,</m:t>
                          </m:r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𝑗</m:t>
                          </m:r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,</m:t>
                          </m:r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𝑘</m:t>
                          </m:r>
                        </m:e>
                      </m:d>
                      <m:r>
                        <a:rPr lang="ar-AE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 </m:t>
                      </m:r>
                      <m:r>
                        <a:rPr lang="ar-AE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𝑡𝑜</m:t>
                      </m:r>
                      <m:r>
                        <a:rPr lang="ar-AE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 </m:t>
                      </m:r>
                      <m:r>
                        <a:rPr lang="ar-AE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𝑟𝑒𝑎𝑐h</m:t>
                      </m:r>
                      <m:r>
                        <a:rPr lang="ar-AE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dPr>
                        <m:e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 </m:t>
                          </m:r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𝑔</m:t>
                          </m:r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,</m:t>
                          </m:r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𝑑</m:t>
                          </m:r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,</m:t>
                          </m:r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𝑐</m:t>
                          </m:r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,</m:t>
                          </m:r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𝑒</m:t>
                          </m:r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,</m:t>
                          </m:r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br>
                  <a:rPr lang="ar-AE" sz="788" b="0" i="1" dirty="0">
                    <a:solidFill>
                      <a:srgbClr val="F20052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</a:br>
                <a:r>
                  <a:rPr lang="ar-AE" sz="788" b="0" i="1" dirty="0">
                    <a:solidFill>
                      <a:srgbClr val="F20052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ar-AE" sz="788" b="0" i="1" dirty="0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+4 </m:t>
                    </m:r>
                    <m:r>
                      <a:rPr lang="ar-AE" sz="788" b="0" i="1" dirty="0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𝑓𝑜𝑟</m:t>
                    </m:r>
                    <m:r>
                      <a:rPr lang="ar-AE" sz="788" b="0" i="1" dirty="0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 </m:t>
                    </m:r>
                    <m:r>
                      <a:rPr lang="ar-AE" sz="788" b="0" i="1" dirty="0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𝑓</m:t>
                    </m:r>
                    <m:r>
                      <a:rPr lang="ar-AE" sz="788" b="0" i="1" dirty="0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 </m:t>
                    </m:r>
                    <m:r>
                      <a:rPr lang="ar-AE" sz="788" b="0" i="1" dirty="0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𝑡𝑜</m:t>
                    </m:r>
                    <m:r>
                      <a:rPr lang="ar-AE" sz="788" b="0" i="1" dirty="0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 </m:t>
                    </m:r>
                    <m:r>
                      <a:rPr lang="ar-AE" sz="788" b="0" i="1" dirty="0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𝑟𝑒𝑎𝑐h</m:t>
                    </m:r>
                    <m:r>
                      <a:rPr lang="ar-AE" sz="788" b="0" i="1" dirty="0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 {</m:t>
                    </m:r>
                    <m:r>
                      <a:rPr lang="ar-AE" sz="788" b="0" i="1" dirty="0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𝑔</m:t>
                    </m:r>
                    <m:r>
                      <a:rPr lang="ar-AE" sz="788" b="0" i="1" dirty="0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,</m:t>
                    </m:r>
                    <m:r>
                      <a:rPr lang="ar-AE" sz="788" b="0" i="1" dirty="0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𝑑</m:t>
                    </m:r>
                    <m:r>
                      <a:rPr lang="ar-AE" sz="788" b="0" i="1" dirty="0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,</m:t>
                    </m:r>
                    <m:r>
                      <a:rPr lang="ar-AE" sz="788" b="0" i="1" dirty="0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𝑐</m:t>
                    </m:r>
                    <m:r>
                      <a:rPr lang="ar-AE" sz="788" b="0" i="1" dirty="0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,</m:t>
                    </m:r>
                    <m:r>
                      <a:rPr lang="ar-AE" sz="788" b="0" i="1" dirty="0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𝑒</m:t>
                    </m:r>
                    <m:r>
                      <a:rPr lang="ar-AE" sz="788" b="0" i="1" dirty="0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}</m:t>
                    </m:r>
                  </m:oMath>
                </a14:m>
                <a:endParaRPr lang="ar-AE" sz="788" dirty="0">
                  <a:solidFill>
                    <a:srgbClr val="F2005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5" name="Google Shape;425;p29">
                <a:extLst>
                  <a:ext uri="{FF2B5EF4-FFF2-40B4-BE49-F238E27FC236}">
                    <a16:creationId xmlns:a16="http://schemas.microsoft.com/office/drawing/2014/main" id="{6A7FBF66-AEC0-22E8-DB23-FE295D542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406" y="2482800"/>
                <a:ext cx="2763231" cy="234158"/>
              </a:xfrm>
              <a:prstGeom prst="rect">
                <a:avLst/>
              </a:prstGeom>
              <a:blipFill>
                <a:blip r:embed="rId6"/>
                <a:stretch>
                  <a:fillRect l="-459" b="-45000"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26;p29">
                <a:extLst>
                  <a:ext uri="{FF2B5EF4-FFF2-40B4-BE49-F238E27FC236}">
                    <a16:creationId xmlns:a16="http://schemas.microsoft.com/office/drawing/2014/main" id="{2EAAC639-4244-F971-4181-032C4135D24B}"/>
                  </a:ext>
                </a:extLst>
              </p:cNvPr>
              <p:cNvSpPr txBox="1"/>
              <p:nvPr/>
            </p:nvSpPr>
            <p:spPr>
              <a:xfrm>
                <a:off x="3539691" y="3507690"/>
                <a:ext cx="1453762" cy="234158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𝐶</m:t>
                          </m:r>
                        </m:e>
                        <m:sub>
                          <m:r>
                            <a:rPr lang="en-US" sz="788" b="0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𝑏𝑒𝑡</m:t>
                          </m:r>
                        </m:sub>
                      </m:sSub>
                      <m:r>
                        <a:rPr lang="en-US" sz="788" b="0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(</m:t>
                      </m:r>
                      <m:r>
                        <a:rPr lang="en-US" sz="788" b="0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𝑏</m:t>
                      </m:r>
                      <m:r>
                        <a:rPr lang="en-US" sz="788" b="0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)= ?</m:t>
                      </m:r>
                    </m:oMath>
                  </m:oMathPara>
                </a14:m>
                <a:endParaRPr sz="788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Google Shape;426;p29">
                <a:extLst>
                  <a:ext uri="{FF2B5EF4-FFF2-40B4-BE49-F238E27FC236}">
                    <a16:creationId xmlns:a16="http://schemas.microsoft.com/office/drawing/2014/main" id="{2EAAC639-4244-F971-4181-032C4135D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91" y="3507690"/>
                <a:ext cx="1453762" cy="2341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430;p29">
                <a:extLst>
                  <a:ext uri="{FF2B5EF4-FFF2-40B4-BE49-F238E27FC236}">
                    <a16:creationId xmlns:a16="http://schemas.microsoft.com/office/drawing/2014/main" id="{26BA2D75-B265-C342-B2A7-93C6DA937006}"/>
                  </a:ext>
                </a:extLst>
              </p:cNvPr>
              <p:cNvSpPr txBox="1"/>
              <p:nvPr/>
            </p:nvSpPr>
            <p:spPr>
              <a:xfrm>
                <a:off x="1572786" y="1671808"/>
                <a:ext cx="3108942" cy="567407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788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ar-AE" sz="788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𝐶</m:t>
                          </m:r>
                        </m:e>
                        <m:sub>
                          <m:r>
                            <a:rPr lang="ar-AE" sz="788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𝑏𝑒𝑡</m:t>
                          </m:r>
                        </m:sub>
                      </m:sSub>
                      <m:d>
                        <m:dPr>
                          <m:ctrlPr>
                            <a:rPr lang="ar-AE" sz="788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dPr>
                        <m:e>
                          <m:r>
                            <a:rPr lang="ar-AE" sz="788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𝑑</m:t>
                          </m:r>
                        </m:e>
                      </m:d>
                      <m:r>
                        <a:rPr lang="ar-AE" sz="788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</m:t>
                      </m:r>
                      <m:r>
                        <a:rPr lang="en-US" sz="788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12.5</m:t>
                      </m:r>
                    </m:oMath>
                  </m:oMathPara>
                </a14:m>
                <a:endParaRPr lang="en-US" sz="788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7" name="Google Shape;430;p29">
                <a:extLst>
                  <a:ext uri="{FF2B5EF4-FFF2-40B4-BE49-F238E27FC236}">
                    <a16:creationId xmlns:a16="http://schemas.microsoft.com/office/drawing/2014/main" id="{26BA2D75-B265-C342-B2A7-93C6DA937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86" y="1671808"/>
                <a:ext cx="3108942" cy="5674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6EC9B6C3-0BBE-4B9C-E894-E58E2BDF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Exercise: Betweenness Centrality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8CC350-EF38-0D9A-4708-76B6902D46B3}"/>
              </a:ext>
            </a:extLst>
          </p:cNvPr>
          <p:cNvSpPr/>
          <p:nvPr/>
        </p:nvSpPr>
        <p:spPr>
          <a:xfrm>
            <a:off x="2460922" y="2904284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48A537-6C76-F3FB-73D8-2EF67DFBEFB4}"/>
              </a:ext>
            </a:extLst>
          </p:cNvPr>
          <p:cNvSpPr/>
          <p:nvPr/>
        </p:nvSpPr>
        <p:spPr>
          <a:xfrm>
            <a:off x="3551470" y="2849916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E11AD-6E1E-9E3A-AD4F-E73D98F56CC8}"/>
              </a:ext>
            </a:extLst>
          </p:cNvPr>
          <p:cNvSpPr/>
          <p:nvPr/>
        </p:nvSpPr>
        <p:spPr>
          <a:xfrm>
            <a:off x="1460068" y="2231236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E1217-4D36-0AF0-6068-D5B0339C186F}"/>
              </a:ext>
            </a:extLst>
          </p:cNvPr>
          <p:cNvSpPr/>
          <p:nvPr/>
        </p:nvSpPr>
        <p:spPr>
          <a:xfrm>
            <a:off x="524096" y="1757130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</p:spTree>
    <p:extLst>
      <p:ext uri="{BB962C8B-B14F-4D97-AF65-F5344CB8AC3E}">
        <p14:creationId xmlns:p14="http://schemas.microsoft.com/office/powerpoint/2010/main" val="354051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91FD66B-54E5-8AD0-2047-E43B25F0B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" y="1788888"/>
            <a:ext cx="5700713" cy="2810210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751E09DF-5BAC-D295-7708-CC9DC914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80" y="1611086"/>
            <a:ext cx="1070708" cy="107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423;p29">
                <a:extLst>
                  <a:ext uri="{FF2B5EF4-FFF2-40B4-BE49-F238E27FC236}">
                    <a16:creationId xmlns:a16="http://schemas.microsoft.com/office/drawing/2014/main" id="{F951F6A2-5436-10CF-F5A3-E8C509744154}"/>
                  </a:ext>
                </a:extLst>
              </p:cNvPr>
              <p:cNvSpPr txBox="1"/>
              <p:nvPr/>
            </p:nvSpPr>
            <p:spPr>
              <a:xfrm>
                <a:off x="584401" y="1507852"/>
                <a:ext cx="911897" cy="234158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788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ar-AE" sz="788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𝐶</m:t>
                          </m:r>
                        </m:e>
                        <m:sub>
                          <m:r>
                            <a:rPr lang="ar-AE" sz="788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𝑏𝑒𝑡</m:t>
                          </m:r>
                        </m:sub>
                      </m:sSub>
                      <m:d>
                        <m:dPr>
                          <m:ctrlPr>
                            <a:rPr lang="ar-AE" sz="788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dPr>
                        <m:e>
                          <m:r>
                            <a:rPr lang="ar-AE" sz="788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𝑔</m:t>
                          </m:r>
                        </m:e>
                      </m:d>
                      <m:r>
                        <a:rPr lang="ar-AE" sz="788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</m:t>
                      </m:r>
                      <m:r>
                        <a:rPr lang="ar-AE" sz="788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0</m:t>
                      </m:r>
                    </m:oMath>
                  </m:oMathPara>
                </a14:m>
                <a:endParaRPr lang="ar-AE" sz="788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4" name="Google Shape;423;p29">
                <a:extLst>
                  <a:ext uri="{FF2B5EF4-FFF2-40B4-BE49-F238E27FC236}">
                    <a16:creationId xmlns:a16="http://schemas.microsoft.com/office/drawing/2014/main" id="{F951F6A2-5436-10CF-F5A3-E8C509744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1" y="1507852"/>
                <a:ext cx="911897" cy="2341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425;p29">
                <a:extLst>
                  <a:ext uri="{FF2B5EF4-FFF2-40B4-BE49-F238E27FC236}">
                    <a16:creationId xmlns:a16="http://schemas.microsoft.com/office/drawing/2014/main" id="{6A7FBF66-AEC0-22E8-DB23-FE295D542683}"/>
                  </a:ext>
                </a:extLst>
              </p:cNvPr>
              <p:cNvSpPr txBox="1"/>
              <p:nvPr/>
            </p:nvSpPr>
            <p:spPr>
              <a:xfrm>
                <a:off x="2301406" y="2482800"/>
                <a:ext cx="2763231" cy="234158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788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ar-AE" sz="788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𝐶</m:t>
                          </m:r>
                        </m:e>
                        <m:sub>
                          <m:r>
                            <a:rPr lang="ar-AE" sz="788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𝑏𝑒𝑡</m:t>
                          </m:r>
                        </m:sub>
                      </m:sSub>
                      <m:d>
                        <m:dPr>
                          <m:ctrlPr>
                            <a:rPr lang="ar-AE" sz="788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dPr>
                        <m:e>
                          <m:r>
                            <a:rPr lang="ar-AE" sz="788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𝑎</m:t>
                          </m:r>
                        </m:e>
                      </m:d>
                      <m:r>
                        <a:rPr lang="ar-AE" sz="788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</m:t>
                      </m:r>
                      <m:r>
                        <a:rPr lang="en-US" sz="788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29</m:t>
                      </m:r>
                    </m:oMath>
                  </m:oMathPara>
                </a14:m>
                <a:endParaRPr lang="ar-AE" sz="788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5" name="Google Shape;425;p29">
                <a:extLst>
                  <a:ext uri="{FF2B5EF4-FFF2-40B4-BE49-F238E27FC236}">
                    <a16:creationId xmlns:a16="http://schemas.microsoft.com/office/drawing/2014/main" id="{6A7FBF66-AEC0-22E8-DB23-FE295D542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406" y="2482800"/>
                <a:ext cx="2763231" cy="2341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26;p29">
                <a:extLst>
                  <a:ext uri="{FF2B5EF4-FFF2-40B4-BE49-F238E27FC236}">
                    <a16:creationId xmlns:a16="http://schemas.microsoft.com/office/drawing/2014/main" id="{2EAAC639-4244-F971-4181-032C4135D24B}"/>
                  </a:ext>
                </a:extLst>
              </p:cNvPr>
              <p:cNvSpPr txBox="1"/>
              <p:nvPr/>
            </p:nvSpPr>
            <p:spPr>
              <a:xfrm>
                <a:off x="3539691" y="3507690"/>
                <a:ext cx="1453762" cy="234158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788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ar-AE" sz="788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𝐶</m:t>
                          </m:r>
                        </m:e>
                        <m:sub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𝑏𝑒𝑡</m:t>
                          </m:r>
                        </m:sub>
                      </m:sSub>
                      <m:d>
                        <m:dPr>
                          <m:ctrlP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dPr>
                        <m:e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𝑏</m:t>
                          </m:r>
                        </m:e>
                      </m:d>
                      <m:r>
                        <a:rPr lang="ar-AE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=4∗6</m:t>
                      </m:r>
                    </m:oMath>
                  </m:oMathPara>
                </a14:m>
                <a:endParaRPr lang="ar-AE" sz="788" dirty="0">
                  <a:solidFill>
                    <a:srgbClr val="F2005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Google Shape;426;p29">
                <a:extLst>
                  <a:ext uri="{FF2B5EF4-FFF2-40B4-BE49-F238E27FC236}">
                    <a16:creationId xmlns:a16="http://schemas.microsoft.com/office/drawing/2014/main" id="{2EAAC639-4244-F971-4181-032C4135D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91" y="3507690"/>
                <a:ext cx="1453762" cy="234158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430;p29">
                <a:extLst>
                  <a:ext uri="{FF2B5EF4-FFF2-40B4-BE49-F238E27FC236}">
                    <a16:creationId xmlns:a16="http://schemas.microsoft.com/office/drawing/2014/main" id="{26BA2D75-B265-C342-B2A7-93C6DA937006}"/>
                  </a:ext>
                </a:extLst>
              </p:cNvPr>
              <p:cNvSpPr txBox="1"/>
              <p:nvPr/>
            </p:nvSpPr>
            <p:spPr>
              <a:xfrm>
                <a:off x="1572786" y="1671808"/>
                <a:ext cx="3108942" cy="567407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788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ar-AE" sz="788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𝐶</m:t>
                          </m:r>
                        </m:e>
                        <m:sub>
                          <m:r>
                            <a:rPr lang="ar-AE" sz="788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𝑏𝑒𝑡</m:t>
                          </m:r>
                        </m:sub>
                      </m:sSub>
                      <m:d>
                        <m:dPr>
                          <m:ctrlPr>
                            <a:rPr lang="ar-AE" sz="788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dPr>
                        <m:e>
                          <m:r>
                            <a:rPr lang="ar-AE" sz="788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𝑑</m:t>
                          </m:r>
                        </m:e>
                      </m:d>
                      <m:r>
                        <a:rPr lang="ar-AE" sz="788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</m:t>
                      </m:r>
                      <m:r>
                        <a:rPr lang="en-US" sz="788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12.5</m:t>
                      </m:r>
                    </m:oMath>
                  </m:oMathPara>
                </a14:m>
                <a:endParaRPr lang="en-US" sz="788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7" name="Google Shape;430;p29">
                <a:extLst>
                  <a:ext uri="{FF2B5EF4-FFF2-40B4-BE49-F238E27FC236}">
                    <a16:creationId xmlns:a16="http://schemas.microsoft.com/office/drawing/2014/main" id="{26BA2D75-B265-C342-B2A7-93C6DA937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86" y="1671808"/>
                <a:ext cx="3108942" cy="5674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6EC9B6C3-0BBE-4B9C-E894-E58E2BDF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Exercise: Betweenness Centrality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8CC350-EF38-0D9A-4708-76B6902D46B3}"/>
              </a:ext>
            </a:extLst>
          </p:cNvPr>
          <p:cNvSpPr/>
          <p:nvPr/>
        </p:nvSpPr>
        <p:spPr>
          <a:xfrm>
            <a:off x="2460922" y="2904284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48A537-6C76-F3FB-73D8-2EF67DFBEFB4}"/>
              </a:ext>
            </a:extLst>
          </p:cNvPr>
          <p:cNvSpPr/>
          <p:nvPr/>
        </p:nvSpPr>
        <p:spPr>
          <a:xfrm>
            <a:off x="3551470" y="2849916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E11AD-6E1E-9E3A-AD4F-E73D98F56CC8}"/>
              </a:ext>
            </a:extLst>
          </p:cNvPr>
          <p:cNvSpPr/>
          <p:nvPr/>
        </p:nvSpPr>
        <p:spPr>
          <a:xfrm>
            <a:off x="1460068" y="2231236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E1217-4D36-0AF0-6068-D5B0339C186F}"/>
              </a:ext>
            </a:extLst>
          </p:cNvPr>
          <p:cNvSpPr/>
          <p:nvPr/>
        </p:nvSpPr>
        <p:spPr>
          <a:xfrm>
            <a:off x="524096" y="1757130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</p:spTree>
    <p:extLst>
      <p:ext uri="{BB962C8B-B14F-4D97-AF65-F5344CB8AC3E}">
        <p14:creationId xmlns:p14="http://schemas.microsoft.com/office/powerpoint/2010/main" val="263645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92CCFE-216D-6F23-1B9D-BE410D6F4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54" y="1741587"/>
            <a:ext cx="2087484" cy="1907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AC2B22-5BE4-C8D8-95E8-A1DE734C1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919" y="1681584"/>
            <a:ext cx="2036684" cy="196717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830A4-04D2-752B-951C-A238660D8D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36D83-2CC1-E5CD-0381-6C8EF313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6187726" cy="857400"/>
          </a:xfrm>
        </p:spPr>
        <p:txBody>
          <a:bodyPr/>
          <a:lstStyle/>
          <a:p>
            <a:r>
              <a:rPr lang="en-US" dirty="0"/>
              <a:t>Comparing Centrality Measures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AB5A4-3C94-7B8B-0568-892735EB6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2" y="1588163"/>
            <a:ext cx="2329652" cy="2159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5A4C78-BC14-0172-D458-2F70CDDE6B34}"/>
              </a:ext>
            </a:extLst>
          </p:cNvPr>
          <p:cNvSpPr txBox="1"/>
          <p:nvPr/>
        </p:nvSpPr>
        <p:spPr>
          <a:xfrm>
            <a:off x="4791409" y="3747541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Betweenness Centrality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91EE6-54E9-D4E5-FED2-C10D12F6EFC0}"/>
              </a:ext>
            </a:extLst>
          </p:cNvPr>
          <p:cNvSpPr txBox="1"/>
          <p:nvPr/>
        </p:nvSpPr>
        <p:spPr>
          <a:xfrm>
            <a:off x="336516" y="3775142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 Centrality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7D302-ACC1-A787-7A5F-9A3BD08304EA}"/>
              </a:ext>
            </a:extLst>
          </p:cNvPr>
          <p:cNvSpPr txBox="1"/>
          <p:nvPr/>
        </p:nvSpPr>
        <p:spPr>
          <a:xfrm>
            <a:off x="2601479" y="3775142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Closeness Centrality</a:t>
            </a:r>
          </a:p>
        </p:txBody>
      </p:sp>
    </p:spTree>
    <p:extLst>
      <p:ext uri="{BB962C8B-B14F-4D97-AF65-F5344CB8AC3E}">
        <p14:creationId xmlns:p14="http://schemas.microsoft.com/office/powerpoint/2010/main" val="367069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EF51A8-E90D-E071-3FA9-00D0FBE4F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Connectivity-based Measures</a:t>
            </a:r>
          </a:p>
          <a:p>
            <a:pPr lvl="1">
              <a:buSzPct val="120000"/>
            </a:pPr>
            <a:r>
              <a:rPr lang="en-HK" dirty="0"/>
              <a:t>Based on the eigen-structure of some graph-related matrix</a:t>
            </a:r>
            <a:r>
              <a:rPr lang="en-US" dirty="0"/>
              <a:t>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594EF6-A10B-8068-2989-D5E6ADF04F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EA565E-9638-1001-A042-49454E76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Centrality Measures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2C85AA-587C-B534-C04D-AEB1BF4A8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76" y="2096172"/>
            <a:ext cx="4720949" cy="109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29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56BEBE-44FF-C844-51C5-48FAEAF7C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Intuition: A </a:t>
            </a:r>
            <a:r>
              <a:rPr lang="en-US" dirty="0">
                <a:solidFill>
                  <a:srgbClr val="2185C5"/>
                </a:solidFill>
              </a:rPr>
              <a:t>node’s centrality is a function of the centrality of its neighbors</a:t>
            </a:r>
            <a:r>
              <a:rPr lang="en-US" dirty="0"/>
              <a:t>. </a:t>
            </a:r>
          </a:p>
          <a:p>
            <a:pPr lvl="1">
              <a:buSzPct val="120000"/>
            </a:pPr>
            <a:r>
              <a:rPr lang="en-US" dirty="0">
                <a:solidFill>
                  <a:srgbClr val="F20052"/>
                </a:solidFill>
              </a:rPr>
              <a:t>Nodes connected to central nodes has a larger centrality </a:t>
            </a:r>
            <a:r>
              <a:rPr lang="en-US" dirty="0"/>
              <a:t>score than those connected to non-central nodes. </a:t>
            </a:r>
          </a:p>
          <a:p>
            <a:pPr lvl="1">
              <a:buSzPct val="120000"/>
            </a:pPr>
            <a:r>
              <a:rPr lang="en-US" dirty="0">
                <a:solidFill>
                  <a:srgbClr val="2185C5"/>
                </a:solidFill>
              </a:rPr>
              <a:t>Eigenvector Centrality</a:t>
            </a:r>
          </a:p>
          <a:p>
            <a:pPr lvl="1">
              <a:buSzPct val="120000"/>
            </a:pPr>
            <a:r>
              <a:rPr lang="en-US" dirty="0">
                <a:solidFill>
                  <a:srgbClr val="2185C5"/>
                </a:solidFill>
              </a:rPr>
              <a:t>Katz’s Index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AEE8D-166D-AD51-1B6B-C5386BFFE8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448823-4DA3-D22B-2756-F1E39FDB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Connectivity-based Measures</a:t>
            </a:r>
          </a:p>
        </p:txBody>
      </p:sp>
    </p:spTree>
    <p:extLst>
      <p:ext uri="{BB962C8B-B14F-4D97-AF65-F5344CB8AC3E}">
        <p14:creationId xmlns:p14="http://schemas.microsoft.com/office/powerpoint/2010/main" val="300074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B0F447-FEE1-A353-7966-3C0AD86DB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centrality depends on the centralities of your neighbors.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F02937-6AD2-BC09-662F-3A63646062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797963-937C-1898-36A9-33083DC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Eigenvector Centrality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BB480-AD4D-BD08-A6F0-0A09E0617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61" y="1941033"/>
            <a:ext cx="38608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3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28D444-17FD-6F57-1F7F-46445E45F7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0AC736-E92E-C423-2EB7-02027C78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Centrality vs Eigenvector Centrality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DF568-DE25-8B1F-C402-8F5843D5C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109" y="1865760"/>
            <a:ext cx="2860166" cy="2288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EF9499-29EC-EA31-4432-73BA3C53E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84" y="1865760"/>
            <a:ext cx="2363029" cy="256499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B8D4EFD-AEFB-0FBD-DF75-7B0D2149ACBF}"/>
              </a:ext>
            </a:extLst>
          </p:cNvPr>
          <p:cNvSpPr/>
          <p:nvPr/>
        </p:nvSpPr>
        <p:spPr>
          <a:xfrm>
            <a:off x="1470991" y="2034210"/>
            <a:ext cx="245165" cy="2451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B1A113-1165-A2B8-4384-45EA72EC037C}"/>
              </a:ext>
            </a:extLst>
          </p:cNvPr>
          <p:cNvSpPr/>
          <p:nvPr/>
        </p:nvSpPr>
        <p:spPr>
          <a:xfrm>
            <a:off x="1593573" y="4031310"/>
            <a:ext cx="245165" cy="2451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5A668C-CE28-19F3-648B-E63DC6FD8DCE}"/>
              </a:ext>
            </a:extLst>
          </p:cNvPr>
          <p:cNvSpPr/>
          <p:nvPr/>
        </p:nvSpPr>
        <p:spPr>
          <a:xfrm>
            <a:off x="4363277" y="3990889"/>
            <a:ext cx="245165" cy="2451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937243-FCE0-694E-76D3-54E3A629E49E}"/>
              </a:ext>
            </a:extLst>
          </p:cNvPr>
          <p:cNvSpPr/>
          <p:nvPr/>
        </p:nvSpPr>
        <p:spPr>
          <a:xfrm>
            <a:off x="4240694" y="2089867"/>
            <a:ext cx="245165" cy="2451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8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544FC0-D340-8C5E-EF25-C14964B66A4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0275" y="1373588"/>
                <a:ext cx="5770282" cy="3552300"/>
              </a:xfrm>
            </p:spPr>
            <p:txBody>
              <a:bodyPr/>
              <a:lstStyle/>
              <a:p>
                <a:r>
                  <a:rPr lang="en-HK" dirty="0"/>
                  <a:t>Measure of the </a:t>
                </a:r>
                <a:r>
                  <a:rPr lang="en-HK" dirty="0">
                    <a:solidFill>
                      <a:srgbClr val="2185C5"/>
                    </a:solidFill>
                  </a:rPr>
                  <a:t>influence</a:t>
                </a:r>
                <a:r>
                  <a:rPr lang="en-HK" dirty="0"/>
                  <a:t> of a node in a network.</a:t>
                </a:r>
              </a:p>
              <a:p>
                <a:r>
                  <a:rPr lang="en-HK" dirty="0"/>
                  <a:t>Idea:</a:t>
                </a:r>
              </a:p>
              <a:p>
                <a:pPr lvl="1">
                  <a:buSzPct val="120000"/>
                </a:pPr>
                <a:r>
                  <a:rPr lang="en-HK" dirty="0"/>
                  <a:t>Every node starts with the same score</a:t>
                </a:r>
              </a:p>
              <a:p>
                <a:pPr lvl="1">
                  <a:buSzPct val="120000"/>
                </a:pPr>
                <a:r>
                  <a:rPr lang="en-HK" dirty="0"/>
                  <a:t>Each node gives away its score to its successors</a:t>
                </a:r>
              </a:p>
              <a:p>
                <a:pPr lvl="1">
                  <a:buSzPct val="12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𝑒𝑖𝑔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𝑒𝑖𝑔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2">
                  <a:buSzPct val="12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𝑒𝑖𝑔</m:t>
                        </m:r>
                      </m:sub>
                    </m:sSub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converges to the dominant eigenvector of adjacent matrix A</a:t>
                </a:r>
              </a:p>
              <a:p>
                <a:pPr lvl="2">
                  <a:buSzPct val="120000"/>
                </a:pP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converges to the dominant eigenvalue of adjacent matrix A</a:t>
                </a:r>
              </a:p>
              <a:p>
                <a:pPr lvl="1">
                  <a:buSzPct val="120000"/>
                </a:pPr>
                <a:endParaRPr lang="en-US" dirty="0"/>
              </a:p>
              <a:p>
                <a:pPr lvl="1">
                  <a:buSzPct val="120000"/>
                </a:pPr>
                <a:r>
                  <a:rPr lang="en-US" dirty="0"/>
                  <a:t>Equivalently, eigen-centrality is the eigenvector corresponds to the dominant eigenvalue(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 of A</a:t>
                </a:r>
              </a:p>
              <a:p>
                <a:pPr lvl="2">
                  <a:buSzPct val="120000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>
                  <a:buSzPct val="120000"/>
                </a:pPr>
                <a:r>
                  <a:rPr lang="en-US" dirty="0"/>
                  <a:t>Problem: Graph should be strongly connected 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544FC0-D340-8C5E-EF25-C14964B66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0275" y="1373588"/>
                <a:ext cx="5770282" cy="3552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3F19D-B0D0-88E9-6262-AE7296F886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16350D-BBF1-DA6A-BDB8-2AD02AF8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Eigenvector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519021-23D8-A1E9-9A75-6FB847A48BF6}"/>
                  </a:ext>
                </a:extLst>
              </p:cNvPr>
              <p:cNvSpPr txBox="1"/>
              <p:nvPr/>
            </p:nvSpPr>
            <p:spPr>
              <a:xfrm>
                <a:off x="3303763" y="2728453"/>
                <a:ext cx="21749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rgbClr val="2185C5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2185C5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000" b="0" i="1" smtClean="0">
                        <a:solidFill>
                          <a:srgbClr val="2185C5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000" dirty="0">
                    <a:solidFill>
                      <a:srgbClr val="2185C5"/>
                    </a:solidFill>
                    <a:latin typeface="Raleway" pitchFamily="2" charset="77"/>
                  </a:rPr>
                  <a:t>Normalization constant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519021-23D8-A1E9-9A75-6FB847A48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763" y="2728453"/>
                <a:ext cx="2174954" cy="246221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23246E-88C8-34A2-D008-3EBEC925681A}"/>
                  </a:ext>
                </a:extLst>
              </p:cNvPr>
              <p:cNvSpPr txBox="1"/>
              <p:nvPr/>
            </p:nvSpPr>
            <p:spPr>
              <a:xfrm>
                <a:off x="5264333" y="2301615"/>
                <a:ext cx="840294" cy="72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2185C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2185C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2185C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2185C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2185C5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185C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2185C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dirty="0">
                  <a:solidFill>
                    <a:srgbClr val="2185C5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23246E-88C8-34A2-D008-3EBEC9256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33" y="2301615"/>
                <a:ext cx="840294" cy="728854"/>
              </a:xfrm>
              <a:prstGeom prst="rect">
                <a:avLst/>
              </a:prstGeom>
              <a:blipFill>
                <a:blip r:embed="rId4"/>
                <a:stretch>
                  <a:fillRect l="-50746" t="-89655" r="-13433" b="-139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701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0E83D82-644B-410B-8234-335B95C610B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Power Iteration:</a:t>
                </a:r>
              </a:p>
              <a:p>
                <a:pPr lvl="1">
                  <a:lnSpc>
                    <a:spcPct val="150000"/>
                  </a:lnSpc>
                  <a:buSzPct val="120000"/>
                </a:pPr>
                <a:r>
                  <a:rPr lang="en-US" dirty="0"/>
                  <a:t>Step 1: Set c(0) = 1, k = 1</a:t>
                </a:r>
              </a:p>
              <a:p>
                <a:pPr lvl="1">
                  <a:lnSpc>
                    <a:spcPct val="150000"/>
                  </a:lnSpc>
                  <a:buSzPct val="120000"/>
                </a:pPr>
                <a:r>
                  <a:rPr lang="en-US" dirty="0"/>
                  <a:t>Step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𝐴𝑐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  <a:buSzPct val="120000"/>
                </a:pPr>
                <a:r>
                  <a:rPr lang="en-US" dirty="0"/>
                  <a:t>Step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dirty="0" smtClean="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  <a:buSzPct val="120000"/>
                </a:pPr>
                <a:r>
                  <a:rPr lang="en-US" dirty="0"/>
                  <a:t>Step 4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0E83D82-644B-410B-8234-335B95C61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331F29-E5DE-4B9F-2E9E-19D147E769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119388-C1C3-CCDB-E937-630325AC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A9E8A-CA37-E5D9-477B-B87BDA03D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956" y="465962"/>
            <a:ext cx="2286000" cy="151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26AFD2-9AC9-6524-DB94-BC666975A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300" y="2237188"/>
            <a:ext cx="1409700" cy="1295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28572B-C308-B1F9-C5AB-BAEBFAB66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556" y="2433982"/>
            <a:ext cx="279400" cy="1066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1F1572-B08B-E26F-B333-C2F2792C3877}"/>
              </a:ext>
            </a:extLst>
          </p:cNvPr>
          <p:cNvSpPr txBox="1"/>
          <p:nvPr/>
        </p:nvSpPr>
        <p:spPr>
          <a:xfrm>
            <a:off x="4038827" y="2813495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920F1C-81D0-8A1B-E4B2-2244B00CB3C4}"/>
              </a:ext>
            </a:extLst>
          </p:cNvPr>
          <p:cNvSpPr txBox="1"/>
          <p:nvPr/>
        </p:nvSpPr>
        <p:spPr>
          <a:xfrm>
            <a:off x="5957000" y="2813494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30000" dirty="0"/>
              <a:t>(0)</a:t>
            </a:r>
            <a:r>
              <a:rPr lang="en-US" dirty="0"/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67666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E83D82-644B-410B-8234-335B95C61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Iteration: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331F29-E5DE-4B9F-2E9E-19D147E769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119388-C1C3-CCDB-E937-630325AC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A9E8A-CA37-E5D9-477B-B87BDA03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956" y="465962"/>
            <a:ext cx="2286000" cy="15113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1F260C5-06FD-1D05-2DA4-198F70D4C802}"/>
              </a:ext>
            </a:extLst>
          </p:cNvPr>
          <p:cNvGrpSpPr/>
          <p:nvPr/>
        </p:nvGrpSpPr>
        <p:grpSpPr>
          <a:xfrm>
            <a:off x="1072580" y="1882064"/>
            <a:ext cx="1409700" cy="1550997"/>
            <a:chOff x="1015968" y="1983685"/>
            <a:chExt cx="1409700" cy="15509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22B37D-4FBA-FE04-D9DB-761A2E856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968" y="1983685"/>
              <a:ext cx="1409700" cy="1295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F0ED20-86B8-093D-295B-64D4975A08F0}"/>
                </a:ext>
              </a:extLst>
            </p:cNvPr>
            <p:cNvSpPr txBox="1"/>
            <p:nvPr/>
          </p:nvSpPr>
          <p:spPr>
            <a:xfrm>
              <a:off x="1616765" y="3226905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EB7A97-CD3A-CDD4-8C53-3E06D5D180D9}"/>
              </a:ext>
            </a:extLst>
          </p:cNvPr>
          <p:cNvGrpSpPr/>
          <p:nvPr/>
        </p:nvGrpSpPr>
        <p:grpSpPr>
          <a:xfrm>
            <a:off x="2427392" y="2078362"/>
            <a:ext cx="421910" cy="1374577"/>
            <a:chOff x="2427392" y="2078362"/>
            <a:chExt cx="421910" cy="137457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213BCB5-1F60-090D-901C-797D2CCFD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8647" y="2078362"/>
              <a:ext cx="279400" cy="10668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11EBCC-DE85-F093-9042-4BBB167632D7}"/>
                </a:ext>
              </a:extLst>
            </p:cNvPr>
            <p:cNvSpPr txBox="1"/>
            <p:nvPr/>
          </p:nvSpPr>
          <p:spPr>
            <a:xfrm>
              <a:off x="2427392" y="3145162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30000" dirty="0"/>
                <a:t>(0)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8E7413A-6501-2D4E-43B2-0257FC5FA0E2}"/>
              </a:ext>
            </a:extLst>
          </p:cNvPr>
          <p:cNvSpPr txBox="1"/>
          <p:nvPr/>
        </p:nvSpPr>
        <p:spPr>
          <a:xfrm>
            <a:off x="3222352" y="3145161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30000" dirty="0"/>
              <a:t>(1) </a:t>
            </a:r>
            <a:r>
              <a:rPr lang="en-US" dirty="0"/>
              <a:t>= Ac</a:t>
            </a:r>
            <a:r>
              <a:rPr lang="en-US" baseline="30000" dirty="0"/>
              <a:t>(0)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D324EC-E49A-928E-8E97-6A4D7FB6B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197" y="2078362"/>
            <a:ext cx="292100" cy="1054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A6361B-AA59-55EA-C87D-F4F6BB617D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3480" y="2503280"/>
            <a:ext cx="190500" cy="20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8A3072-2CC3-E738-27AF-628E8EDB2F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5429" y="2052430"/>
            <a:ext cx="584200" cy="1104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8CE60D-C246-D748-D370-E9CDA9BBFAEB}"/>
              </a:ext>
            </a:extLst>
          </p:cNvPr>
          <p:cNvSpPr txBox="1"/>
          <p:nvPr/>
        </p:nvSpPr>
        <p:spPr>
          <a:xfrm>
            <a:off x="4232206" y="315664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30000" dirty="0"/>
              <a:t>(1) </a:t>
            </a:r>
            <a:r>
              <a:rPr lang="en-US" dirty="0"/>
              <a:t>= c</a:t>
            </a:r>
            <a:r>
              <a:rPr lang="en-US" baseline="30000" dirty="0"/>
              <a:t>(1)</a:t>
            </a:r>
            <a:r>
              <a:rPr lang="en-US" dirty="0"/>
              <a:t>/||c</a:t>
            </a:r>
            <a:r>
              <a:rPr lang="en-US" baseline="30000" dirty="0"/>
              <a:t>(1)</a:t>
            </a:r>
            <a:r>
              <a:rPr lang="en-US" dirty="0"/>
              <a:t>||</a:t>
            </a:r>
            <a:r>
              <a:rPr lang="en-US" baseline="-25000" dirty="0"/>
              <a:t>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EF867CE-ACA4-0161-CB4D-EE4B0F81B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800" y="2498199"/>
            <a:ext cx="190500" cy="20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6D5893-2C0E-CC5B-1A17-1B5019C3094B}"/>
                  </a:ext>
                </a:extLst>
              </p:cNvPr>
              <p:cNvSpPr txBox="1"/>
              <p:nvPr/>
            </p:nvSpPr>
            <p:spPr>
              <a:xfrm>
                <a:off x="5365273" y="2407808"/>
                <a:ext cx="840294" cy="72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6D5893-2C0E-CC5B-1A17-1B5019C30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273" y="2407808"/>
                <a:ext cx="840294" cy="728854"/>
              </a:xfrm>
              <a:prstGeom prst="rect">
                <a:avLst/>
              </a:prstGeom>
              <a:blipFill>
                <a:blip r:embed="rId8"/>
                <a:stretch>
                  <a:fillRect l="-50746" t="-88136" r="-13433" b="-135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64D7BF15-A223-F407-927E-11D404871C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560" y="3700523"/>
            <a:ext cx="2325517" cy="8260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760D41B-14AA-F76F-B275-D36D6BCBC0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2352" y="3702111"/>
            <a:ext cx="2325517" cy="8228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768F5F-CB31-F22D-CDB4-A1FEAF16F2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2282" y="3702110"/>
            <a:ext cx="670822" cy="8228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6385923-33A2-ECE8-5FE0-809F1A162D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22844" y="4050047"/>
            <a:ext cx="241300" cy="127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7426677-B909-9745-5EF5-4B9D2194EA37}"/>
              </a:ext>
            </a:extLst>
          </p:cNvPr>
          <p:cNvSpPr txBox="1"/>
          <p:nvPr/>
        </p:nvSpPr>
        <p:spPr>
          <a:xfrm>
            <a:off x="1335945" y="4530486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1D72E0-3007-1D63-1F42-3E0E4D85CFCE}"/>
              </a:ext>
            </a:extLst>
          </p:cNvPr>
          <p:cNvSpPr txBox="1"/>
          <p:nvPr/>
        </p:nvSpPr>
        <p:spPr>
          <a:xfrm>
            <a:off x="3893020" y="4536633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8B41F9-344A-8D62-3096-4914EB22F188}"/>
              </a:ext>
            </a:extLst>
          </p:cNvPr>
          <p:cNvSpPr txBox="1"/>
          <p:nvPr/>
        </p:nvSpPr>
        <p:spPr>
          <a:xfrm>
            <a:off x="5946423" y="4499655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33FF69-FC57-0C9B-3DFD-E327E67D8DDA}"/>
              </a:ext>
            </a:extLst>
          </p:cNvPr>
          <p:cNvSpPr txBox="1"/>
          <p:nvPr/>
        </p:nvSpPr>
        <p:spPr>
          <a:xfrm>
            <a:off x="125220" y="241786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401754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D52E-D635-F5C8-6084-B31293DF7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</a:t>
            </a:r>
            <a:r>
              <a:rPr lang="en-US" dirty="0">
                <a:solidFill>
                  <a:srgbClr val="2185C5"/>
                </a:solidFill>
              </a:rPr>
              <a:t>importance of node importance</a:t>
            </a:r>
          </a:p>
          <a:p>
            <a:r>
              <a:rPr lang="en-US" dirty="0"/>
              <a:t>Apply </a:t>
            </a:r>
            <a:r>
              <a:rPr lang="en-US" dirty="0">
                <a:solidFill>
                  <a:srgbClr val="2185C5"/>
                </a:solidFill>
              </a:rPr>
              <a:t>degree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2185C5"/>
                </a:solidFill>
              </a:rPr>
              <a:t> geometric centrality </a:t>
            </a:r>
            <a:r>
              <a:rPr lang="en-US" dirty="0">
                <a:solidFill>
                  <a:schemeClr val="tx1"/>
                </a:solidFill>
              </a:rPr>
              <a:t>to</a:t>
            </a:r>
            <a:r>
              <a:rPr lang="en-US" dirty="0">
                <a:solidFill>
                  <a:srgbClr val="2185C5"/>
                </a:solidFill>
              </a:rPr>
              <a:t> analyze networks</a:t>
            </a:r>
          </a:p>
          <a:p>
            <a:r>
              <a:rPr lang="en-US" dirty="0"/>
              <a:t>Understand </a:t>
            </a:r>
            <a:r>
              <a:rPr lang="en-US" dirty="0">
                <a:solidFill>
                  <a:srgbClr val="2185C5"/>
                </a:solidFill>
              </a:rPr>
              <a:t>centrality</a:t>
            </a:r>
            <a:r>
              <a:rPr lang="en-US" dirty="0"/>
              <a:t> and </a:t>
            </a:r>
            <a:r>
              <a:rPr lang="en-US" dirty="0">
                <a:solidFill>
                  <a:srgbClr val="2185C5"/>
                </a:solidFill>
              </a:rPr>
              <a:t>connectivity-based centrality</a:t>
            </a:r>
          </a:p>
          <a:p>
            <a:r>
              <a:rPr lang="en-US" dirty="0"/>
              <a:t>Understand </a:t>
            </a:r>
            <a:r>
              <a:rPr lang="en-US" dirty="0">
                <a:solidFill>
                  <a:srgbClr val="F20052"/>
                </a:solidFill>
              </a:rPr>
              <a:t>limitations</a:t>
            </a:r>
            <a:r>
              <a:rPr lang="en-US" dirty="0"/>
              <a:t> of centrality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43991-146E-F746-31FC-01EBB1BC2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F282F-E5B8-BC90-4161-0AE9BB6A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E4DEE-5990-DA6B-2F7D-C480087F756D}"/>
              </a:ext>
            </a:extLst>
          </p:cNvPr>
          <p:cNvSpPr txBox="1"/>
          <p:nvPr/>
        </p:nvSpPr>
        <p:spPr>
          <a:xfrm>
            <a:off x="1654935" y="15647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00989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0811B-143B-1C48-A1FA-F966DC037A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986133-A3EA-831A-69FA-01FC5DFD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Eigencentrality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ECA2D-EA05-70DA-DA63-9DE30C61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1381512"/>
            <a:ext cx="34417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7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56D72-1091-ED9A-E341-1C44F90CF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25" dirty="0"/>
              <a:t>Eigenvector centrality (also called eigencentrality) is a measure of the influence of a node in a network. </a:t>
            </a:r>
          </a:p>
          <a:p>
            <a:pPr lvl="1">
              <a:buSzPct val="120000"/>
            </a:pPr>
            <a:r>
              <a:rPr lang="en-US" sz="1200" dirty="0"/>
              <a:t>It assigns relative scores to all nodes in the network based on the concept that connections to </a:t>
            </a:r>
            <a:r>
              <a:rPr lang="en-US" sz="1200" dirty="0">
                <a:solidFill>
                  <a:srgbClr val="F20052"/>
                </a:solidFill>
              </a:rPr>
              <a:t>high-scoring nodes contribute more to the score of the node</a:t>
            </a:r>
            <a:r>
              <a:rPr lang="en-US" sz="1200" dirty="0"/>
              <a:t> in question than equal connections to low-scoring nodes. </a:t>
            </a:r>
          </a:p>
          <a:p>
            <a:pPr lvl="1">
              <a:buSzPct val="120000"/>
            </a:pPr>
            <a:r>
              <a:rPr lang="en-US" sz="1200" dirty="0"/>
              <a:t>Google's PageRank and the Katz centrality are variants of the eigenvector centrality.</a:t>
            </a:r>
          </a:p>
          <a:p>
            <a:pPr marL="742950" lvl="2" indent="0">
              <a:buNone/>
            </a:pPr>
            <a:r>
              <a:rPr lang="en-US" sz="900" dirty="0"/>
              <a:t>	</a:t>
            </a:r>
          </a:p>
          <a:p>
            <a:pPr marL="257175" lvl="1" indent="0">
              <a:buNone/>
            </a:pPr>
            <a:endParaRPr lang="en-US" sz="1238" dirty="0"/>
          </a:p>
          <a:p>
            <a:pPr marL="257175" lvl="1" indent="0">
              <a:buNone/>
            </a:pPr>
            <a:endParaRPr lang="en-US" sz="1238" dirty="0"/>
          </a:p>
          <a:p>
            <a:endParaRPr lang="en-US" sz="1125" dirty="0"/>
          </a:p>
          <a:p>
            <a:endParaRPr lang="en-US" sz="1125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F9AB1-186E-F5F9-08CD-9FFE6BE6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Connectivity-based Centralities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41D62-23D2-B79F-CFC5-92BC3E864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540" y="3312230"/>
            <a:ext cx="4827608" cy="52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51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B3C9744-7AC7-0F61-E70D-3344E3F0B8C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HK" dirty="0"/>
                  <a:t>Measures influence by taking into account the total number of paths between a pair of nodes</a:t>
                </a:r>
              </a:p>
              <a:p>
                <a:pPr lvl="1">
                  <a:buSzPct val="12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𝑘𝑎𝑡𝑥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2">
                  <a:buSzPct val="120000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an attenuation factor in range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largest eigenvalue of A.</a:t>
                </a:r>
              </a:p>
              <a:p>
                <a:pPr lvl="2">
                  <a:buSzPct val="120000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gives some nodes more privilege</a:t>
                </a:r>
              </a:p>
              <a:p>
                <a:pPr lvl="2">
                  <a:buSzPct val="120000"/>
                </a:pPr>
                <a:r>
                  <a:rPr lang="en-US" dirty="0"/>
                  <a:t>Long paths are weighted less than short ones. 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B3C9744-7AC7-0F61-E70D-3344E3F0B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0FAE5-1E1C-70D3-E202-B1E1F96875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65006E-FCA2-6521-B173-47670422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Katz’s 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25782-4FCB-6ACA-C1A3-3B183C031267}"/>
              </a:ext>
            </a:extLst>
          </p:cNvPr>
          <p:cNvSpPr txBox="1"/>
          <p:nvPr/>
        </p:nvSpPr>
        <p:spPr>
          <a:xfrm>
            <a:off x="4062198" y="1829822"/>
            <a:ext cx="2068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185C5"/>
                </a:solidFill>
                <a:latin typeface="Raleway" pitchFamily="2" charset="77"/>
              </a:rPr>
              <a:t>Total number of paths of length k between x and 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26319-0530-4E40-3309-3808D4548939}"/>
              </a:ext>
            </a:extLst>
          </p:cNvPr>
          <p:cNvSpPr/>
          <p:nvPr/>
        </p:nvSpPr>
        <p:spPr>
          <a:xfrm>
            <a:off x="3233079" y="2045265"/>
            <a:ext cx="564543" cy="4308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51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B3C9744-7AC7-0F61-E70D-3344E3F0B8C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HK" dirty="0"/>
                  <a:t>Measures influence by taking into account the total number of paths between a pair of nodes</a:t>
                </a:r>
              </a:p>
              <a:p>
                <a:pPr lvl="1">
                  <a:buSzPct val="12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𝑘𝑎𝑡𝑥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B3C9744-7AC7-0F61-E70D-3344E3F0B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0FAE5-1E1C-70D3-E202-B1E1F96875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65006E-FCA2-6521-B173-47670422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Katz’s 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25782-4FCB-6ACA-C1A3-3B183C031267}"/>
              </a:ext>
            </a:extLst>
          </p:cNvPr>
          <p:cNvSpPr txBox="1"/>
          <p:nvPr/>
        </p:nvSpPr>
        <p:spPr>
          <a:xfrm>
            <a:off x="2034616" y="2476153"/>
            <a:ext cx="20682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185C5"/>
                </a:solidFill>
                <a:latin typeface="Raleway" pitchFamily="2" charset="77"/>
              </a:rPr>
              <a:t>Total number of paths of length k between x and 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26319-0530-4E40-3309-3808D4548939}"/>
              </a:ext>
            </a:extLst>
          </p:cNvPr>
          <p:cNvSpPr/>
          <p:nvPr/>
        </p:nvSpPr>
        <p:spPr>
          <a:xfrm>
            <a:off x="3233079" y="2045265"/>
            <a:ext cx="564543" cy="4308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325D21-B97D-D8D8-6E07-1BFDF3514BE2}"/>
              </a:ext>
            </a:extLst>
          </p:cNvPr>
          <p:cNvSpPr/>
          <p:nvPr/>
        </p:nvSpPr>
        <p:spPr>
          <a:xfrm>
            <a:off x="3797623" y="2045265"/>
            <a:ext cx="305252" cy="430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27122A-B63A-B67E-66F5-0226848793BF}"/>
                  </a:ext>
                </a:extLst>
              </p:cNvPr>
              <p:cNvSpPr txBox="1"/>
              <p:nvPr/>
            </p:nvSpPr>
            <p:spPr>
              <a:xfrm>
                <a:off x="4102874" y="2045265"/>
                <a:ext cx="25804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1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&lt; 1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Raleway" pitchFamily="2" charset="77"/>
                  </a:rPr>
                  <a:t>: Long paths are weighted less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27122A-B63A-B67E-66F5-022684879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874" y="2045265"/>
                <a:ext cx="2580450" cy="26161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9740552-F4AE-6EF4-F826-EA3861F5F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01" y="3541511"/>
            <a:ext cx="1524000" cy="939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4B7B4A-6972-4717-529C-1EE1F165D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219" y="138172"/>
            <a:ext cx="1963105" cy="1297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412408-029C-247C-3620-91C9C5C88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9337" y="3061780"/>
            <a:ext cx="2459325" cy="8270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6B6A11-B1B8-B258-98A8-16FC64FE7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0894" y="4058535"/>
            <a:ext cx="3909591" cy="9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0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5F08A1-D9A9-6B9E-32F0-AA2F9602FF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9D9C88-999F-E5C7-858C-78594A2B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Katz’s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FF0962E0-90E8-9A1E-1623-30C031FC3E7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0275" y="1373588"/>
                <a:ext cx="5690156" cy="35523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𝑘𝑎𝑡𝑥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𝑘𝑎𝑡𝑧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Power Iteration:</a:t>
                </a:r>
              </a:p>
              <a:p>
                <a:pPr lvl="1">
                  <a:lnSpc>
                    <a:spcPct val="150000"/>
                  </a:lnSpc>
                  <a:buSzPct val="120000"/>
                </a:pPr>
                <a:r>
                  <a:rPr lang="en-US" dirty="0"/>
                  <a:t>Step 1: Set c(0) = 1, k = 1</a:t>
                </a:r>
              </a:p>
              <a:p>
                <a:pPr lvl="1">
                  <a:lnSpc>
                    <a:spcPct val="150000"/>
                  </a:lnSpc>
                  <a:buSzPct val="120000"/>
                </a:pPr>
                <a:r>
                  <a:rPr lang="en-US" dirty="0"/>
                  <a:t>Step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  <a:buSzPct val="120000"/>
                </a:pPr>
                <a:r>
                  <a:rPr lang="en-US" dirty="0"/>
                  <a:t>Step 3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FF0962E0-90E8-9A1E-1623-30C031FC3E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0275" y="1373588"/>
                <a:ext cx="5690156" cy="3552300"/>
              </a:xfrm>
              <a:blipFill>
                <a:blip r:embed="rId2"/>
                <a:stretch>
                  <a:fillRect t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205A4BD-3CB4-5CE7-32BF-D283B2E4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219" y="138172"/>
            <a:ext cx="1963105" cy="12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31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9CB4510-7037-BFF4-D604-C6F7E2AF434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Suitable for directed acyclic graphs (direct graph without cycles)</a:t>
                </a:r>
              </a:p>
              <a:p>
                <a:r>
                  <a:rPr lang="en-US" dirty="0"/>
                  <a:t>How to choose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1">
                  <a:buSzPct val="120000"/>
                </a:pPr>
                <a:r>
                  <a:rPr lang="en-US" sz="1200" dirty="0"/>
                  <a:t>For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</a:rPr>
                  <a:t> close to 0</a:t>
                </a:r>
                <a:r>
                  <a:rPr lang="en-US" sz="1200" dirty="0"/>
                  <a:t>, </a:t>
                </a:r>
                <a:r>
                  <a:rPr lang="en-HK" sz="1200" dirty="0"/>
                  <a:t>the contribution given by paths longer than one rapidly declines</a:t>
                </a:r>
              </a:p>
              <a:p>
                <a:pPr lvl="2">
                  <a:buSzPct val="120000"/>
                </a:pPr>
                <a:r>
                  <a:rPr lang="en-HK" sz="1200" dirty="0"/>
                  <a:t>Katz scores are </a:t>
                </a:r>
                <a:r>
                  <a:rPr lang="en-HK" sz="1200" dirty="0">
                    <a:solidFill>
                      <a:srgbClr val="FF0000"/>
                    </a:solidFill>
                  </a:rPr>
                  <a:t>mainly influenced by short paths </a:t>
                </a:r>
                <a:br>
                  <a:rPr lang="en-HK" sz="1200" dirty="0"/>
                </a:br>
                <a:r>
                  <a:rPr lang="en-HK" sz="1200" dirty="0"/>
                  <a:t>(mostly in-degrees)</a:t>
                </a:r>
                <a:endParaRPr lang="en-US" sz="1200" dirty="0"/>
              </a:p>
              <a:p>
                <a:pPr lvl="1">
                  <a:buSzPct val="120000"/>
                </a:pPr>
                <a:r>
                  <a:rPr lang="en-US" sz="1200" dirty="0"/>
                  <a:t>When the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</a:rPr>
                  <a:t> is large</a:t>
                </a:r>
                <a:r>
                  <a:rPr lang="en-US" sz="1200" dirty="0"/>
                  <a:t>, long paths are devalued smoothly, and </a:t>
                </a:r>
              </a:p>
              <a:p>
                <a:pPr lvl="2">
                  <a:buSzPct val="120000"/>
                </a:pPr>
                <a:r>
                  <a:rPr lang="en-US" sz="1200" dirty="0"/>
                  <a:t>Katz scores are more </a:t>
                </a:r>
                <a:r>
                  <a:rPr lang="en-US" sz="1200" dirty="0">
                    <a:solidFill>
                      <a:srgbClr val="FF0000"/>
                    </a:solidFill>
                  </a:rPr>
                  <a:t>influenced by the topology </a:t>
                </a:r>
                <a:r>
                  <a:rPr lang="en-US" sz="1200" dirty="0"/>
                  <a:t>of the network. 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9CB4510-7037-BFF4-D604-C6F7E2AF4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ABD168-1BFE-5225-4E16-5141736D3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DFD29-BB76-869C-42CC-03C5B726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Katz’s Index</a:t>
            </a:r>
          </a:p>
        </p:txBody>
      </p:sp>
    </p:spTree>
    <p:extLst>
      <p:ext uri="{BB962C8B-B14F-4D97-AF65-F5344CB8AC3E}">
        <p14:creationId xmlns:p14="http://schemas.microsoft.com/office/powerpoint/2010/main" val="3047856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5D71F5-66A5-8923-C7D0-4054AE51D6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2FAF98-CAF4-AEC9-E1C9-38C72735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Katz’s Index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C789A-74F9-7FD3-55EF-81981F15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85" y="1427043"/>
            <a:ext cx="5618132" cy="33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13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56D72-1091-ED9A-E341-1C44F90CF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25" dirty="0"/>
              <a:t>Katz centrality is a generalization of degree centrality. </a:t>
            </a:r>
          </a:p>
          <a:p>
            <a:pPr lvl="1">
              <a:buSzPct val="120000"/>
            </a:pPr>
            <a:r>
              <a:rPr lang="en-US" sz="1200" dirty="0"/>
              <a:t>Degree centrality measures the number of direct neighbors, and Katz centrality </a:t>
            </a:r>
            <a:r>
              <a:rPr lang="en-US" sz="1200" dirty="0">
                <a:solidFill>
                  <a:srgbClr val="2185C5"/>
                </a:solidFill>
              </a:rPr>
              <a:t>measures the number of all nodes that can be connected through a path</a:t>
            </a:r>
            <a:r>
              <a:rPr lang="en-US" sz="1200" dirty="0"/>
              <a:t>, while the contributions of distant nodes are penalized.</a:t>
            </a:r>
          </a:p>
          <a:p>
            <a:endParaRPr lang="en-US" sz="1125" dirty="0"/>
          </a:p>
          <a:p>
            <a:endParaRPr lang="en-US" sz="1125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F9AB1-186E-F5F9-08CD-9FFE6BE6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Connectivity-based Centralities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A7815-7CAB-8169-792B-F9C10C854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241" y="2506521"/>
            <a:ext cx="5035942" cy="52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0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AEFFC-0F9C-A3C2-7736-2A6D68204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50" dirty="0"/>
              <a:t>No</a:t>
            </a:r>
            <a:r>
              <a:rPr lang="zh-CN" altLang="en-US" sz="1350" dirty="0"/>
              <a:t> </a:t>
            </a:r>
            <a:r>
              <a:rPr lang="en-US" altLang="zh-CN" sz="1350" dirty="0"/>
              <a:t>one</a:t>
            </a:r>
            <a:r>
              <a:rPr lang="zh-CN" altLang="en-US" sz="1350" dirty="0"/>
              <a:t> </a:t>
            </a:r>
            <a:r>
              <a:rPr lang="en-US" altLang="zh-CN" sz="1350" dirty="0"/>
              <a:t>is</a:t>
            </a:r>
            <a:r>
              <a:rPr lang="zh-CN" altLang="en-US" sz="1350" dirty="0"/>
              <a:t> </a:t>
            </a:r>
            <a:r>
              <a:rPr lang="en-US" altLang="zh-CN" sz="1350" dirty="0"/>
              <a:t>the</a:t>
            </a:r>
            <a:r>
              <a:rPr lang="zh-CN" altLang="en-US" sz="1350" dirty="0"/>
              <a:t> </a:t>
            </a:r>
            <a:r>
              <a:rPr lang="en-US" altLang="zh-CN" sz="1350" dirty="0"/>
              <a:t>best!</a:t>
            </a:r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CC897-B4ED-D1EC-62E9-94EAA588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Centrality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Best?</a:t>
            </a:r>
            <a:endParaRPr lang="en-US" dirty="0"/>
          </a:p>
        </p:txBody>
      </p:sp>
      <p:pic>
        <p:nvPicPr>
          <p:cNvPr id="12290" name="Picture 2" descr="popular centrality measurements">
            <a:extLst>
              <a:ext uri="{FF2B5EF4-FFF2-40B4-BE49-F238E27FC236}">
                <a16:creationId xmlns:a16="http://schemas.microsoft.com/office/drawing/2014/main" id="{C2352662-F9A6-E94B-1D4D-95C8458E1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32385"/>
            <a:ext cx="4572000" cy="127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56E99F9-D14C-A146-8D44-03E4128A8F0C}"/>
              </a:ext>
            </a:extLst>
          </p:cNvPr>
          <p:cNvGrpSpPr/>
          <p:nvPr/>
        </p:nvGrpSpPr>
        <p:grpSpPr>
          <a:xfrm>
            <a:off x="0" y="1725691"/>
            <a:ext cx="6661607" cy="2059207"/>
            <a:chOff x="0" y="1725691"/>
            <a:chExt cx="6661607" cy="2059207"/>
          </a:xfrm>
        </p:grpSpPr>
        <p:pic>
          <p:nvPicPr>
            <p:cNvPr id="12292" name="Picture 4" descr="popular centrality measurements">
              <a:extLst>
                <a:ext uri="{FF2B5EF4-FFF2-40B4-BE49-F238E27FC236}">
                  <a16:creationId xmlns:a16="http://schemas.microsoft.com/office/drawing/2014/main" id="{8283292F-DC9B-1AE4-8EDA-C34CD5692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25691"/>
              <a:ext cx="6661607" cy="1863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1AF4170-2A79-22A0-ACAA-8487A9D1CEBF}"/>
                </a:ext>
              </a:extLst>
            </p:cNvPr>
            <p:cNvSpPr txBox="1"/>
            <p:nvPr/>
          </p:nvSpPr>
          <p:spPr>
            <a:xfrm>
              <a:off x="1040525" y="3484816"/>
              <a:ext cx="4913577" cy="3000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HK" sz="1350" dirty="0">
                  <a:solidFill>
                    <a:srgbClr val="3A5050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Share of network centrality measurements in 63 studies</a:t>
              </a:r>
              <a:endParaRPr lang="en-US" sz="1350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2ED8008-FF69-B6A7-46F7-3ECBF4C5331D}"/>
              </a:ext>
            </a:extLst>
          </p:cNvPr>
          <p:cNvSpPr txBox="1"/>
          <p:nvPr/>
        </p:nvSpPr>
        <p:spPr>
          <a:xfrm>
            <a:off x="429051" y="4635406"/>
            <a:ext cx="6136524" cy="334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788" i="1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Vignery</a:t>
            </a:r>
            <a:r>
              <a:rPr lang="en-HK" sz="788" i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, K., &amp; Laurier, W. (2020). A methodology and theoretical taxonomy for centrality measures: What are the best centrality indicators for student networks?. </a:t>
            </a:r>
            <a:r>
              <a:rPr lang="en-HK" sz="788" i="1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PLoS</a:t>
            </a:r>
            <a:r>
              <a:rPr lang="en-HK" sz="788" i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 One, 15(12), e0244377.</a:t>
            </a:r>
            <a:endParaRPr lang="en-US" sz="788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68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A4C72-FA40-964B-ED7D-5E5F29F56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3197782" cy="3552300"/>
          </a:xfrm>
        </p:spPr>
        <p:txBody>
          <a:bodyPr/>
          <a:lstStyle/>
          <a:p>
            <a:r>
              <a:rPr lang="en-US" sz="1125" dirty="0"/>
              <a:t>The obvious limitation is that </a:t>
            </a:r>
          </a:p>
          <a:p>
            <a:pPr lvl="1">
              <a:buSzPct val="120000"/>
            </a:pPr>
            <a:r>
              <a:rPr lang="en-US" sz="1125" dirty="0"/>
              <a:t>a centrality which is optimal for one application is often sub-optimal for a different application. </a:t>
            </a:r>
          </a:p>
          <a:p>
            <a:r>
              <a:rPr lang="en-US" sz="1125" dirty="0"/>
              <a:t>An illustration of this phenomenon is provided by the </a:t>
            </a:r>
            <a:r>
              <a:rPr lang="en-US" sz="1125" b="1" dirty="0" err="1">
                <a:solidFill>
                  <a:srgbClr val="2185C5"/>
                </a:solidFill>
              </a:rPr>
              <a:t>Krackhardt</a:t>
            </a:r>
            <a:r>
              <a:rPr lang="en-US" sz="1125" b="1" dirty="0">
                <a:solidFill>
                  <a:srgbClr val="2185C5"/>
                </a:solidFill>
              </a:rPr>
              <a:t> kite graph</a:t>
            </a:r>
            <a:r>
              <a:rPr lang="en-US" sz="1125" dirty="0"/>
              <a:t>, for which three different notions of centrality give three different choices of the node</a:t>
            </a:r>
            <a:r>
              <a:rPr lang="zh-CN" altLang="en-US" sz="1125" dirty="0"/>
              <a:t> </a:t>
            </a:r>
            <a:r>
              <a:rPr lang="en-US" altLang="zh-CN" sz="1125" dirty="0"/>
              <a:t>centrality</a:t>
            </a:r>
            <a:r>
              <a:rPr lang="en-US" sz="1125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3EE5E-3020-40F4-C986-94E7D0D0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Centrality</a:t>
            </a:r>
            <a:endParaRPr lang="en-US" dirty="0"/>
          </a:p>
        </p:txBody>
      </p:sp>
      <p:pic>
        <p:nvPicPr>
          <p:cNvPr id="4" name="Picture 2" descr="A few common measures of centrality. We use an adapted version of... |  Download Scientific Diagram">
            <a:extLst>
              <a:ext uri="{FF2B5EF4-FFF2-40B4-BE49-F238E27FC236}">
                <a16:creationId xmlns:a16="http://schemas.microsoft.com/office/drawing/2014/main" id="{0B4EE35B-1B69-7FAF-6BE5-C48C2813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468" y="1310740"/>
            <a:ext cx="2900274" cy="26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42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91FD66B-54E5-8AD0-2047-E43B25F0B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" y="1527290"/>
            <a:ext cx="5700713" cy="2810210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751E09DF-5BAC-D295-7708-CC9DC914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803" y="1156966"/>
            <a:ext cx="1070708" cy="107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99A8D067-0EDB-A120-E0E5-4B26CB90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909202" cy="857400"/>
          </a:xfrm>
        </p:spPr>
        <p:txBody>
          <a:bodyPr/>
          <a:lstStyle/>
          <a:p>
            <a:r>
              <a:rPr lang="en-US" dirty="0"/>
              <a:t>Exercise: </a:t>
            </a:r>
            <a:r>
              <a:rPr lang="it" dirty="0"/>
              <a:t>Closeness Centrality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ACDF0D-F095-8CE2-A4F6-746F47652636}"/>
              </a:ext>
            </a:extLst>
          </p:cNvPr>
          <p:cNvSpPr/>
          <p:nvPr/>
        </p:nvSpPr>
        <p:spPr>
          <a:xfrm>
            <a:off x="2443162" y="2657475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A64F71-4238-49B0-D018-C6E542969352}"/>
              </a:ext>
            </a:extLst>
          </p:cNvPr>
          <p:cNvSpPr/>
          <p:nvPr/>
        </p:nvSpPr>
        <p:spPr>
          <a:xfrm>
            <a:off x="3555920" y="2657475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692BAE-C653-018B-96DF-23AB05DD836E}"/>
              </a:ext>
            </a:extLst>
          </p:cNvPr>
          <p:cNvSpPr/>
          <p:nvPr/>
        </p:nvSpPr>
        <p:spPr>
          <a:xfrm>
            <a:off x="508966" y="1472655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B0A301-ED55-194F-B2F8-0F4DD777566B}"/>
                  </a:ext>
                </a:extLst>
              </p:cNvPr>
              <p:cNvSpPr txBox="1"/>
              <p:nvPr/>
            </p:nvSpPr>
            <p:spPr>
              <a:xfrm>
                <a:off x="1282729" y="1186299"/>
                <a:ext cx="3112487" cy="340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𝑐𝑙𝑜𝑠𝑒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d>
                            <m:d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  <m:r>
                        <a:rPr lang="en-US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=0.3125</m:t>
                      </m:r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B0A301-ED55-194F-B2F8-0F4DD7775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29" y="1186299"/>
                <a:ext cx="3112487" cy="3409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93C6C0-A2DE-A316-770F-CAB334500881}"/>
                  </a:ext>
                </a:extLst>
              </p:cNvPr>
              <p:cNvSpPr txBox="1"/>
              <p:nvPr/>
            </p:nvSpPr>
            <p:spPr>
              <a:xfrm>
                <a:off x="1609083" y="1886683"/>
                <a:ext cx="3429000" cy="340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𝑐𝑙𝑜𝑠𝑒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d>
                            <m:d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den>
                      </m:f>
                      <m:r>
                        <a:rPr lang="en-US" sz="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=0.5263157895</m:t>
                      </m:r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93C6C0-A2DE-A316-770F-CAB334500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83" y="1886683"/>
                <a:ext cx="3429000" cy="3409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BF13C-1D3F-06FE-9A44-DE41FB0F570E}"/>
                  </a:ext>
                </a:extLst>
              </p:cNvPr>
              <p:cNvSpPr txBox="1"/>
              <p:nvPr/>
            </p:nvSpPr>
            <p:spPr>
              <a:xfrm>
                <a:off x="2116836" y="3405249"/>
                <a:ext cx="3429000" cy="340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𝑐𝑙𝑜𝑠𝑒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d>
                            <m:d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en-US" sz="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9BF13C-1D3F-06FE-9A44-DE41FB0F5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836" y="3405249"/>
                <a:ext cx="3429000" cy="3409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267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A4C72-FA40-964B-ED7D-5E5F29F56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50" dirty="0"/>
              <a:t>Centrality</a:t>
            </a:r>
            <a:r>
              <a:rPr lang="en-US" sz="1350" dirty="0"/>
              <a:t> are not designed to measure the </a:t>
            </a:r>
            <a:r>
              <a:rPr lang="en-US" sz="1350" dirty="0">
                <a:solidFill>
                  <a:srgbClr val="2185C5"/>
                </a:solidFill>
              </a:rPr>
              <a:t>influence of nodes in general</a:t>
            </a:r>
            <a:r>
              <a:rPr lang="en-US" sz="1350" dirty="0"/>
              <a:t>. </a:t>
            </a:r>
          </a:p>
          <a:p>
            <a:r>
              <a:rPr lang="en-US" altLang="zh-CN" sz="1350" dirty="0"/>
              <a:t>A</a:t>
            </a:r>
            <a:r>
              <a:rPr lang="en-US" sz="1350" dirty="0"/>
              <a:t> </a:t>
            </a:r>
            <a:r>
              <a:rPr lang="en-US" sz="1350" dirty="0">
                <a:solidFill>
                  <a:srgbClr val="2185C5"/>
                </a:solidFill>
              </a:rPr>
              <a:t>ranking only orders vertices by importance</a:t>
            </a:r>
            <a:r>
              <a:rPr lang="en-US" sz="1350" dirty="0"/>
              <a:t>, it </a:t>
            </a:r>
            <a:r>
              <a:rPr lang="en-US" sz="1350" dirty="0">
                <a:solidFill>
                  <a:srgbClr val="FF0000"/>
                </a:solidFill>
              </a:rPr>
              <a:t>does not quantify the difference in importance </a:t>
            </a:r>
            <a:r>
              <a:rPr lang="en-US" sz="1350" dirty="0"/>
              <a:t>between different levels of the ranking</a:t>
            </a:r>
          </a:p>
          <a:p>
            <a:r>
              <a:rPr lang="en-US" altLang="zh-CN" sz="1350" dirty="0"/>
              <a:t>T</a:t>
            </a:r>
            <a:r>
              <a:rPr lang="en-US" sz="1350" dirty="0"/>
              <a:t>he features which (correctly) identify the most important vertices in a given network/application do not necessarily generalize to the remaining vertices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3EE5E-3020-40F4-C986-94E7D0D0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Centrality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4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91FD66B-54E5-8AD0-2047-E43B25F0B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1433178"/>
            <a:ext cx="5700713" cy="2810210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751E09DF-5BAC-D295-7708-CC9DC914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864" y="1215788"/>
            <a:ext cx="1070708" cy="107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9A14387-88F8-79CD-3DE3-8F8C190D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Harmonic Centrality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B9DCE8-2065-31BD-A2A3-9E38E632542B}"/>
              </a:ext>
            </a:extLst>
          </p:cNvPr>
          <p:cNvSpPr/>
          <p:nvPr/>
        </p:nvSpPr>
        <p:spPr>
          <a:xfrm>
            <a:off x="3557587" y="2494206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DA564-5E20-9C26-08EB-3FB02F251AF5}"/>
              </a:ext>
            </a:extLst>
          </p:cNvPr>
          <p:cNvSpPr/>
          <p:nvPr/>
        </p:nvSpPr>
        <p:spPr>
          <a:xfrm>
            <a:off x="471487" y="1356393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334BF7-06A9-FD13-1DF7-5A5E1C60E5D1}"/>
                  </a:ext>
                </a:extLst>
              </p:cNvPr>
              <p:cNvSpPr txBox="1"/>
              <p:nvPr/>
            </p:nvSpPr>
            <p:spPr>
              <a:xfrm>
                <a:off x="940308" y="1446031"/>
                <a:ext cx="3429000" cy="323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h𝑎𝑟𝑚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=4.01666666667</m:t>
                      </m:r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334BF7-06A9-FD13-1DF7-5A5E1C60E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08" y="1446031"/>
                <a:ext cx="3429000" cy="323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B52E92-A095-36E4-031B-C3EBDCEDE0F6}"/>
                  </a:ext>
                </a:extLst>
              </p:cNvPr>
              <p:cNvSpPr txBox="1"/>
              <p:nvPr/>
            </p:nvSpPr>
            <p:spPr>
              <a:xfrm>
                <a:off x="2828925" y="3143896"/>
                <a:ext cx="3429000" cy="358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800" i="1" kern="1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h𝑎𝑟𝑚</m:t>
                          </m:r>
                        </m:sub>
                      </m:sSub>
                      <m:d>
                        <m:dPr>
                          <m:ctrlPr>
                            <a:rPr lang="en-HK" sz="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HK" sz="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d>
                        <m:dPr>
                          <m:ctrlPr>
                            <a:rPr lang="en-HK" sz="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HK" sz="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HK" sz="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HK" sz="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HK" sz="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=5.6666666667</m:t>
                      </m:r>
                    </m:oMath>
                  </m:oMathPara>
                </a14:m>
                <a:br>
                  <a:rPr lang="en-US" sz="1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</a:br>
                <a:endParaRPr lang="en-HK" sz="1100" kern="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B52E92-A095-36E4-031B-C3EBDCEDE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925" y="3143896"/>
                <a:ext cx="3429000" cy="3582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58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2C8A31-03AF-7B7A-1A79-C1A734E5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7391" y="1702904"/>
            <a:ext cx="3213039" cy="322298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Raleway" pitchFamily="2" charset="77"/>
              </a:rPr>
              <a:t>Why do C and D each have betweenness of 1 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Raleway" pitchFamily="2" charset="77"/>
              </a:rPr>
              <a:t>Why B has betweenness of 3.5 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Raleway" pitchFamily="2" charset="77"/>
              </a:rPr>
              <a:t>What is the betweenness of node E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6AA9B5-AC2A-2DFA-33F6-F472D77A2C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557AA9-E17F-24DE-0E6E-8D8F9041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Exercise: Betweenness Centrality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06178A1-1362-98A3-2580-9BE7953D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531" y="3314396"/>
            <a:ext cx="1070708" cy="107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4CCC5D-863A-F84E-72EB-FA3D50FB2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57" y="1503929"/>
            <a:ext cx="2705725" cy="276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5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A638DD-A14D-D2A8-85AE-1597958DF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 node:</a:t>
            </a:r>
          </a:p>
          <a:p>
            <a:pPr lvl="1">
              <a:buSzPct val="120000"/>
            </a:pPr>
            <a:r>
              <a:rPr lang="en-US" dirty="0"/>
              <a:t>that has </a:t>
            </a:r>
            <a:r>
              <a:rPr lang="en-US" dirty="0">
                <a:solidFill>
                  <a:srgbClr val="2185C5"/>
                </a:solidFill>
              </a:rPr>
              <a:t>high betweenness</a:t>
            </a:r>
            <a:r>
              <a:rPr lang="en-US" dirty="0"/>
              <a:t> but </a:t>
            </a:r>
            <a:r>
              <a:rPr lang="en-US" dirty="0">
                <a:solidFill>
                  <a:srgbClr val="2185C5"/>
                </a:solidFill>
              </a:rPr>
              <a:t>low degree</a:t>
            </a:r>
          </a:p>
          <a:p>
            <a:pPr lvl="1">
              <a:buSzPct val="120000"/>
            </a:pPr>
            <a:r>
              <a:rPr lang="en-US" dirty="0"/>
              <a:t>that has </a:t>
            </a:r>
            <a:r>
              <a:rPr lang="en-US" dirty="0">
                <a:solidFill>
                  <a:srgbClr val="2185C5"/>
                </a:solidFill>
              </a:rPr>
              <a:t>high betweenness </a:t>
            </a:r>
            <a:r>
              <a:rPr lang="en-US" dirty="0"/>
              <a:t>but </a:t>
            </a:r>
            <a:r>
              <a:rPr lang="en-US" dirty="0">
                <a:solidFill>
                  <a:srgbClr val="2185C5"/>
                </a:solidFill>
              </a:rPr>
              <a:t>high degree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5C8819-51DB-D91E-17CD-8473F2C827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C0F6C7-BE11-0072-9198-EF9128B7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Exercise: Betweenness Centrality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82307-9D33-19EA-EB07-17400D17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56" y="2571750"/>
            <a:ext cx="5044190" cy="19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0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91FD66B-54E5-8AD0-2047-E43B25F0B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" y="1788888"/>
            <a:ext cx="5700713" cy="2810210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751E09DF-5BAC-D295-7708-CC9DC914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80" y="1611086"/>
            <a:ext cx="1070708" cy="107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423;p29">
                <a:extLst>
                  <a:ext uri="{FF2B5EF4-FFF2-40B4-BE49-F238E27FC236}">
                    <a16:creationId xmlns:a16="http://schemas.microsoft.com/office/drawing/2014/main" id="{F951F6A2-5436-10CF-F5A3-E8C509744154}"/>
                  </a:ext>
                </a:extLst>
              </p:cNvPr>
              <p:cNvSpPr txBox="1"/>
              <p:nvPr/>
            </p:nvSpPr>
            <p:spPr>
              <a:xfrm>
                <a:off x="584401" y="1507852"/>
                <a:ext cx="911897" cy="234158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88" b="0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𝐶</m:t>
                          </m:r>
                        </m:e>
                        <m:sub>
                          <m:r>
                            <a:rPr lang="en-US" sz="788" b="0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𝑏𝑒𝑡</m:t>
                          </m:r>
                        </m:sub>
                      </m:sSub>
                      <m:d>
                        <m:dPr>
                          <m:ctrlP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dPr>
                        <m:e>
                          <m: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𝑔</m:t>
                          </m:r>
                        </m:e>
                      </m:d>
                      <m:r>
                        <a:rPr lang="it" sz="788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 </m:t>
                      </m:r>
                      <m:r>
                        <a:rPr lang="en-US" sz="788" b="0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?</m:t>
                      </m:r>
                    </m:oMath>
                  </m:oMathPara>
                </a14:m>
                <a:endParaRPr sz="788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4" name="Google Shape;423;p29">
                <a:extLst>
                  <a:ext uri="{FF2B5EF4-FFF2-40B4-BE49-F238E27FC236}">
                    <a16:creationId xmlns:a16="http://schemas.microsoft.com/office/drawing/2014/main" id="{F951F6A2-5436-10CF-F5A3-E8C509744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1" y="1507852"/>
                <a:ext cx="911897" cy="2341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425;p29">
                <a:extLst>
                  <a:ext uri="{FF2B5EF4-FFF2-40B4-BE49-F238E27FC236}">
                    <a16:creationId xmlns:a16="http://schemas.microsoft.com/office/drawing/2014/main" id="{6A7FBF66-AEC0-22E8-DB23-FE295D542683}"/>
                  </a:ext>
                </a:extLst>
              </p:cNvPr>
              <p:cNvSpPr txBox="1"/>
              <p:nvPr/>
            </p:nvSpPr>
            <p:spPr>
              <a:xfrm>
                <a:off x="2528097" y="2601721"/>
                <a:ext cx="1675145" cy="234158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88" b="0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𝐶</m:t>
                          </m:r>
                        </m:e>
                        <m:sub>
                          <m:r>
                            <a:rPr lang="en-US" sz="788" b="0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𝑏𝑒𝑡</m:t>
                          </m:r>
                        </m:sub>
                      </m:sSub>
                      <m:d>
                        <m:dPr>
                          <m:ctrlP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dPr>
                        <m:e>
                          <m: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𝑎</m:t>
                          </m:r>
                        </m:e>
                      </m:d>
                      <m:r>
                        <a:rPr lang="it" sz="788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</m:t>
                      </m:r>
                      <m:r>
                        <a:rPr lang="en-US" sz="788" b="0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?</m:t>
                      </m:r>
                    </m:oMath>
                  </m:oMathPara>
                </a14:m>
                <a:endParaRPr sz="788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5" name="Google Shape;425;p29">
                <a:extLst>
                  <a:ext uri="{FF2B5EF4-FFF2-40B4-BE49-F238E27FC236}">
                    <a16:creationId xmlns:a16="http://schemas.microsoft.com/office/drawing/2014/main" id="{6A7FBF66-AEC0-22E8-DB23-FE295D542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097" y="2601721"/>
                <a:ext cx="1675145" cy="2341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26;p29">
                <a:extLst>
                  <a:ext uri="{FF2B5EF4-FFF2-40B4-BE49-F238E27FC236}">
                    <a16:creationId xmlns:a16="http://schemas.microsoft.com/office/drawing/2014/main" id="{2EAAC639-4244-F971-4181-032C4135D24B}"/>
                  </a:ext>
                </a:extLst>
              </p:cNvPr>
              <p:cNvSpPr txBox="1"/>
              <p:nvPr/>
            </p:nvSpPr>
            <p:spPr>
              <a:xfrm>
                <a:off x="3539691" y="3507690"/>
                <a:ext cx="1453762" cy="234158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𝐶</m:t>
                          </m:r>
                        </m:e>
                        <m:sub>
                          <m:r>
                            <a:rPr lang="en-US" sz="788" b="0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𝑏𝑒𝑡</m:t>
                          </m:r>
                        </m:sub>
                      </m:sSub>
                      <m:r>
                        <a:rPr lang="en-US" sz="788" b="0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(</m:t>
                      </m:r>
                      <m:r>
                        <a:rPr lang="en-US" sz="788" b="0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𝑏</m:t>
                      </m:r>
                      <m:r>
                        <a:rPr lang="en-US" sz="788" b="0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)= ?</m:t>
                      </m:r>
                    </m:oMath>
                  </m:oMathPara>
                </a14:m>
                <a:endParaRPr sz="788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Google Shape;426;p29">
                <a:extLst>
                  <a:ext uri="{FF2B5EF4-FFF2-40B4-BE49-F238E27FC236}">
                    <a16:creationId xmlns:a16="http://schemas.microsoft.com/office/drawing/2014/main" id="{2EAAC639-4244-F971-4181-032C4135D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91" y="3507690"/>
                <a:ext cx="1453762" cy="2341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430;p29">
                <a:extLst>
                  <a:ext uri="{FF2B5EF4-FFF2-40B4-BE49-F238E27FC236}">
                    <a16:creationId xmlns:a16="http://schemas.microsoft.com/office/drawing/2014/main" id="{26BA2D75-B265-C342-B2A7-93C6DA937006}"/>
                  </a:ext>
                </a:extLst>
              </p:cNvPr>
              <p:cNvSpPr txBox="1"/>
              <p:nvPr/>
            </p:nvSpPr>
            <p:spPr>
              <a:xfrm>
                <a:off x="1564481" y="1943947"/>
                <a:ext cx="1792882" cy="234158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88" b="0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𝐶</m:t>
                          </m:r>
                        </m:e>
                        <m:sub>
                          <m:r>
                            <a:rPr lang="en-US" sz="788" b="0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𝑏𝑒𝑡</m:t>
                          </m:r>
                        </m:sub>
                      </m:sSub>
                      <m:d>
                        <m:dPr>
                          <m:ctrlP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dPr>
                        <m:e>
                          <m: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𝑑</m:t>
                          </m:r>
                        </m:e>
                      </m:d>
                      <m:r>
                        <a:rPr lang="en-US" sz="788" b="0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 ?</m:t>
                      </m:r>
                    </m:oMath>
                  </m:oMathPara>
                </a14:m>
                <a:endParaRPr sz="788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7" name="Google Shape;430;p29">
                <a:extLst>
                  <a:ext uri="{FF2B5EF4-FFF2-40B4-BE49-F238E27FC236}">
                    <a16:creationId xmlns:a16="http://schemas.microsoft.com/office/drawing/2014/main" id="{26BA2D75-B265-C342-B2A7-93C6DA937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481" y="1943947"/>
                <a:ext cx="1792882" cy="2341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6EC9B6C3-0BBE-4B9C-E894-E58E2BDF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Exercise: Betweenness Centrality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8CC350-EF38-0D9A-4708-76B6902D46B3}"/>
              </a:ext>
            </a:extLst>
          </p:cNvPr>
          <p:cNvSpPr/>
          <p:nvPr/>
        </p:nvSpPr>
        <p:spPr>
          <a:xfrm>
            <a:off x="2460922" y="2904284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48A537-6C76-F3FB-73D8-2EF67DFBEFB4}"/>
              </a:ext>
            </a:extLst>
          </p:cNvPr>
          <p:cNvSpPr/>
          <p:nvPr/>
        </p:nvSpPr>
        <p:spPr>
          <a:xfrm>
            <a:off x="3551470" y="2849916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E11AD-6E1E-9E3A-AD4F-E73D98F56CC8}"/>
              </a:ext>
            </a:extLst>
          </p:cNvPr>
          <p:cNvSpPr/>
          <p:nvPr/>
        </p:nvSpPr>
        <p:spPr>
          <a:xfrm>
            <a:off x="1460068" y="2231236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E1217-4D36-0AF0-6068-D5B0339C186F}"/>
              </a:ext>
            </a:extLst>
          </p:cNvPr>
          <p:cNvSpPr/>
          <p:nvPr/>
        </p:nvSpPr>
        <p:spPr>
          <a:xfrm>
            <a:off x="524096" y="1757130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</p:spTree>
    <p:extLst>
      <p:ext uri="{BB962C8B-B14F-4D97-AF65-F5344CB8AC3E}">
        <p14:creationId xmlns:p14="http://schemas.microsoft.com/office/powerpoint/2010/main" val="416564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91FD66B-54E5-8AD0-2047-E43B25F0B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" y="1788888"/>
            <a:ext cx="5700713" cy="2810210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751E09DF-5BAC-D295-7708-CC9DC914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80" y="1611086"/>
            <a:ext cx="1070708" cy="107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423;p29">
                <a:extLst>
                  <a:ext uri="{FF2B5EF4-FFF2-40B4-BE49-F238E27FC236}">
                    <a16:creationId xmlns:a16="http://schemas.microsoft.com/office/drawing/2014/main" id="{F951F6A2-5436-10CF-F5A3-E8C509744154}"/>
                  </a:ext>
                </a:extLst>
              </p:cNvPr>
              <p:cNvSpPr txBox="1"/>
              <p:nvPr/>
            </p:nvSpPr>
            <p:spPr>
              <a:xfrm>
                <a:off x="584401" y="1507852"/>
                <a:ext cx="911897" cy="234158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88" b="0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𝐶</m:t>
                          </m:r>
                        </m:e>
                        <m:sub>
                          <m:r>
                            <a:rPr lang="en-US" sz="788" b="0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𝑏𝑒𝑡</m:t>
                          </m:r>
                        </m:sub>
                      </m:sSub>
                      <m:d>
                        <m:dPr>
                          <m:ctrlP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dPr>
                        <m:e>
                          <m: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𝑔</m:t>
                          </m:r>
                        </m:e>
                      </m:d>
                      <m:r>
                        <a:rPr lang="it" sz="788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</m:t>
                      </m:r>
                      <m:r>
                        <a:rPr lang="en-HK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0</m:t>
                      </m:r>
                    </m:oMath>
                  </m:oMathPara>
                </a14:m>
                <a:endParaRPr sz="788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4" name="Google Shape;423;p29">
                <a:extLst>
                  <a:ext uri="{FF2B5EF4-FFF2-40B4-BE49-F238E27FC236}">
                    <a16:creationId xmlns:a16="http://schemas.microsoft.com/office/drawing/2014/main" id="{F951F6A2-5436-10CF-F5A3-E8C509744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1" y="1507852"/>
                <a:ext cx="911897" cy="2341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425;p29">
                <a:extLst>
                  <a:ext uri="{FF2B5EF4-FFF2-40B4-BE49-F238E27FC236}">
                    <a16:creationId xmlns:a16="http://schemas.microsoft.com/office/drawing/2014/main" id="{6A7FBF66-AEC0-22E8-DB23-FE295D542683}"/>
                  </a:ext>
                </a:extLst>
              </p:cNvPr>
              <p:cNvSpPr txBox="1"/>
              <p:nvPr/>
            </p:nvSpPr>
            <p:spPr>
              <a:xfrm>
                <a:off x="2528097" y="2601721"/>
                <a:ext cx="1675145" cy="234158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88" b="0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𝐶</m:t>
                          </m:r>
                        </m:e>
                        <m:sub>
                          <m:r>
                            <a:rPr lang="en-US" sz="788" b="0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𝑏𝑒𝑡</m:t>
                          </m:r>
                        </m:sub>
                      </m:sSub>
                      <m:d>
                        <m:dPr>
                          <m:ctrlP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dPr>
                        <m:e>
                          <m: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𝑎</m:t>
                          </m:r>
                        </m:e>
                      </m:d>
                      <m:r>
                        <a:rPr lang="it" sz="788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</m:t>
                      </m:r>
                      <m:r>
                        <a:rPr lang="en-US" sz="788" b="0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?</m:t>
                      </m:r>
                    </m:oMath>
                  </m:oMathPara>
                </a14:m>
                <a:endParaRPr sz="788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5" name="Google Shape;425;p29">
                <a:extLst>
                  <a:ext uri="{FF2B5EF4-FFF2-40B4-BE49-F238E27FC236}">
                    <a16:creationId xmlns:a16="http://schemas.microsoft.com/office/drawing/2014/main" id="{6A7FBF66-AEC0-22E8-DB23-FE295D542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097" y="2601721"/>
                <a:ext cx="1675145" cy="2341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26;p29">
                <a:extLst>
                  <a:ext uri="{FF2B5EF4-FFF2-40B4-BE49-F238E27FC236}">
                    <a16:creationId xmlns:a16="http://schemas.microsoft.com/office/drawing/2014/main" id="{2EAAC639-4244-F971-4181-032C4135D24B}"/>
                  </a:ext>
                </a:extLst>
              </p:cNvPr>
              <p:cNvSpPr txBox="1"/>
              <p:nvPr/>
            </p:nvSpPr>
            <p:spPr>
              <a:xfrm>
                <a:off x="3539691" y="3507690"/>
                <a:ext cx="1453762" cy="234158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𝐶</m:t>
                          </m:r>
                        </m:e>
                        <m:sub>
                          <m:r>
                            <a:rPr lang="en-US" sz="788" b="0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𝑏𝑒𝑡</m:t>
                          </m:r>
                        </m:sub>
                      </m:sSub>
                      <m:r>
                        <a:rPr lang="en-US" sz="788" b="0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(</m:t>
                      </m:r>
                      <m:r>
                        <a:rPr lang="en-US" sz="788" b="0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𝑏</m:t>
                      </m:r>
                      <m:r>
                        <a:rPr lang="en-US" sz="788" b="0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)= ?</m:t>
                      </m:r>
                    </m:oMath>
                  </m:oMathPara>
                </a14:m>
                <a:endParaRPr sz="788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Google Shape;426;p29">
                <a:extLst>
                  <a:ext uri="{FF2B5EF4-FFF2-40B4-BE49-F238E27FC236}">
                    <a16:creationId xmlns:a16="http://schemas.microsoft.com/office/drawing/2014/main" id="{2EAAC639-4244-F971-4181-032C4135D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91" y="3507690"/>
                <a:ext cx="1453762" cy="2341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430;p29">
                <a:extLst>
                  <a:ext uri="{FF2B5EF4-FFF2-40B4-BE49-F238E27FC236}">
                    <a16:creationId xmlns:a16="http://schemas.microsoft.com/office/drawing/2014/main" id="{26BA2D75-B265-C342-B2A7-93C6DA937006}"/>
                  </a:ext>
                </a:extLst>
              </p:cNvPr>
              <p:cNvSpPr txBox="1"/>
              <p:nvPr/>
            </p:nvSpPr>
            <p:spPr>
              <a:xfrm>
                <a:off x="1564481" y="1943947"/>
                <a:ext cx="1792882" cy="234158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88" b="0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𝐶</m:t>
                          </m:r>
                        </m:e>
                        <m:sub>
                          <m:r>
                            <a:rPr lang="en-US" sz="788" b="0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𝑏𝑒𝑡</m:t>
                          </m:r>
                        </m:sub>
                      </m:sSub>
                      <m:d>
                        <m:dPr>
                          <m:ctrlP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dPr>
                        <m:e>
                          <m: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𝑑</m:t>
                          </m:r>
                        </m:e>
                      </m:d>
                      <m:r>
                        <a:rPr lang="en-US" sz="788" b="0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 ?</m:t>
                      </m:r>
                    </m:oMath>
                  </m:oMathPara>
                </a14:m>
                <a:endParaRPr sz="788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7" name="Google Shape;430;p29">
                <a:extLst>
                  <a:ext uri="{FF2B5EF4-FFF2-40B4-BE49-F238E27FC236}">
                    <a16:creationId xmlns:a16="http://schemas.microsoft.com/office/drawing/2014/main" id="{26BA2D75-B265-C342-B2A7-93C6DA937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481" y="1943947"/>
                <a:ext cx="1792882" cy="2341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6EC9B6C3-0BBE-4B9C-E894-E58E2BDF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Exercise: Betweenness Centrality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8CC350-EF38-0D9A-4708-76B6902D46B3}"/>
              </a:ext>
            </a:extLst>
          </p:cNvPr>
          <p:cNvSpPr/>
          <p:nvPr/>
        </p:nvSpPr>
        <p:spPr>
          <a:xfrm>
            <a:off x="2460922" y="2904284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48A537-6C76-F3FB-73D8-2EF67DFBEFB4}"/>
              </a:ext>
            </a:extLst>
          </p:cNvPr>
          <p:cNvSpPr/>
          <p:nvPr/>
        </p:nvSpPr>
        <p:spPr>
          <a:xfrm>
            <a:off x="3551470" y="2849916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E11AD-6E1E-9E3A-AD4F-E73D98F56CC8}"/>
              </a:ext>
            </a:extLst>
          </p:cNvPr>
          <p:cNvSpPr/>
          <p:nvPr/>
        </p:nvSpPr>
        <p:spPr>
          <a:xfrm>
            <a:off x="1460068" y="2231236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E1217-4D36-0AF0-6068-D5B0339C186F}"/>
              </a:ext>
            </a:extLst>
          </p:cNvPr>
          <p:cNvSpPr/>
          <p:nvPr/>
        </p:nvSpPr>
        <p:spPr>
          <a:xfrm>
            <a:off x="524096" y="1757130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</p:spTree>
    <p:extLst>
      <p:ext uri="{BB962C8B-B14F-4D97-AF65-F5344CB8AC3E}">
        <p14:creationId xmlns:p14="http://schemas.microsoft.com/office/powerpoint/2010/main" val="411624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91FD66B-54E5-8AD0-2047-E43B25F0B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3" y="1788888"/>
            <a:ext cx="5700713" cy="2810210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751E09DF-5BAC-D295-7708-CC9DC914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80" y="1611086"/>
            <a:ext cx="1070708" cy="107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423;p29">
                <a:extLst>
                  <a:ext uri="{FF2B5EF4-FFF2-40B4-BE49-F238E27FC236}">
                    <a16:creationId xmlns:a16="http://schemas.microsoft.com/office/drawing/2014/main" id="{F951F6A2-5436-10CF-F5A3-E8C509744154}"/>
                  </a:ext>
                </a:extLst>
              </p:cNvPr>
              <p:cNvSpPr txBox="1"/>
              <p:nvPr/>
            </p:nvSpPr>
            <p:spPr>
              <a:xfrm>
                <a:off x="584401" y="1507852"/>
                <a:ext cx="911897" cy="234158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88" b="0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𝐶</m:t>
                          </m:r>
                        </m:e>
                        <m:sub>
                          <m:r>
                            <a:rPr lang="en-US" sz="788" b="0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𝑏𝑒𝑡</m:t>
                          </m:r>
                        </m:sub>
                      </m:sSub>
                      <m:d>
                        <m:dPr>
                          <m:ctrlP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dPr>
                        <m:e>
                          <m: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𝑔</m:t>
                          </m:r>
                        </m:e>
                      </m:d>
                      <m:r>
                        <a:rPr lang="it" sz="788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</m:t>
                      </m:r>
                      <m:r>
                        <a:rPr lang="en-HK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0</m:t>
                      </m:r>
                    </m:oMath>
                  </m:oMathPara>
                </a14:m>
                <a:endParaRPr sz="788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4" name="Google Shape;423;p29">
                <a:extLst>
                  <a:ext uri="{FF2B5EF4-FFF2-40B4-BE49-F238E27FC236}">
                    <a16:creationId xmlns:a16="http://schemas.microsoft.com/office/drawing/2014/main" id="{F951F6A2-5436-10CF-F5A3-E8C509744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1" y="1507852"/>
                <a:ext cx="911897" cy="2341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425;p29">
                <a:extLst>
                  <a:ext uri="{FF2B5EF4-FFF2-40B4-BE49-F238E27FC236}">
                    <a16:creationId xmlns:a16="http://schemas.microsoft.com/office/drawing/2014/main" id="{6A7FBF66-AEC0-22E8-DB23-FE295D542683}"/>
                  </a:ext>
                </a:extLst>
              </p:cNvPr>
              <p:cNvSpPr txBox="1"/>
              <p:nvPr/>
            </p:nvSpPr>
            <p:spPr>
              <a:xfrm>
                <a:off x="2528097" y="2601721"/>
                <a:ext cx="1675145" cy="234158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88" b="0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𝐶</m:t>
                          </m:r>
                        </m:e>
                        <m:sub>
                          <m:r>
                            <a:rPr lang="en-US" sz="788" b="0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𝑏𝑒𝑡</m:t>
                          </m:r>
                        </m:sub>
                      </m:sSub>
                      <m:d>
                        <m:dPr>
                          <m:ctrlP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dPr>
                        <m:e>
                          <m: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𝑎</m:t>
                          </m:r>
                        </m:e>
                      </m:d>
                      <m:r>
                        <a:rPr lang="it" sz="788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</m:t>
                      </m:r>
                      <m:r>
                        <a:rPr lang="en-US" sz="788" b="0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?</m:t>
                      </m:r>
                    </m:oMath>
                  </m:oMathPara>
                </a14:m>
                <a:endParaRPr sz="788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5" name="Google Shape;425;p29">
                <a:extLst>
                  <a:ext uri="{FF2B5EF4-FFF2-40B4-BE49-F238E27FC236}">
                    <a16:creationId xmlns:a16="http://schemas.microsoft.com/office/drawing/2014/main" id="{6A7FBF66-AEC0-22E8-DB23-FE295D542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097" y="2601721"/>
                <a:ext cx="1675145" cy="2341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26;p29">
                <a:extLst>
                  <a:ext uri="{FF2B5EF4-FFF2-40B4-BE49-F238E27FC236}">
                    <a16:creationId xmlns:a16="http://schemas.microsoft.com/office/drawing/2014/main" id="{2EAAC639-4244-F971-4181-032C4135D24B}"/>
                  </a:ext>
                </a:extLst>
              </p:cNvPr>
              <p:cNvSpPr txBox="1"/>
              <p:nvPr/>
            </p:nvSpPr>
            <p:spPr>
              <a:xfrm>
                <a:off x="3539691" y="3507690"/>
                <a:ext cx="1453762" cy="234158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it" sz="788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𝐶</m:t>
                          </m:r>
                        </m:e>
                        <m:sub>
                          <m:r>
                            <a:rPr lang="en-US" sz="788" b="0" i="1" dirty="0" smtClean="0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𝑏𝑒𝑡</m:t>
                          </m:r>
                        </m:sub>
                      </m:sSub>
                      <m:r>
                        <a:rPr lang="en-US" sz="788" b="0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(</m:t>
                      </m:r>
                      <m:r>
                        <a:rPr lang="en-US" sz="788" b="0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𝑏</m:t>
                      </m:r>
                      <m:r>
                        <a:rPr lang="en-US" sz="788" b="0" i="1" dirty="0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)= ?</m:t>
                      </m:r>
                    </m:oMath>
                  </m:oMathPara>
                </a14:m>
                <a:endParaRPr sz="788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Google Shape;426;p29">
                <a:extLst>
                  <a:ext uri="{FF2B5EF4-FFF2-40B4-BE49-F238E27FC236}">
                    <a16:creationId xmlns:a16="http://schemas.microsoft.com/office/drawing/2014/main" id="{2EAAC639-4244-F971-4181-032C4135D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91" y="3507690"/>
                <a:ext cx="1453762" cy="2341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430;p29">
                <a:extLst>
                  <a:ext uri="{FF2B5EF4-FFF2-40B4-BE49-F238E27FC236}">
                    <a16:creationId xmlns:a16="http://schemas.microsoft.com/office/drawing/2014/main" id="{26BA2D75-B265-C342-B2A7-93C6DA937006}"/>
                  </a:ext>
                </a:extLst>
              </p:cNvPr>
              <p:cNvSpPr txBox="1"/>
              <p:nvPr/>
            </p:nvSpPr>
            <p:spPr>
              <a:xfrm>
                <a:off x="1572786" y="1671808"/>
                <a:ext cx="3108942" cy="567407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1427" tIns="51427" rIns="51427" bIns="51427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sSubPr>
                        <m:e>
                          <m:r>
                            <a:rPr lang="ar-AE" sz="788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𝐶</m:t>
                          </m:r>
                        </m:e>
                        <m:sub>
                          <m:r>
                            <a:rPr lang="ar-AE" sz="788" b="0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𝑏𝑒𝑡</m:t>
                          </m:r>
                        </m:sub>
                      </m:sSub>
                      <m:d>
                        <m:dPr>
                          <m:ctrlPr>
                            <a:rPr lang="ar-AE" sz="788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dPr>
                        <m:e>
                          <m:r>
                            <a:rPr lang="ar-AE" sz="788" i="1" dirty="0" smtClean="0">
                              <a:solidFill>
                                <a:srgbClr val="F20052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𝑑</m:t>
                          </m:r>
                        </m:e>
                      </m:d>
                      <m:r>
                        <a:rPr lang="ar-AE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=9  </m:t>
                      </m:r>
                      <m:r>
                        <a:rPr lang="ar-AE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𝑓𝑜𝑟</m:t>
                      </m:r>
                      <m:r>
                        <a:rPr lang="ar-AE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 </m:t>
                      </m:r>
                      <m:r>
                        <a:rPr lang="ar-AE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𝑡h𝑒</m:t>
                      </m:r>
                      <m:r>
                        <a:rPr lang="ar-AE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 </m:t>
                      </m:r>
                      <m:r>
                        <a:rPr lang="ar-AE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𝑛𝑜𝑑𝑒𝑠</m:t>
                      </m:r>
                      <m:r>
                        <a:rPr lang="ar-AE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 </m:t>
                      </m:r>
                      <m:r>
                        <a:rPr lang="ar-AE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𝑡𝑜</m:t>
                      </m:r>
                      <m:r>
                        <a:rPr lang="ar-AE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 </m:t>
                      </m:r>
                      <m:r>
                        <a:rPr lang="ar-AE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𝑟𝑒𝑎𝑐h</m:t>
                      </m:r>
                      <m:r>
                        <a:rPr lang="ar-AE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 </m:t>
                      </m:r>
                      <m:r>
                        <a:rPr lang="ar-AE" sz="788" b="0" i="1" dirty="0" smtClean="0">
                          <a:solidFill>
                            <a:srgbClr val="F20052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𝑔</m:t>
                      </m:r>
                    </m:oMath>
                  </m:oMathPara>
                </a14:m>
                <a:br>
                  <a:rPr lang="ar-AE" sz="788" b="0" dirty="0">
                    <a:solidFill>
                      <a:srgbClr val="F20052"/>
                    </a:solidFill>
                    <a:latin typeface="Lato"/>
                    <a:ea typeface="Lato"/>
                    <a:cs typeface="Lato"/>
                    <a:sym typeface="Lato"/>
                  </a:rPr>
                </a:br>
                <a:r>
                  <a:rPr lang="ar-AE" sz="788" i="1" dirty="0">
                    <a:solidFill>
                      <a:srgbClr val="F20052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ar-AE" sz="788" b="0" i="1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+</m:t>
                    </m:r>
                    <m:f>
                      <m:fPr>
                        <m:ctrlPr>
                          <a:rPr lang="ar-AE" sz="788" b="0" i="1" smtClean="0">
                            <a:solidFill>
                              <a:srgbClr val="F20052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</m:ctrlPr>
                      </m:fPr>
                      <m:num>
                        <m:r>
                          <a:rPr lang="ar-AE" sz="788" b="0" i="1" smtClean="0">
                            <a:solidFill>
                              <a:srgbClr val="F20052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7</m:t>
                        </m:r>
                      </m:num>
                      <m:den>
                        <m:r>
                          <a:rPr lang="ar-AE" sz="788" b="0" i="1" smtClean="0">
                            <a:solidFill>
                              <a:srgbClr val="F20052"/>
                            </a:solidFill>
                            <a:latin typeface="Cambria Math" panose="02040503050406030204" pitchFamily="18" charset="0"/>
                            <a:ea typeface="Lato"/>
                            <a:cs typeface="Lato"/>
                            <a:sym typeface="Lato"/>
                          </a:rPr>
                          <m:t>2</m:t>
                        </m:r>
                      </m:den>
                    </m:f>
                    <m:r>
                      <a:rPr lang="ar-AE" sz="788" b="0" i="1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 </m:t>
                    </m:r>
                    <m:r>
                      <a:rPr lang="ar-AE" sz="788" b="0" i="1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𝑓𝑜𝑟</m:t>
                    </m:r>
                    <m:r>
                      <a:rPr lang="ar-AE" sz="788" b="0" i="1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 </m:t>
                    </m:r>
                    <m:r>
                      <a:rPr lang="ar-AE" sz="788" b="0" i="1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𝑛𝑜𝑑𝑒𝑠</m:t>
                    </m:r>
                    <m:r>
                      <a:rPr lang="ar-AE" sz="788" b="0" i="1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 </m:t>
                    </m:r>
                    <m:r>
                      <a:rPr lang="ar-AE" sz="788" b="0" i="1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𝑎</m:t>
                    </m:r>
                    <m:r>
                      <a:rPr lang="ar-AE" sz="788" b="0" i="1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, </m:t>
                    </m:r>
                    <m:r>
                      <a:rPr lang="ar-AE" sz="788" b="0" i="1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𝑏</m:t>
                    </m:r>
                    <m:r>
                      <a:rPr lang="ar-AE" sz="788" b="0" i="1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, </m:t>
                    </m:r>
                    <m:r>
                      <a:rPr lang="ar-AE" sz="788" b="0" i="1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𝑖</m:t>
                    </m:r>
                    <m:r>
                      <a:rPr lang="ar-AE" sz="788" b="0" i="1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,</m:t>
                    </m:r>
                    <m:r>
                      <a:rPr lang="ar-AE" sz="788" b="0" i="1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h</m:t>
                    </m:r>
                    <m:r>
                      <a:rPr lang="ar-AE" sz="788" b="0" i="1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,</m:t>
                    </m:r>
                    <m:r>
                      <a:rPr lang="ar-AE" sz="788" b="0" i="1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𝑗</m:t>
                    </m:r>
                    <m:r>
                      <a:rPr lang="ar-AE" sz="788" b="0" i="1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,</m:t>
                    </m:r>
                    <m:r>
                      <a:rPr lang="ar-AE" sz="788" b="0" i="1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𝑘</m:t>
                    </m:r>
                    <m:r>
                      <a:rPr lang="ar-AE" sz="788" b="0" i="1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 </m:t>
                    </m:r>
                    <m:r>
                      <a:rPr lang="ar-AE" sz="788" b="0" i="1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𝑟𝑒𝑎𝑐h</m:t>
                    </m:r>
                    <m:r>
                      <a:rPr lang="ar-AE" sz="788" b="0" i="1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 </m:t>
                    </m:r>
                    <m:r>
                      <a:rPr lang="ar-AE" sz="788" b="0" i="1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𝑐</m:t>
                    </m:r>
                  </m:oMath>
                </a14:m>
                <a:br>
                  <a:rPr lang="ar-AE" sz="788" b="0" i="1" dirty="0">
                    <a:solidFill>
                      <a:srgbClr val="F20052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</a:br>
                <a:r>
                  <a:rPr lang="ar-AE" sz="788" b="0" i="1" dirty="0">
                    <a:solidFill>
                      <a:srgbClr val="F20052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  <a:t>                            </a:t>
                </a:r>
                <a:r>
                  <a:rPr lang="en-US" sz="788" b="0" i="1" dirty="0">
                    <a:solidFill>
                      <a:srgbClr val="F20052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  <a:t>because they can also via node d to reach c, so all of </a:t>
                </a:r>
                <a:br>
                  <a:rPr lang="en-US" sz="788" b="0" i="1" dirty="0">
                    <a:solidFill>
                      <a:srgbClr val="F20052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</a:br>
                <a:r>
                  <a:rPr lang="en-US" sz="788" b="0" i="1" dirty="0">
                    <a:solidFill>
                      <a:srgbClr val="F20052"/>
                    </a:solidFill>
                    <a:latin typeface="Cambria Math" panose="02040503050406030204" pitchFamily="18" charset="0"/>
                    <a:ea typeface="Lato"/>
                    <a:cs typeface="Lato"/>
                    <a:sym typeface="Lato"/>
                  </a:rPr>
                  <a:t>                            these paths only have 0.5 probability. </a:t>
                </a:r>
                <a14:m>
                  <m:oMath xmlns:m="http://schemas.openxmlformats.org/officeDocument/2006/math">
                    <m:r>
                      <a:rPr lang="en-US" sz="788" b="0" i="1" smtClean="0">
                        <a:solidFill>
                          <a:srgbClr val="F20052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 </m:t>
                    </m:r>
                  </m:oMath>
                </a14:m>
                <a:endParaRPr lang="en-US" sz="788" b="0" dirty="0">
                  <a:solidFill>
                    <a:srgbClr val="F20052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endParaRPr lang="en-US" sz="788" dirty="0">
                  <a:solidFill>
                    <a:srgbClr val="F20052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7" name="Google Shape;430;p29">
                <a:extLst>
                  <a:ext uri="{FF2B5EF4-FFF2-40B4-BE49-F238E27FC236}">
                    <a16:creationId xmlns:a16="http://schemas.microsoft.com/office/drawing/2014/main" id="{26BA2D75-B265-C342-B2A7-93C6DA937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86" y="1671808"/>
                <a:ext cx="3108942" cy="567407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6EC9B6C3-0BBE-4B9C-E894-E58E2BDF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Exercise: Betweenness Centrality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8CC350-EF38-0D9A-4708-76B6902D46B3}"/>
              </a:ext>
            </a:extLst>
          </p:cNvPr>
          <p:cNvSpPr/>
          <p:nvPr/>
        </p:nvSpPr>
        <p:spPr>
          <a:xfrm>
            <a:off x="2460922" y="2904284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48A537-6C76-F3FB-73D8-2EF67DFBEFB4}"/>
              </a:ext>
            </a:extLst>
          </p:cNvPr>
          <p:cNvSpPr/>
          <p:nvPr/>
        </p:nvSpPr>
        <p:spPr>
          <a:xfrm>
            <a:off x="3551470" y="2849916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E11AD-6E1E-9E3A-AD4F-E73D98F56CC8}"/>
              </a:ext>
            </a:extLst>
          </p:cNvPr>
          <p:cNvSpPr/>
          <p:nvPr/>
        </p:nvSpPr>
        <p:spPr>
          <a:xfrm>
            <a:off x="1460068" y="2231236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E1217-4D36-0AF0-6068-D5B0339C186F}"/>
              </a:ext>
            </a:extLst>
          </p:cNvPr>
          <p:cNvSpPr/>
          <p:nvPr/>
        </p:nvSpPr>
        <p:spPr>
          <a:xfrm>
            <a:off x="524096" y="1757130"/>
            <a:ext cx="667061" cy="6881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</p:spTree>
    <p:extLst>
      <p:ext uri="{BB962C8B-B14F-4D97-AF65-F5344CB8AC3E}">
        <p14:creationId xmlns:p14="http://schemas.microsoft.com/office/powerpoint/2010/main" val="37116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7208</TotalTime>
  <Words>1368</Words>
  <Application>Microsoft Macintosh PowerPoint</Application>
  <PresentationFormat>Custom</PresentationFormat>
  <Paragraphs>187</Paragraphs>
  <Slides>30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Lato</vt:lpstr>
      <vt:lpstr>Amazon Ember Light</vt:lpstr>
      <vt:lpstr>Courier New</vt:lpstr>
      <vt:lpstr>open sans</vt:lpstr>
      <vt:lpstr>Helvetica Neue LT Std 65 Medium</vt:lpstr>
      <vt:lpstr>Arial</vt:lpstr>
      <vt:lpstr>Times New Roman</vt:lpstr>
      <vt:lpstr>Lucida Sans Unicode</vt:lpstr>
      <vt:lpstr>Cambria Math</vt:lpstr>
      <vt:lpstr>Raleway</vt:lpstr>
      <vt:lpstr>Calibri</vt:lpstr>
      <vt:lpstr>Antonio template</vt:lpstr>
      <vt:lpstr>Image</vt:lpstr>
      <vt:lpstr>CDS4004 – Lecture 9 Node Importance Analysis II</vt:lpstr>
      <vt:lpstr>Lesson objectives</vt:lpstr>
      <vt:lpstr>Exercise: Closeness Centrality</vt:lpstr>
      <vt:lpstr>Exercise: Harmonic Centrality</vt:lpstr>
      <vt:lpstr>Exercise: Betweenness Centrality</vt:lpstr>
      <vt:lpstr>Exercise: Betweenness Centrality</vt:lpstr>
      <vt:lpstr>Exercise: Betweenness Centrality</vt:lpstr>
      <vt:lpstr>Exercise: Betweenness Centrality</vt:lpstr>
      <vt:lpstr>Exercise: Betweenness Centrality</vt:lpstr>
      <vt:lpstr>Exercise: Betweenness Centrality</vt:lpstr>
      <vt:lpstr>Exercise: Betweenness Centrality</vt:lpstr>
      <vt:lpstr>Comparing Centrality Measures</vt:lpstr>
      <vt:lpstr>Types of Centrality Measures</vt:lpstr>
      <vt:lpstr>Connectivity-based Measures</vt:lpstr>
      <vt:lpstr>Eigenvector Centrality</vt:lpstr>
      <vt:lpstr>Degree Centrality vs Eigenvector Centrality</vt:lpstr>
      <vt:lpstr>Eigenvector Centrality</vt:lpstr>
      <vt:lpstr>How to compute? </vt:lpstr>
      <vt:lpstr>How to compute? </vt:lpstr>
      <vt:lpstr>Eigencentrality Example</vt:lpstr>
      <vt:lpstr>Connectivity-based Centralities</vt:lpstr>
      <vt:lpstr>Katz’s Index</vt:lpstr>
      <vt:lpstr>Katz’s Index</vt:lpstr>
      <vt:lpstr>Katz’s Index</vt:lpstr>
      <vt:lpstr>Katz’s Index</vt:lpstr>
      <vt:lpstr>Example of Katz’s Index</vt:lpstr>
      <vt:lpstr>Connectivity-based Centralities</vt:lpstr>
      <vt:lpstr>Which Centrality is the Best?</vt:lpstr>
      <vt:lpstr>Limitations of Centrality</vt:lpstr>
      <vt:lpstr>Limitations of Centrality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CDS3001 – Databases and Data Warehouses Term 1 2022/23</dc:title>
  <cp:lastModifiedBy>FONG Chi Kit Ken (DAI)</cp:lastModifiedBy>
  <cp:revision>6</cp:revision>
  <dcterms:modified xsi:type="dcterms:W3CDTF">2025-03-06T09:48:06Z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7ce0bc-1ec2-41cb-8ddc-b020b80710b7_Enabled">
    <vt:lpwstr>true</vt:lpwstr>
  </property>
  <property fmtid="{D5CDD505-2E9C-101B-9397-08002B2CF9AE}" pid="3" name="MSIP_Label_0c7ce0bc-1ec2-41cb-8ddc-b020b80710b7_SetDate">
    <vt:lpwstr>2023-09-25T07:49:12Z</vt:lpwstr>
  </property>
  <property fmtid="{D5CDD505-2E9C-101B-9397-08002B2CF9AE}" pid="4" name="MSIP_Label_0c7ce0bc-1ec2-41cb-8ddc-b020b80710b7_Method">
    <vt:lpwstr>Standard</vt:lpwstr>
  </property>
  <property fmtid="{D5CDD505-2E9C-101B-9397-08002B2CF9AE}" pid="5" name="MSIP_Label_0c7ce0bc-1ec2-41cb-8ddc-b020b80710b7_Name">
    <vt:lpwstr>Restricted (Internal data)</vt:lpwstr>
  </property>
  <property fmtid="{D5CDD505-2E9C-101B-9397-08002B2CF9AE}" pid="6" name="MSIP_Label_0c7ce0bc-1ec2-41cb-8ddc-b020b80710b7_SiteId">
    <vt:lpwstr>fe90179d-8207-4cb2-8834-0ce27ee0162d</vt:lpwstr>
  </property>
  <property fmtid="{D5CDD505-2E9C-101B-9397-08002B2CF9AE}" pid="7" name="MSIP_Label_0c7ce0bc-1ec2-41cb-8ddc-b020b80710b7_ActionId">
    <vt:lpwstr>f201e4da-f3d1-4373-88fe-5f3406b883d5</vt:lpwstr>
  </property>
  <property fmtid="{D5CDD505-2E9C-101B-9397-08002B2CF9AE}" pid="8" name="MSIP_Label_0c7ce0bc-1ec2-41cb-8ddc-b020b80710b7_ContentBits">
    <vt:lpwstr>0</vt:lpwstr>
  </property>
</Properties>
</file>