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35" r:id="rId31"/>
    <p:sldId id="327" r:id="rId32"/>
    <p:sldId id="328" r:id="rId33"/>
    <p:sldId id="329" r:id="rId34"/>
    <p:sldId id="332" r:id="rId35"/>
    <p:sldId id="330" r:id="rId36"/>
    <p:sldId id="334" r:id="rId37"/>
    <p:sldId id="331" r:id="rId38"/>
    <p:sldId id="333" r:id="rId39"/>
    <p:sldId id="300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TXs602JtvrbNN7ksSOmWM4OD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2AC090-2E0D-45B6-9378-2DFDCA5690FD}">
  <a:tblStyle styleId="{9B2AC090-2E0D-45B6-9378-2DFDCA569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9"/>
    <p:restoredTop sz="94694"/>
  </p:normalViewPr>
  <p:slideViewPr>
    <p:cSldViewPr snapToGrid="0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VN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VN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VN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ea typeface="Calibri"/>
                <a:sym typeface="Calibri"/>
              </a:rPr>
              <a:pPr algn="r"/>
              <a:t>‹#›</a:t>
            </a:fld>
            <a:endParaRPr lang="en-US" sz="1200" dirty="0">
              <a:solidFill>
                <a:schemeClr val="dk1"/>
              </a:solidFill>
              <a:ea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Google Shape;3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53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259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505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81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5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4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47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78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532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26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Google Shape;3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12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361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386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739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4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636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209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410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278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93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024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454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633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210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332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191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769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52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989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78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09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86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436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51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63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">
  <p:cSld name="Tiêu đề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8" name="Google Shape;18;p47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9" name="Google Shape;19;p47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" name="Google Shape;20;p4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4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4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47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4" name="Google Shape;24;p47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5" name="Google Shape;25;p4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4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4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47"/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" name="Google Shape;29;p47"/>
          <p:cNvSpPr/>
          <p:nvPr/>
        </p:nvSpPr>
        <p:spPr>
          <a:xfrm rot="10800000" flipH="1">
            <a:off x="0" y="655320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0" name="Google Shape;30;p47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7"/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ĐẠI HỌC QUỐC GIA TP.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32" name="Google Shape;32;p47"/>
          <p:cNvSpPr/>
          <p:nvPr/>
        </p:nvSpPr>
        <p:spPr>
          <a:xfrm>
            <a:off x="11887199" y="6545748"/>
            <a:ext cx="271307" cy="27130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11729784" y="6546272"/>
            <a:ext cx="586135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2000"/>
              <a:buNone/>
              <a:defRPr sz="2000" b="0" i="0">
                <a:solidFill>
                  <a:srgbClr val="00004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200"/>
              <a:buNone/>
              <a:defRPr sz="1200" b="0" i="0">
                <a:solidFill>
                  <a:srgbClr val="BFBFB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8" name="Google Shape;38;p47"/>
          <p:cNvSpPr txBox="1">
            <a:spLocks noGrp="1"/>
          </p:cNvSpPr>
          <p:nvPr>
            <p:ph type="dt" idx="10"/>
          </p:nvPr>
        </p:nvSpPr>
        <p:spPr>
          <a:xfrm>
            <a:off x="6767806" y="6476999"/>
            <a:ext cx="2495896" cy="2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5200"/>
              <a:buFont typeface="Times New Roman"/>
              <a:buNone/>
              <a:defRPr sz="6933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304" name="Google Shape;304;p5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305" name="Google Shape;305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>
            <a:spLocks noGrp="1"/>
          </p:cNvSpPr>
          <p:nvPr>
            <p:ph type="title"/>
          </p:nvPr>
        </p:nvSpPr>
        <p:spPr>
          <a:xfrm>
            <a:off x="415601" y="186251"/>
            <a:ext cx="498767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786E"/>
              </a:buClr>
              <a:buSzPts val="2800"/>
              <a:buFont typeface="Arial"/>
              <a:buNone/>
              <a:defRPr sz="3733" b="1" i="0" u="none" strike="noStrike" cap="none">
                <a:solidFill>
                  <a:srgbClr val="1B78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9" name="Google Shape;309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 b="0" i="0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10" name="Google Shape;310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17665" y="91859"/>
            <a:ext cx="717471" cy="55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7"/>
          <p:cNvSpPr txBox="1"/>
          <p:nvPr/>
        </p:nvSpPr>
        <p:spPr>
          <a:xfrm>
            <a:off x="3252591" y="6365597"/>
            <a:ext cx="568681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1600" b="0" i="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dirty="0" err="1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Trường</a:t>
            </a:r>
            <a:r>
              <a:rPr lang="en-US" sz="1600" b="0" i="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ĐH CNTT – </a:t>
            </a:r>
            <a:r>
              <a:rPr lang="en-US" sz="1600" b="0" i="0" dirty="0" err="1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Lập</a:t>
            </a:r>
            <a:r>
              <a:rPr lang="en-US" sz="1600" b="0" i="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dirty="0" err="1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trình</a:t>
            </a:r>
            <a:r>
              <a:rPr lang="en-US" sz="1600" b="0" i="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Python </a:t>
            </a:r>
            <a:r>
              <a:rPr lang="en-US" sz="1600" b="0" i="0" dirty="0" err="1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cho</a:t>
            </a:r>
            <a:r>
              <a:rPr lang="en-US" sz="1600" b="0" i="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dirty="0" err="1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Máy</a:t>
            </a:r>
            <a:r>
              <a:rPr lang="en-US" sz="1600" b="0" i="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1600" b="0" i="0" dirty="0" err="1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học</a:t>
            </a:r>
            <a:r>
              <a:rPr lang="en-US" sz="1600" b="0" i="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(CS116)</a:t>
            </a:r>
            <a:endParaRPr sz="1600" b="0" i="0" dirty="0">
              <a:solidFill>
                <a:schemeClr val="dk2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312" name="Google Shape;312;p57"/>
          <p:cNvCxnSpPr/>
          <p:nvPr/>
        </p:nvCxnSpPr>
        <p:spPr>
          <a:xfrm rot="10800000" flipH="1">
            <a:off x="430533" y="911800"/>
            <a:ext cx="4862800" cy="1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ục lục">
  <p:cSld name="Mục lục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8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41" name="Google Shape;41;p48"/>
          <p:cNvGrpSpPr/>
          <p:nvPr/>
        </p:nvGrpSpPr>
        <p:grpSpPr>
          <a:xfrm rot="10800000">
            <a:off x="9263702" y="5930537"/>
            <a:ext cx="2869771" cy="886519"/>
            <a:chOff x="44879" y="27296"/>
            <a:chExt cx="2869771" cy="886519"/>
          </a:xfrm>
        </p:grpSpPr>
        <p:cxnSp>
          <p:nvCxnSpPr>
            <p:cNvPr id="42" name="Google Shape;42;p48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48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44;p48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" name="Google Shape;45;p48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48"/>
          <p:cNvGrpSpPr/>
          <p:nvPr/>
        </p:nvGrpSpPr>
        <p:grpSpPr>
          <a:xfrm>
            <a:off x="-1259888" y="1121391"/>
            <a:ext cx="4841288" cy="5054000"/>
            <a:chOff x="-1259888" y="901609"/>
            <a:chExt cx="4841288" cy="5054000"/>
          </a:xfrm>
        </p:grpSpPr>
        <p:grpSp>
          <p:nvGrpSpPr>
            <p:cNvPr id="47" name="Google Shape;47;p48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48" name="Google Shape;48;p48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48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48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1" name="Google Shape;51;p48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grpSp>
          <p:nvGrpSpPr>
            <p:cNvPr id="52" name="Google Shape;52;p48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53" name="Google Shape;53;p48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48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" name="Google Shape;55;p48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6" name="Google Shape;56;p48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grpSp>
          <p:nvGrpSpPr>
            <p:cNvPr id="57" name="Google Shape;57;p48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8" name="Google Shape;58;p48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cxnSp>
            <p:nvCxnSpPr>
              <p:cNvPr id="59" name="Google Shape;59;p48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48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48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" name="Google Shape;62;p48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63" name="Google Shape;63;p48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cxnSp>
            <p:nvCxnSpPr>
              <p:cNvPr id="64" name="Google Shape;64;p48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48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48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7" name="Google Shape;67;p48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68" name="Google Shape;68;p48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48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48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1" name="Google Shape;71;p48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grpSp>
          <p:nvGrpSpPr>
            <p:cNvPr id="72" name="Google Shape;72;p48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73" name="Google Shape;73;p48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" name="Google Shape;74;p48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" name="Google Shape;75;p48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6" name="Google Shape;76;p48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</p:grpSp>
      <p:grpSp>
        <p:nvGrpSpPr>
          <p:cNvPr id="77" name="Google Shape;77;p48"/>
          <p:cNvGrpSpPr/>
          <p:nvPr/>
        </p:nvGrpSpPr>
        <p:grpSpPr>
          <a:xfrm flipH="1">
            <a:off x="8607643" y="1121391"/>
            <a:ext cx="4841288" cy="5054000"/>
            <a:chOff x="-1259888" y="901609"/>
            <a:chExt cx="4841288" cy="5054000"/>
          </a:xfrm>
        </p:grpSpPr>
        <p:grpSp>
          <p:nvGrpSpPr>
            <p:cNvPr id="78" name="Google Shape;78;p48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9" name="Google Shape;79;p48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" name="Google Shape;80;p48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48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2" name="Google Shape;82;p48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grpSp>
          <p:nvGrpSpPr>
            <p:cNvPr id="83" name="Google Shape;83;p48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84" name="Google Shape;84;p48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48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48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" name="Google Shape;87;p48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grpSp>
          <p:nvGrpSpPr>
            <p:cNvPr id="88" name="Google Shape;88;p48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89" name="Google Shape;89;p48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cxnSp>
            <p:nvCxnSpPr>
              <p:cNvPr id="90" name="Google Shape;90;p48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48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48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3" name="Google Shape;93;p48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94" name="Google Shape;94;p48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  <p:cxnSp>
            <p:nvCxnSpPr>
              <p:cNvPr id="95" name="Google Shape;95;p48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48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48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8" name="Google Shape;98;p48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99" name="Google Shape;99;p48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48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48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" name="Google Shape;102;p48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  <p:grpSp>
          <p:nvGrpSpPr>
            <p:cNvPr id="103" name="Google Shape;103;p48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04" name="Google Shape;104;p48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p48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" name="Google Shape;106;p48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7" name="Google Shape;107;p48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0"/>
              </a:gradFill>
              <a:ln w="9525" cap="rnd" cmpd="sng">
                <a:solidFill>
                  <a:srgbClr val="0072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endParaRPr>
              </a:p>
            </p:txBody>
          </p:sp>
        </p:grpSp>
      </p:grpSp>
      <p:sp>
        <p:nvSpPr>
          <p:cNvPr id="108" name="Google Shape;108;p48"/>
          <p:cNvSpPr/>
          <p:nvPr/>
        </p:nvSpPr>
        <p:spPr>
          <a:xfrm>
            <a:off x="11924591" y="658314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8"/>
          <p:cNvSpPr txBox="1">
            <a:spLocks noGrp="1"/>
          </p:cNvSpPr>
          <p:nvPr>
            <p:ph type="sldNum" idx="12"/>
          </p:nvPr>
        </p:nvSpPr>
        <p:spPr>
          <a:xfrm>
            <a:off x="11679639" y="6545928"/>
            <a:ext cx="718028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0" name="Google Shape;110;p48"/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lt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NỘI DUNG</a:t>
            </a:r>
            <a:endParaRPr dirty="0"/>
          </a:p>
        </p:txBody>
      </p:sp>
      <p:sp>
        <p:nvSpPr>
          <p:cNvPr id="111" name="Google Shape;111;p48"/>
          <p:cNvSpPr txBox="1">
            <a:spLocks noGrp="1"/>
          </p:cNvSpPr>
          <p:nvPr>
            <p:ph type="body" idx="1"/>
          </p:nvPr>
        </p:nvSpPr>
        <p:spPr>
          <a:xfrm>
            <a:off x="2735144" y="1286346"/>
            <a:ext cx="6721714" cy="4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2" name="Google Shape;112;p48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13" name="Google Shape;113;p48"/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</p:grpSpPr>
        <p:cxnSp>
          <p:nvCxnSpPr>
            <p:cNvPr id="114" name="Google Shape;114;p48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48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48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17" name="Google Shape;117;p48" descr="A picture containing clipart, vector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8"/>
          <p:cNvSpPr txBox="1">
            <a:spLocks noGrp="1"/>
          </p:cNvSpPr>
          <p:nvPr>
            <p:ph type="dt" idx="10"/>
          </p:nvPr>
        </p:nvSpPr>
        <p:spPr>
          <a:xfrm>
            <a:off x="796022" y="6454635"/>
            <a:ext cx="2132276" cy="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ẫu nội dung 1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9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1" name="Google Shape;121;p49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22" name="Google Shape;122;p49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23" name="Google Shape;123;p49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49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49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6" name="Google Shape;126;p49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27" name="Google Shape;127;p49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28" name="Google Shape;128;p49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49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49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" name="Google Shape;131;p49"/>
          <p:cNvSpPr/>
          <p:nvPr/>
        </p:nvSpPr>
        <p:spPr>
          <a:xfrm>
            <a:off x="11924323" y="6588855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9"/>
          <p:cNvSpPr txBox="1">
            <a:spLocks noGrp="1"/>
          </p:cNvSpPr>
          <p:nvPr>
            <p:ph type="title"/>
          </p:nvPr>
        </p:nvSpPr>
        <p:spPr>
          <a:xfrm>
            <a:off x="838200" y="625123"/>
            <a:ext cx="105156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800"/>
              <a:buFont typeface="Times New Roman"/>
              <a:buNone/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49"/>
          <p:cNvSpPr txBox="1">
            <a:spLocks noGrp="1"/>
          </p:cNvSpPr>
          <p:nvPr>
            <p:ph type="body" idx="1"/>
          </p:nvPr>
        </p:nvSpPr>
        <p:spPr>
          <a:xfrm>
            <a:off x="838200" y="1788160"/>
            <a:ext cx="10515600" cy="43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4" name="Google Shape;134;p49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sldNum" idx="12"/>
          </p:nvPr>
        </p:nvSpPr>
        <p:spPr>
          <a:xfrm>
            <a:off x="11738940" y="6560013"/>
            <a:ext cx="604681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6" name="Google Shape;136;p49"/>
          <p:cNvSpPr/>
          <p:nvPr/>
        </p:nvSpPr>
        <p:spPr>
          <a:xfrm>
            <a:off x="16026" y="4629289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7" name="Google Shape;137;p49"/>
          <p:cNvSpPr/>
          <p:nvPr/>
        </p:nvSpPr>
        <p:spPr>
          <a:xfrm>
            <a:off x="16026" y="5005641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8" name="Google Shape;138;p49"/>
          <p:cNvSpPr/>
          <p:nvPr/>
        </p:nvSpPr>
        <p:spPr>
          <a:xfrm>
            <a:off x="16026" y="5381993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39" name="Google Shape;139;p49"/>
          <p:cNvSpPr/>
          <p:nvPr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0" name="Google Shape;140;p49"/>
          <p:cNvSpPr/>
          <p:nvPr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1" name="Google Shape;141;p49"/>
          <p:cNvSpPr/>
          <p:nvPr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42" name="Google Shape;142;p49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9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ống" type="blank">
  <p:cSld name="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0"/>
          <p:cNvSpPr txBox="1">
            <a:spLocks noGrp="1"/>
          </p:cNvSpPr>
          <p:nvPr>
            <p:ph type="ftr" idx="11"/>
          </p:nvPr>
        </p:nvSpPr>
        <p:spPr>
          <a:xfrm>
            <a:off x="3684104" y="6481647"/>
            <a:ext cx="482379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7" name="Google Shape;147;p50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48" name="Google Shape;148;p50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49" name="Google Shape;149;p50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50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" name="Google Shape;151;p50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2" name="Google Shape;152;p50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53" name="Google Shape;153;p50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54" name="Google Shape;154;p50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50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50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7" name="Google Shape;157;p50"/>
          <p:cNvSpPr/>
          <p:nvPr/>
        </p:nvSpPr>
        <p:spPr>
          <a:xfrm>
            <a:off x="11926541" y="6589084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0"/>
          <p:cNvSpPr/>
          <p:nvPr/>
        </p:nvSpPr>
        <p:spPr>
          <a:xfrm>
            <a:off x="16026" y="4629289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9" name="Google Shape;159;p50"/>
          <p:cNvSpPr/>
          <p:nvPr/>
        </p:nvSpPr>
        <p:spPr>
          <a:xfrm>
            <a:off x="16026" y="5005641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0" name="Google Shape;160;p50"/>
          <p:cNvSpPr/>
          <p:nvPr/>
        </p:nvSpPr>
        <p:spPr>
          <a:xfrm>
            <a:off x="16026" y="5381993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1" name="Google Shape;161;p50"/>
          <p:cNvSpPr/>
          <p:nvPr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2" name="Google Shape;162;p50"/>
          <p:cNvSpPr/>
          <p:nvPr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3" name="Google Shape;163;p50"/>
          <p:cNvSpPr/>
          <p:nvPr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64" name="Google Shape;164;p50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0"/>
          <p:cNvSpPr txBox="1">
            <a:spLocks noGrp="1"/>
          </p:cNvSpPr>
          <p:nvPr>
            <p:ph type="sldNum" idx="12"/>
          </p:nvPr>
        </p:nvSpPr>
        <p:spPr>
          <a:xfrm>
            <a:off x="11685690" y="6560242"/>
            <a:ext cx="715617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66" name="Google Shape;166;p50"/>
          <p:cNvSpPr txBox="1">
            <a:spLocks noGrp="1"/>
          </p:cNvSpPr>
          <p:nvPr>
            <p:ph type="dt" idx="10"/>
          </p:nvPr>
        </p:nvSpPr>
        <p:spPr>
          <a:xfrm>
            <a:off x="838200" y="6481647"/>
            <a:ext cx="2148299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chương">
  <p:cSld name="Tiêu đề chương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51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1"/>
          <p:cNvSpPr/>
          <p:nvPr/>
        </p:nvSpPr>
        <p:spPr>
          <a:xfrm>
            <a:off x="0" y="-3113"/>
            <a:ext cx="12192000" cy="6858000"/>
          </a:xfrm>
          <a:prstGeom prst="rect">
            <a:avLst/>
          </a:prstGeom>
          <a:gradFill>
            <a:gsLst>
              <a:gs pos="0">
                <a:srgbClr val="0A4671">
                  <a:alpha val="74901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0" name="Google Shape;170;p51"/>
          <p:cNvSpPr/>
          <p:nvPr/>
        </p:nvSpPr>
        <p:spPr>
          <a:xfrm>
            <a:off x="16026" y="4629289"/>
            <a:ext cx="434350" cy="346950"/>
          </a:xfrm>
          <a:prstGeom prst="rect">
            <a:avLst/>
          </a:prstGeom>
          <a:solidFill>
            <a:srgbClr val="00F7FF"/>
          </a:solidFill>
          <a:ln w="12700" cap="flat" cmpd="sng">
            <a:solidFill>
              <a:srgbClr val="00F7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1" name="Google Shape;171;p51"/>
          <p:cNvSpPr/>
          <p:nvPr/>
        </p:nvSpPr>
        <p:spPr>
          <a:xfrm>
            <a:off x="16026" y="5005641"/>
            <a:ext cx="434350" cy="346950"/>
          </a:xfrm>
          <a:prstGeom prst="rect">
            <a:avLst/>
          </a:prstGeom>
          <a:solidFill>
            <a:srgbClr val="00F7FF"/>
          </a:solidFill>
          <a:ln w="12700" cap="flat" cmpd="sng">
            <a:solidFill>
              <a:srgbClr val="00F7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2" name="Google Shape;172;p51"/>
          <p:cNvSpPr/>
          <p:nvPr/>
        </p:nvSpPr>
        <p:spPr>
          <a:xfrm>
            <a:off x="16026" y="5381993"/>
            <a:ext cx="434350" cy="346950"/>
          </a:xfrm>
          <a:prstGeom prst="rect">
            <a:avLst/>
          </a:prstGeom>
          <a:solidFill>
            <a:srgbClr val="00F7FF"/>
          </a:solidFill>
          <a:ln w="12700" cap="flat" cmpd="sng">
            <a:solidFill>
              <a:srgbClr val="00F7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3" name="Google Shape;173;p51"/>
          <p:cNvSpPr/>
          <p:nvPr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F7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4" name="Google Shape;174;p51"/>
          <p:cNvSpPr/>
          <p:nvPr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F7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5" name="Google Shape;175;p51"/>
          <p:cNvSpPr/>
          <p:nvPr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F7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6" name="Google Shape;176;p51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77" name="Google Shape;177;p51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78" name="Google Shape;178;p51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51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51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1" name="Google Shape;181;p51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182" name="Google Shape;182;p51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83" name="Google Shape;183;p51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51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51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6" name="Google Shape;186;p51"/>
          <p:cNvSpPr/>
          <p:nvPr/>
        </p:nvSpPr>
        <p:spPr>
          <a:xfrm>
            <a:off x="11928738" y="658315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1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88" name="Google Shape;188;p51"/>
          <p:cNvSpPr txBox="1">
            <a:spLocks noGrp="1"/>
          </p:cNvSpPr>
          <p:nvPr>
            <p:ph type="sldNum" idx="12"/>
          </p:nvPr>
        </p:nvSpPr>
        <p:spPr>
          <a:xfrm>
            <a:off x="1189939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51"/>
          <p:cNvSpPr txBox="1">
            <a:spLocks noGrp="1"/>
          </p:cNvSpPr>
          <p:nvPr>
            <p:ph type="body" idx="1"/>
          </p:nvPr>
        </p:nvSpPr>
        <p:spPr>
          <a:xfrm>
            <a:off x="1470930" y="2095027"/>
            <a:ext cx="6264164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  <a:defRPr sz="44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51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8913813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1" name="Google Shape;191;p51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  <a:defRPr sz="1000" b="0" i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2" name="Google Shape;192;p51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  <a:defRPr sz="120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3" name="Google Shape;193;p51"/>
          <p:cNvCxnSpPr/>
          <p:nvPr/>
        </p:nvCxnSpPr>
        <p:spPr>
          <a:xfrm>
            <a:off x="1574156" y="2979683"/>
            <a:ext cx="3565003" cy="0"/>
          </a:xfrm>
          <a:prstGeom prst="straightConnector1">
            <a:avLst/>
          </a:prstGeom>
          <a:noFill/>
          <a:ln w="25400" cap="rnd" cmpd="sng">
            <a:solidFill>
              <a:srgbClr val="00F7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51"/>
          <p:cNvSpPr txBox="1">
            <a:spLocks noGrp="1"/>
          </p:cNvSpPr>
          <p:nvPr>
            <p:ph type="dt" idx="10"/>
          </p:nvPr>
        </p:nvSpPr>
        <p:spPr>
          <a:xfrm>
            <a:off x="8382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1"/>
          <p:cNvSpPr txBox="1">
            <a:spLocks noGrp="1"/>
          </p:cNvSpPr>
          <p:nvPr>
            <p:ph type="ftr" idx="11"/>
          </p:nvPr>
        </p:nvSpPr>
        <p:spPr>
          <a:xfrm>
            <a:off x="3677478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ẫu nội dung 2" type="twoObj">
  <p:cSld name="TWO_OBJECT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2"/>
          <p:cNvSpPr txBox="1">
            <a:spLocks noGrp="1"/>
          </p:cNvSpPr>
          <p:nvPr>
            <p:ph type="title"/>
          </p:nvPr>
        </p:nvSpPr>
        <p:spPr>
          <a:xfrm>
            <a:off x="838200" y="625709"/>
            <a:ext cx="10515600" cy="97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800"/>
              <a:buFont typeface="Times New Roman"/>
              <a:buNone/>
              <a:defRPr sz="4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8" name="Google Shape;198;p52"/>
          <p:cNvSpPr txBox="1">
            <a:spLocks noGrp="1"/>
          </p:cNvSpPr>
          <p:nvPr>
            <p:ph type="body" idx="1"/>
          </p:nvPr>
        </p:nvSpPr>
        <p:spPr>
          <a:xfrm>
            <a:off x="838200" y="1788167"/>
            <a:ext cx="5181600" cy="45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body" idx="2"/>
          </p:nvPr>
        </p:nvSpPr>
        <p:spPr>
          <a:xfrm>
            <a:off x="6172200" y="1788167"/>
            <a:ext cx="5181600" cy="45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52"/>
          <p:cNvSpPr txBox="1">
            <a:spLocks noGrp="1"/>
          </p:cNvSpPr>
          <p:nvPr>
            <p:ph type="ftr" idx="11"/>
          </p:nvPr>
        </p:nvSpPr>
        <p:spPr>
          <a:xfrm>
            <a:off x="3535017" y="6481647"/>
            <a:ext cx="5121966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2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02" name="Google Shape;202;p52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03" name="Google Shape;203;p52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4" name="Google Shape;204;p52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" name="Google Shape;205;p52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52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" name="Google Shape;207;p52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08" name="Google Shape;208;p52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09" name="Google Shape;209;p52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Google Shape;210;p52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1" name="Google Shape;211;p52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2" name="Google Shape;212;p52"/>
          <p:cNvSpPr/>
          <p:nvPr/>
        </p:nvSpPr>
        <p:spPr>
          <a:xfrm>
            <a:off x="11928288" y="6592262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2"/>
          <p:cNvSpPr/>
          <p:nvPr/>
        </p:nvSpPr>
        <p:spPr>
          <a:xfrm>
            <a:off x="16026" y="4629289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4" name="Google Shape;214;p52"/>
          <p:cNvSpPr/>
          <p:nvPr/>
        </p:nvSpPr>
        <p:spPr>
          <a:xfrm>
            <a:off x="16026" y="5005641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5" name="Google Shape;215;p52"/>
          <p:cNvSpPr/>
          <p:nvPr/>
        </p:nvSpPr>
        <p:spPr>
          <a:xfrm>
            <a:off x="16026" y="5381993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6" name="Google Shape;216;p52"/>
          <p:cNvSpPr/>
          <p:nvPr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7" name="Google Shape;217;p52"/>
          <p:cNvSpPr/>
          <p:nvPr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8" name="Google Shape;218;p52"/>
          <p:cNvSpPr/>
          <p:nvPr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219" name="Google Shape;219;p52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2"/>
          <p:cNvSpPr txBox="1">
            <a:spLocks noGrp="1"/>
          </p:cNvSpPr>
          <p:nvPr>
            <p:ph type="sldNum" idx="12"/>
          </p:nvPr>
        </p:nvSpPr>
        <p:spPr>
          <a:xfrm>
            <a:off x="11899446" y="656342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52"/>
          <p:cNvSpPr txBox="1">
            <a:spLocks noGrp="1"/>
          </p:cNvSpPr>
          <p:nvPr>
            <p:ph type="dt" idx="10"/>
          </p:nvPr>
        </p:nvSpPr>
        <p:spPr>
          <a:xfrm>
            <a:off x="8382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ẫu nội dung 3" type="twoTxTwoObj">
  <p:cSld name="TWO_OBJECTS_WITH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3"/>
          <p:cNvSpPr txBox="1">
            <a:spLocks noGrp="1"/>
          </p:cNvSpPr>
          <p:nvPr>
            <p:ph type="title"/>
          </p:nvPr>
        </p:nvSpPr>
        <p:spPr>
          <a:xfrm>
            <a:off x="838198" y="624247"/>
            <a:ext cx="105156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1800"/>
              <a:buNone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53"/>
          <p:cNvSpPr txBox="1">
            <a:spLocks noGrp="1"/>
          </p:cNvSpPr>
          <p:nvPr>
            <p:ph type="body" idx="1"/>
          </p:nvPr>
        </p:nvSpPr>
        <p:spPr>
          <a:xfrm>
            <a:off x="839788" y="176745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5" name="Google Shape;225;p53"/>
          <p:cNvSpPr txBox="1">
            <a:spLocks noGrp="1"/>
          </p:cNvSpPr>
          <p:nvPr>
            <p:ph type="body" idx="2"/>
          </p:nvPr>
        </p:nvSpPr>
        <p:spPr>
          <a:xfrm>
            <a:off x="839788" y="2755381"/>
            <a:ext cx="5157787" cy="360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53"/>
          <p:cNvSpPr txBox="1">
            <a:spLocks noGrp="1"/>
          </p:cNvSpPr>
          <p:nvPr>
            <p:ph type="body" idx="3"/>
          </p:nvPr>
        </p:nvSpPr>
        <p:spPr>
          <a:xfrm>
            <a:off x="6172200" y="176745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7" name="Google Shape;227;p53"/>
          <p:cNvSpPr txBox="1">
            <a:spLocks noGrp="1"/>
          </p:cNvSpPr>
          <p:nvPr>
            <p:ph type="body" idx="4"/>
          </p:nvPr>
        </p:nvSpPr>
        <p:spPr>
          <a:xfrm>
            <a:off x="6172200" y="2755381"/>
            <a:ext cx="5183188" cy="360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53"/>
          <p:cNvSpPr txBox="1">
            <a:spLocks noGrp="1"/>
          </p:cNvSpPr>
          <p:nvPr>
            <p:ph type="ftr" idx="11"/>
          </p:nvPr>
        </p:nvSpPr>
        <p:spPr>
          <a:xfrm>
            <a:off x="3533429" y="6481647"/>
            <a:ext cx="512514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3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30" name="Google Shape;230;p53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31" name="Google Shape;231;p53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32" name="Google Shape;232;p5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" name="Google Shape;233;p5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5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5" name="Google Shape;235;p53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36" name="Google Shape;236;p53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37" name="Google Shape;237;p5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5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5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0" name="Google Shape;240;p53"/>
          <p:cNvSpPr/>
          <p:nvPr/>
        </p:nvSpPr>
        <p:spPr>
          <a:xfrm>
            <a:off x="11920781" y="6595999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16026" y="4629289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2" name="Google Shape;242;p53"/>
          <p:cNvSpPr/>
          <p:nvPr/>
        </p:nvSpPr>
        <p:spPr>
          <a:xfrm>
            <a:off x="16026" y="5005641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3" name="Google Shape;243;p53"/>
          <p:cNvSpPr/>
          <p:nvPr/>
        </p:nvSpPr>
        <p:spPr>
          <a:xfrm>
            <a:off x="16026" y="5381993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4" name="Google Shape;244;p53"/>
          <p:cNvSpPr/>
          <p:nvPr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5" name="Google Shape;245;p53"/>
          <p:cNvSpPr/>
          <p:nvPr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6" name="Google Shape;246;p53"/>
          <p:cNvSpPr/>
          <p:nvPr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247" name="Google Shape;247;p53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3"/>
          <p:cNvSpPr txBox="1">
            <a:spLocks noGrp="1"/>
          </p:cNvSpPr>
          <p:nvPr>
            <p:ph type="sldNum" idx="12"/>
          </p:nvPr>
        </p:nvSpPr>
        <p:spPr>
          <a:xfrm>
            <a:off x="11891939" y="6567157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53"/>
          <p:cNvSpPr txBox="1">
            <a:spLocks noGrp="1"/>
          </p:cNvSpPr>
          <p:nvPr>
            <p:ph type="dt" idx="10"/>
          </p:nvPr>
        </p:nvSpPr>
        <p:spPr>
          <a:xfrm>
            <a:off x="8382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ẫu nội dung 4" type="objTx">
  <p:cSld name="OBJECT_WITH_CAPTIO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>
            <a:spLocks noGrp="1"/>
          </p:cNvSpPr>
          <p:nvPr>
            <p:ph type="title"/>
          </p:nvPr>
        </p:nvSpPr>
        <p:spPr>
          <a:xfrm>
            <a:off x="839788" y="417399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5183188" y="417400"/>
            <a:ext cx="6172200" cy="578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2"/>
          </p:nvPr>
        </p:nvSpPr>
        <p:spPr>
          <a:xfrm>
            <a:off x="839788" y="2164080"/>
            <a:ext cx="3932237" cy="404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4" name="Google Shape;254;p54"/>
          <p:cNvSpPr txBox="1">
            <a:spLocks noGrp="1"/>
          </p:cNvSpPr>
          <p:nvPr>
            <p:ph type="ftr" idx="11"/>
          </p:nvPr>
        </p:nvSpPr>
        <p:spPr>
          <a:xfrm>
            <a:off x="3564835" y="6481647"/>
            <a:ext cx="5062330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4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6" name="Google Shape;256;p54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57" name="Google Shape;257;p54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58" name="Google Shape;258;p54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54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54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1" name="Google Shape;261;p54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62" name="Google Shape;262;p54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63" name="Google Shape;263;p54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54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54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54"/>
          <p:cNvSpPr/>
          <p:nvPr/>
        </p:nvSpPr>
        <p:spPr>
          <a:xfrm>
            <a:off x="11928288" y="6594127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4"/>
          <p:cNvSpPr/>
          <p:nvPr/>
        </p:nvSpPr>
        <p:spPr>
          <a:xfrm>
            <a:off x="16026" y="4629289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68" name="Google Shape;268;p54"/>
          <p:cNvSpPr/>
          <p:nvPr/>
        </p:nvSpPr>
        <p:spPr>
          <a:xfrm>
            <a:off x="16026" y="5005641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69" name="Google Shape;269;p54"/>
          <p:cNvSpPr/>
          <p:nvPr/>
        </p:nvSpPr>
        <p:spPr>
          <a:xfrm>
            <a:off x="16026" y="5381993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70" name="Google Shape;270;p54"/>
          <p:cNvSpPr/>
          <p:nvPr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71" name="Google Shape;271;p54"/>
          <p:cNvSpPr/>
          <p:nvPr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72" name="Google Shape;272;p54"/>
          <p:cNvSpPr/>
          <p:nvPr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273" name="Google Shape;273;p54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4"/>
          <p:cNvSpPr txBox="1">
            <a:spLocks noGrp="1"/>
          </p:cNvSpPr>
          <p:nvPr>
            <p:ph type="sldNum" idx="12"/>
          </p:nvPr>
        </p:nvSpPr>
        <p:spPr>
          <a:xfrm>
            <a:off x="11899446" y="6565285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54"/>
          <p:cNvSpPr txBox="1">
            <a:spLocks noGrp="1"/>
          </p:cNvSpPr>
          <p:nvPr>
            <p:ph type="dt" idx="10"/>
          </p:nvPr>
        </p:nvSpPr>
        <p:spPr>
          <a:xfrm>
            <a:off x="8382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ẫu nội dung 5" type="picTx">
  <p:cSld name="PICTURE_WITH_CAPTION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8" name="Google Shape;278;p55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0" name="Google Shape;280;p55"/>
          <p:cNvSpPr txBox="1">
            <a:spLocks noGrp="1"/>
          </p:cNvSpPr>
          <p:nvPr>
            <p:ph type="ftr" idx="11"/>
          </p:nvPr>
        </p:nvSpPr>
        <p:spPr>
          <a:xfrm>
            <a:off x="3485322" y="6481647"/>
            <a:ext cx="5221356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5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82" name="Google Shape;282;p55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83" name="Google Shape;283;p55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84" name="Google Shape;284;p5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5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6" name="Google Shape;286;p55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7" name="Google Shape;287;p55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88" name="Google Shape;288;p55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89" name="Google Shape;289;p5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Google Shape;290;p5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55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2" name="Google Shape;292;p55"/>
          <p:cNvSpPr/>
          <p:nvPr/>
        </p:nvSpPr>
        <p:spPr>
          <a:xfrm>
            <a:off x="11929297" y="6593855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5"/>
          <p:cNvSpPr/>
          <p:nvPr/>
        </p:nvSpPr>
        <p:spPr>
          <a:xfrm>
            <a:off x="16026" y="4629289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4" name="Google Shape;294;p55"/>
          <p:cNvSpPr/>
          <p:nvPr/>
        </p:nvSpPr>
        <p:spPr>
          <a:xfrm>
            <a:off x="16026" y="5005641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5" name="Google Shape;295;p55"/>
          <p:cNvSpPr/>
          <p:nvPr/>
        </p:nvSpPr>
        <p:spPr>
          <a:xfrm>
            <a:off x="16026" y="5381993"/>
            <a:ext cx="434350" cy="34695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6" name="Google Shape;296;p55"/>
          <p:cNvSpPr/>
          <p:nvPr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7" name="Google Shape;297;p55"/>
          <p:cNvSpPr/>
          <p:nvPr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8" name="Google Shape;298;p55"/>
          <p:cNvSpPr/>
          <p:nvPr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 w="12700" cap="flat" cmpd="sng">
            <a:solidFill>
              <a:srgbClr val="007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299" name="Google Shape;299;p55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5"/>
          <p:cNvSpPr txBox="1">
            <a:spLocks noGrp="1"/>
          </p:cNvSpPr>
          <p:nvPr>
            <p:ph type="sldNum" idx="12"/>
          </p:nvPr>
        </p:nvSpPr>
        <p:spPr>
          <a:xfrm>
            <a:off x="11900455" y="6565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55"/>
          <p:cNvSpPr txBox="1">
            <a:spLocks noGrp="1"/>
          </p:cNvSpPr>
          <p:nvPr>
            <p:ph type="dt" idx="10"/>
          </p:nvPr>
        </p:nvSpPr>
        <p:spPr>
          <a:xfrm>
            <a:off x="8382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1" i="0" u="none" strike="noStrike" cap="none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VN" dirty="0"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VN" dirty="0"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"/>
          <p:cNvSpPr txBox="1">
            <a:spLocks noGrp="1"/>
          </p:cNvSpPr>
          <p:nvPr>
            <p:ph type="sldNum" idx="12"/>
          </p:nvPr>
        </p:nvSpPr>
        <p:spPr>
          <a:xfrm>
            <a:off x="11841806" y="654538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318" name="Google Shape;318;p1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CS116 – LẬP TRÌNH PYTHON CHO MÁY HỌC</a:t>
            </a:r>
            <a:endParaRPr dirty="0"/>
          </a:p>
        </p:txBody>
      </p:sp>
      <p:sp>
        <p:nvSpPr>
          <p:cNvPr id="320" name="Google Shape;320;p1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TS. </a:t>
            </a:r>
            <a:r>
              <a:rPr lang="en-US" dirty="0" err="1"/>
              <a:t>Nguyễn</a:t>
            </a:r>
            <a:r>
              <a:rPr lang="en-US" dirty="0"/>
              <a:t> Vinh </a:t>
            </a:r>
            <a:r>
              <a:rPr lang="en-US" dirty="0" err="1"/>
              <a:t>Tiệp</a:t>
            </a:r>
            <a:endParaRPr dirty="0"/>
          </a:p>
        </p:txBody>
      </p:sp>
      <p:sp>
        <p:nvSpPr>
          <p:cNvPr id="322" name="Google Shape;322;p1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1B18-CF8E-F0F2-98E1-83609EA03D7D}"/>
              </a:ext>
            </a:extLst>
          </p:cNvPr>
          <p:cNvSpPr txBox="1"/>
          <p:nvPr/>
        </p:nvSpPr>
        <p:spPr>
          <a:xfrm>
            <a:off x="2276609" y="3210410"/>
            <a:ext cx="7638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000"/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02 - A</a:t>
            </a:r>
          </a:p>
          <a:p>
            <a:pPr marL="0" indent="0" algn="ctr">
              <a:spcBef>
                <a:spcPts val="0"/>
              </a:spcBef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PYTHON CHO KHOA HỌC DỮ LIỆU</a:t>
            </a:r>
          </a:p>
          <a:p>
            <a:pPr algn="ctr"/>
            <a:r>
              <a:rPr lang="en-US" sz="2400" dirty="0"/>
              <a:t>Exploratory Data Analysis</a:t>
            </a:r>
            <a:endParaRPr lang="en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874EC-ED4C-9B96-4B16-2A9B7454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50" y="50460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Đọc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ghi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file c</a:t>
            </a:r>
            <a:r>
              <a:rPr lang="vi-VN" sz="3600" dirty="0">
                <a:latin typeface="Arial" charset="0"/>
                <a:ea typeface="Arial" charset="0"/>
                <a:cs typeface="Arial" charset="0"/>
              </a:rPr>
              <a:t>ơ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bản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644EF9E9-0294-FEF3-2948-18167742E059}"/>
              </a:ext>
            </a:extLst>
          </p:cNvPr>
          <p:cNvSpPr txBox="1">
            <a:spLocks/>
          </p:cNvSpPr>
          <p:nvPr/>
        </p:nvSpPr>
        <p:spPr>
          <a:xfrm>
            <a:off x="1277768" y="124935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6558D-4763-39AD-01C1-009AB33D4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632" y="2313796"/>
            <a:ext cx="6871632" cy="40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07A10-60C2-15DC-6AE7-20DFB728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9" y="54633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Đọc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ghi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file c</a:t>
            </a:r>
            <a:r>
              <a:rPr lang="vi-VN" sz="3600" dirty="0">
                <a:latin typeface="Arial" charset="0"/>
                <a:ea typeface="Arial" charset="0"/>
                <a:cs typeface="Arial" charset="0"/>
              </a:rPr>
              <a:t>ơ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bản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322D56E4-05AE-67D9-1879-73631F96D0AC}"/>
              </a:ext>
            </a:extLst>
          </p:cNvPr>
          <p:cNvSpPr txBox="1">
            <a:spLocks/>
          </p:cNvSpPr>
          <p:nvPr/>
        </p:nvSpPr>
        <p:spPr>
          <a:xfrm>
            <a:off x="1507525" y="140358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Anaconda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47EF6-164E-6226-0DD2-D8D61435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75" y="4275439"/>
            <a:ext cx="9540354" cy="8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8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270CC-607B-9B32-C515-FCD60813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031" y="46776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Đọc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ghi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file c</a:t>
            </a:r>
            <a:r>
              <a:rPr lang="vi-VN" sz="3600" dirty="0">
                <a:latin typeface="Arial" charset="0"/>
                <a:ea typeface="Arial" charset="0"/>
                <a:cs typeface="Arial" charset="0"/>
              </a:rPr>
              <a:t>ơ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bản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80DFDD31-2CCE-CA1B-72CF-9FD178ADA12C}"/>
              </a:ext>
            </a:extLst>
          </p:cNvPr>
          <p:cNvSpPr txBox="1">
            <a:spLocks/>
          </p:cNvSpPr>
          <p:nvPr/>
        </p:nvSpPr>
        <p:spPr>
          <a:xfrm>
            <a:off x="1371733" y="128658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86A9A-D425-6127-F052-6C38A9A7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87" y="2242366"/>
            <a:ext cx="8121483" cy="2828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73AC7-B40A-B264-CFA0-EF2AF8B95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822" y="5182277"/>
            <a:ext cx="8202294" cy="9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C4216-0712-2055-19C9-023E74A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38" y="47176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Đọc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ghi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file c</a:t>
            </a:r>
            <a:r>
              <a:rPr lang="vi-VN" sz="3600" dirty="0">
                <a:latin typeface="Arial" charset="0"/>
                <a:ea typeface="Arial" charset="0"/>
                <a:cs typeface="Arial" charset="0"/>
              </a:rPr>
              <a:t>ơ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bản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BB55E197-C5DA-55FE-7823-AA7E6E1E12AB}"/>
              </a:ext>
            </a:extLst>
          </p:cNvPr>
          <p:cNvSpPr txBox="1">
            <a:spLocks/>
          </p:cNvSpPr>
          <p:nvPr/>
        </p:nvSpPr>
        <p:spPr>
          <a:xfrm>
            <a:off x="1351006" y="123960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37FBB-B767-0B68-ED14-26AC0903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6" y="2522260"/>
            <a:ext cx="6735470" cy="3223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4B316-00D1-A493-ECCF-164BE8095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044" y="2645766"/>
            <a:ext cx="3523851" cy="27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6863B-9ABF-DF35-BFE1-CA67E2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41" y="45473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Trực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quan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Matplotlib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22DFDDBA-0D20-0AA3-FCCD-43AECE9FB72A}"/>
              </a:ext>
            </a:extLst>
          </p:cNvPr>
          <p:cNvSpPr txBox="1">
            <a:spLocks/>
          </p:cNvSpPr>
          <p:nvPr/>
        </p:nvSpPr>
        <p:spPr>
          <a:xfrm>
            <a:off x="1668163" y="141643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Matplotlib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A94D3-974A-503E-C510-2F7C51AF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154" y="3830174"/>
            <a:ext cx="8928619" cy="1961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B583F-68C2-2416-DE64-71B7729CA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54" y="2027201"/>
            <a:ext cx="8949847" cy="6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11125-672F-1779-913F-123C08A0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66" y="33418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Trực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quan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Matplotlib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DED3C4C9-4B00-BDB1-959D-BCF6AFB33A5A}"/>
              </a:ext>
            </a:extLst>
          </p:cNvPr>
          <p:cNvSpPr txBox="1">
            <a:spLocks/>
          </p:cNvSpPr>
          <p:nvPr/>
        </p:nvSpPr>
        <p:spPr>
          <a:xfrm>
            <a:off x="1358349" y="120260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(line)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‘r^’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tam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đỏ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‘go’ 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E3B3F-39D4-B075-9361-5C72AD33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66" y="3429000"/>
            <a:ext cx="6030650" cy="1984771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911312F-3173-8D2C-2B35-616832AE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478" y="2823464"/>
            <a:ext cx="4402229" cy="284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03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74623-3883-B560-3780-F7A563E8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54" y="45890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Trực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quan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Matplotlib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81B2672E-7B96-4055-CB41-137B77150699}"/>
              </a:ext>
            </a:extLst>
          </p:cNvPr>
          <p:cNvSpPr txBox="1">
            <a:spLocks/>
          </p:cNvSpPr>
          <p:nvPr/>
        </p:nvSpPr>
        <p:spPr>
          <a:xfrm>
            <a:off x="1516042" y="131615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71FDB-C777-50AB-EA0D-84C21DC3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1" y="2769826"/>
            <a:ext cx="6179962" cy="303512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B5EF4D6-B27B-48FF-9513-CAB49E3D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77" y="2312249"/>
            <a:ext cx="4903304" cy="3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5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5F1AE-AD35-12AB-1149-CA865503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52" y="53474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Trực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quan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Matplotlib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3F9C26-D531-439F-A583-8D2D0D73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5032"/>
              </p:ext>
            </p:extLst>
          </p:nvPr>
        </p:nvGraphicFramePr>
        <p:xfrm>
          <a:off x="3446346" y="2973843"/>
          <a:ext cx="4368663" cy="235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221">
                  <a:extLst>
                    <a:ext uri="{9D8B030D-6E8A-4147-A177-3AD203B41FA5}">
                      <a16:colId xmlns:a16="http://schemas.microsoft.com/office/drawing/2014/main" val="701922379"/>
                    </a:ext>
                  </a:extLst>
                </a:gridCol>
                <a:gridCol w="1456221">
                  <a:extLst>
                    <a:ext uri="{9D8B030D-6E8A-4147-A177-3AD203B41FA5}">
                      <a16:colId xmlns:a16="http://schemas.microsoft.com/office/drawing/2014/main" val="4220545814"/>
                    </a:ext>
                  </a:extLst>
                </a:gridCol>
                <a:gridCol w="1456221">
                  <a:extLst>
                    <a:ext uri="{9D8B030D-6E8A-4147-A177-3AD203B41FA5}">
                      <a16:colId xmlns:a16="http://schemas.microsoft.com/office/drawing/2014/main" val="829257830"/>
                    </a:ext>
                  </a:extLst>
                </a:gridCol>
              </a:tblGrid>
              <a:tr h="1176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106988" marR="106988" marT="53494" marB="53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106988" marR="106988" marT="53494" marB="53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106988" marR="106988" marT="53494" marB="53494" anchor="ctr"/>
                </a:tc>
                <a:extLst>
                  <a:ext uri="{0D108BD9-81ED-4DB2-BD59-A6C34878D82A}">
                    <a16:rowId xmlns:a16="http://schemas.microsoft.com/office/drawing/2014/main" val="1384549079"/>
                  </a:ext>
                </a:extLst>
              </a:tr>
              <a:tr h="11761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106988" marR="106988" marT="53494" marB="53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106988" marR="106988" marT="53494" marB="53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106988" marR="106988" marT="53494" marB="53494" anchor="ctr"/>
                </a:tc>
                <a:extLst>
                  <a:ext uri="{0D108BD9-81ED-4DB2-BD59-A6C34878D82A}">
                    <a16:rowId xmlns:a16="http://schemas.microsoft.com/office/drawing/2014/main" val="3542947022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C7D6102E-31B5-6900-F8CF-DDC815B10294}"/>
              </a:ext>
            </a:extLst>
          </p:cNvPr>
          <p:cNvSpPr/>
          <p:nvPr/>
        </p:nvSpPr>
        <p:spPr>
          <a:xfrm>
            <a:off x="3027246" y="3219628"/>
            <a:ext cx="267469" cy="1961441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875A9-6433-4C94-6B05-D52A3143D2FC}"/>
              </a:ext>
            </a:extLst>
          </p:cNvPr>
          <p:cNvSpPr txBox="1"/>
          <p:nvPr/>
        </p:nvSpPr>
        <p:spPr>
          <a:xfrm>
            <a:off x="2061060" y="4041987"/>
            <a:ext cx="113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F4D1488-4949-3B47-2636-31FD8E7A973D}"/>
              </a:ext>
            </a:extLst>
          </p:cNvPr>
          <p:cNvSpPr/>
          <p:nvPr/>
        </p:nvSpPr>
        <p:spPr>
          <a:xfrm rot="16200000">
            <a:off x="5407017" y="3753031"/>
            <a:ext cx="267469" cy="365541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81C45-A36C-1AF2-5580-05AD3CC8ACF1}"/>
              </a:ext>
            </a:extLst>
          </p:cNvPr>
          <p:cNvSpPr txBox="1"/>
          <p:nvPr/>
        </p:nvSpPr>
        <p:spPr>
          <a:xfrm>
            <a:off x="5108246" y="5811518"/>
            <a:ext cx="865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54641B-CE37-4AEF-A97E-156440FE1B9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73256" y="4848134"/>
            <a:ext cx="2265268" cy="106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FFC417-756B-69FF-0CCD-C9579D410422}"/>
              </a:ext>
            </a:extLst>
          </p:cNvPr>
          <p:cNvSpPr txBox="1"/>
          <p:nvPr/>
        </p:nvSpPr>
        <p:spPr>
          <a:xfrm>
            <a:off x="8238524" y="5714471"/>
            <a:ext cx="218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69CB4175-55BE-2493-946C-4547F0FCA264}"/>
              </a:ext>
            </a:extLst>
          </p:cNvPr>
          <p:cNvSpPr txBox="1">
            <a:spLocks/>
          </p:cNvSpPr>
          <p:nvPr/>
        </p:nvSpPr>
        <p:spPr>
          <a:xfrm>
            <a:off x="1447181" y="1391993"/>
            <a:ext cx="924141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subplot (&lt;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nrow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ncol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&gt;&lt;index&gt;)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subplot (235)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9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91C32-E768-0AC2-3036-99385922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9" y="58240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Trực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quan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Matplotlib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113B7-0AD8-A94A-F27D-7A663452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3" y="2753411"/>
            <a:ext cx="5829214" cy="246697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A193A65-0955-BFB7-6D7A-EBFC646E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27" y="2303103"/>
            <a:ext cx="4570332" cy="31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E7F3CA-B774-EE48-FAB2-96E30DCD099B}"/>
              </a:ext>
            </a:extLst>
          </p:cNvPr>
          <p:cNvCxnSpPr>
            <a:cxnSpLocks/>
          </p:cNvCxnSpPr>
          <p:nvPr/>
        </p:nvCxnSpPr>
        <p:spPr>
          <a:xfrm flipV="1">
            <a:off x="5949875" y="2809424"/>
            <a:ext cx="1068763" cy="405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E0D5A7-7849-2FAE-FABF-FFF1D91E5D3E}"/>
              </a:ext>
            </a:extLst>
          </p:cNvPr>
          <p:cNvCxnSpPr>
            <a:cxnSpLocks/>
          </p:cNvCxnSpPr>
          <p:nvPr/>
        </p:nvCxnSpPr>
        <p:spPr>
          <a:xfrm flipV="1">
            <a:off x="5279312" y="3394188"/>
            <a:ext cx="3478652" cy="775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1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B95F0-43A7-2F0D-0AEC-D8B4A2DE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4512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Trực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quan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Matplotlib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E6852-F89A-BA1B-2D8C-07CAA886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5195"/>
            <a:ext cx="6316053" cy="413627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8B84682-38DF-A3CC-B304-EDDA76F4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2" y="2387043"/>
            <a:ext cx="4255358" cy="297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AA2EED-3A1F-DE7D-4E75-7FE878570635}"/>
              </a:ext>
            </a:extLst>
          </p:cNvPr>
          <p:cNvCxnSpPr>
            <a:cxnSpLocks/>
          </p:cNvCxnSpPr>
          <p:nvPr/>
        </p:nvCxnSpPr>
        <p:spPr>
          <a:xfrm>
            <a:off x="5994347" y="2219582"/>
            <a:ext cx="4706604" cy="718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AAF3AB-1683-CB1A-BAE8-9436EAB1711A}"/>
              </a:ext>
            </a:extLst>
          </p:cNvPr>
          <p:cNvCxnSpPr>
            <a:cxnSpLocks/>
          </p:cNvCxnSpPr>
          <p:nvPr/>
        </p:nvCxnSpPr>
        <p:spPr>
          <a:xfrm>
            <a:off x="5721178" y="4402030"/>
            <a:ext cx="1674324" cy="256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5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Thực hiện bởi Trường Đại học Công nghệ Thông tin, ĐHQG-HCM</a:t>
            </a:r>
            <a:endParaRPr/>
          </a:p>
        </p:txBody>
      </p:sp>
      <p:sp>
        <p:nvSpPr>
          <p:cNvPr id="328" name="Google Shape;328;p2"/>
          <p:cNvSpPr txBox="1">
            <a:spLocks noGrp="1"/>
          </p:cNvSpPr>
          <p:nvPr>
            <p:ph type="sldNum" idx="12"/>
          </p:nvPr>
        </p:nvSpPr>
        <p:spPr>
          <a:xfrm>
            <a:off x="11900400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29" name="Google Shape;329;p2"/>
          <p:cNvSpPr txBox="1">
            <a:spLocks noGrp="1"/>
          </p:cNvSpPr>
          <p:nvPr>
            <p:ph type="body" idx="1"/>
          </p:nvPr>
        </p:nvSpPr>
        <p:spPr>
          <a:xfrm>
            <a:off x="2840247" y="1601656"/>
            <a:ext cx="8398024" cy="423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notebook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Matplotlib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Pandas</a:t>
            </a:r>
          </a:p>
        </p:txBody>
      </p:sp>
      <p:sp>
        <p:nvSpPr>
          <p:cNvPr id="330" name="Google Shape;330;p2"/>
          <p:cNvSpPr txBox="1">
            <a:spLocks noGrp="1"/>
          </p:cNvSpPr>
          <p:nvPr>
            <p:ph type="dt" idx="10"/>
          </p:nvPr>
        </p:nvSpPr>
        <p:spPr>
          <a:xfrm>
            <a:off x="796022" y="6454635"/>
            <a:ext cx="2132276" cy="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63A5F-2D40-1CCF-9DB3-25DC614E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51" y="36930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Trực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quan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Matplotlib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B2DBB-45C7-3212-3F47-199F1650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0" y="1782719"/>
            <a:ext cx="6123786" cy="442026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B29328E-67E4-B786-B074-8FB101040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42" y="2176881"/>
            <a:ext cx="4356365" cy="304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690890-0C8D-DE20-88F3-AB2D07602E28}"/>
              </a:ext>
            </a:extLst>
          </p:cNvPr>
          <p:cNvCxnSpPr>
            <a:cxnSpLocks/>
          </p:cNvCxnSpPr>
          <p:nvPr/>
        </p:nvCxnSpPr>
        <p:spPr>
          <a:xfrm>
            <a:off x="5346161" y="2072950"/>
            <a:ext cx="4279753" cy="19198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5C9132-9C56-CE04-3878-C9C175252A83}"/>
              </a:ext>
            </a:extLst>
          </p:cNvPr>
          <p:cNvCxnSpPr>
            <a:cxnSpLocks/>
          </p:cNvCxnSpPr>
          <p:nvPr/>
        </p:nvCxnSpPr>
        <p:spPr>
          <a:xfrm>
            <a:off x="5511114" y="4503962"/>
            <a:ext cx="5090983" cy="680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1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DD484-3B55-1298-0843-6D0B293E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51" y="463698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F5B9C5D8-E21C-60E0-3DB2-863411E9B194}"/>
              </a:ext>
            </a:extLst>
          </p:cNvPr>
          <p:cNvSpPr txBox="1">
            <a:spLocks/>
          </p:cNvSpPr>
          <p:nvPr/>
        </p:nvSpPr>
        <p:spPr>
          <a:xfrm>
            <a:off x="1507524" y="143619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Pandas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22131-2776-A8AD-0A47-9712DC61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61" y="2409532"/>
            <a:ext cx="8229601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0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45C8C-99B2-39D1-CEF4-BBBABDFF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11" y="44870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76D6D86F-3AD4-1AAC-9DD1-CC3D48023B3C}"/>
              </a:ext>
            </a:extLst>
          </p:cNvPr>
          <p:cNvSpPr txBox="1">
            <a:spLocks/>
          </p:cNvSpPr>
          <p:nvPr/>
        </p:nvSpPr>
        <p:spPr>
          <a:xfrm>
            <a:off x="1668162" y="130595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81C6B-4528-C790-7916-5E399075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310" y="2931833"/>
            <a:ext cx="3233802" cy="2620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F7ABD-E15B-FB6D-7E7B-5F12955FA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11" y="2860558"/>
            <a:ext cx="5554635" cy="29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0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8FBC-3CC7-DD2F-1E2A-639DAD42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4" y="48506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2F17CB0-4341-36C2-78B8-77F408C9ADB4}"/>
              </a:ext>
            </a:extLst>
          </p:cNvPr>
          <p:cNvSpPr txBox="1">
            <a:spLocks/>
          </p:cNvSpPr>
          <p:nvPr/>
        </p:nvSpPr>
        <p:spPr>
          <a:xfrm>
            <a:off x="1470454" y="118476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27AF9-DFD0-8DF3-D090-657A4E93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37" y="3221436"/>
            <a:ext cx="3114254" cy="2523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F14A1A-7A2F-F951-7AD4-4DF0C12F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32" y="3221436"/>
            <a:ext cx="6257554" cy="2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30F74-C1D9-45FB-F3C1-2AB8E916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47" y="44999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52F7B5A8-D0E2-6C8B-0231-9F59A2978C7C}"/>
              </a:ext>
            </a:extLst>
          </p:cNvPr>
          <p:cNvSpPr txBox="1">
            <a:spLocks/>
          </p:cNvSpPr>
          <p:nvPr/>
        </p:nvSpPr>
        <p:spPr>
          <a:xfrm>
            <a:off x="1458097" y="120378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csv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AD0A0-09C2-C074-9107-BCFF1466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98" y="2738260"/>
            <a:ext cx="5519865" cy="640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13B36-DC49-A0E5-350C-B0C2EB106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904" y="3596330"/>
            <a:ext cx="7745793" cy="224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81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80C17-1A99-F8D6-1E90-CBCC96E3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18" y="4199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3002B395-D66D-146E-37E8-2AECCD9A7054}"/>
              </a:ext>
            </a:extLst>
          </p:cNvPr>
          <p:cNvSpPr txBox="1">
            <a:spLocks/>
          </p:cNvSpPr>
          <p:nvPr/>
        </p:nvSpPr>
        <p:spPr>
          <a:xfrm>
            <a:off x="1499813" y="11869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F3EBE-6431-6D5A-05AF-7D3E06A2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99" y="2757723"/>
            <a:ext cx="7119151" cy="2066517"/>
          </a:xfrm>
          <a:prstGeom prst="rect">
            <a:avLst/>
          </a:prstGeom>
        </p:spPr>
      </p:pic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B015AB29-1DBF-3B9F-D504-1DC6881A94A0}"/>
              </a:ext>
            </a:extLst>
          </p:cNvPr>
          <p:cNvSpPr/>
          <p:nvPr/>
        </p:nvSpPr>
        <p:spPr>
          <a:xfrm>
            <a:off x="2455161" y="3136147"/>
            <a:ext cx="413303" cy="182501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AF0230-9039-2557-9E2E-06337A59B35A}"/>
              </a:ext>
            </a:extLst>
          </p:cNvPr>
          <p:cNvCxnSpPr>
            <a:cxnSpLocks/>
          </p:cNvCxnSpPr>
          <p:nvPr/>
        </p:nvCxnSpPr>
        <p:spPr>
          <a:xfrm flipH="1" flipV="1">
            <a:off x="1815201" y="2919240"/>
            <a:ext cx="63996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85DBFE-AF4B-2AE1-3350-6D0348346E82}"/>
              </a:ext>
            </a:extLst>
          </p:cNvPr>
          <p:cNvSpPr txBox="1"/>
          <p:nvPr/>
        </p:nvSpPr>
        <p:spPr>
          <a:xfrm>
            <a:off x="716147" y="2236022"/>
            <a:ext cx="1382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(index)</a:t>
            </a:r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B710E9B1-5BE8-5160-8679-DB01B6E9365D}"/>
              </a:ext>
            </a:extLst>
          </p:cNvPr>
          <p:cNvSpPr/>
          <p:nvPr/>
        </p:nvSpPr>
        <p:spPr>
          <a:xfrm rot="5400000">
            <a:off x="6187176" y="50179"/>
            <a:ext cx="413303" cy="58411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EA568-D7E8-5FC9-4D98-D47505C1FE8F}"/>
              </a:ext>
            </a:extLst>
          </p:cNvPr>
          <p:cNvCxnSpPr>
            <a:cxnSpLocks/>
          </p:cNvCxnSpPr>
          <p:nvPr/>
        </p:nvCxnSpPr>
        <p:spPr>
          <a:xfrm flipV="1">
            <a:off x="8166653" y="2467695"/>
            <a:ext cx="380999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1E1F8-6971-9BA3-1462-3D091BDA8E07}"/>
              </a:ext>
            </a:extLst>
          </p:cNvPr>
          <p:cNvSpPr txBox="1"/>
          <p:nvPr/>
        </p:nvSpPr>
        <p:spPr>
          <a:xfrm>
            <a:off x="8087031" y="2005190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(column)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5EB59186-C2BE-7BD5-97B8-74581EB19A74}"/>
              </a:ext>
            </a:extLst>
          </p:cNvPr>
          <p:cNvSpPr/>
          <p:nvPr/>
        </p:nvSpPr>
        <p:spPr>
          <a:xfrm rot="5400000">
            <a:off x="5915590" y="540140"/>
            <a:ext cx="413301" cy="650755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0D63C435-B63C-6BC4-137E-CFCA0B743658}"/>
              </a:ext>
            </a:extLst>
          </p:cNvPr>
          <p:cNvSpPr/>
          <p:nvPr/>
        </p:nvSpPr>
        <p:spPr>
          <a:xfrm rot="10800000">
            <a:off x="4871788" y="3150706"/>
            <a:ext cx="826607" cy="174857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2F3D79-8ED1-345F-004C-7CAE5E92CA8B}"/>
              </a:ext>
            </a:extLst>
          </p:cNvPr>
          <p:cNvCxnSpPr>
            <a:cxnSpLocks/>
          </p:cNvCxnSpPr>
          <p:nvPr/>
        </p:nvCxnSpPr>
        <p:spPr>
          <a:xfrm>
            <a:off x="9251986" y="3647869"/>
            <a:ext cx="821596" cy="650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576D8F-CB92-DD75-9B90-C52AE221EB9D}"/>
              </a:ext>
            </a:extLst>
          </p:cNvPr>
          <p:cNvSpPr txBox="1"/>
          <p:nvPr/>
        </p:nvSpPr>
        <p:spPr>
          <a:xfrm>
            <a:off x="9597215" y="4379113"/>
            <a:ext cx="2135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(observation)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815F07-3AF9-3B53-02AC-4D1C0079268F}"/>
              </a:ext>
            </a:extLst>
          </p:cNvPr>
          <p:cNvCxnSpPr>
            <a:cxnSpLocks/>
          </p:cNvCxnSpPr>
          <p:nvPr/>
        </p:nvCxnSpPr>
        <p:spPr>
          <a:xfrm>
            <a:off x="5266395" y="5011910"/>
            <a:ext cx="678973" cy="570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CDCC2-16DE-49D7-8FC5-311C336AB096}"/>
              </a:ext>
            </a:extLst>
          </p:cNvPr>
          <p:cNvSpPr txBox="1"/>
          <p:nvPr/>
        </p:nvSpPr>
        <p:spPr>
          <a:xfrm>
            <a:off x="6014876" y="5477659"/>
            <a:ext cx="1693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(Variable)</a:t>
            </a:r>
          </a:p>
        </p:txBody>
      </p:sp>
    </p:spTree>
    <p:extLst>
      <p:ext uri="{BB962C8B-B14F-4D97-AF65-F5344CB8AC3E}">
        <p14:creationId xmlns:p14="http://schemas.microsoft.com/office/powerpoint/2010/main" val="48530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A076C-CF58-9424-C399-34A27E4B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9" y="56779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5977CD45-9AF6-D272-8363-3A1822F0F164}"/>
              </a:ext>
            </a:extLst>
          </p:cNvPr>
          <p:cNvSpPr txBox="1">
            <a:spLocks/>
          </p:cNvSpPr>
          <p:nvPr/>
        </p:nvSpPr>
        <p:spPr>
          <a:xfrm>
            <a:off x="1421028" y="132371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FE6F2-8296-EAE3-ACD4-DB8795B5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52" y="2164782"/>
            <a:ext cx="10033038" cy="703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A1ED3-AD65-8D18-2516-7B4354D06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619" y="3229875"/>
            <a:ext cx="4029063" cy="30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5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DDA70-0CB8-6A2D-0E8D-9A0C410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54" y="436576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A26112AC-C6AA-46D8-520A-4FFCAF8DE5DB}"/>
              </a:ext>
            </a:extLst>
          </p:cNvPr>
          <p:cNvSpPr txBox="1">
            <a:spLocks/>
          </p:cNvSpPr>
          <p:nvPr/>
        </p:nvSpPr>
        <p:spPr>
          <a:xfrm>
            <a:off x="1282981" y="120444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E2A8D-CADF-5CFE-D6DE-5CE1B7F4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54" y="2061698"/>
            <a:ext cx="10220033" cy="621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0CA22-E4F2-2B7B-10F9-C9EA3B928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67" y="2905961"/>
            <a:ext cx="7086614" cy="33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47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8B0FF-248A-053B-6F3A-D9D01AEA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58" y="47548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B3D2C5DA-8AEC-C4C3-C238-D38F18092768}"/>
              </a:ext>
            </a:extLst>
          </p:cNvPr>
          <p:cNvSpPr txBox="1">
            <a:spLocks/>
          </p:cNvSpPr>
          <p:nvPr/>
        </p:nvSpPr>
        <p:spPr>
          <a:xfrm>
            <a:off x="1198606" y="119913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pivot_table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92278-552B-8803-AEF1-95435785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50" y="2056385"/>
            <a:ext cx="8861300" cy="1279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E051D9-9CBB-B19E-A630-14B418DB4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68" y="3429000"/>
            <a:ext cx="3737919" cy="25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3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BBD9A-831E-BB65-B198-A287B16C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8" y="415667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9BDBAEE3-E6AF-DA92-BA7C-690807DDEE34}"/>
              </a:ext>
            </a:extLst>
          </p:cNvPr>
          <p:cNvSpPr txBox="1">
            <a:spLocks/>
          </p:cNvSpPr>
          <p:nvPr/>
        </p:nvSpPr>
        <p:spPr>
          <a:xfrm>
            <a:off x="1519881" y="108894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axis=0)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70392-0EAD-359E-FC4B-1729B7642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936" y="2107872"/>
            <a:ext cx="4454085" cy="379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2201A-00CF-EE24-4C69-C3331D87F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426" y="2195793"/>
            <a:ext cx="2461055" cy="36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967AB2-6069-062A-93FC-E31D9CB6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71" y="44037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Cài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đặt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Jupyter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notebook</a:t>
            </a:r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FE2B9973-77AD-5B6E-0A79-A147E7AB3763}"/>
              </a:ext>
            </a:extLst>
          </p:cNvPr>
          <p:cNvSpPr txBox="1">
            <a:spLocks/>
          </p:cNvSpPr>
          <p:nvPr/>
        </p:nvSpPr>
        <p:spPr>
          <a:xfrm>
            <a:off x="1981200" y="202805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Anaconda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cd &lt;Th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F6B86-C377-3590-15BC-FAFB2625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81" y="2623930"/>
            <a:ext cx="8229600" cy="8050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6254B7-0552-9342-6EAC-D1C715D7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80" y="43897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1980F327-C9F9-C7E4-FF6F-33E4980DE972}"/>
              </a:ext>
            </a:extLst>
          </p:cNvPr>
          <p:cNvSpPr txBox="1">
            <a:spLocks/>
          </p:cNvSpPr>
          <p:nvPr/>
        </p:nvSpPr>
        <p:spPr>
          <a:xfrm>
            <a:off x="1573427" y="11737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khuyết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fillna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(value)</a:t>
            </a: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7288AB-83DD-AC31-E284-0BC15193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94" y="2601358"/>
            <a:ext cx="2412106" cy="3548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4D971-C1B2-B28D-5034-9F09AA392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278" y="1793475"/>
            <a:ext cx="5401917" cy="684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07486D-C0E2-F8F4-7C68-9A4612401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557" y="2601358"/>
            <a:ext cx="2283290" cy="3464302"/>
          </a:xfrm>
          <a:prstGeom prst="rect">
            <a:avLst/>
          </a:prstGeom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1F085039-8D11-A148-3232-C5A8F92B17FA}"/>
              </a:ext>
            </a:extLst>
          </p:cNvPr>
          <p:cNvSpPr/>
          <p:nvPr/>
        </p:nvSpPr>
        <p:spPr>
          <a:xfrm>
            <a:off x="5462603" y="4227194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0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B0789-9FCE-0512-C2C5-141BDD69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8" y="42843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CA5CC82F-1EC4-CCE8-1351-51DEDA12D27C}"/>
              </a:ext>
            </a:extLst>
          </p:cNvPr>
          <p:cNvSpPr txBox="1">
            <a:spLocks/>
          </p:cNvSpPr>
          <p:nvPr/>
        </p:nvSpPr>
        <p:spPr>
          <a:xfrm>
            <a:off x="1407241" y="119088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(axis=1)</a:t>
            </a: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AFC44-5542-24B4-E795-91BFD412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13" y="2212837"/>
            <a:ext cx="5167458" cy="3903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9B76-39AA-0186-4882-16D52627C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32" y="2656772"/>
            <a:ext cx="3829071" cy="27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44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7EC9-A637-07D6-59BD-CB00A422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6" y="46697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B0B6D746-FEAE-C5F1-9E76-A8058A3AB71B}"/>
              </a:ext>
            </a:extLst>
          </p:cNvPr>
          <p:cNvSpPr txBox="1">
            <a:spLocks/>
          </p:cNvSpPr>
          <p:nvPr/>
        </p:nvSpPr>
        <p:spPr>
          <a:xfrm>
            <a:off x="1841157" y="135539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9AFA8-2CD7-7CC2-A79C-4B4C47B9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491" y="1908954"/>
            <a:ext cx="6325373" cy="1162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6F330-61EB-3846-BB1D-BE186198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832" y="3880868"/>
            <a:ext cx="2255010" cy="2155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CDADE-19BF-F308-9DE1-FBFB55000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49" y="3489641"/>
            <a:ext cx="2283374" cy="2779760"/>
          </a:xfrm>
          <a:prstGeom prst="rect">
            <a:avLst/>
          </a:prstGeom>
        </p:spPr>
      </p:pic>
      <p:sp>
        <p:nvSpPr>
          <p:cNvPr id="7" name="Arrow: Right 11">
            <a:extLst>
              <a:ext uri="{FF2B5EF4-FFF2-40B4-BE49-F238E27FC236}">
                <a16:creationId xmlns:a16="http://schemas.microsoft.com/office/drawing/2014/main" id="{80BE72A3-6E71-4029-053A-86F71ECA0CA5}"/>
              </a:ext>
            </a:extLst>
          </p:cNvPr>
          <p:cNvSpPr/>
          <p:nvPr/>
        </p:nvSpPr>
        <p:spPr>
          <a:xfrm>
            <a:off x="5329068" y="4849588"/>
            <a:ext cx="794217" cy="45383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7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9598C-C237-E016-FE46-0EF3E5C6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8" y="48971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B0F7EC6B-A7A3-B197-F9AB-DA70F62AF024}"/>
              </a:ext>
            </a:extLst>
          </p:cNvPr>
          <p:cNvSpPr txBox="1">
            <a:spLocks/>
          </p:cNvSpPr>
          <p:nvPr/>
        </p:nvSpPr>
        <p:spPr>
          <a:xfrm>
            <a:off x="1598788" y="1229776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F7FFD-19BF-A6E9-3FFE-EC63613E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127" y="1865735"/>
            <a:ext cx="6344087" cy="796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D7D5A-A6BC-A92B-ACD3-6A4C2218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261" y="4148380"/>
            <a:ext cx="2275905" cy="1635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FDEA5-0BFD-E473-00E4-9E019F776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441" y="3462499"/>
            <a:ext cx="2290130" cy="2787984"/>
          </a:xfrm>
          <a:prstGeom prst="rect">
            <a:avLst/>
          </a:prstGeom>
        </p:spPr>
      </p:pic>
      <p:sp>
        <p:nvSpPr>
          <p:cNvPr id="7" name="Arrow: Right 9">
            <a:extLst>
              <a:ext uri="{FF2B5EF4-FFF2-40B4-BE49-F238E27FC236}">
                <a16:creationId xmlns:a16="http://schemas.microsoft.com/office/drawing/2014/main" id="{A613F143-6316-D9C0-FCCE-0C526E78E923}"/>
              </a:ext>
            </a:extLst>
          </p:cNvPr>
          <p:cNvSpPr/>
          <p:nvPr/>
        </p:nvSpPr>
        <p:spPr>
          <a:xfrm>
            <a:off x="5672170" y="4738694"/>
            <a:ext cx="796567" cy="45518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2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A438DF-185F-7233-C688-082E9504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92" y="871677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4BA0423A-3C27-5D0D-CFC5-6B88ECBBE026}"/>
              </a:ext>
            </a:extLst>
          </p:cNvPr>
          <p:cNvSpPr txBox="1">
            <a:spLocks/>
          </p:cNvSpPr>
          <p:nvPr/>
        </p:nvSpPr>
        <p:spPr>
          <a:xfrm>
            <a:off x="1631092" y="173176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Lấy tập con theo cột</a:t>
            </a:r>
            <a:endParaRPr lang="en-US" sz="22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A6931-9394-FC7C-028A-8D89693F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92" y="3364286"/>
            <a:ext cx="1533525" cy="1866900"/>
          </a:xfrm>
          <a:prstGeom prst="rect">
            <a:avLst/>
          </a:prstGeom>
        </p:spPr>
      </p:pic>
      <p:sp>
        <p:nvSpPr>
          <p:cNvPr id="13" name="Arrow: Right 9">
            <a:extLst>
              <a:ext uri="{FF2B5EF4-FFF2-40B4-BE49-F238E27FC236}">
                <a16:creationId xmlns:a16="http://schemas.microsoft.com/office/drawing/2014/main" id="{4964402A-CB17-1A3A-E989-95EDB015AC94}"/>
              </a:ext>
            </a:extLst>
          </p:cNvPr>
          <p:cNvSpPr/>
          <p:nvPr/>
        </p:nvSpPr>
        <p:spPr>
          <a:xfrm>
            <a:off x="5494083" y="4000500"/>
            <a:ext cx="533400" cy="3048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FE332B-20C5-26AA-D8D4-DDDA68AB0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580" y="3474243"/>
            <a:ext cx="1123950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E16759-C160-BFAF-3BAD-CBCE78B8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104" y="2383757"/>
            <a:ext cx="42195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2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280D52-5BDD-38B5-ECA4-B3C722E3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151" y="479185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46C95D7-E6B4-6E39-7527-0B174E0551AE}"/>
              </a:ext>
            </a:extLst>
          </p:cNvPr>
          <p:cNvSpPr txBox="1">
            <a:spLocks/>
          </p:cNvSpPr>
          <p:nvPr/>
        </p:nvSpPr>
        <p:spPr>
          <a:xfrm>
            <a:off x="1475603" y="122331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8D2581-5DED-EF91-8981-A3FA4F64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20" y="3916440"/>
            <a:ext cx="1987886" cy="2420035"/>
          </a:xfrm>
          <a:prstGeom prst="rect">
            <a:avLst/>
          </a:prstGeom>
        </p:spPr>
      </p:pic>
      <p:sp>
        <p:nvSpPr>
          <p:cNvPr id="13" name="Arrow: Right 9">
            <a:extLst>
              <a:ext uri="{FF2B5EF4-FFF2-40B4-BE49-F238E27FC236}">
                <a16:creationId xmlns:a16="http://schemas.microsoft.com/office/drawing/2014/main" id="{58C2305F-E4DC-78C4-0140-374D82A4264E}"/>
              </a:ext>
            </a:extLst>
          </p:cNvPr>
          <p:cNvSpPr/>
          <p:nvPr/>
        </p:nvSpPr>
        <p:spPr>
          <a:xfrm>
            <a:off x="5404562" y="5073672"/>
            <a:ext cx="691438" cy="39510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55B3FC-5FE9-C47E-FA65-886BE112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348" y="1823875"/>
            <a:ext cx="5457425" cy="1605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9E3AFF-1749-C595-DD2C-D3B9C5B59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851" y="4341714"/>
            <a:ext cx="3407804" cy="17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1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88369F-8A8C-C104-90EB-5A703588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85" y="40426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F3504534-D40E-954B-1951-74ED63CE2E00}"/>
              </a:ext>
            </a:extLst>
          </p:cNvPr>
          <p:cNvSpPr txBox="1">
            <a:spLocks/>
          </p:cNvSpPr>
          <p:nvPr/>
        </p:nvSpPr>
        <p:spPr>
          <a:xfrm>
            <a:off x="1724025" y="126151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AD486E-B214-136B-DAED-BA57E5AA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58" y="2540358"/>
            <a:ext cx="6366589" cy="651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D83E5A-8B2F-C178-3008-1940EA608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742" y="3527687"/>
            <a:ext cx="8937497" cy="24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0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2DD542C-10AB-5553-5110-000E6958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41365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01B4DF62-8EA7-714E-1126-E2A7387BB6BA}"/>
              </a:ext>
            </a:extLst>
          </p:cNvPr>
          <p:cNvSpPr txBox="1">
            <a:spLocks/>
          </p:cNvSpPr>
          <p:nvPr/>
        </p:nvSpPr>
        <p:spPr>
          <a:xfrm>
            <a:off x="1470455" y="138550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8482F6-13A5-4776-DD95-921AB37B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91" y="1606377"/>
            <a:ext cx="6280721" cy="4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6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C4DD7-2C32-57AC-09E5-5ED23D92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452537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Xử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lý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với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Pandas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C8F7AF3A-7FB3-3D23-2163-75055568ED95}"/>
              </a:ext>
            </a:extLst>
          </p:cNvPr>
          <p:cNvSpPr txBox="1">
            <a:spLocks/>
          </p:cNvSpPr>
          <p:nvPr/>
        </p:nvSpPr>
        <p:spPr>
          <a:xfrm>
            <a:off x="1458097" y="130978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B964E9-6BB4-5452-5730-E1FA131A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339" y="1610484"/>
            <a:ext cx="6365805" cy="44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/>
          <p:nvPr/>
        </p:nvSpPr>
        <p:spPr>
          <a:xfrm>
            <a:off x="147400" y="2575733"/>
            <a:ext cx="118972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/>
            <a:r>
              <a:rPr lang="en-US" sz="4533" dirty="0">
                <a:solidFill>
                  <a:srgbClr val="1B786E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QUIZ &amp; CÂU HỎI</a:t>
            </a:r>
            <a:endParaRPr sz="4533" b="1" dirty="0">
              <a:solidFill>
                <a:srgbClr val="1B78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45"/>
          <p:cNvSpPr txBox="1">
            <a:spLocks noGrp="1"/>
          </p:cNvSpPr>
          <p:nvPr>
            <p:ph type="sldNum" idx="12"/>
          </p:nvPr>
        </p:nvSpPr>
        <p:spPr>
          <a:xfrm>
            <a:off x="11860822" y="6560242"/>
            <a:ext cx="346061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865" name="Google Shape;86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4125" y="719441"/>
            <a:ext cx="1671321" cy="130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36;p3">
            <a:extLst>
              <a:ext uri="{FF2B5EF4-FFF2-40B4-BE49-F238E27FC236}">
                <a16:creationId xmlns:a16="http://schemas.microsoft.com/office/drawing/2014/main" id="{C492B85F-F2B7-C0BA-33EB-EA4BC43A188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86A7D-7518-1719-50F1-82D5CC5C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83" y="39133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Cài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đặt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Jupyter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04F4F-E036-C5FD-5CB8-88AF9727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71" y="1361360"/>
            <a:ext cx="5746145" cy="49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B798B-61E1-F122-B7B2-7B1C17B3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27" y="44002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Cài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đặt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Jupyter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notebook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616829E0-64C5-DB5C-D5EC-465EE8B38AC9}"/>
              </a:ext>
            </a:extLst>
          </p:cNvPr>
          <p:cNvSpPr txBox="1">
            <a:spLocks/>
          </p:cNvSpPr>
          <p:nvPr/>
        </p:nvSpPr>
        <p:spPr>
          <a:xfrm>
            <a:off x="1186249" y="129727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Tạo mới file jupyter notebook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DBF47-3FA3-6E1E-78F0-289C4C35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90" y="1940011"/>
            <a:ext cx="7941335" cy="409008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78DD66-09D7-F199-265D-343A27BBD028}"/>
              </a:ext>
            </a:extLst>
          </p:cNvPr>
          <p:cNvCxnSpPr>
            <a:cxnSpLocks/>
          </p:cNvCxnSpPr>
          <p:nvPr/>
        </p:nvCxnSpPr>
        <p:spPr>
          <a:xfrm flipH="1">
            <a:off x="8547652" y="2360141"/>
            <a:ext cx="1640482" cy="717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895B37-232E-312A-1EC1-76C228A5A677}"/>
              </a:ext>
            </a:extLst>
          </p:cNvPr>
          <p:cNvSpPr txBox="1"/>
          <p:nvPr/>
        </p:nvSpPr>
        <p:spPr>
          <a:xfrm>
            <a:off x="10209210" y="1851954"/>
            <a:ext cx="16658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</a:p>
          <a:p>
            <a:r>
              <a:rPr lang="en-US" sz="2800" dirty="0"/>
              <a:t>notebook</a:t>
            </a:r>
          </a:p>
          <a:p>
            <a:r>
              <a:rPr lang="en-US" sz="2800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258258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86CCE-FFBD-46FF-340F-7A4835BF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50254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Không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gian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làm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việc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3C636-0446-D05C-F800-56A66E81B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90" y="1270642"/>
            <a:ext cx="6213788" cy="50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2872A-C9CA-1BF1-361F-77C995CF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0" y="398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Đọc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ghi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file c</a:t>
            </a:r>
            <a:r>
              <a:rPr lang="vi-VN" sz="3600" dirty="0">
                <a:latin typeface="Arial" charset="0"/>
                <a:ea typeface="Arial" charset="0"/>
                <a:cs typeface="Arial" charset="0"/>
              </a:rPr>
              <a:t>ơ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bản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E33D8EFF-0CB2-CF37-7BE1-8F77F3390792}"/>
              </a:ext>
            </a:extLst>
          </p:cNvPr>
          <p:cNvSpPr txBox="1">
            <a:spLocks/>
          </p:cNvSpPr>
          <p:nvPr/>
        </p:nvSpPr>
        <p:spPr>
          <a:xfrm>
            <a:off x="1412790" y="12555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EFD12-6E72-A2AD-1462-9FE29F2D1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528" y="2112750"/>
            <a:ext cx="9028319" cy="37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6D914-CC2D-2734-B9AF-D27CAB52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8" y="51644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Đọc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ghi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file c</a:t>
            </a:r>
            <a:r>
              <a:rPr lang="vi-VN" sz="3600" dirty="0">
                <a:latin typeface="Arial" charset="0"/>
                <a:ea typeface="Arial" charset="0"/>
                <a:cs typeface="Arial" charset="0"/>
              </a:rPr>
              <a:t>ơ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bản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167CBF87-2236-4546-84B5-D45C4AFCBD04}"/>
              </a:ext>
            </a:extLst>
          </p:cNvPr>
          <p:cNvSpPr txBox="1">
            <a:spLocks/>
          </p:cNvSpPr>
          <p:nvPr/>
        </p:nvSpPr>
        <p:spPr>
          <a:xfrm>
            <a:off x="1165654" y="123080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9C010-09F5-6369-E5E3-EB0D9D60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086" y="2437917"/>
            <a:ext cx="8958260" cy="3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>
            <a:spLocks noGrp="1"/>
          </p:cNvSpPr>
          <p:nvPr>
            <p:ph type="ftr" idx="11"/>
          </p:nvPr>
        </p:nvSpPr>
        <p:spPr>
          <a:xfrm>
            <a:off x="3644348" y="6475620"/>
            <a:ext cx="4903304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ĐHQG-HCM</a:t>
            </a:r>
            <a:endParaRPr dirty="0"/>
          </a:p>
        </p:txBody>
      </p:sp>
      <p:sp>
        <p:nvSpPr>
          <p:cNvPr id="337" name="Google Shape;337;p3"/>
          <p:cNvSpPr txBox="1">
            <a:spLocks noGrp="1"/>
          </p:cNvSpPr>
          <p:nvPr>
            <p:ph type="sldNum" idx="12"/>
          </p:nvPr>
        </p:nvSpPr>
        <p:spPr>
          <a:xfrm>
            <a:off x="11895481" y="6560013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dt" idx="10"/>
          </p:nvPr>
        </p:nvSpPr>
        <p:spPr>
          <a:xfrm>
            <a:off x="838200" y="6458365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June 9, 2023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D0A0-59C0-EE10-0388-E92C29E6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83" y="41293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Đọc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ghi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file c</a:t>
            </a:r>
            <a:r>
              <a:rPr lang="vi-VN" sz="3600" dirty="0">
                <a:latin typeface="Arial" charset="0"/>
                <a:ea typeface="Arial" charset="0"/>
                <a:cs typeface="Arial" charset="0"/>
              </a:rPr>
              <a:t>ơ</a:t>
            </a:r>
            <a:r>
              <a:rPr lang="en-US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>
                <a:latin typeface="Arial" charset="0"/>
                <a:ea typeface="Arial" charset="0"/>
                <a:cs typeface="Arial" charset="0"/>
              </a:rPr>
              <a:t>bản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9E06B66B-8C35-944F-B99D-B769389744E5}"/>
              </a:ext>
            </a:extLst>
          </p:cNvPr>
          <p:cNvSpPr txBox="1">
            <a:spLocks/>
          </p:cNvSpPr>
          <p:nvPr/>
        </p:nvSpPr>
        <p:spPr>
          <a:xfrm>
            <a:off x="1112107" y="122661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Pillow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Pillow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C391C-7109-2CC3-7803-9079396D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60" y="3675271"/>
            <a:ext cx="8656880" cy="283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5D9A7-A203-0D54-577C-E02D05D0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82" y="2734609"/>
            <a:ext cx="5579690" cy="5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4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1302</Words>
  <Application>Microsoft Macintosh PowerPoint</Application>
  <PresentationFormat>Widescreen</PresentationFormat>
  <Paragraphs>228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Times New Roman</vt:lpstr>
      <vt:lpstr>Calibri</vt:lpstr>
      <vt:lpstr>Wingdings</vt:lpstr>
      <vt:lpstr>Arial</vt:lpstr>
      <vt:lpstr>Office Theme</vt:lpstr>
      <vt:lpstr>PowerPoint Presentation</vt:lpstr>
      <vt:lpstr>PowerPoint Presentation</vt:lpstr>
      <vt:lpstr>Cài đặt Jupyter notebook</vt:lpstr>
      <vt:lpstr>Cài đặt Jupyter notebook</vt:lpstr>
      <vt:lpstr>Cài đặt Jupyter notebook</vt:lpstr>
      <vt:lpstr>Không gian làm việc</vt:lpstr>
      <vt:lpstr>Đọc ghi file cơ bản</vt:lpstr>
      <vt:lpstr>Đọc ghi file cơ bản</vt:lpstr>
      <vt:lpstr>Đọc ghi file cơ bản</vt:lpstr>
      <vt:lpstr>Đọc ghi file cơ bản</vt:lpstr>
      <vt:lpstr>Đọc ghi file cơ bản</vt:lpstr>
      <vt:lpstr>Đọc ghi file cơ bản</vt:lpstr>
      <vt:lpstr>Đọc ghi file cơ bản</vt:lpstr>
      <vt:lpstr>Trực quan hóa với Matplotlib</vt:lpstr>
      <vt:lpstr>Trực quan hóa với Matplotlib</vt:lpstr>
      <vt:lpstr>Trực quan hóa với Matplotlib</vt:lpstr>
      <vt:lpstr>Trực quan hóa với Matplotlib</vt:lpstr>
      <vt:lpstr>Trực quan hóa với Matplotlib</vt:lpstr>
      <vt:lpstr>Trực quan hóa với Matplotlib</vt:lpstr>
      <vt:lpstr>Trực quan hóa với Matplotlib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Xử lý dữ liệu với 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Trương Quốc Trường</cp:lastModifiedBy>
  <cp:revision>36</cp:revision>
  <dcterms:created xsi:type="dcterms:W3CDTF">2023-03-03T01:55:04Z</dcterms:created>
  <dcterms:modified xsi:type="dcterms:W3CDTF">2023-09-20T08:19:25Z</dcterms:modified>
</cp:coreProperties>
</file>