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6F7BD4-04B5-41DE-BE84-DB1E611287DA}">
  <a:tblStyle styleId="{FF6F7BD4-04B5-41DE-BE84-DB1E611287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98eea564d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98eea564d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f242c73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f242c73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4ed3cba3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4ed3cba3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Testing on Pico/ m5/ web???</a:t>
            </a:r>
            <a:endParaRPr/>
          </a:p>
          <a:p>
            <a:pPr indent="0" lvl="0" marL="0" rtl="0" algn="l">
              <a:spcBef>
                <a:spcPts val="0"/>
              </a:spcBef>
              <a:spcAft>
                <a:spcPts val="0"/>
              </a:spcAft>
              <a:buNone/>
            </a:pPr>
            <a:r>
              <a:rPr lang="en-GB"/>
              <a:t> I</a:t>
            </a:r>
            <a:r>
              <a:rPr lang="en-GB"/>
              <a:t> think black box is just u put input see if correct output come out anot</a:t>
            </a:r>
            <a:endParaRPr/>
          </a:p>
          <a:p>
            <a:pPr indent="0" lvl="0" marL="0" rtl="0" algn="l">
              <a:spcBef>
                <a:spcPts val="0"/>
              </a:spcBef>
              <a:spcAft>
                <a:spcPts val="0"/>
              </a:spcAft>
              <a:buNone/>
            </a:pPr>
            <a:r>
              <a:rPr lang="en-GB"/>
              <a:t>White box i think is the algo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4ed3cba3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4ed3cba3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4ed3cba3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4ed3cba3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4ed3cba3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4ed3cba3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f9782401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f978240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9d8119c3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9d8119c3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d8119c3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d8119c3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9d8119c33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9d8119c33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9d8119c3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9d8119c3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8eea564d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8eea564d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9f6d1090d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9f6d1090d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CSC2003 Group A4</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Communications</a:t>
            </a:r>
            <a:endParaRPr/>
          </a:p>
        </p:txBody>
      </p:sp>
      <p:sp>
        <p:nvSpPr>
          <p:cNvPr id="61" name="Google Shape;61;p13"/>
          <p:cNvSpPr txBox="1"/>
          <p:nvPr/>
        </p:nvSpPr>
        <p:spPr>
          <a:xfrm>
            <a:off x="4665575" y="3393750"/>
            <a:ext cx="39528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300">
                <a:solidFill>
                  <a:schemeClr val="lt1"/>
                </a:solidFill>
                <a:latin typeface="Proxima Nova"/>
                <a:ea typeface="Proxima Nova"/>
                <a:cs typeface="Proxima Nova"/>
                <a:sym typeface="Proxima Nova"/>
              </a:rPr>
              <a:t>Members:</a:t>
            </a:r>
            <a:endParaRPr sz="2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GB" sz="2300">
                <a:solidFill>
                  <a:schemeClr val="lt1"/>
                </a:solidFill>
                <a:latin typeface="Proxima Nova"/>
                <a:ea typeface="Proxima Nova"/>
                <a:cs typeface="Proxima Nova"/>
                <a:sym typeface="Proxima Nova"/>
              </a:rPr>
              <a:t>Abdullah(2100972)</a:t>
            </a:r>
            <a:endParaRPr sz="2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GB" sz="2300">
                <a:solidFill>
                  <a:schemeClr val="lt1"/>
                </a:solidFill>
                <a:latin typeface="Proxima Nova"/>
                <a:ea typeface="Proxima Nova"/>
                <a:cs typeface="Proxima Nova"/>
                <a:sym typeface="Proxima Nova"/>
              </a:rPr>
              <a:t>Nicole(2102552)</a:t>
            </a:r>
            <a:endParaRPr sz="2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GB" sz="2300">
                <a:solidFill>
                  <a:schemeClr val="lt1"/>
                </a:solidFill>
                <a:latin typeface="Proxima Nova"/>
                <a:ea typeface="Proxima Nova"/>
                <a:cs typeface="Proxima Nova"/>
                <a:sym typeface="Proxima Nova"/>
              </a:rPr>
              <a:t>Amiir(2101526)</a:t>
            </a:r>
            <a:endParaRPr sz="23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Throughput</a:t>
            </a:r>
            <a:endParaRPr/>
          </a:p>
        </p:txBody>
      </p:sp>
      <p:sp>
        <p:nvSpPr>
          <p:cNvPr id="145" name="Google Shape;14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GB"/>
              <a:t>R</a:t>
            </a:r>
            <a:r>
              <a:rPr lang="en-GB"/>
              <a:t>ate of message delivery</a:t>
            </a:r>
            <a:endParaRPr/>
          </a:p>
          <a:p>
            <a:pPr indent="-342900" lvl="0" marL="457200" rtl="0" algn="l">
              <a:spcBef>
                <a:spcPts val="0"/>
              </a:spcBef>
              <a:spcAft>
                <a:spcPts val="0"/>
              </a:spcAft>
              <a:buSzPts val="1800"/>
              <a:buChar char="●"/>
            </a:pPr>
            <a:r>
              <a:rPr lang="en-GB"/>
              <a:t>Amount of data sent/time taken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Reasons for M5StickC</a:t>
            </a:r>
            <a:endParaRPr/>
          </a:p>
        </p:txBody>
      </p:sp>
      <p:sp>
        <p:nvSpPr>
          <p:cNvPr id="151" name="Google Shape;15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Easier to debug due to LCD Screen</a:t>
            </a:r>
            <a:endParaRPr/>
          </a:p>
          <a:p>
            <a:pPr indent="-342900" lvl="0" marL="457200" rtl="0" algn="l">
              <a:spcBef>
                <a:spcPts val="0"/>
              </a:spcBef>
              <a:spcAft>
                <a:spcPts val="0"/>
              </a:spcAft>
              <a:buSzPts val="1800"/>
              <a:buChar char="●"/>
            </a:pPr>
            <a:r>
              <a:rPr lang="en-GB"/>
              <a:t>Bigger Range (Depends on hotspot)</a:t>
            </a:r>
            <a:endParaRPr/>
          </a:p>
          <a:p>
            <a:pPr indent="-342900" lvl="0" marL="457200" rtl="0" algn="l">
              <a:spcBef>
                <a:spcPts val="0"/>
              </a:spcBef>
              <a:spcAft>
                <a:spcPts val="0"/>
              </a:spcAft>
              <a:buSzPts val="1800"/>
              <a:buChar char="●"/>
            </a:pPr>
            <a:r>
              <a:rPr lang="en-GB"/>
              <a:t>Supports WiFi and </a:t>
            </a:r>
            <a:r>
              <a:rPr lang="en-GB"/>
              <a:t>accelerometer</a:t>
            </a:r>
            <a:r>
              <a:rPr lang="en-GB"/>
              <a:t> </a:t>
            </a:r>
            <a:endParaRPr/>
          </a:p>
          <a:p>
            <a:pPr indent="-342900" lvl="0" marL="457200" rtl="0" algn="l">
              <a:spcBef>
                <a:spcPts val="0"/>
              </a:spcBef>
              <a:spcAft>
                <a:spcPts val="0"/>
              </a:spcAft>
              <a:buSzPts val="1800"/>
              <a:buChar char="●"/>
            </a:pPr>
            <a:r>
              <a:rPr lang="en-GB"/>
              <a:t>Can code in UIflow and micropython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White Box</a:t>
            </a:r>
            <a:endParaRPr/>
          </a:p>
        </p:txBody>
      </p:sp>
      <p:sp>
        <p:nvSpPr>
          <p:cNvPr id="157" name="Google Shape;157;p2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Tested individual components by increasing the rate that data is being transmitted/ the amount of interrupts</a:t>
            </a:r>
            <a:endParaRPr/>
          </a:p>
        </p:txBody>
      </p:sp>
      <p:sp>
        <p:nvSpPr>
          <p:cNvPr id="158" name="Google Shape;158;p2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Generated dummy input from pico to website to check reliability of data transmission.</a:t>
            </a:r>
            <a:endParaRPr/>
          </a:p>
          <a:p>
            <a:pPr indent="0" lvl="0" marL="0" rtl="0" algn="l">
              <a:spcBef>
                <a:spcPts val="1200"/>
              </a:spcBef>
              <a:spcAft>
                <a:spcPts val="0"/>
              </a:spcAft>
              <a:buNone/>
            </a:pPr>
            <a:r>
              <a:rPr lang="en-GB"/>
              <a:t>Used buttons and coordinates entry to see if map is displaying as intended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9" name="Google Shape;159;p24"/>
          <p:cNvSpPr txBox="1"/>
          <p:nvPr>
            <p:ph type="title"/>
          </p:nvPr>
        </p:nvSpPr>
        <p:spPr>
          <a:xfrm>
            <a:off x="47022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Black Box</a:t>
            </a:r>
            <a:r>
              <a:rPr lang="en-GB"/>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Video Demo (Main)</a:t>
            </a:r>
            <a:endParaRPr/>
          </a:p>
        </p:txBody>
      </p:sp>
      <p:sp>
        <p:nvSpPr>
          <p:cNvPr id="165" name="Google Shape;165;p25"/>
          <p:cNvSpPr txBox="1"/>
          <p:nvPr/>
        </p:nvSpPr>
        <p:spPr>
          <a:xfrm>
            <a:off x="515550" y="2139700"/>
            <a:ext cx="811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rPr>
              <a:t>Pico -&gt; M5StickC Plus -&gt; Flask Web App</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623400" y="576900"/>
            <a:ext cx="757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Video Demo of Alternative Configurations</a:t>
            </a:r>
            <a:endParaRPr/>
          </a:p>
        </p:txBody>
      </p:sp>
      <p:sp>
        <p:nvSpPr>
          <p:cNvPr id="171" name="Google Shape;171;p26"/>
          <p:cNvSpPr txBox="1"/>
          <p:nvPr/>
        </p:nvSpPr>
        <p:spPr>
          <a:xfrm>
            <a:off x="534900" y="1993775"/>
            <a:ext cx="807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800">
                <a:solidFill>
                  <a:schemeClr val="dk1"/>
                </a:solidFill>
              </a:rPr>
              <a:t>HC-05 + PICO</a:t>
            </a:r>
            <a:endParaRPr/>
          </a:p>
        </p:txBody>
      </p:sp>
      <p:sp>
        <p:nvSpPr>
          <p:cNvPr id="172" name="Google Shape;172;p26"/>
          <p:cNvSpPr txBox="1"/>
          <p:nvPr/>
        </p:nvSpPr>
        <p:spPr>
          <a:xfrm>
            <a:off x="534900" y="3585425"/>
            <a:ext cx="807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chemeClr val="dk1"/>
                </a:solidFill>
              </a:rPr>
              <a:t>M5StickC Plus + MSP432</a:t>
            </a:r>
            <a:endParaRPr/>
          </a:p>
        </p:txBody>
      </p:sp>
      <p:sp>
        <p:nvSpPr>
          <p:cNvPr id="173" name="Google Shape;173;p26"/>
          <p:cNvSpPr txBox="1"/>
          <p:nvPr/>
        </p:nvSpPr>
        <p:spPr>
          <a:xfrm>
            <a:off x="1396800" y="2737375"/>
            <a:ext cx="90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dk1"/>
                </a:solidFill>
              </a:rPr>
              <a:t>VS</a:t>
            </a:r>
            <a:endParaRPr sz="2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 </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100000"/>
              </a:lnSpc>
              <a:spcBef>
                <a:spcPts val="0"/>
              </a:spcBef>
              <a:spcAft>
                <a:spcPts val="0"/>
              </a:spcAft>
              <a:buClr>
                <a:srgbClr val="1A1A1A"/>
              </a:buClr>
              <a:buSzPts val="1700"/>
              <a:buFont typeface="Lato"/>
              <a:buChar char="●"/>
            </a:pPr>
            <a:r>
              <a:rPr lang="en-GB" sz="1700">
                <a:solidFill>
                  <a:srgbClr val="1A1A1A"/>
                </a:solidFill>
                <a:latin typeface="Lato"/>
                <a:ea typeface="Lato"/>
                <a:cs typeface="Lato"/>
                <a:sym typeface="Lato"/>
              </a:rPr>
              <a:t>Web app to display data retrieved from PICO</a:t>
            </a:r>
            <a:endParaRPr sz="1700">
              <a:solidFill>
                <a:srgbClr val="1A1A1A"/>
              </a:solidFill>
              <a:latin typeface="Lato"/>
              <a:ea typeface="Lato"/>
              <a:cs typeface="Lato"/>
              <a:sym typeface="Lato"/>
            </a:endParaRPr>
          </a:p>
          <a:p>
            <a:pPr indent="-336550" lvl="1" marL="914400" rtl="0" algn="l">
              <a:lnSpc>
                <a:spcPct val="100000"/>
              </a:lnSpc>
              <a:spcBef>
                <a:spcPts val="0"/>
              </a:spcBef>
              <a:spcAft>
                <a:spcPts val="0"/>
              </a:spcAft>
              <a:buClr>
                <a:srgbClr val="1A1A1A"/>
              </a:buClr>
              <a:buSzPts val="1700"/>
              <a:buFont typeface="Lato"/>
              <a:buChar char="○"/>
            </a:pPr>
            <a:r>
              <a:rPr lang="en-GB" sz="1700">
                <a:solidFill>
                  <a:srgbClr val="1A1A1A"/>
                </a:solidFill>
                <a:latin typeface="Lato"/>
                <a:ea typeface="Lato"/>
                <a:cs typeface="Lato"/>
                <a:sym typeface="Lato"/>
              </a:rPr>
              <a:t>Wheel velocity (Left &amp; Right)</a:t>
            </a:r>
            <a:endParaRPr sz="1700">
              <a:solidFill>
                <a:srgbClr val="1A1A1A"/>
              </a:solidFill>
              <a:latin typeface="Lato"/>
              <a:ea typeface="Lato"/>
              <a:cs typeface="Lato"/>
              <a:sym typeface="Lato"/>
            </a:endParaRPr>
          </a:p>
          <a:p>
            <a:pPr indent="-336550" lvl="1" marL="914400" rtl="0" algn="l">
              <a:lnSpc>
                <a:spcPct val="100000"/>
              </a:lnSpc>
              <a:spcBef>
                <a:spcPts val="0"/>
              </a:spcBef>
              <a:spcAft>
                <a:spcPts val="0"/>
              </a:spcAft>
              <a:buClr>
                <a:srgbClr val="1A1A1A"/>
              </a:buClr>
              <a:buSzPts val="1700"/>
              <a:buFont typeface="Lato"/>
              <a:buChar char="○"/>
            </a:pPr>
            <a:r>
              <a:rPr lang="en-GB" sz="1700">
                <a:solidFill>
                  <a:srgbClr val="1A1A1A"/>
                </a:solidFill>
                <a:latin typeface="Lato"/>
                <a:ea typeface="Lato"/>
                <a:cs typeface="Lato"/>
                <a:sym typeface="Lato"/>
              </a:rPr>
              <a:t>Barcode data</a:t>
            </a:r>
            <a:endParaRPr sz="1700">
              <a:solidFill>
                <a:srgbClr val="1A1A1A"/>
              </a:solidFill>
              <a:latin typeface="Lato"/>
              <a:ea typeface="Lato"/>
              <a:cs typeface="Lato"/>
              <a:sym typeface="Lato"/>
            </a:endParaRPr>
          </a:p>
          <a:p>
            <a:pPr indent="-336550" lvl="1" marL="914400" rtl="0" algn="l">
              <a:lnSpc>
                <a:spcPct val="100000"/>
              </a:lnSpc>
              <a:spcBef>
                <a:spcPts val="0"/>
              </a:spcBef>
              <a:spcAft>
                <a:spcPts val="0"/>
              </a:spcAft>
              <a:buClr>
                <a:srgbClr val="1A1A1A"/>
              </a:buClr>
              <a:buSzPts val="1700"/>
              <a:buFont typeface="Lato"/>
              <a:buChar char="○"/>
            </a:pPr>
            <a:r>
              <a:rPr lang="en-GB" sz="1700">
                <a:solidFill>
                  <a:srgbClr val="1A1A1A"/>
                </a:solidFill>
                <a:latin typeface="Lato"/>
                <a:ea typeface="Lato"/>
                <a:cs typeface="Lato"/>
                <a:sym typeface="Lato"/>
              </a:rPr>
              <a:t>Coordinate of the Barcode</a:t>
            </a:r>
            <a:endParaRPr sz="1700">
              <a:solidFill>
                <a:srgbClr val="1A1A1A"/>
              </a:solidFill>
              <a:latin typeface="Lato"/>
              <a:ea typeface="Lato"/>
              <a:cs typeface="Lato"/>
              <a:sym typeface="Lato"/>
            </a:endParaRPr>
          </a:p>
          <a:p>
            <a:pPr indent="-336550" lvl="1" marL="914400" rtl="0" algn="l">
              <a:lnSpc>
                <a:spcPct val="100000"/>
              </a:lnSpc>
              <a:spcBef>
                <a:spcPts val="0"/>
              </a:spcBef>
              <a:spcAft>
                <a:spcPts val="0"/>
              </a:spcAft>
              <a:buClr>
                <a:srgbClr val="1A1A1A"/>
              </a:buClr>
              <a:buSzPts val="1700"/>
              <a:buFont typeface="Lato"/>
              <a:buChar char="○"/>
            </a:pPr>
            <a:r>
              <a:rPr lang="en-GB" sz="1700">
                <a:solidFill>
                  <a:srgbClr val="1A1A1A"/>
                </a:solidFill>
                <a:latin typeface="Lato"/>
                <a:ea typeface="Lato"/>
                <a:cs typeface="Lato"/>
                <a:sym typeface="Lato"/>
              </a:rPr>
              <a:t>Map of the maze</a:t>
            </a:r>
            <a:endParaRPr sz="1700">
              <a:solidFill>
                <a:srgbClr val="1A1A1A"/>
              </a:solidFill>
              <a:latin typeface="Lato"/>
              <a:ea typeface="Lato"/>
              <a:cs typeface="Lato"/>
              <a:sym typeface="Lato"/>
            </a:endParaRPr>
          </a:p>
          <a:p>
            <a:pPr indent="-336550" lvl="1" marL="914400" rtl="0" algn="l">
              <a:lnSpc>
                <a:spcPct val="100000"/>
              </a:lnSpc>
              <a:spcBef>
                <a:spcPts val="0"/>
              </a:spcBef>
              <a:spcAft>
                <a:spcPts val="0"/>
              </a:spcAft>
              <a:buClr>
                <a:srgbClr val="1A1A1A"/>
              </a:buClr>
              <a:buSzPts val="1700"/>
              <a:buFont typeface="Lato"/>
              <a:buChar char="○"/>
            </a:pPr>
            <a:r>
              <a:rPr lang="en-GB" sz="1700">
                <a:solidFill>
                  <a:srgbClr val="1A1A1A"/>
                </a:solidFill>
                <a:latin typeface="Lato"/>
                <a:ea typeface="Lato"/>
                <a:cs typeface="Lato"/>
                <a:sym typeface="Lato"/>
              </a:rPr>
              <a:t>Distance from obstacles in maze</a:t>
            </a:r>
            <a:endParaRPr sz="1700">
              <a:solidFill>
                <a:srgbClr val="1A1A1A"/>
              </a:solidFill>
              <a:latin typeface="Lato"/>
              <a:ea typeface="Lato"/>
              <a:cs typeface="Lato"/>
              <a:sym typeface="Lato"/>
            </a:endParaRPr>
          </a:p>
          <a:p>
            <a:pPr indent="-336550" lvl="1" marL="914400" rtl="0" algn="l">
              <a:lnSpc>
                <a:spcPct val="100000"/>
              </a:lnSpc>
              <a:spcBef>
                <a:spcPts val="0"/>
              </a:spcBef>
              <a:spcAft>
                <a:spcPts val="0"/>
              </a:spcAft>
              <a:buClr>
                <a:srgbClr val="1A1A1A"/>
              </a:buClr>
              <a:buSzPts val="1700"/>
              <a:buFont typeface="Lato"/>
              <a:buChar char="○"/>
            </a:pPr>
            <a:r>
              <a:rPr lang="en-GB" sz="1700">
                <a:solidFill>
                  <a:srgbClr val="1A1A1A"/>
                </a:solidFill>
                <a:latin typeface="Lato"/>
                <a:ea typeface="Lato"/>
                <a:cs typeface="Lato"/>
                <a:sym typeface="Lato"/>
              </a:rPr>
              <a:t>Height of hump</a:t>
            </a:r>
            <a:endParaRPr sz="1700">
              <a:solidFill>
                <a:srgbClr val="1A1A1A"/>
              </a:solidFill>
              <a:latin typeface="Lato"/>
              <a:ea typeface="Lato"/>
              <a:cs typeface="Lato"/>
              <a:sym typeface="Lato"/>
            </a:endParaRPr>
          </a:p>
          <a:p>
            <a:pPr indent="-336550" lvl="1" marL="914400" rtl="0" algn="l">
              <a:lnSpc>
                <a:spcPct val="100000"/>
              </a:lnSpc>
              <a:spcBef>
                <a:spcPts val="0"/>
              </a:spcBef>
              <a:spcAft>
                <a:spcPts val="0"/>
              </a:spcAft>
              <a:buClr>
                <a:srgbClr val="1A1A1A"/>
              </a:buClr>
              <a:buSzPts val="1700"/>
              <a:buFont typeface="Lato"/>
              <a:buChar char="○"/>
            </a:pPr>
            <a:r>
              <a:rPr lang="en-GB" sz="1700">
                <a:solidFill>
                  <a:srgbClr val="1A1A1A"/>
                </a:solidFill>
                <a:latin typeface="Lato"/>
                <a:ea typeface="Lato"/>
                <a:cs typeface="Lato"/>
                <a:sym typeface="Lato"/>
              </a:rPr>
              <a:t>Coordinate of hump</a:t>
            </a:r>
            <a:endParaRPr sz="1700">
              <a:solidFill>
                <a:srgbClr val="1A1A1A"/>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Communication Protocols</a:t>
            </a:r>
            <a:endParaRPr/>
          </a:p>
        </p:txBody>
      </p:sp>
      <p:pic>
        <p:nvPicPr>
          <p:cNvPr id="73" name="Google Shape;73;p15"/>
          <p:cNvPicPr preferRelativeResize="0"/>
          <p:nvPr/>
        </p:nvPicPr>
        <p:blipFill rotWithShape="1">
          <a:blip r:embed="rId3">
            <a:alphaModFix/>
          </a:blip>
          <a:srcRect b="67723" l="34649" r="37440" t="17287"/>
          <a:stretch/>
        </p:blipFill>
        <p:spPr>
          <a:xfrm>
            <a:off x="544299" y="2300175"/>
            <a:ext cx="1895827" cy="572700"/>
          </a:xfrm>
          <a:prstGeom prst="rect">
            <a:avLst/>
          </a:prstGeom>
          <a:noFill/>
          <a:ln>
            <a:noFill/>
          </a:ln>
        </p:spPr>
      </p:pic>
      <p:pic>
        <p:nvPicPr>
          <p:cNvPr id="74" name="Google Shape;74;p15"/>
          <p:cNvPicPr preferRelativeResize="0"/>
          <p:nvPr/>
        </p:nvPicPr>
        <p:blipFill>
          <a:blip r:embed="rId4">
            <a:alphaModFix/>
          </a:blip>
          <a:stretch>
            <a:fillRect/>
          </a:stretch>
        </p:blipFill>
        <p:spPr>
          <a:xfrm>
            <a:off x="3643575" y="1670900"/>
            <a:ext cx="2587850" cy="1860675"/>
          </a:xfrm>
          <a:prstGeom prst="rect">
            <a:avLst/>
          </a:prstGeom>
          <a:noFill/>
          <a:ln>
            <a:noFill/>
          </a:ln>
        </p:spPr>
      </p:pic>
      <p:pic>
        <p:nvPicPr>
          <p:cNvPr id="75" name="Google Shape;75;p15"/>
          <p:cNvPicPr preferRelativeResize="0"/>
          <p:nvPr/>
        </p:nvPicPr>
        <p:blipFill>
          <a:blip r:embed="rId5">
            <a:alphaModFix/>
          </a:blip>
          <a:stretch>
            <a:fillRect/>
          </a:stretch>
        </p:blipFill>
        <p:spPr>
          <a:xfrm>
            <a:off x="7173425" y="1900425"/>
            <a:ext cx="1401625" cy="1401625"/>
          </a:xfrm>
          <a:prstGeom prst="rect">
            <a:avLst/>
          </a:prstGeom>
          <a:noFill/>
          <a:ln>
            <a:noFill/>
          </a:ln>
        </p:spPr>
      </p:pic>
      <p:cxnSp>
        <p:nvCxnSpPr>
          <p:cNvPr id="76" name="Google Shape;76;p15"/>
          <p:cNvCxnSpPr>
            <a:stCxn id="73" idx="3"/>
            <a:endCxn id="74" idx="1"/>
          </p:cNvCxnSpPr>
          <p:nvPr/>
        </p:nvCxnSpPr>
        <p:spPr>
          <a:xfrm>
            <a:off x="2440126" y="2586525"/>
            <a:ext cx="1203300" cy="14700"/>
          </a:xfrm>
          <a:prstGeom prst="straightConnector1">
            <a:avLst/>
          </a:prstGeom>
          <a:noFill/>
          <a:ln cap="flat" cmpd="sng" w="9525">
            <a:solidFill>
              <a:schemeClr val="dk2"/>
            </a:solidFill>
            <a:prstDash val="solid"/>
            <a:round/>
            <a:headEnd len="med" w="med" type="none"/>
            <a:tailEnd len="med" w="med" type="stealth"/>
          </a:ln>
        </p:spPr>
      </p:cxnSp>
      <p:cxnSp>
        <p:nvCxnSpPr>
          <p:cNvPr id="77" name="Google Shape;77;p15"/>
          <p:cNvCxnSpPr>
            <a:stCxn id="74" idx="3"/>
            <a:endCxn id="75" idx="1"/>
          </p:cNvCxnSpPr>
          <p:nvPr/>
        </p:nvCxnSpPr>
        <p:spPr>
          <a:xfrm>
            <a:off x="6231425" y="2601237"/>
            <a:ext cx="942000" cy="0"/>
          </a:xfrm>
          <a:prstGeom prst="straightConnector1">
            <a:avLst/>
          </a:prstGeom>
          <a:noFill/>
          <a:ln cap="flat" cmpd="sng" w="9525">
            <a:solidFill>
              <a:schemeClr val="dk2"/>
            </a:solidFill>
            <a:prstDash val="solid"/>
            <a:round/>
            <a:headEnd len="med" w="med" type="none"/>
            <a:tailEnd len="med" w="med" type="triangle"/>
          </a:ln>
        </p:spPr>
      </p:cxnSp>
      <p:sp>
        <p:nvSpPr>
          <p:cNvPr id="78" name="Google Shape;78;p15"/>
          <p:cNvSpPr txBox="1"/>
          <p:nvPr/>
        </p:nvSpPr>
        <p:spPr>
          <a:xfrm>
            <a:off x="2605025" y="2687950"/>
            <a:ext cx="7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UART</a:t>
            </a:r>
            <a:endParaRPr/>
          </a:p>
        </p:txBody>
      </p:sp>
      <p:sp>
        <p:nvSpPr>
          <p:cNvPr id="79" name="Google Shape;79;p15"/>
          <p:cNvSpPr txBox="1"/>
          <p:nvPr/>
        </p:nvSpPr>
        <p:spPr>
          <a:xfrm>
            <a:off x="6259475" y="2687950"/>
            <a:ext cx="106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MQTT</a:t>
            </a:r>
            <a:endParaRPr/>
          </a:p>
          <a:p>
            <a:pPr indent="0" lvl="0" marL="0" rtl="0" algn="l">
              <a:spcBef>
                <a:spcPts val="0"/>
              </a:spcBef>
              <a:spcAft>
                <a:spcPts val="0"/>
              </a:spcAft>
              <a:buNone/>
            </a:pPr>
            <a:r>
              <a:rPr lang="en-GB"/>
              <a:t>Socket.IO</a:t>
            </a:r>
            <a:endParaRPr/>
          </a:p>
        </p:txBody>
      </p:sp>
      <p:sp>
        <p:nvSpPr>
          <p:cNvPr id="80" name="Google Shape;80;p15"/>
          <p:cNvSpPr txBox="1"/>
          <p:nvPr/>
        </p:nvSpPr>
        <p:spPr>
          <a:xfrm>
            <a:off x="1929100" y="3198975"/>
            <a:ext cx="184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Baud Rate: </a:t>
            </a:r>
            <a:r>
              <a:rPr lang="en-GB"/>
              <a:t>115200</a:t>
            </a:r>
            <a:endParaRPr/>
          </a:p>
          <a:p>
            <a:pPr indent="0" lvl="0" marL="0" rtl="0" algn="l">
              <a:spcBef>
                <a:spcPts val="0"/>
              </a:spcBef>
              <a:spcAft>
                <a:spcPts val="0"/>
              </a:spcAft>
              <a:buNone/>
            </a:pPr>
            <a:r>
              <a:rPr lang="en-GB"/>
              <a:t>Data bits: 8</a:t>
            </a:r>
            <a:endParaRPr/>
          </a:p>
          <a:p>
            <a:pPr indent="0" lvl="0" marL="0" rtl="0" algn="l">
              <a:spcBef>
                <a:spcPts val="0"/>
              </a:spcBef>
              <a:spcAft>
                <a:spcPts val="0"/>
              </a:spcAft>
              <a:buNone/>
            </a:pPr>
            <a:r>
              <a:rPr lang="en-GB"/>
              <a:t>Parity: None</a:t>
            </a:r>
            <a:br>
              <a:rPr lang="en-GB"/>
            </a:br>
            <a:r>
              <a:rPr lang="en-GB"/>
              <a:t>Stop bit: 1</a:t>
            </a:r>
            <a:endParaRPr/>
          </a:p>
          <a:p>
            <a:pPr indent="0" lvl="0" marL="0" rtl="0" algn="l">
              <a:spcBef>
                <a:spcPts val="0"/>
              </a:spcBef>
              <a:spcAft>
                <a:spcPts val="0"/>
              </a:spcAft>
              <a:buNone/>
            </a:pPr>
            <a:r>
              <a:rPr lang="en-GB"/>
              <a:t>UART_TX_PIN: 0</a:t>
            </a:r>
            <a:endParaRPr/>
          </a:p>
          <a:p>
            <a:pPr indent="0" lvl="0" marL="0" rtl="0" algn="l">
              <a:spcBef>
                <a:spcPts val="0"/>
              </a:spcBef>
              <a:spcAft>
                <a:spcPts val="0"/>
              </a:spcAft>
              <a:buNone/>
            </a:pPr>
            <a:r>
              <a:rPr lang="en-GB"/>
              <a:t>UART_RX_PIN: 1</a:t>
            </a:r>
            <a:endParaRPr/>
          </a:p>
        </p:txBody>
      </p:sp>
      <p:sp>
        <p:nvSpPr>
          <p:cNvPr id="81" name="Google Shape;81;p15"/>
          <p:cNvSpPr txBox="1"/>
          <p:nvPr/>
        </p:nvSpPr>
        <p:spPr>
          <a:xfrm>
            <a:off x="4014250" y="3250500"/>
            <a:ext cx="184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Connect to MQTT Broker (broker.emqx.io)</a:t>
            </a:r>
            <a:endParaRPr/>
          </a:p>
          <a:p>
            <a:pPr indent="0" lvl="0" marL="0" rtl="0" algn="l">
              <a:spcBef>
                <a:spcPts val="0"/>
              </a:spcBef>
              <a:spcAft>
                <a:spcPts val="0"/>
              </a:spcAft>
              <a:buNone/>
            </a:pPr>
            <a:r>
              <a:rPr lang="en-GB"/>
              <a:t>Publish data to different MQTT topics</a:t>
            </a:r>
            <a:endParaRPr/>
          </a:p>
        </p:txBody>
      </p:sp>
      <p:sp>
        <p:nvSpPr>
          <p:cNvPr id="82" name="Google Shape;82;p15"/>
          <p:cNvSpPr txBox="1"/>
          <p:nvPr/>
        </p:nvSpPr>
        <p:spPr>
          <a:xfrm>
            <a:off x="6950988" y="3303550"/>
            <a:ext cx="184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Subscribe to MQTT Topics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Display data</a:t>
            </a:r>
            <a:endParaRPr/>
          </a:p>
        </p:txBody>
      </p:sp>
      <p:sp>
        <p:nvSpPr>
          <p:cNvPr id="83" name="Google Shape;8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Call Graph</a:t>
            </a:r>
            <a:endParaRPr/>
          </a:p>
        </p:txBody>
      </p:sp>
      <p:pic>
        <p:nvPicPr>
          <p:cNvPr id="89" name="Google Shape;89;p16"/>
          <p:cNvPicPr preferRelativeResize="0"/>
          <p:nvPr/>
        </p:nvPicPr>
        <p:blipFill>
          <a:blip r:embed="rId3">
            <a:alphaModFix/>
          </a:blip>
          <a:stretch>
            <a:fillRect/>
          </a:stretch>
        </p:blipFill>
        <p:spPr>
          <a:xfrm>
            <a:off x="644375" y="1017725"/>
            <a:ext cx="7114369"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 name="Shape 93"/>
        <p:cNvGrpSpPr/>
        <p:nvPr/>
      </p:nvGrpSpPr>
      <p:grpSpPr>
        <a:xfrm>
          <a:off x="0" y="0"/>
          <a:ext cx="0" cy="0"/>
          <a:chOff x="0" y="0"/>
          <a:chExt cx="0" cy="0"/>
        </a:xfrm>
      </p:grpSpPr>
      <p:sp>
        <p:nvSpPr>
          <p:cNvPr id="94" name="Google Shape;94;p17"/>
          <p:cNvSpPr/>
          <p:nvPr/>
        </p:nvSpPr>
        <p:spPr>
          <a:xfrm>
            <a:off x="4259000" y="1149750"/>
            <a:ext cx="1080000" cy="108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GB" sz="1000">
                <a:solidFill>
                  <a:schemeClr val="dk1"/>
                </a:solidFill>
              </a:rPr>
              <a:t>main</a:t>
            </a:r>
            <a:endParaRPr/>
          </a:p>
        </p:txBody>
      </p:sp>
      <p:sp>
        <p:nvSpPr>
          <p:cNvPr id="95" name="Google Shape;95;p17"/>
          <p:cNvSpPr/>
          <p:nvPr/>
        </p:nvSpPr>
        <p:spPr>
          <a:xfrm>
            <a:off x="3099025" y="3157825"/>
            <a:ext cx="1080000" cy="10800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GB" sz="1000">
                <a:solidFill>
                  <a:schemeClr val="dk1"/>
                </a:solidFill>
              </a:rPr>
              <a:t>sendDist</a:t>
            </a:r>
            <a:endParaRPr/>
          </a:p>
        </p:txBody>
      </p:sp>
      <p:sp>
        <p:nvSpPr>
          <p:cNvPr id="96" name="Google Shape;96;p17"/>
          <p:cNvSpPr/>
          <p:nvPr/>
        </p:nvSpPr>
        <p:spPr>
          <a:xfrm>
            <a:off x="6215500" y="192000"/>
            <a:ext cx="1080000" cy="10800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GB" sz="1000">
                <a:solidFill>
                  <a:schemeClr val="dk1"/>
                </a:solidFill>
              </a:rPr>
              <a:t>sendBarcode</a:t>
            </a:r>
            <a:endParaRPr/>
          </a:p>
        </p:txBody>
      </p:sp>
      <p:sp>
        <p:nvSpPr>
          <p:cNvPr id="97" name="Google Shape;97;p17"/>
          <p:cNvSpPr/>
          <p:nvPr/>
        </p:nvSpPr>
        <p:spPr>
          <a:xfrm>
            <a:off x="7135250" y="2451875"/>
            <a:ext cx="1548000" cy="15480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GB" sz="1000">
                <a:solidFill>
                  <a:schemeClr val="dk1"/>
                </a:solidFill>
              </a:rPr>
              <a:t>sendWheelSpeedR</a:t>
            </a:r>
            <a:endParaRPr/>
          </a:p>
        </p:txBody>
      </p:sp>
      <p:sp>
        <p:nvSpPr>
          <p:cNvPr id="98" name="Google Shape;98;p17"/>
          <p:cNvSpPr/>
          <p:nvPr/>
        </p:nvSpPr>
        <p:spPr>
          <a:xfrm>
            <a:off x="7455925" y="767800"/>
            <a:ext cx="1548000" cy="15480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GB" sz="1000">
                <a:solidFill>
                  <a:schemeClr val="dk1"/>
                </a:solidFill>
              </a:rPr>
              <a:t>sendWheelSpeedL</a:t>
            </a:r>
            <a:endParaRPr/>
          </a:p>
        </p:txBody>
      </p:sp>
      <p:sp>
        <p:nvSpPr>
          <p:cNvPr id="99" name="Google Shape;99;p17"/>
          <p:cNvSpPr/>
          <p:nvPr/>
        </p:nvSpPr>
        <p:spPr>
          <a:xfrm>
            <a:off x="2520500" y="227800"/>
            <a:ext cx="1080000" cy="10800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GB" sz="1000">
                <a:solidFill>
                  <a:schemeClr val="dk1"/>
                </a:solidFill>
              </a:rPr>
              <a:t>sendCoord</a:t>
            </a:r>
            <a:endParaRPr/>
          </a:p>
        </p:txBody>
      </p:sp>
      <p:sp>
        <p:nvSpPr>
          <p:cNvPr id="100" name="Google Shape;100;p17"/>
          <p:cNvSpPr/>
          <p:nvPr/>
        </p:nvSpPr>
        <p:spPr>
          <a:xfrm>
            <a:off x="5476075" y="3438700"/>
            <a:ext cx="1080000" cy="10800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GB" sz="1000">
                <a:solidFill>
                  <a:schemeClr val="dk1"/>
                </a:solidFill>
              </a:rPr>
              <a:t>sendHeight</a:t>
            </a:r>
            <a:endParaRPr/>
          </a:p>
        </p:txBody>
      </p:sp>
      <p:sp>
        <p:nvSpPr>
          <p:cNvPr id="101" name="Google Shape;101;p17"/>
          <p:cNvSpPr/>
          <p:nvPr/>
        </p:nvSpPr>
        <p:spPr>
          <a:xfrm>
            <a:off x="925550" y="2383825"/>
            <a:ext cx="1548000" cy="15480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GB" sz="1000">
                <a:solidFill>
                  <a:schemeClr val="dk1"/>
                </a:solidFill>
              </a:rPr>
              <a:t>sendHumpCoord</a:t>
            </a:r>
            <a:endParaRPr/>
          </a:p>
        </p:txBody>
      </p:sp>
      <p:sp>
        <p:nvSpPr>
          <p:cNvPr id="102" name="Google Shape;102;p17"/>
          <p:cNvSpPr/>
          <p:nvPr/>
        </p:nvSpPr>
        <p:spPr>
          <a:xfrm>
            <a:off x="824050" y="597500"/>
            <a:ext cx="1548000" cy="15480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GB" sz="1000">
                <a:solidFill>
                  <a:schemeClr val="dk1"/>
                </a:solidFill>
              </a:rPr>
              <a:t>sendBarcodeCoord</a:t>
            </a:r>
            <a:endParaRPr/>
          </a:p>
        </p:txBody>
      </p:sp>
      <p:cxnSp>
        <p:nvCxnSpPr>
          <p:cNvPr id="103" name="Google Shape;103;p17"/>
          <p:cNvCxnSpPr>
            <a:stCxn id="99" idx="6"/>
            <a:endCxn id="94" idx="2"/>
          </p:cNvCxnSpPr>
          <p:nvPr/>
        </p:nvCxnSpPr>
        <p:spPr>
          <a:xfrm>
            <a:off x="3600500" y="767800"/>
            <a:ext cx="658500" cy="9219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04" name="Google Shape;104;p17"/>
          <p:cNvCxnSpPr>
            <a:stCxn id="101" idx="6"/>
            <a:endCxn id="94" idx="2"/>
          </p:cNvCxnSpPr>
          <p:nvPr/>
        </p:nvCxnSpPr>
        <p:spPr>
          <a:xfrm flipH="1" rot="10800000">
            <a:off x="2473550" y="1689625"/>
            <a:ext cx="1785600" cy="1468200"/>
          </a:xfrm>
          <a:prstGeom prst="curvedConnector3">
            <a:avLst>
              <a:gd fmla="val 66450" name="adj1"/>
            </a:avLst>
          </a:prstGeom>
          <a:noFill/>
          <a:ln cap="flat" cmpd="sng" w="9525">
            <a:solidFill>
              <a:schemeClr val="dk2"/>
            </a:solidFill>
            <a:prstDash val="solid"/>
            <a:round/>
            <a:headEnd len="med" w="med" type="none"/>
            <a:tailEnd len="med" w="med" type="none"/>
          </a:ln>
        </p:spPr>
      </p:cxnSp>
      <p:cxnSp>
        <p:nvCxnSpPr>
          <p:cNvPr id="105" name="Google Shape;105;p17"/>
          <p:cNvCxnSpPr>
            <a:stCxn id="95" idx="7"/>
            <a:endCxn id="94" idx="4"/>
          </p:cNvCxnSpPr>
          <p:nvPr/>
        </p:nvCxnSpPr>
        <p:spPr>
          <a:xfrm rot="-5400000">
            <a:off x="3866813" y="2383737"/>
            <a:ext cx="1086300" cy="778200"/>
          </a:xfrm>
          <a:prstGeom prst="curvedConnector3">
            <a:avLst>
              <a:gd fmla="val 57277" name="adj1"/>
            </a:avLst>
          </a:prstGeom>
          <a:noFill/>
          <a:ln cap="flat" cmpd="sng" w="9525">
            <a:solidFill>
              <a:schemeClr val="dk2"/>
            </a:solidFill>
            <a:prstDash val="solid"/>
            <a:round/>
            <a:headEnd len="med" w="med" type="none"/>
            <a:tailEnd len="med" w="med" type="none"/>
          </a:ln>
        </p:spPr>
      </p:cxnSp>
      <p:cxnSp>
        <p:nvCxnSpPr>
          <p:cNvPr id="106" name="Google Shape;106;p17"/>
          <p:cNvCxnSpPr>
            <a:stCxn id="102" idx="6"/>
            <a:endCxn id="94" idx="2"/>
          </p:cNvCxnSpPr>
          <p:nvPr/>
        </p:nvCxnSpPr>
        <p:spPr>
          <a:xfrm>
            <a:off x="2372050" y="1371500"/>
            <a:ext cx="1887000" cy="318300"/>
          </a:xfrm>
          <a:prstGeom prst="curvedConnector3">
            <a:avLst>
              <a:gd fmla="val 49999" name="adj1"/>
            </a:avLst>
          </a:prstGeom>
          <a:noFill/>
          <a:ln cap="flat" cmpd="sng" w="9525">
            <a:solidFill>
              <a:schemeClr val="dk2"/>
            </a:solidFill>
            <a:prstDash val="solid"/>
            <a:round/>
            <a:headEnd len="med" w="med" type="none"/>
            <a:tailEnd len="med" w="med" type="none"/>
          </a:ln>
        </p:spPr>
      </p:cxnSp>
      <p:cxnSp>
        <p:nvCxnSpPr>
          <p:cNvPr id="107" name="Google Shape;107;p17"/>
          <p:cNvCxnSpPr>
            <a:stCxn id="94" idx="6"/>
            <a:endCxn id="96" idx="2"/>
          </p:cNvCxnSpPr>
          <p:nvPr/>
        </p:nvCxnSpPr>
        <p:spPr>
          <a:xfrm flipH="1" rot="10800000">
            <a:off x="5339000" y="731850"/>
            <a:ext cx="876600" cy="957900"/>
          </a:xfrm>
          <a:prstGeom prst="curvedConnector3">
            <a:avLst>
              <a:gd fmla="val 49994" name="adj1"/>
            </a:avLst>
          </a:prstGeom>
          <a:noFill/>
          <a:ln cap="flat" cmpd="sng" w="9525">
            <a:solidFill>
              <a:schemeClr val="dk2"/>
            </a:solidFill>
            <a:prstDash val="solid"/>
            <a:round/>
            <a:headEnd len="med" w="med" type="none"/>
            <a:tailEnd len="med" w="med" type="none"/>
          </a:ln>
        </p:spPr>
      </p:cxnSp>
      <p:cxnSp>
        <p:nvCxnSpPr>
          <p:cNvPr id="108" name="Google Shape;108;p17"/>
          <p:cNvCxnSpPr>
            <a:stCxn id="94" idx="6"/>
            <a:endCxn id="98" idx="2"/>
          </p:cNvCxnSpPr>
          <p:nvPr/>
        </p:nvCxnSpPr>
        <p:spPr>
          <a:xfrm flipH="1" rot="10800000">
            <a:off x="5339000" y="1541850"/>
            <a:ext cx="2116800" cy="147900"/>
          </a:xfrm>
          <a:prstGeom prst="curvedConnector3">
            <a:avLst>
              <a:gd fmla="val 50003" name="adj1"/>
            </a:avLst>
          </a:prstGeom>
          <a:noFill/>
          <a:ln cap="flat" cmpd="sng" w="9525">
            <a:solidFill>
              <a:schemeClr val="dk2"/>
            </a:solidFill>
            <a:prstDash val="solid"/>
            <a:round/>
            <a:headEnd len="med" w="med" type="none"/>
            <a:tailEnd len="med" w="med" type="none"/>
          </a:ln>
        </p:spPr>
      </p:cxnSp>
      <p:cxnSp>
        <p:nvCxnSpPr>
          <p:cNvPr id="109" name="Google Shape;109;p17"/>
          <p:cNvCxnSpPr>
            <a:stCxn id="94" idx="5"/>
            <a:endCxn id="100" idx="1"/>
          </p:cNvCxnSpPr>
          <p:nvPr/>
        </p:nvCxnSpPr>
        <p:spPr>
          <a:xfrm flipH="1" rot="-5400000">
            <a:off x="4644888" y="2607538"/>
            <a:ext cx="1525200" cy="453300"/>
          </a:xfrm>
          <a:prstGeom prst="curvedConnector3">
            <a:avLst>
              <a:gd fmla="val 50002" name="adj1"/>
            </a:avLst>
          </a:prstGeom>
          <a:noFill/>
          <a:ln cap="flat" cmpd="sng" w="9525">
            <a:solidFill>
              <a:schemeClr val="dk2"/>
            </a:solidFill>
            <a:prstDash val="solid"/>
            <a:round/>
            <a:headEnd len="med" w="med" type="none"/>
            <a:tailEnd len="med" w="med" type="none"/>
          </a:ln>
        </p:spPr>
      </p:cxnSp>
      <p:cxnSp>
        <p:nvCxnSpPr>
          <p:cNvPr id="110" name="Google Shape;110;p17"/>
          <p:cNvCxnSpPr>
            <a:stCxn id="94" idx="6"/>
            <a:endCxn id="97" idx="2"/>
          </p:cNvCxnSpPr>
          <p:nvPr/>
        </p:nvCxnSpPr>
        <p:spPr>
          <a:xfrm>
            <a:off x="5339000" y="1689750"/>
            <a:ext cx="1796400" cy="1536000"/>
          </a:xfrm>
          <a:prstGeom prst="curvedConnector3">
            <a:avLst>
              <a:gd fmla="val 49996" name="adj1"/>
            </a:avLst>
          </a:prstGeom>
          <a:noFill/>
          <a:ln cap="flat" cmpd="sng" w="9525">
            <a:solidFill>
              <a:schemeClr val="dk2"/>
            </a:solidFill>
            <a:prstDash val="solid"/>
            <a:round/>
            <a:headEnd len="med" w="med" type="none"/>
            <a:tailEnd len="med" w="med" type="none"/>
          </a:ln>
        </p:spPr>
      </p:cxnSp>
      <p:sp>
        <p:nvSpPr>
          <p:cNvPr id="111" name="Google Shape;111;p17"/>
          <p:cNvSpPr txBox="1"/>
          <p:nvPr/>
        </p:nvSpPr>
        <p:spPr>
          <a:xfrm>
            <a:off x="663825" y="4152275"/>
            <a:ext cx="2337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Mapping &amp; </a:t>
            </a:r>
            <a:r>
              <a:rPr lang="en-GB"/>
              <a:t>Navigation</a:t>
            </a:r>
            <a:r>
              <a:rPr lang="en-GB"/>
              <a:t> </a:t>
            </a:r>
            <a:endParaRPr/>
          </a:p>
          <a:p>
            <a:pPr indent="0" lvl="0" marL="0" rtl="0" algn="l">
              <a:spcBef>
                <a:spcPts val="0"/>
              </a:spcBef>
              <a:spcAft>
                <a:spcPts val="0"/>
              </a:spcAft>
              <a:buNone/>
            </a:pPr>
            <a:r>
              <a:rPr lang="en-GB"/>
              <a:t>Infrared</a:t>
            </a:r>
            <a:endParaRPr/>
          </a:p>
          <a:p>
            <a:pPr indent="0" lvl="0" marL="0" rtl="0" algn="l">
              <a:spcBef>
                <a:spcPts val="0"/>
              </a:spcBef>
              <a:spcAft>
                <a:spcPts val="0"/>
              </a:spcAft>
              <a:buNone/>
            </a:pPr>
            <a:r>
              <a:rPr lang="en-GB"/>
              <a:t>Ultrasonic &amp; Accelerometer</a:t>
            </a:r>
            <a:endParaRPr/>
          </a:p>
        </p:txBody>
      </p:sp>
      <p:sp>
        <p:nvSpPr>
          <p:cNvPr id="112" name="Google Shape;112;p17"/>
          <p:cNvSpPr/>
          <p:nvPr/>
        </p:nvSpPr>
        <p:spPr>
          <a:xfrm flipH="1">
            <a:off x="579600" y="4273200"/>
            <a:ext cx="144000" cy="1440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flipH="1">
            <a:off x="579600" y="4495925"/>
            <a:ext cx="144000" cy="1440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flipH="1">
            <a:off x="579600" y="4705200"/>
            <a:ext cx="144000" cy="144000"/>
          </a:xfrm>
          <a:prstGeom prst="ellipse">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Pico - M5 stick - Flask flowchart</a:t>
            </a:r>
            <a:endParaRPr/>
          </a:p>
        </p:txBody>
      </p:sp>
      <p:sp>
        <p:nvSpPr>
          <p:cNvPr id="120" name="Google Shape;12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8"/>
          <p:cNvPicPr preferRelativeResize="0"/>
          <p:nvPr/>
        </p:nvPicPr>
        <p:blipFill>
          <a:blip r:embed="rId3">
            <a:alphaModFix/>
          </a:blip>
          <a:stretch>
            <a:fillRect/>
          </a:stretch>
        </p:blipFill>
        <p:spPr>
          <a:xfrm>
            <a:off x="1840225" y="1066700"/>
            <a:ext cx="5463551" cy="3902551"/>
          </a:xfrm>
          <a:prstGeom prst="rect">
            <a:avLst/>
          </a:prstGeom>
          <a:noFill/>
          <a:ln>
            <a:noFill/>
          </a:ln>
          <a:effectLst>
            <a:outerShdw blurRad="57150" rotWithShape="0" algn="bl" dir="5400000" dist="19050">
              <a:srgbClr val="000000">
                <a:alpha val="50000"/>
              </a:srgbClr>
            </a:outerShdw>
          </a:effectLst>
        </p:spPr>
      </p:pic>
      <p:cxnSp>
        <p:nvCxnSpPr>
          <p:cNvPr id="122" name="Google Shape;122;p18"/>
          <p:cNvCxnSpPr/>
          <p:nvPr/>
        </p:nvCxnSpPr>
        <p:spPr>
          <a:xfrm flipH="1" rot="10800000">
            <a:off x="5971850" y="2884675"/>
            <a:ext cx="254400" cy="171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Comparisons</a:t>
            </a:r>
            <a:endParaRPr/>
          </a:p>
        </p:txBody>
      </p:sp>
      <p:graphicFrame>
        <p:nvGraphicFramePr>
          <p:cNvPr id="128" name="Google Shape;128;p19"/>
          <p:cNvGraphicFramePr/>
          <p:nvPr/>
        </p:nvGraphicFramePr>
        <p:xfrm>
          <a:off x="405750" y="1313900"/>
          <a:ext cx="3000000" cy="3000000"/>
        </p:xfrm>
        <a:graphic>
          <a:graphicData uri="http://schemas.openxmlformats.org/drawingml/2006/table">
            <a:tbl>
              <a:tblPr>
                <a:noFill/>
                <a:tableStyleId>{FF6F7BD4-04B5-41DE-BE84-DB1E611287DA}</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HC-05</a:t>
                      </a:r>
                      <a:endParaRPr/>
                    </a:p>
                  </a:txBody>
                  <a:tcPr marT="91425" marB="91425" marR="91425" marL="91425"/>
                </a:tc>
                <a:tc>
                  <a:txBody>
                    <a:bodyPr/>
                    <a:lstStyle/>
                    <a:p>
                      <a:pPr indent="0" lvl="0" marL="0" rtl="0" algn="l">
                        <a:spcBef>
                          <a:spcPts val="0"/>
                        </a:spcBef>
                        <a:spcAft>
                          <a:spcPts val="0"/>
                        </a:spcAft>
                        <a:buNone/>
                      </a:pPr>
                      <a:r>
                        <a:rPr lang="en-GB"/>
                        <a:t>M5StickC Plus(ESP32)</a:t>
                      </a:r>
                      <a:endParaRPr/>
                    </a:p>
                  </a:txBody>
                  <a:tcPr marT="91425" marB="91425" marR="91425" marL="91425"/>
                </a:tc>
              </a:tr>
              <a:tr h="381000">
                <a:tc>
                  <a:txBody>
                    <a:bodyPr/>
                    <a:lstStyle/>
                    <a:p>
                      <a:pPr indent="0" lvl="0" marL="0" rtl="0" algn="l">
                        <a:spcBef>
                          <a:spcPts val="0"/>
                        </a:spcBef>
                        <a:spcAft>
                          <a:spcPts val="0"/>
                        </a:spcAft>
                        <a:buNone/>
                      </a:pPr>
                      <a:r>
                        <a:rPr lang="en-GB"/>
                        <a:t>Module Used</a:t>
                      </a:r>
                      <a:endParaRPr/>
                    </a:p>
                  </a:txBody>
                  <a:tcPr marT="91425" marB="91425" marR="91425" marL="91425"/>
                </a:tc>
                <a:tc>
                  <a:txBody>
                    <a:bodyPr/>
                    <a:lstStyle/>
                    <a:p>
                      <a:pPr indent="0" lvl="0" marL="0" rtl="0" algn="l">
                        <a:spcBef>
                          <a:spcPts val="0"/>
                        </a:spcBef>
                        <a:spcAft>
                          <a:spcPts val="0"/>
                        </a:spcAft>
                        <a:buNone/>
                      </a:pPr>
                      <a:r>
                        <a:rPr lang="en-GB"/>
                        <a:t>Bluetooth V2.0</a:t>
                      </a:r>
                      <a:endParaRPr/>
                    </a:p>
                  </a:txBody>
                  <a:tcPr marT="91425" marB="91425" marR="91425" marL="91425"/>
                </a:tc>
                <a:tc>
                  <a:txBody>
                    <a:bodyPr/>
                    <a:lstStyle/>
                    <a:p>
                      <a:pPr indent="0" lvl="0" marL="0" rtl="0" algn="l">
                        <a:spcBef>
                          <a:spcPts val="0"/>
                        </a:spcBef>
                        <a:spcAft>
                          <a:spcPts val="0"/>
                        </a:spcAft>
                        <a:buNone/>
                      </a:pPr>
                      <a:r>
                        <a:rPr lang="en-GB"/>
                        <a:t>Wi-Fi (2.4Ghz)</a:t>
                      </a:r>
                      <a:endParaRPr/>
                    </a:p>
                  </a:txBody>
                  <a:tcPr marT="91425" marB="91425" marR="91425" marL="91425"/>
                </a:tc>
              </a:tr>
              <a:tr h="381000">
                <a:tc>
                  <a:txBody>
                    <a:bodyPr/>
                    <a:lstStyle/>
                    <a:p>
                      <a:pPr indent="0" lvl="0" marL="0" rtl="0" algn="l">
                        <a:spcBef>
                          <a:spcPts val="0"/>
                        </a:spcBef>
                        <a:spcAft>
                          <a:spcPts val="0"/>
                        </a:spcAft>
                        <a:buNone/>
                      </a:pPr>
                      <a:r>
                        <a:rPr lang="en-GB"/>
                        <a:t>Baud Rate Supported</a:t>
                      </a:r>
                      <a:endParaRPr/>
                    </a:p>
                  </a:txBody>
                  <a:tcPr marT="91425" marB="91425" marR="91425" marL="91425"/>
                </a:tc>
                <a:tc>
                  <a:txBody>
                    <a:bodyPr/>
                    <a:lstStyle/>
                    <a:p>
                      <a:pPr indent="0" lvl="0" marL="0" rtl="0" algn="l">
                        <a:spcBef>
                          <a:spcPts val="0"/>
                        </a:spcBef>
                        <a:spcAft>
                          <a:spcPts val="0"/>
                        </a:spcAft>
                        <a:buNone/>
                      </a:pPr>
                      <a:r>
                        <a:rPr lang="en-GB" sz="1300">
                          <a:solidFill>
                            <a:srgbClr val="273239"/>
                          </a:solidFill>
                          <a:highlight>
                            <a:srgbClr val="FFFFFF"/>
                          </a:highlight>
                        </a:rPr>
                        <a:t>9600 (default), 19200,38400, 57600, 115200, 230400, 46080,1382400</a:t>
                      </a:r>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1200 ~115200, 250K, 500K, 750K, 1500K</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a:t>Speed</a:t>
                      </a:r>
                      <a:endParaRPr/>
                    </a:p>
                  </a:txBody>
                  <a:tcPr marT="91425" marB="91425" marR="91425" marL="91425"/>
                </a:tc>
                <a:tc>
                  <a:txBody>
                    <a:bodyPr/>
                    <a:lstStyle/>
                    <a:p>
                      <a:pPr indent="0" lvl="0" marL="0" rtl="0" algn="l">
                        <a:spcBef>
                          <a:spcPts val="0"/>
                        </a:spcBef>
                        <a:spcAft>
                          <a:spcPts val="0"/>
                        </a:spcAft>
                        <a:buNone/>
                      </a:pPr>
                      <a:r>
                        <a:rPr b="1" lang="en-GB" sz="1200">
                          <a:solidFill>
                            <a:srgbClr val="202124"/>
                          </a:solidFill>
                          <a:highlight>
                            <a:srgbClr val="FFFFFF"/>
                          </a:highlight>
                        </a:rPr>
                        <a:t>Asynchronous: 2.1Mbps(Max) / 160 kbps, </a:t>
                      </a:r>
                      <a:endParaRPr b="1" sz="1200">
                        <a:solidFill>
                          <a:srgbClr val="202124"/>
                        </a:solidFill>
                        <a:highlight>
                          <a:srgbClr val="FFFFFF"/>
                        </a:highlight>
                      </a:endParaRPr>
                    </a:p>
                    <a:p>
                      <a:pPr indent="0" lvl="0" marL="0" rtl="0" algn="l">
                        <a:spcBef>
                          <a:spcPts val="0"/>
                        </a:spcBef>
                        <a:spcAft>
                          <a:spcPts val="0"/>
                        </a:spcAft>
                        <a:buNone/>
                      </a:pPr>
                      <a:r>
                        <a:rPr b="1" lang="en-GB" sz="1200">
                          <a:solidFill>
                            <a:srgbClr val="202124"/>
                          </a:solidFill>
                          <a:highlight>
                            <a:srgbClr val="FFFFFF"/>
                          </a:highlight>
                        </a:rPr>
                        <a:t>Synchronous: 1Mbps/1Mbps.</a:t>
                      </a:r>
                      <a:endParaRPr sz="1300">
                        <a:solidFill>
                          <a:srgbClr val="273239"/>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Ideal scenario 30Mbps</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a:t>Range</a:t>
                      </a:r>
                      <a:endParaRPr/>
                    </a:p>
                  </a:txBody>
                  <a:tcPr marT="91425" marB="91425" marR="91425" marL="91425"/>
                </a:tc>
                <a:tc>
                  <a:txBody>
                    <a:bodyPr/>
                    <a:lstStyle/>
                    <a:p>
                      <a:pPr indent="0" lvl="0" marL="0" rtl="0" algn="l">
                        <a:spcBef>
                          <a:spcPts val="0"/>
                        </a:spcBef>
                        <a:spcAft>
                          <a:spcPts val="0"/>
                        </a:spcAft>
                        <a:buNone/>
                      </a:pPr>
                      <a:r>
                        <a:rPr b="1" lang="en-GB" sz="1200">
                          <a:solidFill>
                            <a:srgbClr val="202124"/>
                          </a:solidFill>
                          <a:highlight>
                            <a:srgbClr val="FFFFFF"/>
                          </a:highlight>
                        </a:rPr>
                        <a:t>10M</a:t>
                      </a:r>
                      <a:endParaRPr b="1" sz="12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20-100M</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a:t>Power</a:t>
                      </a:r>
                      <a:endParaRPr/>
                    </a:p>
                  </a:txBody>
                  <a:tcPr marT="91425" marB="91425" marR="91425" marL="91425"/>
                </a:tc>
                <a:tc>
                  <a:txBody>
                    <a:bodyPr/>
                    <a:lstStyle/>
                    <a:p>
                      <a:pPr indent="0" lvl="0" marL="0" rtl="0" algn="l">
                        <a:spcBef>
                          <a:spcPts val="0"/>
                        </a:spcBef>
                        <a:spcAft>
                          <a:spcPts val="0"/>
                        </a:spcAft>
                        <a:buNone/>
                      </a:pPr>
                      <a:r>
                        <a:rPr b="1" lang="en-GB" sz="1200">
                          <a:solidFill>
                            <a:srgbClr val="202124"/>
                          </a:solidFill>
                          <a:highlight>
                            <a:srgbClr val="FFFFFF"/>
                          </a:highlight>
                        </a:rPr>
                        <a:t>3.3v</a:t>
                      </a:r>
                      <a:endParaRPr b="1" sz="1200">
                        <a:solidFill>
                          <a:srgbClr val="202124"/>
                        </a:solidFill>
                        <a:highlight>
                          <a:srgbClr val="FFFFFF"/>
                        </a:highlight>
                      </a:endParaRPr>
                    </a:p>
                  </a:txBody>
                  <a:tcPr marT="91425" marB="91425" marR="91425" marL="91425"/>
                </a:tc>
                <a:tc>
                  <a:txBody>
                    <a:bodyPr/>
                    <a:lstStyle/>
                    <a:p>
                      <a:pPr indent="0" lvl="0" marL="0" rtl="0" algn="l">
                        <a:spcBef>
                          <a:spcPts val="0"/>
                        </a:spcBef>
                        <a:spcAft>
                          <a:spcPts val="0"/>
                        </a:spcAft>
                        <a:buNone/>
                      </a:pPr>
                      <a:r>
                        <a:rPr lang="en-GB" sz="1200">
                          <a:solidFill>
                            <a:schemeClr val="dk1"/>
                          </a:solidFill>
                        </a:rPr>
                        <a:t>3.3v</a:t>
                      </a:r>
                      <a:endParaRPr sz="1200">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Latency</a:t>
            </a:r>
            <a:endParaRPr/>
          </a:p>
        </p:txBody>
      </p:sp>
      <p:sp>
        <p:nvSpPr>
          <p:cNvPr id="134" name="Google Shape;13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Time Delay when sending character from Pico/MSP to M5/HC05</a:t>
            </a:r>
            <a:endParaRPr/>
          </a:p>
          <a:p>
            <a:pPr indent="-342900" lvl="0" marL="457200" rtl="0" algn="l">
              <a:spcBef>
                <a:spcPts val="0"/>
              </a:spcBef>
              <a:spcAft>
                <a:spcPts val="0"/>
              </a:spcAft>
              <a:buSzPts val="1800"/>
              <a:buChar char="●"/>
            </a:pPr>
            <a:r>
              <a:rPr lang="en-GB"/>
              <a:t>For Wi-Fi, we are able to ping to find out the latency. </a:t>
            </a:r>
            <a:endParaRPr/>
          </a:p>
          <a:p>
            <a:pPr indent="-342900" lvl="0" marL="457200" rtl="0" algn="l">
              <a:spcBef>
                <a:spcPts val="0"/>
              </a:spcBef>
              <a:spcAft>
                <a:spcPts val="0"/>
              </a:spcAft>
              <a:buSzPts val="1800"/>
              <a:buChar char="●"/>
            </a:pPr>
            <a:r>
              <a:rPr lang="en-GB"/>
              <a:t>However for bluetooth, it is very hard to tell as we are unable to verify that both clocks start at the same time(in the smallest time unit) which may skew our results, </a:t>
            </a:r>
            <a:r>
              <a:rPr lang="en-GB"/>
              <a:t>therefore</a:t>
            </a:r>
            <a:r>
              <a:rPr lang="en-GB"/>
              <a:t> we cannot accurately conclude the latency.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Average latency for </a:t>
            </a:r>
            <a:r>
              <a:rPr lang="en-GB"/>
              <a:t>bluetooth is 100-300ms</a:t>
            </a:r>
            <a:endParaRPr/>
          </a:p>
          <a:p>
            <a:pPr indent="-342900" lvl="0" marL="457200" rtl="0" algn="l">
              <a:spcBef>
                <a:spcPts val="0"/>
              </a:spcBef>
              <a:spcAft>
                <a:spcPts val="0"/>
              </a:spcAft>
              <a:buSzPts val="1800"/>
              <a:buChar char="●"/>
            </a:pPr>
            <a:r>
              <a:rPr lang="en-GB"/>
              <a:t>Latency for WiFi Hotspot 293 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1"/>
          <p:cNvPicPr preferRelativeResize="0"/>
          <p:nvPr/>
        </p:nvPicPr>
        <p:blipFill>
          <a:blip r:embed="rId3">
            <a:alphaModFix/>
          </a:blip>
          <a:stretch>
            <a:fillRect/>
          </a:stretch>
        </p:blipFill>
        <p:spPr>
          <a:xfrm>
            <a:off x="532600" y="152400"/>
            <a:ext cx="7955764"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