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a83331928_0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a83331928_0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2a83331928_0_1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2a83331928_0_1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2a83331928_0_1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2a83331928_0_1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2a8333192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2a8333192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2a83331928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2a83331928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2b2ad0d47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2b2ad0d47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2a83331928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2a83331928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a83331928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a83331928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a83331928_0_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a83331928_0_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a83331928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a83331928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a83331928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a83331928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a83331928_0_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a83331928_0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a83331928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a83331928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a83331928_0_1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a83331928_0_1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a83331928_0_1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a83331928_0_1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prism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nvSpPr>
        <p:spPr>
          <a:xfrm>
            <a:off x="1168650" y="0"/>
            <a:ext cx="68067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1900"/>
              <a:t>TRƯỜNG ĐẠI HỌC TÀI NGUYÊN VÀ MÔI TRƯỜNG</a:t>
            </a:r>
            <a:br>
              <a:rPr b="1" lang="vi" sz="1900"/>
            </a:br>
            <a:r>
              <a:rPr lang="vi"/>
              <a:t>KHOA HỆ THỐNG THÔNG TIN-ĐỊA LÝ</a:t>
            </a:r>
            <a:endParaRPr/>
          </a:p>
        </p:txBody>
      </p:sp>
      <p:pic>
        <p:nvPicPr>
          <p:cNvPr id="55" name="Google Shape;55;p13"/>
          <p:cNvPicPr preferRelativeResize="0"/>
          <p:nvPr/>
        </p:nvPicPr>
        <p:blipFill rotWithShape="1">
          <a:blip r:embed="rId3">
            <a:alphaModFix/>
          </a:blip>
          <a:srcRect b="0" l="1565" r="0" t="0"/>
          <a:stretch/>
        </p:blipFill>
        <p:spPr>
          <a:xfrm>
            <a:off x="3991975" y="692700"/>
            <a:ext cx="1160050" cy="1183250"/>
          </a:xfrm>
          <a:prstGeom prst="rect">
            <a:avLst/>
          </a:prstGeom>
          <a:noFill/>
          <a:ln>
            <a:noFill/>
          </a:ln>
        </p:spPr>
      </p:pic>
      <p:sp>
        <p:nvSpPr>
          <p:cNvPr id="56" name="Google Shape;56;p13"/>
          <p:cNvSpPr/>
          <p:nvPr/>
        </p:nvSpPr>
        <p:spPr>
          <a:xfrm>
            <a:off x="696000" y="3149750"/>
            <a:ext cx="7752000" cy="13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2617050" y="1875950"/>
            <a:ext cx="3909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a:t>ĐỒ ÁN MÔN HỌC</a:t>
            </a:r>
            <a:endParaRPr b="1"/>
          </a:p>
          <a:p>
            <a:pPr indent="0" lvl="0" marL="0" rtl="0" algn="ctr">
              <a:spcBef>
                <a:spcPts val="0"/>
              </a:spcBef>
              <a:spcAft>
                <a:spcPts val="0"/>
              </a:spcAft>
              <a:buNone/>
            </a:pPr>
            <a:r>
              <a:rPr lang="vi"/>
              <a:t>MÔN: LẬP TRÌNH HƯỚNG ĐỐI TƯỢNG</a:t>
            </a:r>
            <a:endParaRPr/>
          </a:p>
        </p:txBody>
      </p:sp>
      <p:sp>
        <p:nvSpPr>
          <p:cNvPr id="58" name="Google Shape;58;p13"/>
          <p:cNvSpPr txBox="1"/>
          <p:nvPr/>
        </p:nvSpPr>
        <p:spPr>
          <a:xfrm>
            <a:off x="849450" y="3535550"/>
            <a:ext cx="242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Lớp: ĐH_K10_CNTT3</a:t>
            </a:r>
            <a:endParaRPr/>
          </a:p>
          <a:p>
            <a:pPr indent="0" lvl="0" marL="0" rtl="0" algn="l">
              <a:spcBef>
                <a:spcPts val="0"/>
              </a:spcBef>
              <a:spcAft>
                <a:spcPts val="0"/>
              </a:spcAft>
              <a:buNone/>
            </a:pPr>
            <a:r>
              <a:rPr lang="vi"/>
              <a:t>Nhóm 2</a:t>
            </a:r>
            <a:endParaRPr/>
          </a:p>
        </p:txBody>
      </p:sp>
      <p:sp>
        <p:nvSpPr>
          <p:cNvPr id="59" name="Google Shape;59;p13"/>
          <p:cNvSpPr txBox="1"/>
          <p:nvPr/>
        </p:nvSpPr>
        <p:spPr>
          <a:xfrm>
            <a:off x="4197025" y="3427700"/>
            <a:ext cx="4198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Nguyễn Sơn Lâm            MSSV: 1050080105</a:t>
            </a:r>
            <a:endParaRPr/>
          </a:p>
          <a:p>
            <a:pPr indent="0" lvl="0" marL="0" rtl="0" algn="l">
              <a:spcBef>
                <a:spcPts val="0"/>
              </a:spcBef>
              <a:spcAft>
                <a:spcPts val="0"/>
              </a:spcAft>
              <a:buNone/>
            </a:pPr>
            <a:r>
              <a:rPr lang="vi"/>
              <a:t>Hồ Tuấn Khanh               MSSV: 1050080103</a:t>
            </a:r>
            <a:br>
              <a:rPr lang="vi"/>
            </a:br>
            <a:r>
              <a:rPr lang="vi"/>
              <a:t>Nguyễn Thị Thanh Nhi    MSSV: 1050080110</a:t>
            </a:r>
            <a:endParaRPr/>
          </a:p>
        </p:txBody>
      </p:sp>
      <p:sp>
        <p:nvSpPr>
          <p:cNvPr id="60" name="Google Shape;60;p13"/>
          <p:cNvSpPr/>
          <p:nvPr/>
        </p:nvSpPr>
        <p:spPr>
          <a:xfrm>
            <a:off x="3765150" y="2652175"/>
            <a:ext cx="1613700" cy="9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nvSpPr>
        <p:spPr>
          <a:xfrm>
            <a:off x="3341400" y="4635100"/>
            <a:ext cx="246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a:t>Tp.HCM, tháng 4 năm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p22"/>
          <p:cNvSpPr/>
          <p:nvPr/>
        </p:nvSpPr>
        <p:spPr>
          <a:xfrm>
            <a:off x="0"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214800"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403775"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1390775" y="326350"/>
            <a:ext cx="62700" cy="54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txBox="1"/>
          <p:nvPr/>
        </p:nvSpPr>
        <p:spPr>
          <a:xfrm>
            <a:off x="972025" y="399400"/>
            <a:ext cx="42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2.</a:t>
            </a:r>
            <a:endParaRPr b="1"/>
          </a:p>
        </p:txBody>
      </p:sp>
      <p:sp>
        <p:nvSpPr>
          <p:cNvPr id="196" name="Google Shape;196;p22"/>
          <p:cNvSpPr/>
          <p:nvPr/>
        </p:nvSpPr>
        <p:spPr>
          <a:xfrm flipH="1">
            <a:off x="8554800" y="4554300"/>
            <a:ext cx="589200" cy="589200"/>
          </a:xfrm>
          <a:prstGeom prst="rtTriangl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txBox="1"/>
          <p:nvPr/>
        </p:nvSpPr>
        <p:spPr>
          <a:xfrm>
            <a:off x="618575" y="4648800"/>
            <a:ext cx="10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Group 2</a:t>
            </a:r>
            <a:endParaRPr/>
          </a:p>
        </p:txBody>
      </p:sp>
      <p:sp>
        <p:nvSpPr>
          <p:cNvPr id="198" name="Google Shape;198;p22"/>
          <p:cNvSpPr txBox="1"/>
          <p:nvPr/>
        </p:nvSpPr>
        <p:spPr>
          <a:xfrm>
            <a:off x="1508650" y="399400"/>
            <a:ext cx="26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a:t>Yêu cầu phi chức năng</a:t>
            </a:r>
            <a:endParaRPr b="1" i="1"/>
          </a:p>
        </p:txBody>
      </p:sp>
      <p:sp>
        <p:nvSpPr>
          <p:cNvPr id="199" name="Google Shape;199;p22"/>
          <p:cNvSpPr/>
          <p:nvPr/>
        </p:nvSpPr>
        <p:spPr>
          <a:xfrm>
            <a:off x="4534575" y="1009975"/>
            <a:ext cx="2894400" cy="31233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00" name="Google Shape;200;p22"/>
          <p:cNvSpPr/>
          <p:nvPr/>
        </p:nvSpPr>
        <p:spPr>
          <a:xfrm>
            <a:off x="1715100" y="1010100"/>
            <a:ext cx="2819400" cy="312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000"/>
          </a:p>
          <a:p>
            <a:pPr indent="0" lvl="0" marL="0" rtl="0" algn="l">
              <a:spcBef>
                <a:spcPts val="0"/>
              </a:spcBef>
              <a:spcAft>
                <a:spcPts val="0"/>
              </a:spcAft>
              <a:buClr>
                <a:schemeClr val="dk1"/>
              </a:buClr>
              <a:buSzPts val="1100"/>
              <a:buFont typeface="Arial"/>
              <a:buNone/>
            </a:pPr>
            <a:r>
              <a:t/>
            </a:r>
            <a:endParaRPr sz="1000"/>
          </a:p>
        </p:txBody>
      </p:sp>
      <p:sp>
        <p:nvSpPr>
          <p:cNvPr id="201" name="Google Shape;201;p22"/>
          <p:cNvSpPr txBox="1"/>
          <p:nvPr/>
        </p:nvSpPr>
        <p:spPr>
          <a:xfrm>
            <a:off x="1741875" y="1010100"/>
            <a:ext cx="2792700" cy="258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vi" sz="1300">
                <a:solidFill>
                  <a:schemeClr val="dk1"/>
                </a:solidFill>
              </a:rPr>
              <a:t>Các ràng buộc thiết kế</a:t>
            </a:r>
            <a:endParaRPr b="1" sz="1300">
              <a:solidFill>
                <a:schemeClr val="dk1"/>
              </a:solidFill>
            </a:endParaRPr>
          </a:p>
          <a:p>
            <a:pPr indent="-311150" lvl="0" marL="457200" rtl="0" algn="l">
              <a:spcBef>
                <a:spcPts val="0"/>
              </a:spcBef>
              <a:spcAft>
                <a:spcPts val="0"/>
              </a:spcAft>
              <a:buClr>
                <a:schemeClr val="dk1"/>
              </a:buClr>
              <a:buSzPts val="1300"/>
              <a:buChar char="-"/>
            </a:pPr>
            <a:r>
              <a:rPr lang="vi" sz="1300">
                <a:solidFill>
                  <a:schemeClr val="dk1"/>
                </a:solidFill>
              </a:rPr>
              <a:t>Dự án phải được hoàn thành trước 5/4/2023 </a:t>
            </a:r>
            <a:endParaRPr sz="1300">
              <a:solidFill>
                <a:schemeClr val="dk1"/>
              </a:solidFill>
            </a:endParaRPr>
          </a:p>
          <a:p>
            <a:pPr indent="-311150" lvl="0" marL="457200" rtl="0" algn="l">
              <a:spcBef>
                <a:spcPts val="0"/>
              </a:spcBef>
              <a:spcAft>
                <a:spcPts val="0"/>
              </a:spcAft>
              <a:buClr>
                <a:schemeClr val="dk1"/>
              </a:buClr>
              <a:buSzPts val="1300"/>
              <a:buChar char="-"/>
            </a:pPr>
            <a:r>
              <a:rPr lang="vi" sz="1300">
                <a:solidFill>
                  <a:schemeClr val="dk1"/>
                </a:solidFill>
              </a:rPr>
              <a:t>Dự án phải được phát triển trên netbeans hoặc Eclips sử dụng ngôn ngữ java</a:t>
            </a:r>
            <a:endParaRPr sz="1300">
              <a:solidFill>
                <a:schemeClr val="dk1"/>
              </a:solidFill>
            </a:endParaRPr>
          </a:p>
          <a:p>
            <a:pPr indent="-311150" lvl="0" marL="457200" rtl="0" algn="l">
              <a:spcBef>
                <a:spcPts val="0"/>
              </a:spcBef>
              <a:spcAft>
                <a:spcPts val="0"/>
              </a:spcAft>
              <a:buClr>
                <a:schemeClr val="dk1"/>
              </a:buClr>
              <a:buSzPts val="1300"/>
              <a:buChar char="-"/>
            </a:pPr>
            <a:r>
              <a:rPr lang="vi" sz="1300">
                <a:solidFill>
                  <a:schemeClr val="dk1"/>
                </a:solidFill>
              </a:rPr>
              <a:t>Các thiết kế UML phải được thực hiện trên UML designer</a:t>
            </a:r>
            <a:endParaRPr sz="1300">
              <a:solidFill>
                <a:schemeClr val="dk1"/>
              </a:solidFill>
            </a:endParaRPr>
          </a:p>
          <a:p>
            <a:pPr indent="-311150" lvl="0" marL="457200" rtl="0" algn="l">
              <a:spcBef>
                <a:spcPts val="0"/>
              </a:spcBef>
              <a:spcAft>
                <a:spcPts val="0"/>
              </a:spcAft>
              <a:buClr>
                <a:schemeClr val="dk1"/>
              </a:buClr>
              <a:buSzPts val="1300"/>
              <a:buChar char="-"/>
            </a:pPr>
            <a:r>
              <a:rPr lang="vi" sz="1300">
                <a:solidFill>
                  <a:schemeClr val="dk1"/>
                </a:solidFill>
              </a:rPr>
              <a:t>Hiệu suất phần mềm tốt</a:t>
            </a:r>
            <a:endParaRPr sz="1300">
              <a:solidFill>
                <a:schemeClr val="dk1"/>
              </a:solidFill>
            </a:endParaRPr>
          </a:p>
          <a:p>
            <a:pPr indent="-311150" lvl="0" marL="457200" rtl="0" algn="l">
              <a:spcBef>
                <a:spcPts val="0"/>
              </a:spcBef>
              <a:spcAft>
                <a:spcPts val="0"/>
              </a:spcAft>
              <a:buClr>
                <a:schemeClr val="dk1"/>
              </a:buClr>
              <a:buSzPts val="1300"/>
              <a:buChar char="-"/>
            </a:pPr>
            <a:r>
              <a:rPr lang="vi" sz="1300">
                <a:solidFill>
                  <a:schemeClr val="dk1"/>
                </a:solidFill>
              </a:rPr>
              <a:t>Độ tin cậy và bảo mật cao </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None/>
            </a:pPr>
            <a:r>
              <a:t/>
            </a:r>
            <a:endParaRPr sz="1300"/>
          </a:p>
        </p:txBody>
      </p:sp>
      <p:sp>
        <p:nvSpPr>
          <p:cNvPr id="202" name="Google Shape;202;p22"/>
          <p:cNvSpPr txBox="1"/>
          <p:nvPr/>
        </p:nvSpPr>
        <p:spPr>
          <a:xfrm>
            <a:off x="4546850" y="1069025"/>
            <a:ext cx="2890800" cy="210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vi" sz="1300">
                <a:solidFill>
                  <a:schemeClr val="lt1"/>
                </a:solidFill>
              </a:rPr>
              <a:t>Giao diện</a:t>
            </a:r>
            <a:endParaRPr sz="800"/>
          </a:p>
          <a:p>
            <a:pPr indent="0" lvl="0" marL="0" rtl="0" algn="l">
              <a:spcBef>
                <a:spcPts val="0"/>
              </a:spcBef>
              <a:spcAft>
                <a:spcPts val="0"/>
              </a:spcAft>
              <a:buClr>
                <a:schemeClr val="dk1"/>
              </a:buClr>
              <a:buSzPts val="1100"/>
              <a:buFont typeface="Arial"/>
              <a:buNone/>
            </a:pPr>
            <a:r>
              <a:rPr lang="vi" sz="1300">
                <a:solidFill>
                  <a:schemeClr val="lt1"/>
                </a:solidFill>
              </a:rPr>
              <a:t>- Giao diện thiết kế sử dụng màn hình console </a:t>
            </a:r>
            <a:endParaRPr sz="1300">
              <a:solidFill>
                <a:schemeClr val="lt1"/>
              </a:solidFill>
            </a:endParaRPr>
          </a:p>
          <a:p>
            <a:pPr indent="0" lvl="0" marL="0" rtl="0" algn="l">
              <a:spcBef>
                <a:spcPts val="0"/>
              </a:spcBef>
              <a:spcAft>
                <a:spcPts val="0"/>
              </a:spcAft>
              <a:buNone/>
            </a:pPr>
            <a:r>
              <a:rPr lang="vi" sz="1300">
                <a:solidFill>
                  <a:schemeClr val="lt1"/>
                </a:solidFill>
              </a:rPr>
              <a:t>- Sử dụng giao diện menu hướng dẫn người dùng sử dụng các chức năng một cách trực quan </a:t>
            </a:r>
            <a:endParaRPr sz="1300">
              <a:solidFill>
                <a:schemeClr val="lt1"/>
              </a:solidFill>
            </a:endParaRPr>
          </a:p>
          <a:p>
            <a:pPr indent="0" lvl="0" marL="0" rtl="0" algn="l">
              <a:spcBef>
                <a:spcPts val="0"/>
              </a:spcBef>
              <a:spcAft>
                <a:spcPts val="0"/>
              </a:spcAft>
              <a:buClr>
                <a:schemeClr val="dk1"/>
              </a:buClr>
              <a:buSzPts val="1100"/>
              <a:buFont typeface="Arial"/>
              <a:buNone/>
            </a:pPr>
            <a:r>
              <a:rPr lang="vi" sz="1300">
                <a:solidFill>
                  <a:schemeClr val="lt1"/>
                </a:solidFill>
              </a:rPr>
              <a:t>- Cập nhật phần giao diện sử dụng java Swing cho các phiên bản về sau của phần mềm.</a:t>
            </a:r>
            <a:endParaRPr sz="1300">
              <a:solidFill>
                <a:schemeClr val="lt1"/>
              </a:solidFill>
            </a:endParaRPr>
          </a:p>
          <a:p>
            <a:pPr indent="0" lvl="0" marL="0" rtl="0" algn="l">
              <a:spcBef>
                <a:spcPts val="0"/>
              </a:spcBef>
              <a:spcAft>
                <a:spcPts val="0"/>
              </a:spcAft>
              <a:buNone/>
            </a:pPr>
            <a:r>
              <a:t/>
            </a: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23"/>
          <p:cNvSpPr/>
          <p:nvPr/>
        </p:nvSpPr>
        <p:spPr>
          <a:xfrm>
            <a:off x="0"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a:off x="214800"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a:off x="403775"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a:off x="1390775" y="326350"/>
            <a:ext cx="62700" cy="54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txBox="1"/>
          <p:nvPr/>
        </p:nvSpPr>
        <p:spPr>
          <a:xfrm>
            <a:off x="972025" y="399400"/>
            <a:ext cx="42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2.</a:t>
            </a:r>
            <a:endParaRPr b="1"/>
          </a:p>
        </p:txBody>
      </p:sp>
      <p:sp>
        <p:nvSpPr>
          <p:cNvPr id="212" name="Google Shape;212;p23"/>
          <p:cNvSpPr/>
          <p:nvPr/>
        </p:nvSpPr>
        <p:spPr>
          <a:xfrm flipH="1">
            <a:off x="8554800" y="4554300"/>
            <a:ext cx="589200" cy="589200"/>
          </a:xfrm>
          <a:prstGeom prst="rtTriangl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txBox="1"/>
          <p:nvPr/>
        </p:nvSpPr>
        <p:spPr>
          <a:xfrm>
            <a:off x="618575" y="4648800"/>
            <a:ext cx="10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Group 2</a:t>
            </a:r>
            <a:endParaRPr/>
          </a:p>
        </p:txBody>
      </p:sp>
      <p:sp>
        <p:nvSpPr>
          <p:cNvPr id="214" name="Google Shape;214;p23"/>
          <p:cNvSpPr txBox="1"/>
          <p:nvPr/>
        </p:nvSpPr>
        <p:spPr>
          <a:xfrm>
            <a:off x="1508650" y="399400"/>
            <a:ext cx="26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a:t>Công việc cần giải quyết</a:t>
            </a:r>
            <a:endParaRPr b="1" i="1"/>
          </a:p>
        </p:txBody>
      </p:sp>
      <p:sp>
        <p:nvSpPr>
          <p:cNvPr id="215" name="Google Shape;215;p23"/>
          <p:cNvSpPr/>
          <p:nvPr/>
        </p:nvSpPr>
        <p:spPr>
          <a:xfrm>
            <a:off x="1729600" y="2400925"/>
            <a:ext cx="6653400" cy="2721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a:effectLst>
            <a:outerShdw blurRad="57150" rotWithShape="0" algn="bl" dir="20940000"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a:off x="2030050" y="1449550"/>
            <a:ext cx="1651800" cy="64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phân tích và mô hình hóa yêu cầu</a:t>
            </a:r>
            <a:endParaRPr/>
          </a:p>
        </p:txBody>
      </p:sp>
      <p:sp>
        <p:nvSpPr>
          <p:cNvPr id="217" name="Google Shape;217;p23"/>
          <p:cNvSpPr/>
          <p:nvPr/>
        </p:nvSpPr>
        <p:spPr>
          <a:xfrm>
            <a:off x="2539700" y="3192625"/>
            <a:ext cx="2222100" cy="68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Hiện thực phần mềm giai đoạn đầu</a:t>
            </a:r>
            <a:endParaRPr/>
          </a:p>
        </p:txBody>
      </p:sp>
      <p:sp>
        <p:nvSpPr>
          <p:cNvPr id="218" name="Google Shape;218;p23"/>
          <p:cNvSpPr/>
          <p:nvPr/>
        </p:nvSpPr>
        <p:spPr>
          <a:xfrm>
            <a:off x="4614375" y="1449550"/>
            <a:ext cx="1921200" cy="64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Hoàn thiện và chỉnh sửa phần mềm</a:t>
            </a:r>
            <a:endParaRPr/>
          </a:p>
        </p:txBody>
      </p:sp>
      <p:sp>
        <p:nvSpPr>
          <p:cNvPr id="219" name="Google Shape;219;p23"/>
          <p:cNvSpPr/>
          <p:nvPr/>
        </p:nvSpPr>
        <p:spPr>
          <a:xfrm>
            <a:off x="5998300" y="3148700"/>
            <a:ext cx="2115600" cy="64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Hoàn thành và bảo trì hệ thống trong tương lai</a:t>
            </a:r>
            <a:endParaRPr/>
          </a:p>
        </p:txBody>
      </p:sp>
      <p:sp>
        <p:nvSpPr>
          <p:cNvPr id="220" name="Google Shape;220;p23"/>
          <p:cNvSpPr/>
          <p:nvPr/>
        </p:nvSpPr>
        <p:spPr>
          <a:xfrm rot="-5400000">
            <a:off x="2748550" y="2161575"/>
            <a:ext cx="214800" cy="3684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rot="-5400000">
            <a:off x="5426400" y="2161575"/>
            <a:ext cx="214800" cy="3684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rot="-5400000">
            <a:off x="2748550" y="2017150"/>
            <a:ext cx="214800" cy="3684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3"/>
          <p:cNvSpPr/>
          <p:nvPr/>
        </p:nvSpPr>
        <p:spPr>
          <a:xfrm rot="-5400000">
            <a:off x="5426400" y="2017150"/>
            <a:ext cx="214800" cy="3684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3"/>
          <p:cNvSpPr/>
          <p:nvPr/>
        </p:nvSpPr>
        <p:spPr>
          <a:xfrm rot="-5400000">
            <a:off x="3543350" y="2596225"/>
            <a:ext cx="214800" cy="3684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rot="-5400000">
            <a:off x="3543350" y="2748625"/>
            <a:ext cx="214800" cy="3684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rot="-5400000">
            <a:off x="6948700" y="2596225"/>
            <a:ext cx="214800" cy="3684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rot="-5400000">
            <a:off x="6948700" y="2748625"/>
            <a:ext cx="214800" cy="3684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p24"/>
          <p:cNvSpPr/>
          <p:nvPr/>
        </p:nvSpPr>
        <p:spPr>
          <a:xfrm>
            <a:off x="0"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
          <p:cNvSpPr/>
          <p:nvPr/>
        </p:nvSpPr>
        <p:spPr>
          <a:xfrm>
            <a:off x="214800"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
          <p:cNvSpPr/>
          <p:nvPr/>
        </p:nvSpPr>
        <p:spPr>
          <a:xfrm>
            <a:off x="403775"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
          <p:cNvSpPr/>
          <p:nvPr/>
        </p:nvSpPr>
        <p:spPr>
          <a:xfrm>
            <a:off x="1390775" y="326350"/>
            <a:ext cx="62700" cy="54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
          <p:cNvSpPr txBox="1"/>
          <p:nvPr/>
        </p:nvSpPr>
        <p:spPr>
          <a:xfrm>
            <a:off x="972025" y="399400"/>
            <a:ext cx="42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3</a:t>
            </a:r>
            <a:r>
              <a:rPr b="1" lang="vi"/>
              <a:t>.</a:t>
            </a:r>
            <a:endParaRPr b="1"/>
          </a:p>
        </p:txBody>
      </p:sp>
      <p:sp>
        <p:nvSpPr>
          <p:cNvPr id="237" name="Google Shape;237;p24"/>
          <p:cNvSpPr/>
          <p:nvPr/>
        </p:nvSpPr>
        <p:spPr>
          <a:xfrm flipH="1">
            <a:off x="8554800" y="4554300"/>
            <a:ext cx="589200" cy="589200"/>
          </a:xfrm>
          <a:prstGeom prst="rtTriangl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
          <p:cNvSpPr txBox="1"/>
          <p:nvPr/>
        </p:nvSpPr>
        <p:spPr>
          <a:xfrm>
            <a:off x="618575" y="4648800"/>
            <a:ext cx="10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Group 2</a:t>
            </a:r>
            <a:endParaRPr/>
          </a:p>
        </p:txBody>
      </p:sp>
      <p:sp>
        <p:nvSpPr>
          <p:cNvPr id="239" name="Google Shape;239;p24"/>
          <p:cNvSpPr txBox="1"/>
          <p:nvPr/>
        </p:nvSpPr>
        <p:spPr>
          <a:xfrm>
            <a:off x="1508650" y="399400"/>
            <a:ext cx="26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a:t>Thiết kế</a:t>
            </a:r>
            <a:endParaRPr b="1" i="1"/>
          </a:p>
        </p:txBody>
      </p:sp>
      <p:sp>
        <p:nvSpPr>
          <p:cNvPr id="240" name="Google Shape;240;p24"/>
          <p:cNvSpPr/>
          <p:nvPr/>
        </p:nvSpPr>
        <p:spPr>
          <a:xfrm>
            <a:off x="1207875" y="909450"/>
            <a:ext cx="1994700" cy="44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t>Sơ đồ class</a:t>
            </a:r>
            <a:endParaRPr/>
          </a:p>
        </p:txBody>
      </p:sp>
      <p:pic>
        <p:nvPicPr>
          <p:cNvPr id="241" name="Google Shape;241;p24"/>
          <p:cNvPicPr preferRelativeResize="0"/>
          <p:nvPr/>
        </p:nvPicPr>
        <p:blipFill>
          <a:blip r:embed="rId3">
            <a:alphaModFix/>
          </a:blip>
          <a:stretch>
            <a:fillRect/>
          </a:stretch>
        </p:blipFill>
        <p:spPr>
          <a:xfrm>
            <a:off x="1796075" y="1510050"/>
            <a:ext cx="6606326" cy="33258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25"/>
          <p:cNvSpPr/>
          <p:nvPr/>
        </p:nvSpPr>
        <p:spPr>
          <a:xfrm>
            <a:off x="0"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p:nvPr/>
        </p:nvSpPr>
        <p:spPr>
          <a:xfrm>
            <a:off x="214800"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p:nvPr/>
        </p:nvSpPr>
        <p:spPr>
          <a:xfrm>
            <a:off x="403775"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
          <p:cNvSpPr/>
          <p:nvPr/>
        </p:nvSpPr>
        <p:spPr>
          <a:xfrm>
            <a:off x="1390775" y="326350"/>
            <a:ext cx="62700" cy="54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txBox="1"/>
          <p:nvPr/>
        </p:nvSpPr>
        <p:spPr>
          <a:xfrm>
            <a:off x="972025" y="399400"/>
            <a:ext cx="42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4</a:t>
            </a:r>
            <a:r>
              <a:rPr b="1" lang="vi"/>
              <a:t>.</a:t>
            </a:r>
            <a:endParaRPr b="1"/>
          </a:p>
        </p:txBody>
      </p:sp>
      <p:sp>
        <p:nvSpPr>
          <p:cNvPr id="251" name="Google Shape;251;p25"/>
          <p:cNvSpPr/>
          <p:nvPr/>
        </p:nvSpPr>
        <p:spPr>
          <a:xfrm flipH="1">
            <a:off x="8554800" y="4554300"/>
            <a:ext cx="589200" cy="589200"/>
          </a:xfrm>
          <a:prstGeom prst="rtTriangl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
          <p:cNvSpPr txBox="1"/>
          <p:nvPr/>
        </p:nvSpPr>
        <p:spPr>
          <a:xfrm>
            <a:off x="618575" y="4648800"/>
            <a:ext cx="10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Group 2</a:t>
            </a:r>
            <a:endParaRPr/>
          </a:p>
        </p:txBody>
      </p:sp>
      <p:sp>
        <p:nvSpPr>
          <p:cNvPr id="253" name="Google Shape;253;p25"/>
          <p:cNvSpPr txBox="1"/>
          <p:nvPr/>
        </p:nvSpPr>
        <p:spPr>
          <a:xfrm>
            <a:off x="1508650" y="399400"/>
            <a:ext cx="26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a:t>Hiện thực</a:t>
            </a:r>
            <a:endParaRPr b="1" i="1"/>
          </a:p>
        </p:txBody>
      </p:sp>
      <p:sp>
        <p:nvSpPr>
          <p:cNvPr id="254" name="Google Shape;254;p25"/>
          <p:cNvSpPr txBox="1"/>
          <p:nvPr/>
        </p:nvSpPr>
        <p:spPr>
          <a:xfrm>
            <a:off x="2306550" y="2278175"/>
            <a:ext cx="5812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500"/>
              <a:t>Mời các bạn và thầy cùng đến với phần chạy thử phần mềm của nhóm </a:t>
            </a:r>
            <a:endParaRPr b="1"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8" name="Shape 258"/>
        <p:cNvGrpSpPr/>
        <p:nvPr/>
      </p:nvGrpSpPr>
      <p:grpSpPr>
        <a:xfrm>
          <a:off x="0" y="0"/>
          <a:ext cx="0" cy="0"/>
          <a:chOff x="0" y="0"/>
          <a:chExt cx="0" cy="0"/>
        </a:xfrm>
      </p:grpSpPr>
      <p:sp>
        <p:nvSpPr>
          <p:cNvPr id="259" name="Google Shape;259;p26"/>
          <p:cNvSpPr/>
          <p:nvPr/>
        </p:nvSpPr>
        <p:spPr>
          <a:xfrm>
            <a:off x="0"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6"/>
          <p:cNvSpPr/>
          <p:nvPr/>
        </p:nvSpPr>
        <p:spPr>
          <a:xfrm>
            <a:off x="214800"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p:nvPr/>
        </p:nvSpPr>
        <p:spPr>
          <a:xfrm>
            <a:off x="403775"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
          <p:cNvSpPr/>
          <p:nvPr/>
        </p:nvSpPr>
        <p:spPr>
          <a:xfrm>
            <a:off x="1390775" y="326350"/>
            <a:ext cx="62700" cy="54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p:nvPr/>
        </p:nvSpPr>
        <p:spPr>
          <a:xfrm flipH="1">
            <a:off x="8554800" y="4554300"/>
            <a:ext cx="589200" cy="589200"/>
          </a:xfrm>
          <a:prstGeom prst="rtTriangl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txBox="1"/>
          <p:nvPr/>
        </p:nvSpPr>
        <p:spPr>
          <a:xfrm>
            <a:off x="618575" y="4648800"/>
            <a:ext cx="10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Group 2</a:t>
            </a:r>
            <a:endParaRPr/>
          </a:p>
        </p:txBody>
      </p:sp>
      <p:sp>
        <p:nvSpPr>
          <p:cNvPr id="265" name="Google Shape;265;p26"/>
          <p:cNvSpPr txBox="1"/>
          <p:nvPr/>
        </p:nvSpPr>
        <p:spPr>
          <a:xfrm>
            <a:off x="1508650" y="399400"/>
            <a:ext cx="269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a:t>Kết luận</a:t>
            </a:r>
            <a:endParaRPr b="1" i="1"/>
          </a:p>
          <a:p>
            <a:pPr indent="0" lvl="0" marL="0" rtl="0" algn="l">
              <a:spcBef>
                <a:spcPts val="0"/>
              </a:spcBef>
              <a:spcAft>
                <a:spcPts val="0"/>
              </a:spcAft>
              <a:buNone/>
            </a:pPr>
            <a:r>
              <a:t/>
            </a:r>
            <a:endParaRPr b="1" i="1"/>
          </a:p>
        </p:txBody>
      </p:sp>
      <p:sp>
        <p:nvSpPr>
          <p:cNvPr id="266" name="Google Shape;266;p26"/>
          <p:cNvSpPr/>
          <p:nvPr/>
        </p:nvSpPr>
        <p:spPr>
          <a:xfrm>
            <a:off x="1784825" y="1633700"/>
            <a:ext cx="2093100" cy="29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
          <p:cNvSpPr/>
          <p:nvPr/>
        </p:nvSpPr>
        <p:spPr>
          <a:xfrm>
            <a:off x="5786825" y="1585850"/>
            <a:ext cx="2093100" cy="300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
          <p:cNvSpPr/>
          <p:nvPr/>
        </p:nvSpPr>
        <p:spPr>
          <a:xfrm>
            <a:off x="1784825" y="1185650"/>
            <a:ext cx="20931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Ưu điểm</a:t>
            </a:r>
            <a:endParaRPr/>
          </a:p>
        </p:txBody>
      </p:sp>
      <p:sp>
        <p:nvSpPr>
          <p:cNvPr id="269" name="Google Shape;269;p26"/>
          <p:cNvSpPr/>
          <p:nvPr/>
        </p:nvSpPr>
        <p:spPr>
          <a:xfrm>
            <a:off x="5786825" y="1147775"/>
            <a:ext cx="20931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Nhược điểm</a:t>
            </a:r>
            <a:endParaRPr/>
          </a:p>
        </p:txBody>
      </p:sp>
      <p:sp>
        <p:nvSpPr>
          <p:cNvPr id="270" name="Google Shape;270;p26"/>
          <p:cNvSpPr txBox="1"/>
          <p:nvPr/>
        </p:nvSpPr>
        <p:spPr>
          <a:xfrm>
            <a:off x="5786825" y="1787150"/>
            <a:ext cx="2093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1. Sử dụng màn hình console, giao diện chưa trực quan</a:t>
            </a:r>
            <a:endParaRPr/>
          </a:p>
          <a:p>
            <a:pPr indent="0" lvl="0" marL="0" rtl="0" algn="l">
              <a:spcBef>
                <a:spcPts val="0"/>
              </a:spcBef>
              <a:spcAft>
                <a:spcPts val="0"/>
              </a:spcAft>
              <a:buNone/>
            </a:pPr>
            <a:r>
              <a:rPr lang="vi"/>
              <a:t>2. Bảo mật chưa tối ưu</a:t>
            </a:r>
            <a:endParaRPr/>
          </a:p>
          <a:p>
            <a:pPr indent="0" lvl="0" marL="0" rtl="0" algn="l">
              <a:spcBef>
                <a:spcPts val="0"/>
              </a:spcBef>
              <a:spcAft>
                <a:spcPts val="0"/>
              </a:spcAft>
              <a:buNone/>
            </a:pPr>
            <a:r>
              <a:rPr lang="vi"/>
              <a:t>3. Cần cải thiện nhiều chức năng</a:t>
            </a:r>
            <a:endParaRPr/>
          </a:p>
        </p:txBody>
      </p:sp>
      <p:sp>
        <p:nvSpPr>
          <p:cNvPr id="271" name="Google Shape;271;p26"/>
          <p:cNvSpPr txBox="1"/>
          <p:nvPr/>
        </p:nvSpPr>
        <p:spPr>
          <a:xfrm>
            <a:off x="1937225" y="1878175"/>
            <a:ext cx="2093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1. Quản lý hiệu quả</a:t>
            </a:r>
            <a:endParaRPr/>
          </a:p>
          <a:p>
            <a:pPr indent="0" lvl="0" marL="0" rtl="0" algn="l">
              <a:spcBef>
                <a:spcPts val="0"/>
              </a:spcBef>
              <a:spcAft>
                <a:spcPts val="0"/>
              </a:spcAft>
              <a:buNone/>
            </a:pPr>
            <a:r>
              <a:rPr lang="vi"/>
              <a:t>2. Xử lý tốt dữ liệu</a:t>
            </a:r>
            <a:endParaRPr/>
          </a:p>
          <a:p>
            <a:pPr indent="0" lvl="0" marL="0" rtl="0" algn="l">
              <a:spcBef>
                <a:spcPts val="0"/>
              </a:spcBef>
              <a:spcAft>
                <a:spcPts val="0"/>
              </a:spcAft>
              <a:buNone/>
            </a:pPr>
            <a:r>
              <a:rPr lang="vi"/>
              <a:t>3. Khả năng kiểm soát tốt</a:t>
            </a:r>
            <a:endParaRPr/>
          </a:p>
          <a:p>
            <a:pPr indent="0" lvl="0" marL="0" rtl="0" algn="l">
              <a:spcBef>
                <a:spcPts val="0"/>
              </a:spcBef>
              <a:spcAft>
                <a:spcPts val="0"/>
              </a:spcAft>
              <a:buNone/>
            </a:pPr>
            <a:r>
              <a:rPr lang="vi"/>
              <a:t>4. Chi phí thấp</a:t>
            </a:r>
            <a:endParaRPr/>
          </a:p>
        </p:txBody>
      </p:sp>
      <p:sp>
        <p:nvSpPr>
          <p:cNvPr id="272" name="Google Shape;272;p26"/>
          <p:cNvSpPr txBox="1"/>
          <p:nvPr/>
        </p:nvSpPr>
        <p:spPr>
          <a:xfrm>
            <a:off x="972025" y="399400"/>
            <a:ext cx="42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5</a:t>
            </a:r>
            <a:r>
              <a:rPr b="1" lang="vi"/>
              <a:t>.</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6" name="Shape 276"/>
        <p:cNvGrpSpPr/>
        <p:nvPr/>
      </p:nvGrpSpPr>
      <p:grpSpPr>
        <a:xfrm>
          <a:off x="0" y="0"/>
          <a:ext cx="0" cy="0"/>
          <a:chOff x="0" y="0"/>
          <a:chExt cx="0" cy="0"/>
        </a:xfrm>
      </p:grpSpPr>
      <p:sp>
        <p:nvSpPr>
          <p:cNvPr id="277" name="Google Shape;277;p27"/>
          <p:cNvSpPr/>
          <p:nvPr/>
        </p:nvSpPr>
        <p:spPr>
          <a:xfrm>
            <a:off x="0"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214800"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a:off x="403775"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1390775" y="326350"/>
            <a:ext cx="62700" cy="54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txBox="1"/>
          <p:nvPr/>
        </p:nvSpPr>
        <p:spPr>
          <a:xfrm>
            <a:off x="972025" y="399400"/>
            <a:ext cx="42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5</a:t>
            </a:r>
            <a:r>
              <a:rPr b="1" lang="vi"/>
              <a:t>.</a:t>
            </a:r>
            <a:endParaRPr b="1"/>
          </a:p>
        </p:txBody>
      </p:sp>
      <p:sp>
        <p:nvSpPr>
          <p:cNvPr id="282" name="Google Shape;282;p27"/>
          <p:cNvSpPr/>
          <p:nvPr/>
        </p:nvSpPr>
        <p:spPr>
          <a:xfrm flipH="1">
            <a:off x="8554800" y="4554300"/>
            <a:ext cx="589200" cy="589200"/>
          </a:xfrm>
          <a:prstGeom prst="rtTriangl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txBox="1"/>
          <p:nvPr/>
        </p:nvSpPr>
        <p:spPr>
          <a:xfrm>
            <a:off x="618575" y="4648800"/>
            <a:ext cx="10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Group 2</a:t>
            </a:r>
            <a:endParaRPr/>
          </a:p>
        </p:txBody>
      </p:sp>
      <p:sp>
        <p:nvSpPr>
          <p:cNvPr id="284" name="Google Shape;284;p27"/>
          <p:cNvSpPr txBox="1"/>
          <p:nvPr/>
        </p:nvSpPr>
        <p:spPr>
          <a:xfrm>
            <a:off x="1508650" y="399400"/>
            <a:ext cx="26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a:t>Kết luận</a:t>
            </a:r>
            <a:endParaRPr b="1" i="1"/>
          </a:p>
        </p:txBody>
      </p:sp>
      <p:sp>
        <p:nvSpPr>
          <p:cNvPr id="285" name="Google Shape;285;p27"/>
          <p:cNvSpPr txBox="1"/>
          <p:nvPr/>
        </p:nvSpPr>
        <p:spPr>
          <a:xfrm>
            <a:off x="1453475" y="1154950"/>
            <a:ext cx="4057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500"/>
              <a:t>Phương hướng phát triển trong tương lai</a:t>
            </a:r>
            <a:endParaRPr b="1" sz="1500"/>
          </a:p>
        </p:txBody>
      </p:sp>
      <p:sp>
        <p:nvSpPr>
          <p:cNvPr id="286" name="Google Shape;286;p27"/>
          <p:cNvSpPr txBox="1"/>
          <p:nvPr/>
        </p:nvSpPr>
        <p:spPr>
          <a:xfrm>
            <a:off x="1563875" y="1799425"/>
            <a:ext cx="62298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vi"/>
              <a:t>Cập nhật lại giao diện trực quan và dễ nhìn hơn </a:t>
            </a:r>
            <a:endParaRPr/>
          </a:p>
          <a:p>
            <a:pPr indent="-317500" lvl="0" marL="457200" rtl="0" algn="l">
              <a:spcBef>
                <a:spcPts val="0"/>
              </a:spcBef>
              <a:spcAft>
                <a:spcPts val="0"/>
              </a:spcAft>
              <a:buSzPts val="1400"/>
              <a:buAutoNum type="arabicPeriod"/>
            </a:pPr>
            <a:r>
              <a:rPr lang="vi"/>
              <a:t>Phân quyền chức năng cho các cá nhân cụ thể trong một phòng ban quản lý kho </a:t>
            </a:r>
            <a:endParaRPr/>
          </a:p>
          <a:p>
            <a:pPr indent="-317500" lvl="0" marL="457200" rtl="0" algn="l">
              <a:spcBef>
                <a:spcPts val="0"/>
              </a:spcBef>
              <a:spcAft>
                <a:spcPts val="0"/>
              </a:spcAft>
              <a:buSzPts val="1400"/>
              <a:buAutoNum type="arabicPeriod"/>
            </a:pPr>
            <a:r>
              <a:rPr lang="vi"/>
              <a:t>Tăng cường bảo mật thông qua việc yêu cầu mật mã cho các chức năng cụ thể có thể thay đổi dữ liệu của kho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0" name="Shape 290"/>
        <p:cNvGrpSpPr/>
        <p:nvPr/>
      </p:nvGrpSpPr>
      <p:grpSpPr>
        <a:xfrm>
          <a:off x="0" y="0"/>
          <a:ext cx="0" cy="0"/>
          <a:chOff x="0" y="0"/>
          <a:chExt cx="0" cy="0"/>
        </a:xfrm>
      </p:grpSpPr>
      <p:sp>
        <p:nvSpPr>
          <p:cNvPr id="291" name="Google Shape;291;p28"/>
          <p:cNvSpPr/>
          <p:nvPr/>
        </p:nvSpPr>
        <p:spPr>
          <a:xfrm>
            <a:off x="0" y="9750"/>
            <a:ext cx="245400" cy="512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
          <p:cNvSpPr/>
          <p:nvPr/>
        </p:nvSpPr>
        <p:spPr>
          <a:xfrm>
            <a:off x="305825" y="9750"/>
            <a:ext cx="245400" cy="512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
          <p:cNvSpPr/>
          <p:nvPr/>
        </p:nvSpPr>
        <p:spPr>
          <a:xfrm>
            <a:off x="611650" y="9750"/>
            <a:ext cx="245400" cy="512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txBox="1"/>
          <p:nvPr/>
        </p:nvSpPr>
        <p:spPr>
          <a:xfrm>
            <a:off x="2350050" y="1191775"/>
            <a:ext cx="44439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5000"/>
              <a:t>THE END !</a:t>
            </a:r>
            <a:endParaRPr sz="5000"/>
          </a:p>
        </p:txBody>
      </p:sp>
      <p:sp>
        <p:nvSpPr>
          <p:cNvPr id="295" name="Google Shape;295;p28"/>
          <p:cNvSpPr txBox="1"/>
          <p:nvPr/>
        </p:nvSpPr>
        <p:spPr>
          <a:xfrm>
            <a:off x="2760750" y="2364075"/>
            <a:ext cx="3854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500"/>
              <a:t>Cảm ơn Thầy và các bạn đã lắng nghe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14"/>
          <p:cNvSpPr txBox="1"/>
          <p:nvPr/>
        </p:nvSpPr>
        <p:spPr>
          <a:xfrm>
            <a:off x="1168650" y="0"/>
            <a:ext cx="68067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1900"/>
              <a:t>TRƯỜNG ĐẠI HỌC TÀI NGUYÊN VÀ MÔI TRƯỜNG</a:t>
            </a:r>
            <a:br>
              <a:rPr b="1" lang="vi" sz="1900"/>
            </a:br>
            <a:r>
              <a:rPr lang="vi"/>
              <a:t>KHOA HỆ THỐNG THÔNG TIN-ĐỊA LÝ</a:t>
            </a:r>
            <a:endParaRPr/>
          </a:p>
        </p:txBody>
      </p:sp>
      <p:pic>
        <p:nvPicPr>
          <p:cNvPr id="67" name="Google Shape;67;p14"/>
          <p:cNvPicPr preferRelativeResize="0"/>
          <p:nvPr/>
        </p:nvPicPr>
        <p:blipFill rotWithShape="1">
          <a:blip r:embed="rId3">
            <a:alphaModFix/>
          </a:blip>
          <a:srcRect b="0" l="1565" r="0" t="0"/>
          <a:stretch/>
        </p:blipFill>
        <p:spPr>
          <a:xfrm>
            <a:off x="3991975" y="692700"/>
            <a:ext cx="1160050" cy="1183250"/>
          </a:xfrm>
          <a:prstGeom prst="rect">
            <a:avLst/>
          </a:prstGeom>
          <a:noFill/>
          <a:ln>
            <a:noFill/>
          </a:ln>
        </p:spPr>
      </p:pic>
      <p:sp>
        <p:nvSpPr>
          <p:cNvPr id="68" name="Google Shape;68;p14"/>
          <p:cNvSpPr txBox="1"/>
          <p:nvPr/>
        </p:nvSpPr>
        <p:spPr>
          <a:xfrm>
            <a:off x="1269900" y="1898575"/>
            <a:ext cx="6604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1600"/>
              <a:t>PHẦN MỀM QUẢN LÝ KHO SÁCH GIÁO KHOA </a:t>
            </a:r>
            <a:endParaRPr b="1" sz="1600"/>
          </a:p>
        </p:txBody>
      </p:sp>
      <p:sp>
        <p:nvSpPr>
          <p:cNvPr id="69" name="Google Shape;69;p14"/>
          <p:cNvSpPr txBox="1"/>
          <p:nvPr/>
        </p:nvSpPr>
        <p:spPr>
          <a:xfrm>
            <a:off x="3341400" y="4635100"/>
            <a:ext cx="246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a:t>Tp.HCM, tháng 4 năm 2023</a:t>
            </a:r>
            <a:endParaRPr/>
          </a:p>
        </p:txBody>
      </p:sp>
      <p:sp>
        <p:nvSpPr>
          <p:cNvPr id="70" name="Google Shape;70;p14"/>
          <p:cNvSpPr txBox="1"/>
          <p:nvPr/>
        </p:nvSpPr>
        <p:spPr>
          <a:xfrm>
            <a:off x="4448625" y="2463800"/>
            <a:ext cx="40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Giảng viên hướng dẫn: Ths.Phạm Trọng Huynh</a:t>
            </a:r>
            <a:endParaRPr/>
          </a:p>
        </p:txBody>
      </p:sp>
      <p:sp>
        <p:nvSpPr>
          <p:cNvPr id="71" name="Google Shape;71;p14"/>
          <p:cNvSpPr/>
          <p:nvPr/>
        </p:nvSpPr>
        <p:spPr>
          <a:xfrm>
            <a:off x="0"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214800"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403775"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nvSpPr>
        <p:spPr>
          <a:xfrm>
            <a:off x="618575" y="4648800"/>
            <a:ext cx="10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Group 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p15"/>
          <p:cNvSpPr/>
          <p:nvPr/>
        </p:nvSpPr>
        <p:spPr>
          <a:xfrm>
            <a:off x="0"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0" name="Google Shape;80;p15"/>
          <p:cNvSpPr/>
          <p:nvPr/>
        </p:nvSpPr>
        <p:spPr>
          <a:xfrm>
            <a:off x="214800"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 name="Google Shape;81;p15"/>
          <p:cNvSpPr/>
          <p:nvPr/>
        </p:nvSpPr>
        <p:spPr>
          <a:xfrm>
            <a:off x="403775"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 name="Google Shape;82;p15"/>
          <p:cNvSpPr/>
          <p:nvPr/>
        </p:nvSpPr>
        <p:spPr>
          <a:xfrm>
            <a:off x="1390775" y="326350"/>
            <a:ext cx="62700" cy="54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3" name="Google Shape;83;p15"/>
          <p:cNvSpPr/>
          <p:nvPr/>
        </p:nvSpPr>
        <p:spPr>
          <a:xfrm>
            <a:off x="1563875" y="1566175"/>
            <a:ext cx="2197200" cy="546300"/>
          </a:xfrm>
          <a:prstGeom prst="round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vi"/>
              <a:t>Giới thiệu đề tài</a:t>
            </a:r>
            <a:endParaRPr b="1"/>
          </a:p>
        </p:txBody>
      </p:sp>
      <p:sp>
        <p:nvSpPr>
          <p:cNvPr id="84" name="Google Shape;84;p15"/>
          <p:cNvSpPr/>
          <p:nvPr/>
        </p:nvSpPr>
        <p:spPr>
          <a:xfrm>
            <a:off x="2644125" y="2205013"/>
            <a:ext cx="2197200" cy="546300"/>
          </a:xfrm>
          <a:prstGeom prst="round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vi"/>
              <a:t>Phân tích đề tài</a:t>
            </a:r>
            <a:endParaRPr b="1"/>
          </a:p>
        </p:txBody>
      </p:sp>
      <p:sp>
        <p:nvSpPr>
          <p:cNvPr id="85" name="Google Shape;85;p15"/>
          <p:cNvSpPr/>
          <p:nvPr/>
        </p:nvSpPr>
        <p:spPr>
          <a:xfrm>
            <a:off x="3761075" y="2824650"/>
            <a:ext cx="2197200" cy="546300"/>
          </a:xfrm>
          <a:prstGeom prst="round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vi"/>
              <a:t>Thiết kế</a:t>
            </a:r>
            <a:endParaRPr b="1"/>
          </a:p>
        </p:txBody>
      </p:sp>
      <p:sp>
        <p:nvSpPr>
          <p:cNvPr id="86" name="Google Shape;86;p15"/>
          <p:cNvSpPr/>
          <p:nvPr/>
        </p:nvSpPr>
        <p:spPr>
          <a:xfrm>
            <a:off x="4841325" y="3468850"/>
            <a:ext cx="2197200" cy="546300"/>
          </a:xfrm>
          <a:prstGeom prst="round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vi"/>
              <a:t>Hiện Thực</a:t>
            </a:r>
            <a:endParaRPr b="1"/>
          </a:p>
        </p:txBody>
      </p:sp>
      <p:sp>
        <p:nvSpPr>
          <p:cNvPr id="87" name="Google Shape;87;p15"/>
          <p:cNvSpPr txBox="1"/>
          <p:nvPr/>
        </p:nvSpPr>
        <p:spPr>
          <a:xfrm>
            <a:off x="1563875" y="383950"/>
            <a:ext cx="3535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600"/>
              <a:t>Tổng Quát Nội Dung</a:t>
            </a:r>
            <a:endParaRPr b="1" i="1" sz="1600"/>
          </a:p>
        </p:txBody>
      </p:sp>
      <p:sp>
        <p:nvSpPr>
          <p:cNvPr id="88" name="Google Shape;88;p15"/>
          <p:cNvSpPr/>
          <p:nvPr/>
        </p:nvSpPr>
        <p:spPr>
          <a:xfrm>
            <a:off x="5958275" y="4100000"/>
            <a:ext cx="2197200" cy="546300"/>
          </a:xfrm>
          <a:prstGeom prst="round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vi"/>
              <a:t>Kết Luận</a:t>
            </a:r>
            <a:endParaRPr b="1"/>
          </a:p>
        </p:txBody>
      </p:sp>
      <p:sp>
        <p:nvSpPr>
          <p:cNvPr id="89" name="Google Shape;89;p15"/>
          <p:cNvSpPr/>
          <p:nvPr/>
        </p:nvSpPr>
        <p:spPr>
          <a:xfrm>
            <a:off x="1085125" y="1560025"/>
            <a:ext cx="417600" cy="55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0" name="Google Shape;90;p15"/>
          <p:cNvSpPr/>
          <p:nvPr/>
        </p:nvSpPr>
        <p:spPr>
          <a:xfrm>
            <a:off x="2158200" y="2198875"/>
            <a:ext cx="417600" cy="55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1" name="Google Shape;91;p15"/>
          <p:cNvSpPr/>
          <p:nvPr/>
        </p:nvSpPr>
        <p:spPr>
          <a:xfrm>
            <a:off x="3292650" y="2818500"/>
            <a:ext cx="417600" cy="55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2" name="Google Shape;92;p15"/>
          <p:cNvSpPr/>
          <p:nvPr/>
        </p:nvSpPr>
        <p:spPr>
          <a:xfrm>
            <a:off x="4363200" y="3444275"/>
            <a:ext cx="417600" cy="55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3" name="Google Shape;93;p15"/>
          <p:cNvSpPr/>
          <p:nvPr/>
        </p:nvSpPr>
        <p:spPr>
          <a:xfrm>
            <a:off x="5487900" y="4093850"/>
            <a:ext cx="417600" cy="55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4" name="Google Shape;94;p15"/>
          <p:cNvSpPr txBox="1"/>
          <p:nvPr/>
        </p:nvSpPr>
        <p:spPr>
          <a:xfrm>
            <a:off x="4479350" y="749850"/>
            <a:ext cx="122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p>
        </p:txBody>
      </p:sp>
      <p:sp>
        <p:nvSpPr>
          <p:cNvPr id="95" name="Google Shape;95;p15"/>
          <p:cNvSpPr txBox="1"/>
          <p:nvPr/>
        </p:nvSpPr>
        <p:spPr>
          <a:xfrm>
            <a:off x="1085125" y="1639225"/>
            <a:ext cx="34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1.</a:t>
            </a:r>
            <a:endParaRPr b="1"/>
          </a:p>
        </p:txBody>
      </p:sp>
      <p:sp>
        <p:nvSpPr>
          <p:cNvPr id="96" name="Google Shape;96;p15"/>
          <p:cNvSpPr txBox="1"/>
          <p:nvPr/>
        </p:nvSpPr>
        <p:spPr>
          <a:xfrm>
            <a:off x="2196600" y="2278075"/>
            <a:ext cx="34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2</a:t>
            </a:r>
            <a:r>
              <a:rPr b="1" lang="vi"/>
              <a:t>.</a:t>
            </a:r>
            <a:endParaRPr b="1"/>
          </a:p>
        </p:txBody>
      </p:sp>
      <p:sp>
        <p:nvSpPr>
          <p:cNvPr id="97" name="Google Shape;97;p15"/>
          <p:cNvSpPr txBox="1"/>
          <p:nvPr/>
        </p:nvSpPr>
        <p:spPr>
          <a:xfrm>
            <a:off x="3331050" y="2897700"/>
            <a:ext cx="34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3</a:t>
            </a:r>
            <a:r>
              <a:rPr b="1" lang="vi"/>
              <a:t>.</a:t>
            </a:r>
            <a:endParaRPr b="1"/>
          </a:p>
        </p:txBody>
      </p:sp>
      <p:sp>
        <p:nvSpPr>
          <p:cNvPr id="98" name="Google Shape;98;p15"/>
          <p:cNvSpPr txBox="1"/>
          <p:nvPr/>
        </p:nvSpPr>
        <p:spPr>
          <a:xfrm>
            <a:off x="4401600" y="3541900"/>
            <a:ext cx="34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4</a:t>
            </a:r>
            <a:r>
              <a:rPr b="1" lang="vi"/>
              <a:t>.</a:t>
            </a:r>
            <a:endParaRPr b="1"/>
          </a:p>
        </p:txBody>
      </p:sp>
      <p:sp>
        <p:nvSpPr>
          <p:cNvPr id="99" name="Google Shape;99;p15"/>
          <p:cNvSpPr txBox="1"/>
          <p:nvPr/>
        </p:nvSpPr>
        <p:spPr>
          <a:xfrm>
            <a:off x="5526300" y="4173050"/>
            <a:ext cx="34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5</a:t>
            </a:r>
            <a:r>
              <a:rPr b="1" lang="vi"/>
              <a:t>.</a:t>
            </a:r>
            <a:endParaRPr b="1"/>
          </a:p>
        </p:txBody>
      </p:sp>
      <p:sp>
        <p:nvSpPr>
          <p:cNvPr id="100" name="Google Shape;100;p15"/>
          <p:cNvSpPr txBox="1"/>
          <p:nvPr/>
        </p:nvSpPr>
        <p:spPr>
          <a:xfrm>
            <a:off x="618575" y="4648800"/>
            <a:ext cx="10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Group 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100"/>
                                        <p:tgtEl>
                                          <p:spTgt spid="8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5"/>
                                        </p:tgtEl>
                                        <p:attrNameLst>
                                          <p:attrName>style.visibility</p:attrName>
                                        </p:attrNameLst>
                                      </p:cBhvr>
                                      <p:to>
                                        <p:strVal val="visible"/>
                                      </p:to>
                                    </p:set>
                                    <p:anim calcmode="lin" valueType="num">
                                      <p:cBhvr additive="base">
                                        <p:cTn dur="100"/>
                                        <p:tgtEl>
                                          <p:spTgt spid="95"/>
                                        </p:tgtEl>
                                        <p:attrNameLst>
                                          <p:attrName>ppt_x</p:attrName>
                                        </p:attrNameLst>
                                      </p:cBhvr>
                                      <p:tavLst>
                                        <p:tav fmla="" tm="0">
                                          <p:val>
                                            <p:strVal val="#ppt_x-1"/>
                                          </p:val>
                                        </p:tav>
                                        <p:tav fmla="" tm="100000">
                                          <p:val>
                                            <p:strVal val="#ppt_x"/>
                                          </p:val>
                                        </p:tav>
                                      </p:tavLst>
                                    </p:anim>
                                  </p:childTnLst>
                                </p:cTn>
                              </p:par>
                            </p:childTnLst>
                          </p:cTn>
                        </p:par>
                        <p:par>
                          <p:cTn fill="hold">
                            <p:stCondLst>
                              <p:cond delay="100"/>
                            </p:stCondLst>
                            <p:childTnLst>
                              <p:par>
                                <p:cTn fill="hold" nodeType="afterEffect" presetClass="entr" presetID="2" presetSubtype="8">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100"/>
                                        <p:tgtEl>
                                          <p:spTgt spid="8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100"/>
                                        <p:tgtEl>
                                          <p:spTgt spid="9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100"/>
                                        <p:tgtEl>
                                          <p:spTgt spid="90"/>
                                        </p:tgtEl>
                                        <p:attrNameLst>
                                          <p:attrName>ppt_x</p:attrName>
                                        </p:attrNameLst>
                                      </p:cBhvr>
                                      <p:tavLst>
                                        <p:tav fmla="" tm="0">
                                          <p:val>
                                            <p:strVal val="#ppt_x-1"/>
                                          </p:val>
                                        </p:tav>
                                        <p:tav fmla="" tm="100000">
                                          <p:val>
                                            <p:strVal val="#ppt_x"/>
                                          </p:val>
                                        </p:tav>
                                      </p:tavLst>
                                    </p:anim>
                                  </p:childTnLst>
                                </p:cTn>
                              </p:par>
                            </p:childTnLst>
                          </p:cTn>
                        </p:par>
                        <p:par>
                          <p:cTn fill="hold">
                            <p:stCondLst>
                              <p:cond delay="100"/>
                            </p:stCondLst>
                            <p:childTnLst>
                              <p:par>
                                <p:cTn fill="hold" nodeType="afterEffect" presetClass="entr" presetID="2" presetSubtype="8">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100"/>
                                        <p:tgtEl>
                                          <p:spTgt spid="8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100"/>
                                        <p:tgtEl>
                                          <p:spTgt spid="9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100"/>
                                        <p:tgtEl>
                                          <p:spTgt spid="91"/>
                                        </p:tgtEl>
                                        <p:attrNameLst>
                                          <p:attrName>ppt_x</p:attrName>
                                        </p:attrNameLst>
                                      </p:cBhvr>
                                      <p:tavLst>
                                        <p:tav fmla="" tm="0">
                                          <p:val>
                                            <p:strVal val="#ppt_x-1"/>
                                          </p:val>
                                        </p:tav>
                                        <p:tav fmla="" tm="100000">
                                          <p:val>
                                            <p:strVal val="#ppt_x"/>
                                          </p:val>
                                        </p:tav>
                                      </p:tavLst>
                                    </p:anim>
                                  </p:childTnLst>
                                </p:cTn>
                              </p:par>
                            </p:childTnLst>
                          </p:cTn>
                        </p:par>
                        <p:par>
                          <p:cTn fill="hold">
                            <p:stCondLst>
                              <p:cond delay="100"/>
                            </p:stCondLst>
                            <p:childTnLst>
                              <p:par>
                                <p:cTn fill="hold" nodeType="afterEffect" presetClass="entr" presetID="2" presetSubtype="8">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100"/>
                                        <p:tgtEl>
                                          <p:spTgt spid="8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100"/>
                                        <p:tgtEl>
                                          <p:spTgt spid="9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100"/>
                                        <p:tgtEl>
                                          <p:spTgt spid="92"/>
                                        </p:tgtEl>
                                        <p:attrNameLst>
                                          <p:attrName>ppt_x</p:attrName>
                                        </p:attrNameLst>
                                      </p:cBhvr>
                                      <p:tavLst>
                                        <p:tav fmla="" tm="0">
                                          <p:val>
                                            <p:strVal val="#ppt_x-1"/>
                                          </p:val>
                                        </p:tav>
                                        <p:tav fmla="" tm="100000">
                                          <p:val>
                                            <p:strVal val="#ppt_x"/>
                                          </p:val>
                                        </p:tav>
                                      </p:tavLst>
                                    </p:anim>
                                  </p:childTnLst>
                                </p:cTn>
                              </p:par>
                            </p:childTnLst>
                          </p:cTn>
                        </p:par>
                        <p:par>
                          <p:cTn fill="hold">
                            <p:stCondLst>
                              <p:cond delay="100"/>
                            </p:stCondLst>
                            <p:childTnLst>
                              <p:par>
                                <p:cTn fill="hold" nodeType="afterEffect" presetClass="entr" presetID="2" presetSubtype="8">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100"/>
                                        <p:tgtEl>
                                          <p:spTgt spid="8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100"/>
                                        <p:tgtEl>
                                          <p:spTgt spid="9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100"/>
                                        <p:tgtEl>
                                          <p:spTgt spid="93"/>
                                        </p:tgtEl>
                                        <p:attrNameLst>
                                          <p:attrName>ppt_x</p:attrName>
                                        </p:attrNameLst>
                                      </p:cBhvr>
                                      <p:tavLst>
                                        <p:tav fmla="" tm="0">
                                          <p:val>
                                            <p:strVal val="#ppt_x-1"/>
                                          </p:val>
                                        </p:tav>
                                        <p:tav fmla="" tm="100000">
                                          <p:val>
                                            <p:strVal val="#ppt_x"/>
                                          </p:val>
                                        </p:tav>
                                      </p:tavLst>
                                    </p:anim>
                                  </p:childTnLst>
                                </p:cTn>
                              </p:par>
                            </p:childTnLst>
                          </p:cTn>
                        </p:par>
                        <p:par>
                          <p:cTn fill="hold">
                            <p:stCondLst>
                              <p:cond delay="100"/>
                            </p:stCondLst>
                            <p:childTnLst>
                              <p:par>
                                <p:cTn fill="hold" nodeType="afterEffect" presetClass="entr" presetID="2" presetSubtype="8">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100"/>
                                        <p:tgtEl>
                                          <p:spTgt spid="8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16"/>
          <p:cNvSpPr/>
          <p:nvPr/>
        </p:nvSpPr>
        <p:spPr>
          <a:xfrm>
            <a:off x="0"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214800"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403775"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1390775" y="326350"/>
            <a:ext cx="62700" cy="54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txBox="1"/>
          <p:nvPr/>
        </p:nvSpPr>
        <p:spPr>
          <a:xfrm>
            <a:off x="1483025" y="383950"/>
            <a:ext cx="1161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600"/>
              <a:t>Giới thiệu</a:t>
            </a:r>
            <a:endParaRPr b="1" i="1" sz="1600"/>
          </a:p>
        </p:txBody>
      </p:sp>
      <p:sp>
        <p:nvSpPr>
          <p:cNvPr id="110" name="Google Shape;110;p16"/>
          <p:cNvSpPr/>
          <p:nvPr/>
        </p:nvSpPr>
        <p:spPr>
          <a:xfrm flipH="1">
            <a:off x="4344300" y="2615725"/>
            <a:ext cx="4247400" cy="13911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vi" sz="1200">
                <a:solidFill>
                  <a:schemeClr val="dk1"/>
                </a:solidFill>
                <a:latin typeface="Roboto"/>
                <a:ea typeface="Roboto"/>
                <a:cs typeface="Roboto"/>
                <a:sym typeface="Roboto"/>
              </a:rPr>
              <a:t>Ngành công nghệ thông tin đang phát triển mạnh mẽ, và để quản lý mặt hàng hiệu quả hơn, nhóm đã chọn đề tài xây dựng phần mềm có giao diện thân thiện, dễ sử dụng và tốc độ thực hiện nhanh để đáp ứng nhu cầu của người dùng.</a:t>
            </a:r>
            <a:endParaRPr>
              <a:solidFill>
                <a:schemeClr val="dk1"/>
              </a:solidFill>
            </a:endParaRPr>
          </a:p>
        </p:txBody>
      </p:sp>
      <p:sp>
        <p:nvSpPr>
          <p:cNvPr id="111" name="Google Shape;111;p16"/>
          <p:cNvSpPr/>
          <p:nvPr/>
        </p:nvSpPr>
        <p:spPr>
          <a:xfrm>
            <a:off x="1483025" y="1104750"/>
            <a:ext cx="3952800" cy="10680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200">
                <a:solidFill>
                  <a:schemeClr val="dk1"/>
                </a:solidFill>
                <a:latin typeface="Roboto"/>
                <a:ea typeface="Roboto"/>
                <a:cs typeface="Roboto"/>
                <a:sym typeface="Roboto"/>
              </a:rPr>
              <a:t>Vì sao chúng ta lại cần một phần mềm quản lý kho sách giáo khoa ?</a:t>
            </a:r>
            <a:endParaRPr sz="1200">
              <a:solidFill>
                <a:schemeClr val="dk1"/>
              </a:solidFill>
              <a:latin typeface="Roboto"/>
              <a:ea typeface="Roboto"/>
              <a:cs typeface="Roboto"/>
              <a:sym typeface="Roboto"/>
            </a:endParaRPr>
          </a:p>
        </p:txBody>
      </p:sp>
      <p:sp>
        <p:nvSpPr>
          <p:cNvPr id="112" name="Google Shape;112;p16"/>
          <p:cNvSpPr txBox="1"/>
          <p:nvPr/>
        </p:nvSpPr>
        <p:spPr>
          <a:xfrm>
            <a:off x="618575" y="4648800"/>
            <a:ext cx="10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Group 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1000"/>
                                        <p:tgtEl>
                                          <p:spTgt spid="11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1000"/>
                                        <p:tgtEl>
                                          <p:spTgt spid="11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sp>
        <p:nvSpPr>
          <p:cNvPr id="117" name="Google Shape;117;p17"/>
          <p:cNvSpPr/>
          <p:nvPr/>
        </p:nvSpPr>
        <p:spPr>
          <a:xfrm>
            <a:off x="0"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214800"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403775"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1390775" y="326350"/>
            <a:ext cx="62700" cy="54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txBox="1"/>
          <p:nvPr/>
        </p:nvSpPr>
        <p:spPr>
          <a:xfrm>
            <a:off x="1483025" y="383950"/>
            <a:ext cx="2124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600"/>
              <a:t>Phạm vi của đề tài</a:t>
            </a:r>
            <a:endParaRPr b="1" i="1" sz="1600"/>
          </a:p>
        </p:txBody>
      </p:sp>
      <p:sp>
        <p:nvSpPr>
          <p:cNvPr id="122" name="Google Shape;122;p17"/>
          <p:cNvSpPr/>
          <p:nvPr/>
        </p:nvSpPr>
        <p:spPr>
          <a:xfrm>
            <a:off x="1483025" y="1178575"/>
            <a:ext cx="3076200" cy="2369100"/>
          </a:xfrm>
          <a:prstGeom prst="rect">
            <a:avLst/>
          </a:prstGeom>
          <a:solidFill>
            <a:schemeClr val="accent3"/>
          </a:solid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vi"/>
              <a:t>Phần mềm sắp được xây dựng sau đây sẽ cung cấp cho bộ phận quản lý kho những công cụ như tìm kiếm, tra cứu, thêm, xóa,..... thông tin của các loại sách giáo khoa.</a:t>
            </a:r>
            <a:endParaRPr/>
          </a:p>
          <a:p>
            <a:pPr indent="457200" lvl="0" marL="0" rtl="0" algn="l">
              <a:spcBef>
                <a:spcPts val="0"/>
              </a:spcBef>
              <a:spcAft>
                <a:spcPts val="0"/>
              </a:spcAft>
              <a:buNone/>
            </a:pPr>
            <a:r>
              <a:rPr lang="vi"/>
              <a:t>Phần mềm này sẽ được ứng dụng tại các khoa quản lý sách nói chung và kho quản lý sách giáo khoa nói riêng.</a:t>
            </a:r>
            <a:br>
              <a:rPr lang="vi"/>
            </a:br>
            <a:endParaRPr/>
          </a:p>
        </p:txBody>
      </p:sp>
      <p:pic>
        <p:nvPicPr>
          <p:cNvPr id="123" name="Google Shape;123;p17"/>
          <p:cNvPicPr preferRelativeResize="0"/>
          <p:nvPr/>
        </p:nvPicPr>
        <p:blipFill rotWithShape="1">
          <a:blip r:embed="rId3">
            <a:alphaModFix/>
          </a:blip>
          <a:srcRect b="-9170" l="0" r="0" t="9170"/>
          <a:stretch/>
        </p:blipFill>
        <p:spPr>
          <a:xfrm>
            <a:off x="4682475" y="1437300"/>
            <a:ext cx="4175375" cy="2142100"/>
          </a:xfrm>
          <a:prstGeom prst="rect">
            <a:avLst/>
          </a:prstGeom>
          <a:noFill/>
          <a:ln>
            <a:noFill/>
          </a:ln>
          <a:effectLst>
            <a:outerShdw blurRad="57150" rotWithShape="0" algn="bl" dir="15000000" dist="19050">
              <a:srgbClr val="000000"/>
            </a:outerShdw>
          </a:effectLst>
        </p:spPr>
      </p:pic>
      <p:sp>
        <p:nvSpPr>
          <p:cNvPr id="124" name="Google Shape;124;p17"/>
          <p:cNvSpPr txBox="1"/>
          <p:nvPr/>
        </p:nvSpPr>
        <p:spPr>
          <a:xfrm>
            <a:off x="972025" y="399400"/>
            <a:ext cx="42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1.</a:t>
            </a:r>
            <a:endParaRPr b="1"/>
          </a:p>
        </p:txBody>
      </p:sp>
      <p:sp>
        <p:nvSpPr>
          <p:cNvPr id="125" name="Google Shape;125;p17"/>
          <p:cNvSpPr txBox="1"/>
          <p:nvPr/>
        </p:nvSpPr>
        <p:spPr>
          <a:xfrm>
            <a:off x="618575" y="4648800"/>
            <a:ext cx="10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Group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18"/>
          <p:cNvSpPr/>
          <p:nvPr/>
        </p:nvSpPr>
        <p:spPr>
          <a:xfrm>
            <a:off x="0"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214800"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403775"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1390775" y="326350"/>
            <a:ext cx="62700" cy="54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txBox="1"/>
          <p:nvPr/>
        </p:nvSpPr>
        <p:spPr>
          <a:xfrm>
            <a:off x="1483025" y="383950"/>
            <a:ext cx="2075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600"/>
              <a:t>Khái niệm chung </a:t>
            </a:r>
            <a:endParaRPr b="1" i="1" sz="1600"/>
          </a:p>
        </p:txBody>
      </p:sp>
      <p:sp>
        <p:nvSpPr>
          <p:cNvPr id="135" name="Google Shape;135;p18"/>
          <p:cNvSpPr/>
          <p:nvPr/>
        </p:nvSpPr>
        <p:spPr>
          <a:xfrm>
            <a:off x="4473800" y="700775"/>
            <a:ext cx="3228600" cy="17568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7800000"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i="1" lang="vi" sz="1300">
                <a:solidFill>
                  <a:schemeClr val="dk1"/>
                </a:solidFill>
                <a:latin typeface="Roboto"/>
                <a:ea typeface="Roboto"/>
                <a:cs typeface="Roboto"/>
                <a:sym typeface="Roboto"/>
              </a:rPr>
              <a:t>UML Là gì ?</a:t>
            </a:r>
            <a:endParaRPr b="1" i="1" sz="1300">
              <a:solidFill>
                <a:schemeClr val="dk1"/>
              </a:solidFill>
              <a:latin typeface="Roboto"/>
              <a:ea typeface="Roboto"/>
              <a:cs typeface="Roboto"/>
              <a:sym typeface="Roboto"/>
            </a:endParaRPr>
          </a:p>
          <a:p>
            <a:pPr indent="457200" lvl="0" marL="0" rtl="0" algn="l">
              <a:spcBef>
                <a:spcPts val="0"/>
              </a:spcBef>
              <a:spcAft>
                <a:spcPts val="0"/>
              </a:spcAft>
              <a:buNone/>
            </a:pPr>
            <a:r>
              <a:rPr lang="vi" sz="1300">
                <a:solidFill>
                  <a:schemeClr val="dk1"/>
                </a:solidFill>
                <a:latin typeface="Roboto"/>
                <a:ea typeface="Roboto"/>
                <a:cs typeface="Roboto"/>
                <a:sym typeface="Roboto"/>
              </a:rPr>
              <a:t>UML (Unified Modeling Language) là ngôn ngữ mô hình hóa, giúp mô tả và thiết kế các hệ thống phần mềm. </a:t>
            </a:r>
            <a:endParaRPr sz="1300">
              <a:solidFill>
                <a:schemeClr val="dk1"/>
              </a:solidFill>
              <a:latin typeface="Roboto"/>
              <a:ea typeface="Roboto"/>
              <a:cs typeface="Roboto"/>
              <a:sym typeface="Roboto"/>
            </a:endParaRPr>
          </a:p>
          <a:p>
            <a:pPr indent="457200" lvl="0" marL="0" rtl="0" algn="l">
              <a:spcBef>
                <a:spcPts val="0"/>
              </a:spcBef>
              <a:spcAft>
                <a:spcPts val="0"/>
              </a:spcAft>
              <a:buNone/>
            </a:pPr>
            <a:r>
              <a:rPr lang="vi" sz="1300">
                <a:solidFill>
                  <a:schemeClr val="dk1"/>
                </a:solidFill>
                <a:latin typeface="Roboto"/>
                <a:ea typeface="Roboto"/>
                <a:cs typeface="Roboto"/>
                <a:sym typeface="Roboto"/>
              </a:rPr>
              <a:t>Nó bao gồm các loại biểu đồ khác nhau để đại diện cho các phần của hệ thống và các mối quan hệ giữa chúng. </a:t>
            </a:r>
            <a:endParaRPr sz="1300">
              <a:solidFill>
                <a:schemeClr val="dk1"/>
              </a:solidFill>
            </a:endParaRPr>
          </a:p>
        </p:txBody>
      </p:sp>
      <p:sp>
        <p:nvSpPr>
          <p:cNvPr id="136" name="Google Shape;136;p18"/>
          <p:cNvSpPr/>
          <p:nvPr/>
        </p:nvSpPr>
        <p:spPr>
          <a:xfrm>
            <a:off x="1189550" y="2922775"/>
            <a:ext cx="3228600" cy="17568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12120000" dist="19050">
              <a:srgbClr val="000000"/>
            </a:outerShdw>
          </a:effectLst>
        </p:spPr>
        <p:txBody>
          <a:bodyPr anchorCtr="0" anchor="ctr" bIns="91425" lIns="91425" spcFirstLastPara="1" rIns="91425" wrap="square" tIns="91425">
            <a:noAutofit/>
          </a:bodyPr>
          <a:lstStyle/>
          <a:p>
            <a:pPr indent="0" lvl="0" marL="0" rtl="0" algn="just">
              <a:spcBef>
                <a:spcPts val="0"/>
              </a:spcBef>
              <a:spcAft>
                <a:spcPts val="0"/>
              </a:spcAft>
              <a:buNone/>
            </a:pPr>
            <a:r>
              <a:rPr b="1" i="1" lang="vi"/>
              <a:t>Ngôn ngữ Java: </a:t>
            </a:r>
            <a:endParaRPr b="1" i="1"/>
          </a:p>
          <a:p>
            <a:pPr indent="457200" lvl="0" marL="0" rtl="0" algn="just">
              <a:spcBef>
                <a:spcPts val="0"/>
              </a:spcBef>
              <a:spcAft>
                <a:spcPts val="0"/>
              </a:spcAft>
              <a:buNone/>
            </a:pPr>
            <a:r>
              <a:t/>
            </a:r>
            <a:endParaRPr b="1"/>
          </a:p>
          <a:p>
            <a:pPr indent="457200" lvl="0" marL="0" rtl="0" algn="just">
              <a:spcBef>
                <a:spcPts val="0"/>
              </a:spcBef>
              <a:spcAft>
                <a:spcPts val="0"/>
              </a:spcAft>
              <a:buNone/>
            </a:pPr>
            <a:r>
              <a:rPr lang="vi"/>
              <a:t>Java được biết đến là ngôn ngữ lập trình bậc cao, hướng đối tượng</a:t>
            </a:r>
            <a:endParaRPr/>
          </a:p>
          <a:p>
            <a:pPr indent="0" lvl="0" marL="0" rtl="0" algn="just">
              <a:spcBef>
                <a:spcPts val="0"/>
              </a:spcBef>
              <a:spcAft>
                <a:spcPts val="0"/>
              </a:spcAft>
              <a:buNone/>
            </a:pPr>
            <a:r>
              <a:rPr lang="vi"/>
              <a:t>và giúp bảo mật mạnh mẽ, và còn được định nghĩa là một Platform.</a:t>
            </a:r>
            <a:endParaRPr/>
          </a:p>
        </p:txBody>
      </p:sp>
      <p:pic>
        <p:nvPicPr>
          <p:cNvPr id="137" name="Google Shape;137;p18"/>
          <p:cNvPicPr preferRelativeResize="0"/>
          <p:nvPr/>
        </p:nvPicPr>
        <p:blipFill>
          <a:blip r:embed="rId3">
            <a:alphaModFix/>
          </a:blip>
          <a:stretch>
            <a:fillRect/>
          </a:stretch>
        </p:blipFill>
        <p:spPr>
          <a:xfrm>
            <a:off x="1395625" y="904225"/>
            <a:ext cx="1964025" cy="1145200"/>
          </a:xfrm>
          <a:prstGeom prst="rect">
            <a:avLst/>
          </a:prstGeom>
          <a:noFill/>
          <a:ln>
            <a:noFill/>
          </a:ln>
          <a:effectLst>
            <a:outerShdw blurRad="57150" rotWithShape="0" algn="bl" dir="16140000" dist="19050">
              <a:srgbClr val="000000"/>
            </a:outerShdw>
          </a:effectLst>
        </p:spPr>
      </p:pic>
      <p:pic>
        <p:nvPicPr>
          <p:cNvPr id="138" name="Google Shape;138;p18"/>
          <p:cNvPicPr preferRelativeResize="0"/>
          <p:nvPr/>
        </p:nvPicPr>
        <p:blipFill>
          <a:blip r:embed="rId4">
            <a:alphaModFix/>
          </a:blip>
          <a:stretch>
            <a:fillRect/>
          </a:stretch>
        </p:blipFill>
        <p:spPr>
          <a:xfrm>
            <a:off x="5516975" y="3120050"/>
            <a:ext cx="2838025" cy="1362250"/>
          </a:xfrm>
          <a:prstGeom prst="rect">
            <a:avLst/>
          </a:prstGeom>
          <a:noFill/>
          <a:ln>
            <a:noFill/>
          </a:ln>
          <a:effectLst>
            <a:outerShdw blurRad="57150" rotWithShape="0" algn="bl" dir="11700000" dist="19050">
              <a:srgbClr val="000000"/>
            </a:outerShdw>
          </a:effectLst>
        </p:spPr>
      </p:pic>
      <p:sp>
        <p:nvSpPr>
          <p:cNvPr id="139" name="Google Shape;139;p18"/>
          <p:cNvSpPr/>
          <p:nvPr/>
        </p:nvSpPr>
        <p:spPr>
          <a:xfrm>
            <a:off x="3994450" y="1289975"/>
            <a:ext cx="423600" cy="3684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3704925" y="1292625"/>
            <a:ext cx="423600" cy="3684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3417500" y="1289975"/>
            <a:ext cx="423600" cy="3684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flipH="1">
            <a:off x="5053175" y="3616975"/>
            <a:ext cx="423600" cy="3684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flipH="1">
            <a:off x="4755763" y="3616975"/>
            <a:ext cx="423600" cy="3684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flipH="1">
            <a:off x="4473800" y="3616975"/>
            <a:ext cx="423600" cy="3684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txBox="1"/>
          <p:nvPr/>
        </p:nvSpPr>
        <p:spPr>
          <a:xfrm>
            <a:off x="972025" y="399400"/>
            <a:ext cx="42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1.</a:t>
            </a:r>
            <a:endParaRPr b="1"/>
          </a:p>
        </p:txBody>
      </p:sp>
      <p:sp>
        <p:nvSpPr>
          <p:cNvPr id="146" name="Google Shape;146;p18"/>
          <p:cNvSpPr txBox="1"/>
          <p:nvPr/>
        </p:nvSpPr>
        <p:spPr>
          <a:xfrm>
            <a:off x="618575" y="4648800"/>
            <a:ext cx="10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Group 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1000"/>
                                        <p:tgtEl>
                                          <p:spTgt spid="137"/>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1000"/>
                                        <p:tgtEl>
                                          <p:spTgt spid="138"/>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19"/>
          <p:cNvSpPr/>
          <p:nvPr/>
        </p:nvSpPr>
        <p:spPr>
          <a:xfrm>
            <a:off x="0"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a:off x="214800"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a:off x="403775"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a:off x="1390775" y="326350"/>
            <a:ext cx="62700" cy="54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
          <p:cNvSpPr txBox="1"/>
          <p:nvPr/>
        </p:nvSpPr>
        <p:spPr>
          <a:xfrm>
            <a:off x="1453475" y="260950"/>
            <a:ext cx="2572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600"/>
              <a:t>Phân tích yêu cầu của Phần mềm</a:t>
            </a:r>
            <a:endParaRPr b="1" i="1" sz="1600"/>
          </a:p>
        </p:txBody>
      </p:sp>
      <p:sp>
        <p:nvSpPr>
          <p:cNvPr id="156" name="Google Shape;156;p19"/>
          <p:cNvSpPr txBox="1"/>
          <p:nvPr/>
        </p:nvSpPr>
        <p:spPr>
          <a:xfrm>
            <a:off x="972025" y="399400"/>
            <a:ext cx="42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2</a:t>
            </a:r>
            <a:r>
              <a:rPr b="1" lang="vi"/>
              <a:t>.</a:t>
            </a:r>
            <a:endParaRPr b="1"/>
          </a:p>
        </p:txBody>
      </p:sp>
      <p:sp>
        <p:nvSpPr>
          <p:cNvPr id="157" name="Google Shape;157;p19"/>
          <p:cNvSpPr/>
          <p:nvPr/>
        </p:nvSpPr>
        <p:spPr>
          <a:xfrm>
            <a:off x="1453475" y="1154950"/>
            <a:ext cx="5352000" cy="2884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AutoNum type="arabicPeriod"/>
            </a:pPr>
            <a:r>
              <a:rPr lang="vi">
                <a:solidFill>
                  <a:schemeClr val="lt1"/>
                </a:solidFill>
              </a:rPr>
              <a:t>Xây dựng được phần mềm quản lý kho sản phẩm giúp cho người quản lý tiết kiệm thời gian và có</a:t>
            </a:r>
            <a:endParaRPr>
              <a:solidFill>
                <a:schemeClr val="lt1"/>
              </a:solidFill>
            </a:endParaRPr>
          </a:p>
          <a:p>
            <a:pPr indent="0" lvl="0" marL="0" rtl="0" algn="l">
              <a:spcBef>
                <a:spcPts val="0"/>
              </a:spcBef>
              <a:spcAft>
                <a:spcPts val="0"/>
              </a:spcAft>
              <a:buClr>
                <a:schemeClr val="dk1"/>
              </a:buClr>
              <a:buSzPts val="1100"/>
              <a:buFont typeface="Arial"/>
              <a:buNone/>
            </a:pPr>
            <a:r>
              <a:rPr lang="vi">
                <a:solidFill>
                  <a:schemeClr val="lt1"/>
                </a:solidFill>
              </a:rPr>
              <a:t>thể quản lý được kho hàng của mình ở mọi nơi.</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vi">
                <a:solidFill>
                  <a:schemeClr val="lt1"/>
                </a:solidFill>
              </a:rPr>
              <a:t>2. 	</a:t>
            </a:r>
            <a:r>
              <a:rPr lang="vi">
                <a:solidFill>
                  <a:schemeClr val="lt1"/>
                </a:solidFill>
              </a:rPr>
              <a:t>Giới thiệu tổng quát về phần mềm</a:t>
            </a:r>
            <a:endParaRPr>
              <a:solidFill>
                <a:schemeClr val="lt1"/>
              </a:solidFill>
            </a:endParaRPr>
          </a:p>
          <a:p>
            <a:pPr indent="0" lvl="0" marL="0" rtl="0" algn="l">
              <a:spcBef>
                <a:spcPts val="0"/>
              </a:spcBef>
              <a:spcAft>
                <a:spcPts val="0"/>
              </a:spcAft>
              <a:buNone/>
            </a:pPr>
            <a:r>
              <a:rPr lang="vi">
                <a:solidFill>
                  <a:schemeClr val="lt1"/>
                </a:solidFill>
              </a:rPr>
              <a:t>3.	Các quyển sách ( đối tượng ) trong việc quản lý sách sẽ co các thuộc tính như mã sách, tên sách,...</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vi">
                <a:solidFill>
                  <a:schemeClr val="lt1"/>
                </a:solidFill>
              </a:rPr>
              <a:t>4.	</a:t>
            </a:r>
            <a:r>
              <a:rPr lang="vi">
                <a:solidFill>
                  <a:schemeClr val="lt1"/>
                </a:solidFill>
              </a:rPr>
              <a:t>Mô tả chức năng:  quản lý sản phẩm, thống kê,quản lý hóa đơn, thoát.</a:t>
            </a:r>
            <a:endParaRPr>
              <a:solidFill>
                <a:schemeClr val="lt1"/>
              </a:solidFill>
            </a:endParaRPr>
          </a:p>
        </p:txBody>
      </p:sp>
      <p:sp>
        <p:nvSpPr>
          <p:cNvPr id="158" name="Google Shape;158;p19"/>
          <p:cNvSpPr/>
          <p:nvPr/>
        </p:nvSpPr>
        <p:spPr>
          <a:xfrm flipH="1">
            <a:off x="8554800" y="4554300"/>
            <a:ext cx="589200" cy="589200"/>
          </a:xfrm>
          <a:prstGeom prst="rtTriangl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txBox="1"/>
          <p:nvPr/>
        </p:nvSpPr>
        <p:spPr>
          <a:xfrm>
            <a:off x="618575" y="4648800"/>
            <a:ext cx="10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Group 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sp>
        <p:nvSpPr>
          <p:cNvPr id="164" name="Google Shape;164;p20"/>
          <p:cNvSpPr/>
          <p:nvPr/>
        </p:nvSpPr>
        <p:spPr>
          <a:xfrm>
            <a:off x="0"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a:off x="214800"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403775"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a:off x="1390775" y="326350"/>
            <a:ext cx="62700" cy="54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txBox="1"/>
          <p:nvPr/>
        </p:nvSpPr>
        <p:spPr>
          <a:xfrm>
            <a:off x="1453475" y="260950"/>
            <a:ext cx="2572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600"/>
              <a:t>Chức năng của phần mềm </a:t>
            </a:r>
            <a:endParaRPr b="1" i="1" sz="1600"/>
          </a:p>
        </p:txBody>
      </p:sp>
      <p:sp>
        <p:nvSpPr>
          <p:cNvPr id="169" name="Google Shape;169;p20"/>
          <p:cNvSpPr txBox="1"/>
          <p:nvPr/>
        </p:nvSpPr>
        <p:spPr>
          <a:xfrm>
            <a:off x="972025" y="399400"/>
            <a:ext cx="42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2.</a:t>
            </a:r>
            <a:endParaRPr b="1"/>
          </a:p>
        </p:txBody>
      </p:sp>
      <p:sp>
        <p:nvSpPr>
          <p:cNvPr id="170" name="Google Shape;170;p20"/>
          <p:cNvSpPr/>
          <p:nvPr/>
        </p:nvSpPr>
        <p:spPr>
          <a:xfrm flipH="1">
            <a:off x="8554800" y="4554300"/>
            <a:ext cx="589200" cy="589200"/>
          </a:xfrm>
          <a:prstGeom prst="rtTriangl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txBox="1"/>
          <p:nvPr/>
        </p:nvSpPr>
        <p:spPr>
          <a:xfrm>
            <a:off x="618575" y="4648800"/>
            <a:ext cx="10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Group 2</a:t>
            </a:r>
            <a:endParaRPr/>
          </a:p>
        </p:txBody>
      </p:sp>
      <p:sp>
        <p:nvSpPr>
          <p:cNvPr id="172" name="Google Shape;172;p20"/>
          <p:cNvSpPr/>
          <p:nvPr/>
        </p:nvSpPr>
        <p:spPr>
          <a:xfrm>
            <a:off x="2582750" y="829650"/>
            <a:ext cx="4118400" cy="3658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txBox="1"/>
          <p:nvPr/>
        </p:nvSpPr>
        <p:spPr>
          <a:xfrm>
            <a:off x="2684550" y="1154950"/>
            <a:ext cx="37749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Char char="●"/>
            </a:pPr>
            <a:r>
              <a:rPr lang="vi">
                <a:solidFill>
                  <a:schemeClr val="lt1"/>
                </a:solidFill>
              </a:rPr>
              <a:t>Nhập /Xuất thông tin của sách</a:t>
            </a:r>
            <a:endParaRPr>
              <a:solidFill>
                <a:schemeClr val="lt1"/>
              </a:solidFill>
            </a:endParaRPr>
          </a:p>
          <a:p>
            <a:pPr indent="-317500" lvl="0" marL="457200" rtl="0" algn="l">
              <a:spcBef>
                <a:spcPts val="0"/>
              </a:spcBef>
              <a:spcAft>
                <a:spcPts val="0"/>
              </a:spcAft>
              <a:buClr>
                <a:schemeClr val="lt1"/>
              </a:buClr>
              <a:buSzPts val="1400"/>
              <a:buChar char="●"/>
            </a:pPr>
            <a:r>
              <a:rPr lang="vi">
                <a:solidFill>
                  <a:schemeClr val="lt1"/>
                </a:solidFill>
              </a:rPr>
              <a:t>Tìm kiếm sách theo tên/ theo mã sách</a:t>
            </a:r>
            <a:endParaRPr>
              <a:solidFill>
                <a:schemeClr val="lt1"/>
              </a:solidFill>
            </a:endParaRPr>
          </a:p>
          <a:p>
            <a:pPr indent="-317500" lvl="0" marL="457200" rtl="0" algn="l">
              <a:spcBef>
                <a:spcPts val="0"/>
              </a:spcBef>
              <a:spcAft>
                <a:spcPts val="0"/>
              </a:spcAft>
              <a:buClr>
                <a:schemeClr val="lt1"/>
              </a:buClr>
              <a:buSzPts val="1400"/>
              <a:buChar char="●"/>
            </a:pPr>
            <a:r>
              <a:rPr lang="vi">
                <a:solidFill>
                  <a:schemeClr val="lt1"/>
                </a:solidFill>
              </a:rPr>
              <a:t>Xóa sách theo tên/ theo mã</a:t>
            </a:r>
            <a:endParaRPr>
              <a:solidFill>
                <a:schemeClr val="lt1"/>
              </a:solidFill>
            </a:endParaRPr>
          </a:p>
          <a:p>
            <a:pPr indent="-317500" lvl="0" marL="457200" rtl="0" algn="l">
              <a:spcBef>
                <a:spcPts val="0"/>
              </a:spcBef>
              <a:spcAft>
                <a:spcPts val="0"/>
              </a:spcAft>
              <a:buClr>
                <a:schemeClr val="lt1"/>
              </a:buClr>
              <a:buSzPts val="1400"/>
              <a:buChar char="●"/>
            </a:pPr>
            <a:r>
              <a:rPr lang="vi">
                <a:solidFill>
                  <a:schemeClr val="lt1"/>
                </a:solidFill>
              </a:rPr>
              <a:t>In toàn bộ thông tin trong kho</a:t>
            </a:r>
            <a:endParaRPr>
              <a:solidFill>
                <a:schemeClr val="lt1"/>
              </a:solidFill>
            </a:endParaRPr>
          </a:p>
          <a:p>
            <a:pPr indent="-317500" lvl="0" marL="457200" rtl="0" algn="l">
              <a:spcBef>
                <a:spcPts val="0"/>
              </a:spcBef>
              <a:spcAft>
                <a:spcPts val="0"/>
              </a:spcAft>
              <a:buClr>
                <a:schemeClr val="lt1"/>
              </a:buClr>
              <a:buSzPts val="1400"/>
              <a:buChar char="●"/>
            </a:pPr>
            <a:r>
              <a:rPr lang="vi">
                <a:solidFill>
                  <a:schemeClr val="lt1"/>
                </a:solidFill>
              </a:rPr>
              <a:t>In thông tin theo phân loại</a:t>
            </a:r>
            <a:endParaRPr>
              <a:solidFill>
                <a:schemeClr val="lt1"/>
              </a:solidFill>
            </a:endParaRPr>
          </a:p>
          <a:p>
            <a:pPr indent="-317500" lvl="0" marL="457200" rtl="0" algn="l">
              <a:spcBef>
                <a:spcPts val="0"/>
              </a:spcBef>
              <a:spcAft>
                <a:spcPts val="0"/>
              </a:spcAft>
              <a:buClr>
                <a:schemeClr val="lt1"/>
              </a:buClr>
              <a:buSzPts val="1400"/>
              <a:buChar char="●"/>
            </a:pPr>
            <a:r>
              <a:rPr lang="vi">
                <a:solidFill>
                  <a:schemeClr val="lt1"/>
                </a:solidFill>
              </a:rPr>
              <a:t>Thống kê số lượng sách có trong kho của từng loại / tất cả các loại</a:t>
            </a:r>
            <a:endParaRPr>
              <a:solidFill>
                <a:schemeClr val="lt1"/>
              </a:solidFill>
            </a:endParaRPr>
          </a:p>
          <a:p>
            <a:pPr indent="-317500" lvl="0" marL="457200" rtl="0" algn="l">
              <a:spcBef>
                <a:spcPts val="0"/>
              </a:spcBef>
              <a:spcAft>
                <a:spcPts val="0"/>
              </a:spcAft>
              <a:buClr>
                <a:schemeClr val="lt1"/>
              </a:buClr>
              <a:buSzPts val="1400"/>
              <a:buChar char="●"/>
            </a:pPr>
            <a:r>
              <a:rPr lang="vi">
                <a:solidFill>
                  <a:schemeClr val="lt1"/>
                </a:solidFill>
              </a:rPr>
              <a:t>Chỉnh sửa thông tin theo mã sách ( nếu thông tin nhập vào có sai sót)</a:t>
            </a:r>
            <a:endParaRPr>
              <a:solidFill>
                <a:schemeClr val="lt1"/>
              </a:solidFill>
            </a:endParaRPr>
          </a:p>
          <a:p>
            <a:pPr indent="-317500" lvl="0" marL="457200" rtl="0" algn="l">
              <a:spcBef>
                <a:spcPts val="0"/>
              </a:spcBef>
              <a:spcAft>
                <a:spcPts val="0"/>
              </a:spcAft>
              <a:buClr>
                <a:schemeClr val="lt1"/>
              </a:buClr>
              <a:buSzPts val="1400"/>
              <a:buChar char="●"/>
            </a:pPr>
            <a:r>
              <a:rPr lang="vi">
                <a:solidFill>
                  <a:schemeClr val="lt1"/>
                </a:solidFill>
              </a:rPr>
              <a:t>Sắp xếp sách theo thứ tăng/giảm dần theo số lượng và mã sách</a:t>
            </a:r>
            <a:endParaRPr>
              <a:solidFill>
                <a:schemeClr val="lt1"/>
              </a:solidFill>
            </a:endParaRPr>
          </a:p>
          <a:p>
            <a:pPr indent="-317500" lvl="0" marL="457200" rtl="0" algn="l">
              <a:spcBef>
                <a:spcPts val="0"/>
              </a:spcBef>
              <a:spcAft>
                <a:spcPts val="0"/>
              </a:spcAft>
              <a:buClr>
                <a:schemeClr val="lt1"/>
              </a:buClr>
              <a:buSzPts val="1400"/>
              <a:buChar char="●"/>
            </a:pPr>
            <a:r>
              <a:rPr lang="vi">
                <a:solidFill>
                  <a:schemeClr val="lt1"/>
                </a:solidFill>
              </a:rPr>
              <a:t>Tạo/ đọc file văn bản để báo cáo thông tin hiện tại</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21"/>
          <p:cNvSpPr/>
          <p:nvPr/>
        </p:nvSpPr>
        <p:spPr>
          <a:xfrm>
            <a:off x="0"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p:nvPr/>
        </p:nvSpPr>
        <p:spPr>
          <a:xfrm>
            <a:off x="214800"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p:nvPr/>
        </p:nvSpPr>
        <p:spPr>
          <a:xfrm>
            <a:off x="429600" y="0"/>
            <a:ext cx="214800" cy="51435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1"/>
          <p:cNvSpPr/>
          <p:nvPr/>
        </p:nvSpPr>
        <p:spPr>
          <a:xfrm>
            <a:off x="1395625" y="158075"/>
            <a:ext cx="62700" cy="54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txBox="1"/>
          <p:nvPr/>
        </p:nvSpPr>
        <p:spPr>
          <a:xfrm>
            <a:off x="1496425" y="158075"/>
            <a:ext cx="2572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600"/>
              <a:t>Yêu cầu chức năng</a:t>
            </a:r>
            <a:endParaRPr b="1" i="1" sz="1600"/>
          </a:p>
        </p:txBody>
      </p:sp>
      <p:sp>
        <p:nvSpPr>
          <p:cNvPr id="183" name="Google Shape;183;p21"/>
          <p:cNvSpPr txBox="1"/>
          <p:nvPr/>
        </p:nvSpPr>
        <p:spPr>
          <a:xfrm>
            <a:off x="1002700" y="158075"/>
            <a:ext cx="42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2.</a:t>
            </a:r>
            <a:endParaRPr b="1"/>
          </a:p>
        </p:txBody>
      </p:sp>
      <p:sp>
        <p:nvSpPr>
          <p:cNvPr id="184" name="Google Shape;184;p21"/>
          <p:cNvSpPr/>
          <p:nvPr/>
        </p:nvSpPr>
        <p:spPr>
          <a:xfrm flipH="1">
            <a:off x="8554800" y="4398300"/>
            <a:ext cx="589200" cy="589200"/>
          </a:xfrm>
          <a:prstGeom prst="rtTriangl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txBox="1"/>
          <p:nvPr/>
        </p:nvSpPr>
        <p:spPr>
          <a:xfrm>
            <a:off x="618575" y="4695350"/>
            <a:ext cx="10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Group 2</a:t>
            </a:r>
            <a:endParaRPr/>
          </a:p>
        </p:txBody>
      </p:sp>
      <p:sp>
        <p:nvSpPr>
          <p:cNvPr id="186" name="Google Shape;186;p21"/>
          <p:cNvSpPr txBox="1"/>
          <p:nvPr/>
        </p:nvSpPr>
        <p:spPr>
          <a:xfrm>
            <a:off x="1054425" y="878250"/>
            <a:ext cx="7736700" cy="3768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500"/>
              </a:spcBef>
              <a:spcAft>
                <a:spcPts val="0"/>
              </a:spcAft>
              <a:buNone/>
            </a:pPr>
            <a:r>
              <a:rPr lang="vi" sz="1200">
                <a:solidFill>
                  <a:schemeClr val="dk1"/>
                </a:solidFill>
              </a:rPr>
              <a:t>1. </a:t>
            </a:r>
            <a:r>
              <a:rPr lang="vi" sz="1200">
                <a:solidFill>
                  <a:schemeClr val="dk1"/>
                </a:solidFill>
              </a:rPr>
              <a:t>Nhập thông tin sách: Cho phép người dùng nhập thông tin của sách mới vào kho sách giáo kho</a:t>
            </a:r>
            <a:r>
              <a:rPr lang="vi" sz="1200">
                <a:solidFill>
                  <a:schemeClr val="dk1"/>
                </a:solidFill>
              </a:rPr>
              <a:t>a</a:t>
            </a:r>
            <a:br>
              <a:rPr lang="vi" sz="1200">
                <a:solidFill>
                  <a:schemeClr val="dk1"/>
                </a:solidFill>
              </a:rPr>
            </a:br>
            <a:r>
              <a:rPr lang="vi" sz="1200">
                <a:solidFill>
                  <a:schemeClr val="dk1"/>
                </a:solidFill>
              </a:rPr>
              <a:t>2. </a:t>
            </a:r>
            <a:r>
              <a:rPr lang="vi" sz="1200">
                <a:solidFill>
                  <a:schemeClr val="dk1"/>
                </a:solidFill>
              </a:rPr>
              <a:t>Xuất thông tin sách: Cho phép người dùng xuất thông tin của các sách có trong kho sách giáo khoa, </a:t>
            </a:r>
            <a:br>
              <a:rPr lang="vi" sz="1200">
                <a:solidFill>
                  <a:schemeClr val="dk1"/>
                </a:solidFill>
              </a:rPr>
            </a:br>
            <a:r>
              <a:rPr lang="vi" sz="1200">
                <a:solidFill>
                  <a:schemeClr val="dk1"/>
                </a:solidFill>
              </a:rPr>
              <a:t>3. Tìm kiếm sách: Cho phép người dùng tìm kiếm sách theo tên hoặc mã sách để xem thông tin chi tiết của sách đó.</a:t>
            </a:r>
            <a:br>
              <a:rPr lang="vi" sz="1200">
                <a:solidFill>
                  <a:schemeClr val="dk1"/>
                </a:solidFill>
              </a:rPr>
            </a:br>
            <a:r>
              <a:rPr lang="vi" sz="1200">
                <a:solidFill>
                  <a:schemeClr val="dk1"/>
                </a:solidFill>
              </a:rPr>
              <a:t>4. Xóa sách: Cho phép người dùng xóa sách khỏi kho sách giáo khoa theo tên hoặc mã sách.</a:t>
            </a:r>
            <a:br>
              <a:rPr lang="vi" sz="1200">
                <a:solidFill>
                  <a:schemeClr val="dk1"/>
                </a:solidFill>
              </a:rPr>
            </a:br>
            <a:r>
              <a:rPr lang="vi" sz="1200">
                <a:solidFill>
                  <a:schemeClr val="dk1"/>
                </a:solidFill>
              </a:rPr>
              <a:t>5. In toàn bộ thông tin: Cho phép người dùng in ra toàn bộ thông tin của tất cả các sách có trong kho sách giáo khoa.</a:t>
            </a:r>
            <a:br>
              <a:rPr lang="vi" sz="1200">
                <a:solidFill>
                  <a:schemeClr val="dk1"/>
                </a:solidFill>
              </a:rPr>
            </a:br>
            <a:r>
              <a:rPr lang="vi" sz="1200">
                <a:solidFill>
                  <a:schemeClr val="dk1"/>
                </a:solidFill>
              </a:rPr>
              <a:t>6. In thông tin theo phân loại: Cho phép người dùng in ra thông tin các sách trong kho theo phân loại cấp.</a:t>
            </a:r>
            <a:br>
              <a:rPr lang="vi" sz="1200">
                <a:solidFill>
                  <a:schemeClr val="dk1"/>
                </a:solidFill>
              </a:rPr>
            </a:br>
            <a:r>
              <a:rPr lang="vi" sz="1200">
                <a:solidFill>
                  <a:schemeClr val="dk1"/>
                </a:solidFill>
              </a:rPr>
              <a:t>7. Thống kê số lượng sách: Cho phép người dùng thống kê số lượng sách có trong kho sách giáo khoa của từng loại hoặc tất cả các loại sách.</a:t>
            </a:r>
            <a:br>
              <a:rPr lang="vi" sz="1200">
                <a:solidFill>
                  <a:schemeClr val="dk1"/>
                </a:solidFill>
              </a:rPr>
            </a:br>
            <a:r>
              <a:rPr lang="vi" sz="1200">
                <a:solidFill>
                  <a:schemeClr val="dk1"/>
                </a:solidFill>
              </a:rPr>
              <a:t>8. Chỉnh sửa thông tin: Cho phép người dùng chỉnh sửa thông tin của sách trong kho theo mã sách, nếu thông tin nhập vào có sai sót.</a:t>
            </a:r>
            <a:br>
              <a:rPr lang="vi" sz="1200">
                <a:solidFill>
                  <a:schemeClr val="dk1"/>
                </a:solidFill>
              </a:rPr>
            </a:br>
            <a:r>
              <a:rPr lang="vi" sz="1200">
                <a:solidFill>
                  <a:schemeClr val="dk1"/>
                </a:solidFill>
              </a:rPr>
              <a:t>9. Sắp xếp sách: Cho phép người dùng sắp xếp các sách trong kho theo thứ tự tăng hoặc giảm dần theo số lượng và mã sách.</a:t>
            </a:r>
            <a:br>
              <a:rPr lang="vi" sz="1200">
                <a:solidFill>
                  <a:schemeClr val="dk1"/>
                </a:solidFill>
              </a:rPr>
            </a:br>
            <a:r>
              <a:rPr lang="vi" sz="1200">
                <a:solidFill>
                  <a:schemeClr val="dk1"/>
                </a:solidFill>
              </a:rPr>
              <a:t>10. Tạo/đọc file văn bản: Cho phép người dùng tạo và đọc file văn bản để báo cáo thông tin hiện tại của kho sách giáo khoa.</a:t>
            </a:r>
            <a:endParaRPr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