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65" r:id="rId5"/>
    <p:sldId id="258" r:id="rId6"/>
    <p:sldId id="259" r:id="rId7"/>
    <p:sldId id="261" r:id="rId8"/>
    <p:sldId id="262" r:id="rId9"/>
    <p:sldId id="263" r:id="rId10"/>
    <p:sldId id="267" r:id="rId11"/>
  </p:sldIdLst>
  <p:sldSz cx="18288000" cy="10287000"/>
  <p:notesSz cx="6858000" cy="9144000"/>
  <p:embeddedFontLst>
    <p:embeddedFont>
      <p:font typeface="Source Serif Pro" panose="02040603050405020204"/>
      <p:regular r:id="rId15"/>
      <p:bold r:id="rId16"/>
      <p:italic r:id="rId17"/>
      <p:boldItalic r:id="rId18"/>
    </p:embeddedFont>
    <p:embeddedFont>
      <p:font typeface="Noto Serif Display" panose="02020502080505020204"/>
      <p:regular r:id="rId19"/>
    </p:embeddedFont>
    <p:embeddedFont>
      <p:font typeface="Noto Sans Bold" panose="020B0802040504020204"/>
      <p:bold r:id="rId20"/>
    </p:embeddedFont>
    <p:embeddedFont>
      <p:font typeface="DejaVu Serif Bold" panose="02060803050605020204"/>
      <p:bold r:id="rId21"/>
    </p:embeddedFont>
    <p:embeddedFont>
      <p:font typeface="DejaVu Serif" panose="02060603050605020204"/>
      <p:regular r:id="rId22"/>
    </p:embeddedFont>
    <p:embeddedFont>
      <p:font typeface="Source Sans Pro" panose="020B0503030403020204"/>
      <p:regular r:id="rId23"/>
      <p:bold r:id="rId24"/>
      <p:italic r:id="rId25"/>
      <p:boldItalic r:id="rId26"/>
    </p:embeddedFont>
    <p:embeddedFont>
      <p:font typeface="Calibri" panose="020F050202020403020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52" d="100"/>
          <a:sy n="52" d="100"/>
        </p:scale>
        <p:origin x="850" y="67"/>
      </p:cViewPr>
      <p:guideLst>
        <p:guide orient="horz" pos="2122"/>
        <p:guide pos="290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16.fntdata"/><Relationship Id="rId3" Type="http://schemas.openxmlformats.org/officeDocument/2006/relationships/slide" Target="slides/slide1.xml"/><Relationship Id="rId29" Type="http://schemas.openxmlformats.org/officeDocument/2006/relationships/font" Target="fonts/font15.fntdata"/><Relationship Id="rId28" Type="http://schemas.openxmlformats.org/officeDocument/2006/relationships/font" Target="fonts/font14.fntdata"/><Relationship Id="rId27" Type="http://schemas.openxmlformats.org/officeDocument/2006/relationships/font" Target="fonts/font13.fntdata"/><Relationship Id="rId26" Type="http://schemas.openxmlformats.org/officeDocument/2006/relationships/font" Target="fonts/font12.fntdata"/><Relationship Id="rId25" Type="http://schemas.openxmlformats.org/officeDocument/2006/relationships/font" Target="fonts/font11.fntdata"/><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a:off x="3886345" y="0"/>
            <a:ext cx="14496270" cy="9258300"/>
          </a:xfrm>
          <a:prstGeom prst="rect">
            <a:avLst/>
          </a:prstGeom>
          <a:solidFill>
            <a:srgbClr val="F8DADD">
              <a:alpha val="83922"/>
            </a:srgbClr>
          </a:solidFill>
        </p:spPr>
        <p:txBody>
          <a:bodyPr/>
          <a:lstStyle/>
          <a:p>
            <a:endParaRPr lang="en-US"/>
          </a:p>
        </p:txBody>
      </p:sp>
      <p:sp>
        <p:nvSpPr>
          <p:cNvPr id="3" name="Freeform 3"/>
          <p:cNvSpPr/>
          <p:nvPr/>
        </p:nvSpPr>
        <p:spPr>
          <a:xfrm>
            <a:off x="600877" y="5516176"/>
            <a:ext cx="8543123" cy="3241934"/>
          </a:xfrm>
          <a:custGeom>
            <a:avLst/>
            <a:gdLst/>
            <a:ahLst/>
            <a:cxnLst/>
            <a:rect l="l" t="t" r="r" b="b"/>
            <a:pathLst>
              <a:path w="8543123" h="3241934">
                <a:moveTo>
                  <a:pt x="0" y="0"/>
                </a:moveTo>
                <a:lnTo>
                  <a:pt x="8543123" y="0"/>
                </a:lnTo>
                <a:lnTo>
                  <a:pt x="8543123" y="3241934"/>
                </a:lnTo>
                <a:lnTo>
                  <a:pt x="0" y="3241934"/>
                </a:lnTo>
                <a:lnTo>
                  <a:pt x="0" y="0"/>
                </a:lnTo>
                <a:close/>
              </a:path>
            </a:pathLst>
          </a:custGeom>
          <a:blipFill>
            <a:blip r:embed="rId1"/>
            <a:stretch>
              <a:fillRect/>
            </a:stretch>
          </a:blipFill>
        </p:spPr>
        <p:txBody>
          <a:bodyPr/>
          <a:lstStyle/>
          <a:p>
            <a:endParaRPr lang="en-US"/>
          </a:p>
        </p:txBody>
      </p:sp>
      <p:sp>
        <p:nvSpPr>
          <p:cNvPr id="4" name="TextBox 4"/>
          <p:cNvSpPr txBox="1"/>
          <p:nvPr/>
        </p:nvSpPr>
        <p:spPr>
          <a:xfrm>
            <a:off x="5880735" y="2743200"/>
            <a:ext cx="14815185" cy="2211705"/>
          </a:xfrm>
          <a:prstGeom prst="rect">
            <a:avLst/>
          </a:prstGeom>
        </p:spPr>
        <p:txBody>
          <a:bodyPr wrap="square" lIns="0" tIns="0" rIns="0" bIns="0" rtlCol="0" anchor="t">
            <a:spAutoFit/>
          </a:bodyPr>
          <a:lstStyle/>
          <a:p>
            <a:pPr>
              <a:lnSpc>
                <a:spcPts val="5750"/>
              </a:lnSpc>
            </a:pPr>
            <a:r>
              <a:rPr lang="en-US" sz="5000">
                <a:solidFill>
                  <a:srgbClr val="57424A"/>
                </a:solidFill>
                <a:latin typeface="Source Serif Pro" panose="02040603050405020204"/>
              </a:rPr>
              <a:t>Nguyễn Thị Thanh Nhi    - 1050080100</a:t>
            </a:r>
            <a:endParaRPr lang="en-US" sz="5000">
              <a:solidFill>
                <a:srgbClr val="57424A"/>
              </a:solidFill>
              <a:latin typeface="Source Serif Pro" panose="02040603050405020204"/>
            </a:endParaRPr>
          </a:p>
          <a:p>
            <a:pPr>
              <a:lnSpc>
                <a:spcPts val="5750"/>
              </a:lnSpc>
            </a:pPr>
            <a:r>
              <a:rPr lang="en-US" sz="5000">
                <a:solidFill>
                  <a:srgbClr val="57424A"/>
                </a:solidFill>
                <a:latin typeface="Source Serif Pro" panose="02040603050405020204"/>
              </a:rPr>
              <a:t>Hồ Tuấn Khanh                 -1050080103</a:t>
            </a:r>
            <a:endParaRPr lang="en-US" sz="5000">
              <a:solidFill>
                <a:srgbClr val="57424A"/>
              </a:solidFill>
              <a:latin typeface="Source Serif Pro" panose="02040603050405020204"/>
            </a:endParaRPr>
          </a:p>
          <a:p>
            <a:pPr>
              <a:lnSpc>
                <a:spcPts val="5750"/>
              </a:lnSpc>
            </a:pPr>
            <a:r>
              <a:rPr lang="en-US" sz="5000">
                <a:solidFill>
                  <a:srgbClr val="57424A"/>
                </a:solidFill>
                <a:latin typeface="Source Serif Pro" panose="02040603050405020204"/>
              </a:rPr>
              <a:t>Nguyễn Sơn Lâm               - 1050080105</a:t>
            </a:r>
            <a:endParaRPr lang="en-US" sz="5000">
              <a:solidFill>
                <a:srgbClr val="57424A"/>
              </a:solidFill>
              <a:latin typeface="Source Serif Pro" panose="02040603050405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Freeform 2"/>
          <p:cNvSpPr/>
          <p:nvPr/>
        </p:nvSpPr>
        <p:spPr>
          <a:xfrm>
            <a:off x="3198560" y="3574619"/>
            <a:ext cx="12361322" cy="6469092"/>
          </a:xfrm>
          <a:custGeom>
            <a:avLst/>
            <a:gdLst/>
            <a:ahLst/>
            <a:cxnLst/>
            <a:rect l="l" t="t" r="r" b="b"/>
            <a:pathLst>
              <a:path w="12361322" h="6469092">
                <a:moveTo>
                  <a:pt x="0" y="0"/>
                </a:moveTo>
                <a:lnTo>
                  <a:pt x="12361322" y="0"/>
                </a:lnTo>
                <a:lnTo>
                  <a:pt x="12361322" y="6469092"/>
                </a:lnTo>
                <a:lnTo>
                  <a:pt x="0" y="6469092"/>
                </a:lnTo>
                <a:lnTo>
                  <a:pt x="0" y="0"/>
                </a:lnTo>
                <a:close/>
              </a:path>
            </a:pathLst>
          </a:custGeom>
          <a:blipFill>
            <a:blip r:embed="rId1"/>
            <a:stretch>
              <a:fillRect/>
            </a:stretch>
          </a:blipFill>
        </p:spPr>
        <p:txBody>
          <a:bodyPr/>
          <a:lstStyle/>
          <a:p>
            <a:endParaRPr lang="en-US"/>
          </a:p>
        </p:txBody>
      </p:sp>
      <p:sp>
        <p:nvSpPr>
          <p:cNvPr id="3" name="TextBox 3"/>
          <p:cNvSpPr txBox="1"/>
          <p:nvPr/>
        </p:nvSpPr>
        <p:spPr>
          <a:xfrm>
            <a:off x="1028700" y="1019175"/>
            <a:ext cx="6138864" cy="991870"/>
          </a:xfrm>
          <a:prstGeom prst="rect">
            <a:avLst/>
          </a:prstGeom>
        </p:spPr>
        <p:txBody>
          <a:bodyPr lIns="0" tIns="0" rIns="0" bIns="0" rtlCol="0" anchor="t">
            <a:spAutoFit/>
          </a:bodyPr>
          <a:lstStyle/>
          <a:p>
            <a:pPr>
              <a:lnSpc>
                <a:spcPts val="7865"/>
              </a:lnSpc>
            </a:pPr>
            <a:r>
              <a:rPr lang="en-US" sz="6500" spc="195">
                <a:solidFill>
                  <a:srgbClr val="57424A"/>
                </a:solidFill>
                <a:latin typeface="Source Serif Pro" panose="02040603050405020204"/>
              </a:rPr>
              <a:t>Giới Thiệu</a:t>
            </a:r>
            <a:endParaRPr lang="en-US" sz="6500" spc="195">
              <a:solidFill>
                <a:srgbClr val="57424A"/>
              </a:solidFill>
              <a:latin typeface="Source Serif Pro" panose="02040603050405020204"/>
            </a:endParaRPr>
          </a:p>
        </p:txBody>
      </p:sp>
      <p:sp>
        <p:nvSpPr>
          <p:cNvPr id="4" name="TextBox 4"/>
          <p:cNvSpPr txBox="1"/>
          <p:nvPr/>
        </p:nvSpPr>
        <p:spPr>
          <a:xfrm>
            <a:off x="164425" y="2394154"/>
            <a:ext cx="17959149" cy="1180465"/>
          </a:xfrm>
          <a:prstGeom prst="rect">
            <a:avLst/>
          </a:prstGeom>
        </p:spPr>
        <p:txBody>
          <a:bodyPr lIns="0" tIns="0" rIns="0" bIns="0" rtlCol="0" anchor="t">
            <a:spAutoFit/>
          </a:bodyPr>
          <a:lstStyle/>
          <a:p>
            <a:pPr algn="ctr">
              <a:lnSpc>
                <a:spcPts val="4760"/>
              </a:lnSpc>
            </a:pPr>
            <a:r>
              <a:rPr lang="en-US" sz="3400">
                <a:solidFill>
                  <a:srgbClr val="57424A"/>
                </a:solidFill>
                <a:latin typeface="Noto Serif Display" panose="02020502080505020204"/>
              </a:rPr>
              <a:t>Cho phép người dùng truy vấn, xử lý, và phân tích dữ liệu có cấu trúc một cách hiệu quả.</a:t>
            </a:r>
            <a:endParaRPr lang="en-US" sz="3400">
              <a:solidFill>
                <a:srgbClr val="57424A"/>
              </a:solidFill>
              <a:latin typeface="Noto Serif Display" panose="02020502080505020204"/>
            </a:endParaRPr>
          </a:p>
          <a:p>
            <a:pPr algn="ctr">
              <a:lnSpc>
                <a:spcPts val="4760"/>
              </a:lnSpc>
            </a:pPr>
            <a:endParaRPr lang="en-US" sz="3400">
              <a:solidFill>
                <a:srgbClr val="57424A"/>
              </a:solidFill>
              <a:latin typeface="Noto Serif Display" panose="02020502080505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grpSp>
        <p:nvGrpSpPr>
          <p:cNvPr id="2" name="Group 2"/>
          <p:cNvGrpSpPr/>
          <p:nvPr/>
        </p:nvGrpSpPr>
        <p:grpSpPr>
          <a:xfrm>
            <a:off x="7600950" y="3600450"/>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DADD"/>
            </a:solidFill>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500"/>
                </a:lnSpc>
              </a:pPr>
              <a:r>
                <a:rPr lang="en-US" sz="2500" b="1" spc="124">
                  <a:solidFill>
                    <a:srgbClr val="000000"/>
                  </a:solidFill>
                  <a:latin typeface="Source Serif Pro" panose="02040603050405020204"/>
                </a:rPr>
                <a:t>Khái niệm</a:t>
              </a:r>
              <a:endParaRPr lang="en-US" sz="2500" b="1" spc="124">
                <a:solidFill>
                  <a:srgbClr val="000000"/>
                </a:solidFill>
                <a:latin typeface="Source Serif Pro" panose="02040603050405020204"/>
              </a:endParaRPr>
            </a:p>
          </p:txBody>
        </p:sp>
      </p:grpSp>
      <p:grpSp>
        <p:nvGrpSpPr>
          <p:cNvPr id="5" name="Group 5"/>
          <p:cNvGrpSpPr/>
          <p:nvPr/>
        </p:nvGrpSpPr>
        <p:grpSpPr>
          <a:xfrm>
            <a:off x="374577" y="1968072"/>
            <a:ext cx="7426837" cy="2800085"/>
            <a:chOff x="0" y="0"/>
            <a:chExt cx="812800" cy="306444"/>
          </a:xfrm>
        </p:grpSpPr>
        <p:sp>
          <p:nvSpPr>
            <p:cNvPr id="6" name="Freeform 6"/>
            <p:cNvSpPr/>
            <p:nvPr/>
          </p:nvSpPr>
          <p:spPr>
            <a:xfrm>
              <a:off x="0" y="0"/>
              <a:ext cx="812800" cy="306444"/>
            </a:xfrm>
            <a:custGeom>
              <a:avLst/>
              <a:gdLst/>
              <a:ahLst/>
              <a:cxnLst/>
              <a:rect l="l" t="t" r="r" b="b"/>
              <a:pathLst>
                <a:path w="812800" h="306444">
                  <a:moveTo>
                    <a:pt x="609600" y="0"/>
                  </a:moveTo>
                  <a:cubicBezTo>
                    <a:pt x="721824" y="0"/>
                    <a:pt x="812800" y="68600"/>
                    <a:pt x="812800" y="153222"/>
                  </a:cubicBezTo>
                  <a:cubicBezTo>
                    <a:pt x="812800" y="237844"/>
                    <a:pt x="721824" y="306444"/>
                    <a:pt x="609600" y="306444"/>
                  </a:cubicBezTo>
                  <a:lnTo>
                    <a:pt x="203200" y="306444"/>
                  </a:lnTo>
                  <a:cubicBezTo>
                    <a:pt x="90976" y="306444"/>
                    <a:pt x="0" y="237844"/>
                    <a:pt x="0" y="153222"/>
                  </a:cubicBezTo>
                  <a:cubicBezTo>
                    <a:pt x="0" y="68600"/>
                    <a:pt x="90976" y="0"/>
                    <a:pt x="203200" y="0"/>
                  </a:cubicBezTo>
                  <a:close/>
                </a:path>
              </a:pathLst>
            </a:custGeom>
            <a:solidFill>
              <a:srgbClr val="C8B9AF"/>
            </a:solidFill>
          </p:spPr>
          <p:txBody>
            <a:bodyPr/>
            <a:lstStyle/>
            <a:p>
              <a:endParaRPr lang="en-US"/>
            </a:p>
          </p:txBody>
        </p:sp>
        <p:sp>
          <p:nvSpPr>
            <p:cNvPr id="7" name="TextBox 7"/>
            <p:cNvSpPr txBox="1"/>
            <p:nvPr/>
          </p:nvSpPr>
          <p:spPr>
            <a:xfrm>
              <a:off x="0" y="-47625"/>
              <a:ext cx="812800" cy="454025"/>
            </a:xfrm>
            <a:prstGeom prst="rect">
              <a:avLst/>
            </a:prstGeom>
          </p:spPr>
          <p:txBody>
            <a:bodyPr lIns="50800" tIns="50800" rIns="50800" bIns="50800" rtlCol="0" anchor="ctr"/>
            <a:lstStyle/>
            <a:p>
              <a:pPr algn="ctr">
                <a:lnSpc>
                  <a:spcPts val="3500"/>
                </a:lnSpc>
              </a:pPr>
              <a:r>
                <a:rPr lang="en-US" sz="2500" spc="124">
                  <a:solidFill>
                    <a:srgbClr val="000000"/>
                  </a:solidFill>
                  <a:latin typeface="Source Serif Pro" panose="02040603050405020204"/>
                </a:rPr>
                <a:t> ataset: Dataset là một API mới trong Spark SQL, cung cấp kiểu dữ liệu tĩnh và kiểm tra kiểu dữ liệu tại thời điểm biên dịch.</a:t>
              </a:r>
              <a:endParaRPr lang="en-US" sz="2500" spc="124">
                <a:solidFill>
                  <a:srgbClr val="000000"/>
                </a:solidFill>
                <a:latin typeface="Source Serif Pro" panose="02040603050405020204"/>
              </a:endParaRPr>
            </a:p>
          </p:txBody>
        </p:sp>
      </p:grpSp>
      <p:grpSp>
        <p:nvGrpSpPr>
          <p:cNvPr id="8" name="Group 8"/>
          <p:cNvGrpSpPr/>
          <p:nvPr/>
        </p:nvGrpSpPr>
        <p:grpSpPr>
          <a:xfrm>
            <a:off x="9667968" y="-1181096"/>
            <a:ext cx="7810248" cy="6324601"/>
            <a:chOff x="0" y="-192625"/>
            <a:chExt cx="680808" cy="551307"/>
          </a:xfrm>
        </p:grpSpPr>
        <p:sp>
          <p:nvSpPr>
            <p:cNvPr id="9" name="Freeform 9"/>
            <p:cNvSpPr/>
            <p:nvPr/>
          </p:nvSpPr>
          <p:spPr>
            <a:xfrm>
              <a:off x="0" y="0"/>
              <a:ext cx="680808" cy="207834"/>
            </a:xfrm>
            <a:custGeom>
              <a:avLst/>
              <a:gdLst/>
              <a:ahLst/>
              <a:cxnLst/>
              <a:rect l="l" t="t" r="r" b="b"/>
              <a:pathLst>
                <a:path w="680808" h="207834">
                  <a:moveTo>
                    <a:pt x="477608" y="0"/>
                  </a:moveTo>
                  <a:cubicBezTo>
                    <a:pt x="589833" y="0"/>
                    <a:pt x="680808" y="46525"/>
                    <a:pt x="680808" y="103917"/>
                  </a:cubicBezTo>
                  <a:cubicBezTo>
                    <a:pt x="680808" y="161309"/>
                    <a:pt x="589833" y="207834"/>
                    <a:pt x="477608" y="207834"/>
                  </a:cubicBezTo>
                  <a:lnTo>
                    <a:pt x="203200" y="207834"/>
                  </a:lnTo>
                  <a:cubicBezTo>
                    <a:pt x="90976" y="207834"/>
                    <a:pt x="0" y="161309"/>
                    <a:pt x="0" y="103917"/>
                  </a:cubicBezTo>
                  <a:cubicBezTo>
                    <a:pt x="0" y="46525"/>
                    <a:pt x="90976" y="0"/>
                    <a:pt x="203200" y="0"/>
                  </a:cubicBezTo>
                  <a:close/>
                </a:path>
              </a:pathLst>
            </a:custGeom>
            <a:solidFill>
              <a:srgbClr val="C8B9AF"/>
            </a:solidFill>
          </p:spPr>
          <p:txBody>
            <a:bodyPr/>
            <a:lstStyle/>
            <a:p>
              <a:endParaRPr lang="en-US"/>
            </a:p>
          </p:txBody>
        </p:sp>
        <p:sp>
          <p:nvSpPr>
            <p:cNvPr id="10" name="TextBox 10"/>
            <p:cNvSpPr txBox="1"/>
            <p:nvPr/>
          </p:nvSpPr>
          <p:spPr>
            <a:xfrm>
              <a:off x="40676" y="-192625"/>
              <a:ext cx="564590" cy="551307"/>
            </a:xfrm>
            <a:prstGeom prst="rect">
              <a:avLst/>
            </a:prstGeom>
          </p:spPr>
          <p:txBody>
            <a:bodyPr lIns="50800" tIns="50800" rIns="50800" bIns="50800" rtlCol="0" anchor="ctr"/>
            <a:lstStyle/>
            <a:p>
              <a:pPr algn="ctr">
                <a:lnSpc>
                  <a:spcPts val="3500"/>
                </a:lnSpc>
              </a:pPr>
              <a:r>
                <a:rPr lang="en-US" sz="2500" spc="124" dirty="0">
                  <a:solidFill>
                    <a:srgbClr val="000000"/>
                  </a:solidFill>
                  <a:latin typeface="Source Serif Pro" panose="02040603050405020204"/>
                </a:rPr>
                <a:t> </a:t>
              </a:r>
              <a:endParaRPr lang="en-US" sz="2500" spc="124" dirty="0">
                <a:solidFill>
                  <a:srgbClr val="000000"/>
                </a:solidFill>
                <a:latin typeface="Source Serif Pro" panose="02040603050405020204"/>
              </a:endParaRPr>
            </a:p>
            <a:p>
              <a:pPr algn="ctr">
                <a:lnSpc>
                  <a:spcPts val="3500"/>
                </a:lnSpc>
              </a:pPr>
              <a:r>
                <a:rPr lang="en-US" sz="2500" spc="124">
                  <a:solidFill>
                    <a:srgbClr val="000000"/>
                  </a:solidFill>
                  <a:latin typeface="Source Serif Pro" panose="02040603050405020204"/>
                </a:rPr>
                <a:t>DataFrame: DataFrame là một cấu trúc dữ liệu quan trọng trong Spark SQL, cho phép bạn thực hiện các phép biến đổi và truy vấn dữ liệu dạng bảng</a:t>
              </a:r>
              <a:endParaRPr lang="en-US" sz="2500" spc="124" dirty="0">
                <a:solidFill>
                  <a:srgbClr val="000000"/>
                </a:solidFill>
                <a:latin typeface="Source Serif Pro" panose="02040603050405020204"/>
              </a:endParaRPr>
            </a:p>
          </p:txBody>
        </p:sp>
      </p:grpSp>
      <p:grpSp>
        <p:nvGrpSpPr>
          <p:cNvPr id="11" name="Group 11"/>
          <p:cNvGrpSpPr/>
          <p:nvPr/>
        </p:nvGrpSpPr>
        <p:grpSpPr>
          <a:xfrm>
            <a:off x="8534403" y="6430281"/>
            <a:ext cx="5714995" cy="3969389"/>
            <a:chOff x="75427" y="-57150"/>
            <a:chExt cx="808141" cy="463515"/>
          </a:xfrm>
        </p:grpSpPr>
        <p:sp>
          <p:nvSpPr>
            <p:cNvPr id="12" name="Freeform 12"/>
            <p:cNvSpPr/>
            <p:nvPr/>
          </p:nvSpPr>
          <p:spPr>
            <a:xfrm>
              <a:off x="75427" y="0"/>
              <a:ext cx="808141" cy="303958"/>
            </a:xfrm>
            <a:custGeom>
              <a:avLst/>
              <a:gdLst/>
              <a:ahLst/>
              <a:cxnLst/>
              <a:rect l="l" t="t" r="r" b="b"/>
              <a:pathLst>
                <a:path w="1037331" h="303958">
                  <a:moveTo>
                    <a:pt x="834131" y="0"/>
                  </a:moveTo>
                  <a:cubicBezTo>
                    <a:pt x="946355" y="0"/>
                    <a:pt x="1037331" y="68043"/>
                    <a:pt x="1037331" y="151979"/>
                  </a:cubicBezTo>
                  <a:cubicBezTo>
                    <a:pt x="1037331" y="235915"/>
                    <a:pt x="946355" y="303958"/>
                    <a:pt x="834131" y="303958"/>
                  </a:cubicBezTo>
                  <a:lnTo>
                    <a:pt x="203200" y="303958"/>
                  </a:lnTo>
                  <a:cubicBezTo>
                    <a:pt x="90976" y="303958"/>
                    <a:pt x="0" y="235915"/>
                    <a:pt x="0" y="151979"/>
                  </a:cubicBezTo>
                  <a:cubicBezTo>
                    <a:pt x="0" y="68043"/>
                    <a:pt x="90976" y="0"/>
                    <a:pt x="203200" y="0"/>
                  </a:cubicBezTo>
                  <a:close/>
                </a:path>
              </a:pathLst>
            </a:custGeom>
            <a:solidFill>
              <a:srgbClr val="C8B9AF"/>
            </a:solidFill>
          </p:spPr>
          <p:txBody>
            <a:bodyPr/>
            <a:lstStyle/>
            <a:p>
              <a:endParaRPr lang="en-US"/>
            </a:p>
          </p:txBody>
        </p:sp>
        <p:sp>
          <p:nvSpPr>
            <p:cNvPr id="13" name="TextBox 13"/>
            <p:cNvSpPr txBox="1"/>
            <p:nvPr/>
          </p:nvSpPr>
          <p:spPr>
            <a:xfrm>
              <a:off x="92308" y="-57150"/>
              <a:ext cx="791171" cy="463515"/>
            </a:xfrm>
            <a:prstGeom prst="rect">
              <a:avLst/>
            </a:prstGeom>
          </p:spPr>
          <p:txBody>
            <a:bodyPr lIns="50800" tIns="50800" rIns="50800" bIns="50800" rtlCol="0" anchor="ctr"/>
            <a:lstStyle/>
            <a:p>
              <a:pPr algn="ctr">
                <a:lnSpc>
                  <a:spcPts val="4200"/>
                </a:lnSpc>
              </a:pPr>
              <a:r>
                <a:rPr lang="en-US" sz="3000" spc="150" dirty="0">
                  <a:solidFill>
                    <a:srgbClr val="000000"/>
                  </a:solidFill>
                  <a:latin typeface="Source Serif Pro" panose="02040603050405020204"/>
                </a:rPr>
                <a:t> DataSource API: DataSource API cho phép bạn đọc và ghi dữ liệu từ nhiều nguồn dữ liệu khác nhau</a:t>
              </a:r>
              <a:endParaRPr lang="en-US" sz="3000" spc="150" dirty="0">
                <a:solidFill>
                  <a:srgbClr val="000000"/>
                </a:solidFill>
                <a:latin typeface="Source Serif Pro" panose="02040603050405020204"/>
              </a:endParaRPr>
            </a:p>
          </p:txBody>
        </p:sp>
      </p:grpSp>
      <p:grpSp>
        <p:nvGrpSpPr>
          <p:cNvPr id="14" name="Group 5"/>
          <p:cNvGrpSpPr/>
          <p:nvPr/>
        </p:nvGrpSpPr>
        <p:grpSpPr>
          <a:xfrm>
            <a:off x="533327" y="6340682"/>
            <a:ext cx="7426837" cy="2800085"/>
            <a:chOff x="0" y="0"/>
            <a:chExt cx="812800" cy="306444"/>
          </a:xfrm>
        </p:grpSpPr>
        <p:sp>
          <p:nvSpPr>
            <p:cNvPr id="15" name="Freeform 6"/>
            <p:cNvSpPr/>
            <p:nvPr/>
          </p:nvSpPr>
          <p:spPr>
            <a:xfrm>
              <a:off x="0" y="0"/>
              <a:ext cx="812800" cy="306444"/>
            </a:xfrm>
            <a:custGeom>
              <a:avLst/>
              <a:gdLst/>
              <a:ahLst/>
              <a:cxnLst/>
              <a:rect l="l" t="t" r="r" b="b"/>
              <a:pathLst>
                <a:path w="812800" h="306444">
                  <a:moveTo>
                    <a:pt x="609600" y="0"/>
                  </a:moveTo>
                  <a:cubicBezTo>
                    <a:pt x="721824" y="0"/>
                    <a:pt x="812800" y="68600"/>
                    <a:pt x="812800" y="153222"/>
                  </a:cubicBezTo>
                  <a:cubicBezTo>
                    <a:pt x="812800" y="237844"/>
                    <a:pt x="721824" y="306444"/>
                    <a:pt x="609600" y="306444"/>
                  </a:cubicBezTo>
                  <a:lnTo>
                    <a:pt x="203200" y="306444"/>
                  </a:lnTo>
                  <a:cubicBezTo>
                    <a:pt x="90976" y="306444"/>
                    <a:pt x="0" y="237844"/>
                    <a:pt x="0" y="153222"/>
                  </a:cubicBezTo>
                  <a:cubicBezTo>
                    <a:pt x="0" y="68600"/>
                    <a:pt x="90976" y="0"/>
                    <a:pt x="203200" y="0"/>
                  </a:cubicBezTo>
                  <a:close/>
                </a:path>
              </a:pathLst>
            </a:custGeom>
            <a:solidFill>
              <a:srgbClr val="C8B9AF"/>
            </a:solidFill>
          </p:spPr>
          <p:txBody>
            <a:bodyPr/>
            <a:p>
              <a:endParaRPr lang="en-US"/>
            </a:p>
          </p:txBody>
        </p:sp>
        <p:sp>
          <p:nvSpPr>
            <p:cNvPr id="16" name="TextBox 7"/>
            <p:cNvSpPr txBox="1"/>
            <p:nvPr/>
          </p:nvSpPr>
          <p:spPr>
            <a:xfrm>
              <a:off x="0" y="-47625"/>
              <a:ext cx="812800" cy="454025"/>
            </a:xfrm>
            <a:prstGeom prst="rect">
              <a:avLst/>
            </a:prstGeom>
          </p:spPr>
          <p:txBody>
            <a:bodyPr lIns="50800" tIns="50800" rIns="50800" bIns="50800" rtlCol="0" anchor="ctr"/>
            <a:p>
              <a:pPr algn="ctr">
                <a:lnSpc>
                  <a:spcPts val="3500"/>
                </a:lnSpc>
              </a:pPr>
              <a:r>
                <a:rPr lang="en-US" sz="2500" spc="124">
                  <a:solidFill>
                    <a:srgbClr val="000000"/>
                  </a:solidFill>
                  <a:latin typeface="Source Serif Pro" panose="02040603050405020204"/>
                </a:rPr>
                <a:t>Catalyst Optimizer: Catalyst là một trình tối ưu hóa truy vấn trong Spark SQL.</a:t>
              </a:r>
              <a:endParaRPr lang="en-US" sz="2500" spc="124">
                <a:solidFill>
                  <a:srgbClr val="000000"/>
                </a:solidFill>
                <a:latin typeface="Source Serif Pro" panose="02040603050405020204"/>
              </a:endParaRPr>
            </a:p>
          </p:txBody>
        </p:sp>
      </p:grpSp>
      <p:grpSp>
        <p:nvGrpSpPr>
          <p:cNvPr id="17" name="Group 11"/>
          <p:cNvGrpSpPr/>
          <p:nvPr/>
        </p:nvGrpSpPr>
        <p:grpSpPr>
          <a:xfrm>
            <a:off x="11054083" y="3543571"/>
            <a:ext cx="5715639" cy="3780792"/>
            <a:chOff x="75427" y="-57150"/>
            <a:chExt cx="808232" cy="441492"/>
          </a:xfrm>
        </p:grpSpPr>
        <p:sp>
          <p:nvSpPr>
            <p:cNvPr id="18" name="Freeform 12"/>
            <p:cNvSpPr/>
            <p:nvPr/>
          </p:nvSpPr>
          <p:spPr>
            <a:xfrm>
              <a:off x="75427" y="0"/>
              <a:ext cx="808141" cy="303958"/>
            </a:xfrm>
            <a:custGeom>
              <a:avLst/>
              <a:gdLst/>
              <a:ahLst/>
              <a:cxnLst/>
              <a:rect l="l" t="t" r="r" b="b"/>
              <a:pathLst>
                <a:path w="1037331" h="303958">
                  <a:moveTo>
                    <a:pt x="834131" y="0"/>
                  </a:moveTo>
                  <a:cubicBezTo>
                    <a:pt x="946355" y="0"/>
                    <a:pt x="1037331" y="68043"/>
                    <a:pt x="1037331" y="151979"/>
                  </a:cubicBezTo>
                  <a:cubicBezTo>
                    <a:pt x="1037331" y="235915"/>
                    <a:pt x="946355" y="303958"/>
                    <a:pt x="834131" y="303958"/>
                  </a:cubicBezTo>
                  <a:lnTo>
                    <a:pt x="203200" y="303958"/>
                  </a:lnTo>
                  <a:cubicBezTo>
                    <a:pt x="90976" y="303958"/>
                    <a:pt x="0" y="235915"/>
                    <a:pt x="0" y="151979"/>
                  </a:cubicBezTo>
                  <a:cubicBezTo>
                    <a:pt x="0" y="68043"/>
                    <a:pt x="90976" y="0"/>
                    <a:pt x="203200" y="0"/>
                  </a:cubicBezTo>
                  <a:close/>
                </a:path>
              </a:pathLst>
            </a:custGeom>
            <a:solidFill>
              <a:srgbClr val="C8B9AF"/>
            </a:solidFill>
          </p:spPr>
          <p:txBody>
            <a:bodyPr/>
            <a:p>
              <a:endParaRPr lang="en-US"/>
            </a:p>
          </p:txBody>
        </p:sp>
        <p:sp>
          <p:nvSpPr>
            <p:cNvPr id="19" name="TextBox 13"/>
            <p:cNvSpPr txBox="1"/>
            <p:nvPr/>
          </p:nvSpPr>
          <p:spPr>
            <a:xfrm>
              <a:off x="89525" y="-57150"/>
              <a:ext cx="794134" cy="441492"/>
            </a:xfrm>
            <a:prstGeom prst="rect">
              <a:avLst/>
            </a:prstGeom>
          </p:spPr>
          <p:txBody>
            <a:bodyPr lIns="50800" tIns="50800" rIns="50800" bIns="50800" rtlCol="0" anchor="ctr"/>
            <a:p>
              <a:pPr algn="ctr">
                <a:lnSpc>
                  <a:spcPts val="4200"/>
                </a:lnSpc>
              </a:pPr>
              <a:r>
                <a:rPr lang="en-US" sz="2900" spc="150">
                  <a:solidFill>
                    <a:srgbClr val="000000"/>
                  </a:solidFill>
                  <a:latin typeface="Source Serif Pro" panose="02040603050405020204"/>
                </a:rPr>
                <a:t>tructured Streaming: Structured Streaming là một khái niệm quan trọng trong Spark SQL cho xử lý dữ liệu streaming. </a:t>
              </a:r>
              <a:endParaRPr lang="en-US" sz="2900" spc="150">
                <a:solidFill>
                  <a:srgbClr val="000000"/>
                </a:solidFill>
                <a:latin typeface="Source Serif Pro" panose="02040603050405020204"/>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02483"/>
            <a:ext cx="16230600" cy="7226941"/>
            <a:chOff x="0" y="-241102"/>
            <a:chExt cx="21640800" cy="9635920"/>
          </a:xfrm>
        </p:grpSpPr>
        <p:sp>
          <p:nvSpPr>
            <p:cNvPr id="3" name="AutoShape 3"/>
            <p:cNvSpPr/>
            <p:nvPr/>
          </p:nvSpPr>
          <p:spPr>
            <a:xfrm>
              <a:off x="11285344" y="4758976"/>
              <a:ext cx="2090633" cy="42440"/>
            </a:xfrm>
            <a:prstGeom prst="rect">
              <a:avLst/>
            </a:prstGeom>
            <a:solidFill>
              <a:srgbClr val="57424A"/>
            </a:solidFill>
          </p:spPr>
          <p:txBody>
            <a:bodyPr/>
            <a:lstStyle/>
            <a:p>
              <a:endParaRPr lang="en-US"/>
            </a:p>
          </p:txBody>
        </p:sp>
        <p:grpSp>
          <p:nvGrpSpPr>
            <p:cNvPr id="4" name="Group 4"/>
            <p:cNvGrpSpPr/>
            <p:nvPr/>
          </p:nvGrpSpPr>
          <p:grpSpPr>
            <a:xfrm>
              <a:off x="7301553" y="3341611"/>
              <a:ext cx="7037693" cy="3043441"/>
              <a:chOff x="0" y="-57150"/>
              <a:chExt cx="1390162" cy="601174"/>
            </a:xfrm>
          </p:grpSpPr>
          <p:sp>
            <p:nvSpPr>
              <p:cNvPr id="5" name="Freeform 5"/>
              <p:cNvSpPr/>
              <p:nvPr/>
            </p:nvSpPr>
            <p:spPr>
              <a:xfrm>
                <a:off x="0" y="0"/>
                <a:ext cx="1390162" cy="445647"/>
              </a:xfrm>
              <a:custGeom>
                <a:avLst/>
                <a:gdLst/>
                <a:ahLst/>
                <a:cxnLst/>
                <a:rect l="l" t="t" r="r" b="b"/>
                <a:pathLst>
                  <a:path w="1390162" h="445647">
                    <a:moveTo>
                      <a:pt x="0" y="0"/>
                    </a:moveTo>
                    <a:lnTo>
                      <a:pt x="1390162" y="0"/>
                    </a:lnTo>
                    <a:lnTo>
                      <a:pt x="1390162" y="445647"/>
                    </a:lnTo>
                    <a:lnTo>
                      <a:pt x="0" y="445647"/>
                    </a:lnTo>
                    <a:close/>
                  </a:path>
                </a:pathLst>
              </a:custGeom>
              <a:solidFill>
                <a:srgbClr val="F8DADD"/>
              </a:solidFill>
            </p:spPr>
            <p:txBody>
              <a:bodyPr/>
              <a:lstStyle/>
              <a:p>
                <a:endParaRPr lang="en-US"/>
              </a:p>
            </p:txBody>
          </p:sp>
          <p:sp>
            <p:nvSpPr>
              <p:cNvPr id="6" name="TextBox 6"/>
              <p:cNvSpPr txBox="1"/>
              <p:nvPr/>
            </p:nvSpPr>
            <p:spPr>
              <a:xfrm>
                <a:off x="0" y="-57150"/>
                <a:ext cx="1390162" cy="601174"/>
              </a:xfrm>
              <a:prstGeom prst="rect">
                <a:avLst/>
              </a:prstGeom>
            </p:spPr>
            <p:txBody>
              <a:bodyPr lIns="50800" tIns="50800" rIns="50800" bIns="50800" rtlCol="0" anchor="ctr"/>
              <a:lstStyle/>
              <a:p>
                <a:pPr algn="ctr">
                  <a:lnSpc>
                    <a:spcPts val="4200"/>
                  </a:lnSpc>
                </a:pPr>
                <a:r>
                  <a:rPr lang="en-US" sz="3000" spc="150" dirty="0" err="1">
                    <a:solidFill>
                      <a:srgbClr val="000000"/>
                    </a:solidFill>
                    <a:latin typeface="Source Serif Pro" panose="02040603050405020204"/>
                  </a:rPr>
                  <a:t>ĐẶC</a:t>
                </a:r>
                <a:r>
                  <a:rPr lang="en-US" sz="3000" spc="150" dirty="0">
                    <a:solidFill>
                      <a:srgbClr val="000000"/>
                    </a:solidFill>
                    <a:latin typeface="Source Serif Pro" panose="02040603050405020204"/>
                  </a:rPr>
                  <a:t> </a:t>
                </a:r>
                <a:r>
                  <a:rPr lang="en-US" sz="3000" spc="150" dirty="0" err="1">
                    <a:solidFill>
                      <a:srgbClr val="000000"/>
                    </a:solidFill>
                    <a:latin typeface="Source Serif Pro" panose="02040603050405020204"/>
                  </a:rPr>
                  <a:t>ĐIỂM</a:t>
                </a:r>
                <a:r>
                  <a:rPr lang="en-US" sz="3000" spc="150" dirty="0">
                    <a:solidFill>
                      <a:srgbClr val="000000"/>
                    </a:solidFill>
                    <a:latin typeface="Source Serif Pro" panose="02040603050405020204"/>
                  </a:rPr>
                  <a:t> CHUNG</a:t>
                </a:r>
                <a:endParaRPr lang="en-US" sz="3000" spc="150" dirty="0">
                  <a:solidFill>
                    <a:srgbClr val="000000"/>
                  </a:solidFill>
                  <a:latin typeface="Source Serif Pro" panose="02040603050405020204"/>
                </a:endParaRPr>
              </a:p>
            </p:txBody>
          </p:sp>
        </p:grpSp>
        <p:grpSp>
          <p:nvGrpSpPr>
            <p:cNvPr id="7" name="Group 7"/>
            <p:cNvGrpSpPr/>
            <p:nvPr/>
          </p:nvGrpSpPr>
          <p:grpSpPr>
            <a:xfrm>
              <a:off x="0" y="-241102"/>
              <a:ext cx="5571133" cy="2587824"/>
              <a:chOff x="0" y="-47625"/>
              <a:chExt cx="1100471" cy="511175"/>
            </a:xfrm>
          </p:grpSpPr>
          <p:sp>
            <p:nvSpPr>
              <p:cNvPr id="8" name="Freeform 8"/>
              <p:cNvSpPr/>
              <p:nvPr/>
            </p:nvSpPr>
            <p:spPr>
              <a:xfrm>
                <a:off x="0" y="0"/>
                <a:ext cx="1100471" cy="406400"/>
              </a:xfrm>
              <a:custGeom>
                <a:avLst/>
                <a:gdLst/>
                <a:ahLst/>
                <a:cxnLst/>
                <a:rect l="l" t="t" r="r" b="b"/>
                <a:pathLst>
                  <a:path w="1100471" h="406400">
                    <a:moveTo>
                      <a:pt x="897271" y="0"/>
                    </a:moveTo>
                    <a:cubicBezTo>
                      <a:pt x="1009495" y="0"/>
                      <a:pt x="1100471" y="90976"/>
                      <a:pt x="1100471" y="203200"/>
                    </a:cubicBezTo>
                    <a:cubicBezTo>
                      <a:pt x="1100471" y="315424"/>
                      <a:pt x="1009495" y="406400"/>
                      <a:pt x="897271" y="406400"/>
                    </a:cubicBezTo>
                    <a:lnTo>
                      <a:pt x="203200" y="406400"/>
                    </a:lnTo>
                    <a:cubicBezTo>
                      <a:pt x="90976" y="406400"/>
                      <a:pt x="0" y="315424"/>
                      <a:pt x="0" y="203200"/>
                    </a:cubicBezTo>
                    <a:cubicBezTo>
                      <a:pt x="0" y="90976"/>
                      <a:pt x="90976" y="0"/>
                      <a:pt x="203200" y="0"/>
                    </a:cubicBezTo>
                    <a:close/>
                  </a:path>
                </a:pathLst>
              </a:custGeom>
              <a:solidFill>
                <a:srgbClr val="C8B9AF"/>
              </a:solidFill>
            </p:spPr>
            <p:txBody>
              <a:bodyPr/>
              <a:lstStyle/>
              <a:p>
                <a:endParaRPr lang="en-US"/>
              </a:p>
            </p:txBody>
          </p:sp>
          <p:sp>
            <p:nvSpPr>
              <p:cNvPr id="9" name="TextBox 9"/>
              <p:cNvSpPr txBox="1"/>
              <p:nvPr/>
            </p:nvSpPr>
            <p:spPr>
              <a:xfrm>
                <a:off x="0" y="-47625"/>
                <a:ext cx="1053630" cy="511175"/>
              </a:xfrm>
              <a:prstGeom prst="rect">
                <a:avLst/>
              </a:prstGeom>
            </p:spPr>
            <p:txBody>
              <a:bodyPr lIns="50800" tIns="50800" rIns="50800" bIns="50800" rtlCol="0" anchor="ctr"/>
              <a:lstStyle/>
              <a:p>
                <a:pPr algn="ctr">
                  <a:lnSpc>
                    <a:spcPts val="3500"/>
                  </a:lnSpc>
                </a:pPr>
                <a:r>
                  <a:rPr lang="en-US" sz="2500" spc="124" dirty="0" err="1">
                    <a:solidFill>
                      <a:srgbClr val="FFFFFF"/>
                    </a:solidFill>
                    <a:latin typeface="Source Serif Pro" panose="02040603050405020204"/>
                  </a:rPr>
                  <a:t>Hỗ</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trợ</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Dữ</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liệu</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Có</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Cấu</a:t>
                </a:r>
                <a:r>
                  <a:rPr lang="en-US" sz="2500" spc="124" dirty="0">
                    <a:solidFill>
                      <a:srgbClr val="FFFFFF"/>
                    </a:solidFill>
                    <a:latin typeface="Source Serif Pro" panose="02040603050405020204"/>
                  </a:rPr>
                  <a:t> Trúc</a:t>
                </a:r>
                <a:endParaRPr lang="en-US" sz="2500" spc="124" dirty="0">
                  <a:solidFill>
                    <a:srgbClr val="FFFFFF"/>
                  </a:solidFill>
                  <a:latin typeface="Source Serif Pro" panose="02040603050405020204"/>
                </a:endParaRPr>
              </a:p>
            </p:txBody>
          </p:sp>
        </p:grpSp>
        <p:grpSp>
          <p:nvGrpSpPr>
            <p:cNvPr id="10" name="Group 10"/>
            <p:cNvGrpSpPr/>
            <p:nvPr/>
          </p:nvGrpSpPr>
          <p:grpSpPr>
            <a:xfrm>
              <a:off x="0" y="3341611"/>
              <a:ext cx="5571133" cy="2545410"/>
              <a:chOff x="0" y="-57150"/>
              <a:chExt cx="1100471" cy="502797"/>
            </a:xfrm>
          </p:grpSpPr>
          <p:sp>
            <p:nvSpPr>
              <p:cNvPr id="11" name="Freeform 11"/>
              <p:cNvSpPr/>
              <p:nvPr/>
            </p:nvSpPr>
            <p:spPr>
              <a:xfrm>
                <a:off x="0" y="0"/>
                <a:ext cx="1100471" cy="406400"/>
              </a:xfrm>
              <a:custGeom>
                <a:avLst/>
                <a:gdLst/>
                <a:ahLst/>
                <a:cxnLst/>
                <a:rect l="l" t="t" r="r" b="b"/>
                <a:pathLst>
                  <a:path w="1100471" h="406400">
                    <a:moveTo>
                      <a:pt x="897271" y="0"/>
                    </a:moveTo>
                    <a:cubicBezTo>
                      <a:pt x="1009495" y="0"/>
                      <a:pt x="1100471" y="90976"/>
                      <a:pt x="1100471" y="203200"/>
                    </a:cubicBezTo>
                    <a:cubicBezTo>
                      <a:pt x="1100471" y="315424"/>
                      <a:pt x="1009495" y="406400"/>
                      <a:pt x="897271" y="406400"/>
                    </a:cubicBezTo>
                    <a:lnTo>
                      <a:pt x="203200" y="406400"/>
                    </a:lnTo>
                    <a:cubicBezTo>
                      <a:pt x="90976" y="406400"/>
                      <a:pt x="0" y="315424"/>
                      <a:pt x="0" y="203200"/>
                    </a:cubicBezTo>
                    <a:cubicBezTo>
                      <a:pt x="0" y="90976"/>
                      <a:pt x="90976" y="0"/>
                      <a:pt x="203200" y="0"/>
                    </a:cubicBezTo>
                    <a:close/>
                  </a:path>
                </a:pathLst>
              </a:custGeom>
              <a:solidFill>
                <a:srgbClr val="C8B9AF"/>
              </a:solidFill>
            </p:spPr>
            <p:txBody>
              <a:bodyPr/>
              <a:lstStyle/>
              <a:p>
                <a:endParaRPr lang="en-US"/>
              </a:p>
            </p:txBody>
          </p:sp>
          <p:sp>
            <p:nvSpPr>
              <p:cNvPr id="12" name="TextBox 12"/>
              <p:cNvSpPr txBox="1"/>
              <p:nvPr/>
            </p:nvSpPr>
            <p:spPr>
              <a:xfrm>
                <a:off x="0" y="-57150"/>
                <a:ext cx="1053630" cy="502797"/>
              </a:xfrm>
              <a:prstGeom prst="rect">
                <a:avLst/>
              </a:prstGeom>
            </p:spPr>
            <p:txBody>
              <a:bodyPr lIns="50800" tIns="50800" rIns="50800" bIns="50800" rtlCol="0" anchor="ctr"/>
              <a:lstStyle/>
              <a:p>
                <a:pPr algn="ctr">
                  <a:lnSpc>
                    <a:spcPts val="4200"/>
                  </a:lnSpc>
                </a:pPr>
                <a:r>
                  <a:rPr lang="en-US" sz="3000" spc="150" dirty="0" err="1">
                    <a:solidFill>
                      <a:srgbClr val="FFFFFF"/>
                    </a:solidFill>
                    <a:latin typeface="Source Serif Pro" panose="02040603050405020204"/>
                  </a:rPr>
                  <a:t>Sử</a:t>
                </a:r>
                <a:r>
                  <a:rPr lang="en-US" sz="3000" spc="150" dirty="0">
                    <a:solidFill>
                      <a:srgbClr val="FFFFFF"/>
                    </a:solidFill>
                    <a:latin typeface="Source Serif Pro" panose="02040603050405020204"/>
                  </a:rPr>
                  <a:t> </a:t>
                </a:r>
                <a:r>
                  <a:rPr lang="en-US" sz="3000" spc="150" dirty="0" err="1">
                    <a:solidFill>
                      <a:srgbClr val="FFFFFF"/>
                    </a:solidFill>
                    <a:latin typeface="Source Serif Pro" panose="02040603050405020204"/>
                  </a:rPr>
                  <a:t>Dụng</a:t>
                </a:r>
                <a:r>
                  <a:rPr lang="en-US" sz="3000" spc="150" dirty="0">
                    <a:solidFill>
                      <a:srgbClr val="FFFFFF"/>
                    </a:solidFill>
                    <a:latin typeface="Source Serif Pro" panose="02040603050405020204"/>
                  </a:rPr>
                  <a:t> SQL</a:t>
                </a:r>
                <a:endParaRPr lang="en-US" sz="3000" spc="150" dirty="0">
                  <a:solidFill>
                    <a:srgbClr val="FFFFFF"/>
                  </a:solidFill>
                  <a:latin typeface="Source Serif Pro" panose="02040603050405020204"/>
                </a:endParaRPr>
              </a:p>
            </p:txBody>
          </p:sp>
        </p:grpSp>
        <p:grpSp>
          <p:nvGrpSpPr>
            <p:cNvPr id="13" name="Group 13"/>
            <p:cNvGrpSpPr/>
            <p:nvPr/>
          </p:nvGrpSpPr>
          <p:grpSpPr>
            <a:xfrm>
              <a:off x="0" y="6972544"/>
              <a:ext cx="5571133" cy="2374054"/>
              <a:chOff x="0" y="-57150"/>
              <a:chExt cx="1100471" cy="468949"/>
            </a:xfrm>
          </p:grpSpPr>
          <p:sp>
            <p:nvSpPr>
              <p:cNvPr id="14" name="Freeform 14"/>
              <p:cNvSpPr/>
              <p:nvPr/>
            </p:nvSpPr>
            <p:spPr>
              <a:xfrm>
                <a:off x="0" y="0"/>
                <a:ext cx="1100471" cy="406400"/>
              </a:xfrm>
              <a:custGeom>
                <a:avLst/>
                <a:gdLst/>
                <a:ahLst/>
                <a:cxnLst/>
                <a:rect l="l" t="t" r="r" b="b"/>
                <a:pathLst>
                  <a:path w="1100471" h="406400">
                    <a:moveTo>
                      <a:pt x="897271" y="0"/>
                    </a:moveTo>
                    <a:cubicBezTo>
                      <a:pt x="1009495" y="0"/>
                      <a:pt x="1100471" y="90976"/>
                      <a:pt x="1100471" y="203200"/>
                    </a:cubicBezTo>
                    <a:cubicBezTo>
                      <a:pt x="1100471" y="315424"/>
                      <a:pt x="1009495" y="406400"/>
                      <a:pt x="897271" y="406400"/>
                    </a:cubicBezTo>
                    <a:lnTo>
                      <a:pt x="203200" y="406400"/>
                    </a:lnTo>
                    <a:cubicBezTo>
                      <a:pt x="90976" y="406400"/>
                      <a:pt x="0" y="315424"/>
                      <a:pt x="0" y="203200"/>
                    </a:cubicBezTo>
                    <a:cubicBezTo>
                      <a:pt x="0" y="90976"/>
                      <a:pt x="90976" y="0"/>
                      <a:pt x="203200" y="0"/>
                    </a:cubicBezTo>
                    <a:close/>
                  </a:path>
                </a:pathLst>
              </a:custGeom>
              <a:solidFill>
                <a:srgbClr val="C8B9AF"/>
              </a:solidFill>
            </p:spPr>
            <p:txBody>
              <a:bodyPr/>
              <a:lstStyle/>
              <a:p>
                <a:endParaRPr lang="en-US"/>
              </a:p>
            </p:txBody>
          </p:sp>
          <p:sp>
            <p:nvSpPr>
              <p:cNvPr id="15" name="TextBox 15"/>
              <p:cNvSpPr txBox="1"/>
              <p:nvPr/>
            </p:nvSpPr>
            <p:spPr>
              <a:xfrm>
                <a:off x="0" y="-57150"/>
                <a:ext cx="1053630" cy="468949"/>
              </a:xfrm>
              <a:prstGeom prst="rect">
                <a:avLst/>
              </a:prstGeom>
            </p:spPr>
            <p:txBody>
              <a:bodyPr lIns="50800" tIns="50800" rIns="50800" bIns="50800" rtlCol="0" anchor="ctr"/>
              <a:lstStyle/>
              <a:p>
                <a:pPr algn="ctr">
                  <a:lnSpc>
                    <a:spcPts val="4200"/>
                  </a:lnSpc>
                </a:pPr>
                <a:r>
                  <a:rPr lang="en-US" sz="3000" spc="150" dirty="0" err="1">
                    <a:solidFill>
                      <a:srgbClr val="FFFFFF"/>
                    </a:solidFill>
                    <a:latin typeface="Source Serif Pro" panose="02040603050405020204"/>
                  </a:rPr>
                  <a:t>DataFrame</a:t>
                </a:r>
                <a:endParaRPr lang="en-US" sz="3000" spc="150" dirty="0">
                  <a:solidFill>
                    <a:srgbClr val="FFFFFF"/>
                  </a:solidFill>
                  <a:latin typeface="Source Serif Pro" panose="02040603050405020204"/>
                </a:endParaRPr>
              </a:p>
            </p:txBody>
          </p:sp>
        </p:grpSp>
        <p:grpSp>
          <p:nvGrpSpPr>
            <p:cNvPr id="16" name="Group 16"/>
            <p:cNvGrpSpPr/>
            <p:nvPr/>
          </p:nvGrpSpPr>
          <p:grpSpPr>
            <a:xfrm>
              <a:off x="16066447" y="-241102"/>
              <a:ext cx="5574353" cy="2539603"/>
              <a:chOff x="0" y="-47625"/>
              <a:chExt cx="1101107" cy="501650"/>
            </a:xfrm>
          </p:grpSpPr>
          <p:sp>
            <p:nvSpPr>
              <p:cNvPr id="17" name="Freeform 17"/>
              <p:cNvSpPr/>
              <p:nvPr/>
            </p:nvSpPr>
            <p:spPr>
              <a:xfrm>
                <a:off x="0" y="0"/>
                <a:ext cx="1101107" cy="406400"/>
              </a:xfrm>
              <a:custGeom>
                <a:avLst/>
                <a:gdLst/>
                <a:ahLst/>
                <a:cxnLst/>
                <a:rect l="l" t="t" r="r" b="b"/>
                <a:pathLst>
                  <a:path w="1101107" h="406400">
                    <a:moveTo>
                      <a:pt x="897907" y="0"/>
                    </a:moveTo>
                    <a:cubicBezTo>
                      <a:pt x="1010131" y="0"/>
                      <a:pt x="1101107" y="90976"/>
                      <a:pt x="1101107" y="203200"/>
                    </a:cubicBezTo>
                    <a:cubicBezTo>
                      <a:pt x="1101107" y="315424"/>
                      <a:pt x="1010131" y="406400"/>
                      <a:pt x="897907" y="406400"/>
                    </a:cubicBezTo>
                    <a:lnTo>
                      <a:pt x="203200" y="406400"/>
                    </a:lnTo>
                    <a:cubicBezTo>
                      <a:pt x="90976" y="406400"/>
                      <a:pt x="0" y="315424"/>
                      <a:pt x="0" y="203200"/>
                    </a:cubicBezTo>
                    <a:cubicBezTo>
                      <a:pt x="0" y="90976"/>
                      <a:pt x="90976" y="0"/>
                      <a:pt x="203200" y="0"/>
                    </a:cubicBezTo>
                    <a:close/>
                  </a:path>
                </a:pathLst>
              </a:custGeom>
              <a:solidFill>
                <a:srgbClr val="C8B9AF"/>
              </a:solidFill>
            </p:spPr>
            <p:txBody>
              <a:bodyPr/>
              <a:lstStyle/>
              <a:p>
                <a:endParaRPr lang="en-US"/>
              </a:p>
            </p:txBody>
          </p:sp>
          <p:sp>
            <p:nvSpPr>
              <p:cNvPr id="18" name="TextBox 18"/>
              <p:cNvSpPr txBox="1"/>
              <p:nvPr/>
            </p:nvSpPr>
            <p:spPr>
              <a:xfrm>
                <a:off x="0" y="-47625"/>
                <a:ext cx="1030865" cy="501650"/>
              </a:xfrm>
              <a:prstGeom prst="rect">
                <a:avLst/>
              </a:prstGeom>
            </p:spPr>
            <p:txBody>
              <a:bodyPr lIns="50800" tIns="50800" rIns="50800" bIns="50800" rtlCol="0" anchor="ctr"/>
              <a:lstStyle/>
              <a:p>
                <a:pPr algn="ctr">
                  <a:lnSpc>
                    <a:spcPts val="3500"/>
                  </a:lnSpc>
                </a:pPr>
                <a:r>
                  <a:rPr lang="vi-VN"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Tích</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Hợp</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Nhiều</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Nguồn</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Dữ</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Liệu</a:t>
                </a:r>
                <a:endParaRPr lang="en-US" sz="2500" spc="124" dirty="0">
                  <a:solidFill>
                    <a:srgbClr val="FFFFFF"/>
                  </a:solidFill>
                  <a:latin typeface="Source Serif Pro" panose="02040603050405020204"/>
                </a:endParaRPr>
              </a:p>
            </p:txBody>
          </p:sp>
        </p:grpSp>
        <p:grpSp>
          <p:nvGrpSpPr>
            <p:cNvPr id="19" name="Group 19"/>
            <p:cNvGrpSpPr/>
            <p:nvPr/>
          </p:nvGrpSpPr>
          <p:grpSpPr>
            <a:xfrm>
              <a:off x="16066447" y="3389831"/>
              <a:ext cx="5574353" cy="2539603"/>
              <a:chOff x="0" y="-47625"/>
              <a:chExt cx="1101107" cy="501650"/>
            </a:xfrm>
          </p:grpSpPr>
          <p:sp>
            <p:nvSpPr>
              <p:cNvPr id="20" name="Freeform 20"/>
              <p:cNvSpPr/>
              <p:nvPr/>
            </p:nvSpPr>
            <p:spPr>
              <a:xfrm>
                <a:off x="0" y="0"/>
                <a:ext cx="1101107" cy="406400"/>
              </a:xfrm>
              <a:custGeom>
                <a:avLst/>
                <a:gdLst/>
                <a:ahLst/>
                <a:cxnLst/>
                <a:rect l="l" t="t" r="r" b="b"/>
                <a:pathLst>
                  <a:path w="1101107" h="406400">
                    <a:moveTo>
                      <a:pt x="897907" y="0"/>
                    </a:moveTo>
                    <a:cubicBezTo>
                      <a:pt x="1010131" y="0"/>
                      <a:pt x="1101107" y="90976"/>
                      <a:pt x="1101107" y="203200"/>
                    </a:cubicBezTo>
                    <a:cubicBezTo>
                      <a:pt x="1101107" y="315424"/>
                      <a:pt x="1010131" y="406400"/>
                      <a:pt x="897907" y="406400"/>
                    </a:cubicBezTo>
                    <a:lnTo>
                      <a:pt x="203200" y="406400"/>
                    </a:lnTo>
                    <a:cubicBezTo>
                      <a:pt x="90976" y="406400"/>
                      <a:pt x="0" y="315424"/>
                      <a:pt x="0" y="203200"/>
                    </a:cubicBezTo>
                    <a:cubicBezTo>
                      <a:pt x="0" y="90976"/>
                      <a:pt x="90976" y="0"/>
                      <a:pt x="203200" y="0"/>
                    </a:cubicBezTo>
                    <a:close/>
                  </a:path>
                </a:pathLst>
              </a:custGeom>
              <a:solidFill>
                <a:srgbClr val="C8B9AF"/>
              </a:solidFill>
            </p:spPr>
            <p:txBody>
              <a:bodyPr/>
              <a:lstStyle/>
              <a:p>
                <a:endParaRPr lang="en-US"/>
              </a:p>
            </p:txBody>
          </p:sp>
          <p:sp>
            <p:nvSpPr>
              <p:cNvPr id="21" name="TextBox 21"/>
              <p:cNvSpPr txBox="1"/>
              <p:nvPr/>
            </p:nvSpPr>
            <p:spPr>
              <a:xfrm>
                <a:off x="0" y="-47625"/>
                <a:ext cx="1101107" cy="501650"/>
              </a:xfrm>
              <a:prstGeom prst="rect">
                <a:avLst/>
              </a:prstGeom>
            </p:spPr>
            <p:txBody>
              <a:bodyPr lIns="50800" tIns="50800" rIns="50800" bIns="50800" rtlCol="0" anchor="ctr"/>
              <a:lstStyle/>
              <a:p>
                <a:pPr algn="ctr">
                  <a:lnSpc>
                    <a:spcPts val="3500"/>
                  </a:lnSpc>
                </a:pPr>
                <a:r>
                  <a:rPr lang="en-US" sz="2500" spc="124" dirty="0" err="1">
                    <a:solidFill>
                      <a:srgbClr val="FFFFFF"/>
                    </a:solidFill>
                    <a:latin typeface="Source Serif Pro" panose="02040603050405020204"/>
                  </a:rPr>
                  <a:t>Khả</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Năng</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Xử</a:t>
                </a:r>
                <a:r>
                  <a:rPr lang="en-US" sz="2500" spc="124" dirty="0">
                    <a:solidFill>
                      <a:srgbClr val="FFFFFF"/>
                    </a:solidFill>
                    <a:latin typeface="Source Serif Pro" panose="02040603050405020204"/>
                  </a:rPr>
                  <a:t> Lý </a:t>
                </a:r>
                <a:r>
                  <a:rPr lang="en-US" sz="2500" spc="124" dirty="0" err="1">
                    <a:solidFill>
                      <a:srgbClr val="FFFFFF"/>
                    </a:solidFill>
                    <a:latin typeface="Source Serif Pro" panose="02040603050405020204"/>
                  </a:rPr>
                  <a:t>Dữ</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Liệu</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Lớn</a:t>
                </a:r>
                <a:endParaRPr lang="en-US" sz="2500" spc="124" dirty="0">
                  <a:solidFill>
                    <a:srgbClr val="FFFFFF"/>
                  </a:solidFill>
                  <a:latin typeface="Source Serif Pro" panose="02040603050405020204"/>
                </a:endParaRPr>
              </a:p>
            </p:txBody>
          </p:sp>
        </p:grpSp>
        <p:grpSp>
          <p:nvGrpSpPr>
            <p:cNvPr id="22" name="Group 22"/>
            <p:cNvGrpSpPr/>
            <p:nvPr/>
          </p:nvGrpSpPr>
          <p:grpSpPr>
            <a:xfrm>
              <a:off x="16066447" y="7020764"/>
              <a:ext cx="5574353" cy="2374054"/>
              <a:chOff x="0" y="-47625"/>
              <a:chExt cx="1101107" cy="468949"/>
            </a:xfrm>
          </p:grpSpPr>
          <p:sp>
            <p:nvSpPr>
              <p:cNvPr id="23" name="Freeform 23"/>
              <p:cNvSpPr/>
              <p:nvPr/>
            </p:nvSpPr>
            <p:spPr>
              <a:xfrm>
                <a:off x="0" y="0"/>
                <a:ext cx="1101107" cy="406400"/>
              </a:xfrm>
              <a:custGeom>
                <a:avLst/>
                <a:gdLst/>
                <a:ahLst/>
                <a:cxnLst/>
                <a:rect l="l" t="t" r="r" b="b"/>
                <a:pathLst>
                  <a:path w="1101107" h="406400">
                    <a:moveTo>
                      <a:pt x="897907" y="0"/>
                    </a:moveTo>
                    <a:cubicBezTo>
                      <a:pt x="1010131" y="0"/>
                      <a:pt x="1101107" y="90976"/>
                      <a:pt x="1101107" y="203200"/>
                    </a:cubicBezTo>
                    <a:cubicBezTo>
                      <a:pt x="1101107" y="315424"/>
                      <a:pt x="1010131" y="406400"/>
                      <a:pt x="897907" y="406400"/>
                    </a:cubicBezTo>
                    <a:lnTo>
                      <a:pt x="203200" y="406400"/>
                    </a:lnTo>
                    <a:cubicBezTo>
                      <a:pt x="90976" y="406400"/>
                      <a:pt x="0" y="315424"/>
                      <a:pt x="0" y="203200"/>
                    </a:cubicBezTo>
                    <a:cubicBezTo>
                      <a:pt x="0" y="90976"/>
                      <a:pt x="90976" y="0"/>
                      <a:pt x="203200" y="0"/>
                    </a:cubicBezTo>
                    <a:close/>
                  </a:path>
                </a:pathLst>
              </a:custGeom>
              <a:solidFill>
                <a:srgbClr val="C8B9AF"/>
              </a:solidFill>
            </p:spPr>
            <p:txBody>
              <a:bodyPr/>
              <a:lstStyle/>
              <a:p>
                <a:endParaRPr lang="en-US"/>
              </a:p>
            </p:txBody>
          </p:sp>
          <p:sp>
            <p:nvSpPr>
              <p:cNvPr id="24" name="TextBox 24"/>
              <p:cNvSpPr txBox="1"/>
              <p:nvPr/>
            </p:nvSpPr>
            <p:spPr>
              <a:xfrm>
                <a:off x="0" y="-47625"/>
                <a:ext cx="1100471" cy="468949"/>
              </a:xfrm>
              <a:prstGeom prst="rect">
                <a:avLst/>
              </a:prstGeom>
            </p:spPr>
            <p:txBody>
              <a:bodyPr lIns="50800" tIns="50800" rIns="50800" bIns="50800" rtlCol="0" anchor="ctr"/>
              <a:lstStyle/>
              <a:p>
                <a:pPr algn="ctr">
                  <a:lnSpc>
                    <a:spcPts val="3500"/>
                  </a:lnSpc>
                </a:pPr>
                <a:r>
                  <a:rPr lang="en-US" sz="2500" spc="124" dirty="0" err="1">
                    <a:solidFill>
                      <a:srgbClr val="FFFFFF"/>
                    </a:solidFill>
                    <a:latin typeface="Source Serif Pro" panose="02040603050405020204"/>
                  </a:rPr>
                  <a:t>Trình</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Tối</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Ưu</a:t>
                </a:r>
                <a:r>
                  <a:rPr lang="en-US" sz="2500" spc="124" dirty="0">
                    <a:solidFill>
                      <a:srgbClr val="FFFFFF"/>
                    </a:solidFill>
                    <a:latin typeface="Source Serif Pro" panose="02040603050405020204"/>
                  </a:rPr>
                  <a:t> </a:t>
                </a:r>
                <a:r>
                  <a:rPr lang="en-US" sz="2500" spc="124" dirty="0" err="1">
                    <a:solidFill>
                      <a:srgbClr val="FFFFFF"/>
                    </a:solidFill>
                    <a:latin typeface="Source Serif Pro" panose="02040603050405020204"/>
                  </a:rPr>
                  <a:t>Hóa</a:t>
                </a:r>
                <a:r>
                  <a:rPr lang="en-US" sz="2500" spc="124" dirty="0">
                    <a:solidFill>
                      <a:srgbClr val="FFFFFF"/>
                    </a:solidFill>
                    <a:latin typeface="Source Serif Pro" panose="02040603050405020204"/>
                  </a:rPr>
                  <a:t> Catalyst</a:t>
                </a:r>
                <a:endParaRPr lang="en-US" sz="2500" spc="124" dirty="0">
                  <a:solidFill>
                    <a:srgbClr val="FFFFFF"/>
                  </a:solidFill>
                  <a:latin typeface="Source Serif Pro" panose="02040603050405020204"/>
                </a:endParaRPr>
              </a:p>
            </p:txBody>
          </p:sp>
        </p:grpSp>
      </p:grpSp>
      <p:sp>
        <p:nvSpPr>
          <p:cNvPr id="25" name="TextBox 25"/>
          <p:cNvSpPr txBox="1"/>
          <p:nvPr/>
        </p:nvSpPr>
        <p:spPr>
          <a:xfrm>
            <a:off x="1028700" y="7872424"/>
            <a:ext cx="16990105" cy="1830705"/>
          </a:xfrm>
          <a:prstGeom prst="rect">
            <a:avLst/>
          </a:prstGeom>
        </p:spPr>
        <p:txBody>
          <a:bodyPr lIns="0" tIns="0" rIns="0" bIns="0" rtlCol="0" anchor="t">
            <a:spAutoFit/>
          </a:bodyPr>
          <a:lstStyle/>
          <a:p>
            <a:pPr algn="ctr">
              <a:lnSpc>
                <a:spcPts val="4760"/>
              </a:lnSpc>
            </a:pPr>
            <a:r>
              <a:rPr lang="en-US" sz="3400">
                <a:solidFill>
                  <a:srgbClr val="000000"/>
                </a:solidFill>
                <a:latin typeface="Noto Serif Display" panose="02020502080505020204"/>
              </a:rPr>
              <a:t>Tổng kết:  Spark SQL là một giải pháp mạnh mẽ cho việc xử lý dữ liệu có cấu trúc trên nền tảng Apache Spark, và nó thường được sử dụng trong các dự án xử lý dữ liệu lớn và phân tích dữ liệu.</a:t>
            </a:r>
            <a:endParaRPr lang="en-US" sz="3400">
              <a:solidFill>
                <a:srgbClr val="000000"/>
              </a:solidFill>
              <a:latin typeface="Noto Serif Display" panose="02020502080505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10436024"/>
            <a:chOff x="0" y="0"/>
            <a:chExt cx="2408296" cy="2748582"/>
          </a:xfrm>
        </p:grpSpPr>
        <p:sp>
          <p:nvSpPr>
            <p:cNvPr id="3" name="Freeform 3"/>
            <p:cNvSpPr/>
            <p:nvPr/>
          </p:nvSpPr>
          <p:spPr>
            <a:xfrm>
              <a:off x="0" y="0"/>
              <a:ext cx="2408296" cy="2748582"/>
            </a:xfrm>
            <a:custGeom>
              <a:avLst/>
              <a:gdLst/>
              <a:ahLst/>
              <a:cxnLst/>
              <a:rect l="l" t="t" r="r" b="b"/>
              <a:pathLst>
                <a:path w="2408296" h="2748582">
                  <a:moveTo>
                    <a:pt x="0" y="0"/>
                  </a:moveTo>
                  <a:lnTo>
                    <a:pt x="2408296" y="0"/>
                  </a:lnTo>
                  <a:lnTo>
                    <a:pt x="2408296" y="2748582"/>
                  </a:lnTo>
                  <a:lnTo>
                    <a:pt x="0" y="2748582"/>
                  </a:lnTo>
                  <a:close/>
                </a:path>
              </a:pathLst>
            </a:custGeom>
            <a:solidFill>
              <a:srgbClr val="F8DADD"/>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500"/>
                </a:lnSpc>
              </a:pPr>
            </a:p>
          </p:txBody>
        </p:sp>
      </p:grpSp>
      <p:sp>
        <p:nvSpPr>
          <p:cNvPr id="5" name="TextBox 5"/>
          <p:cNvSpPr txBox="1"/>
          <p:nvPr/>
        </p:nvSpPr>
        <p:spPr>
          <a:xfrm>
            <a:off x="762000" y="323215"/>
            <a:ext cx="16958945" cy="897255"/>
          </a:xfrm>
          <a:prstGeom prst="rect">
            <a:avLst/>
          </a:prstGeom>
        </p:spPr>
        <p:txBody>
          <a:bodyPr wrap="square" lIns="0" tIns="0" rIns="0" bIns="0" rtlCol="0" anchor="t">
            <a:spAutoFit/>
          </a:bodyPr>
          <a:lstStyle/>
          <a:p>
            <a:pPr algn="ctr">
              <a:lnSpc>
                <a:spcPts val="7000"/>
              </a:lnSpc>
            </a:pPr>
            <a:r>
              <a:rPr lang="en-US" sz="5000" dirty="0">
                <a:solidFill>
                  <a:srgbClr val="000000"/>
                </a:solidFill>
                <a:latin typeface="Noto Sans Bold" panose="020B0802040504020204"/>
              </a:rPr>
              <a:t>So sánh Spark SQL và SQL thông thường</a:t>
            </a:r>
            <a:endParaRPr lang="en-US" sz="5000" dirty="0">
              <a:solidFill>
                <a:srgbClr val="000000"/>
              </a:solidFill>
              <a:latin typeface="Noto Sans Bold" panose="020B0802040504020204"/>
            </a:endParaRPr>
          </a:p>
        </p:txBody>
      </p:sp>
      <p:sp>
        <p:nvSpPr>
          <p:cNvPr id="6" name="TextBox 6"/>
          <p:cNvSpPr txBox="1"/>
          <p:nvPr/>
        </p:nvSpPr>
        <p:spPr>
          <a:xfrm>
            <a:off x="1225790" y="1784854"/>
            <a:ext cx="6324756" cy="538480"/>
          </a:xfrm>
          <a:prstGeom prst="rect">
            <a:avLst/>
          </a:prstGeom>
        </p:spPr>
        <p:txBody>
          <a:bodyPr lIns="0" tIns="0" rIns="0" bIns="0" rtlCol="0" anchor="t">
            <a:spAutoFit/>
          </a:bodyPr>
          <a:lstStyle/>
          <a:p>
            <a:pPr algn="ctr">
              <a:lnSpc>
                <a:spcPts val="4200"/>
              </a:lnSpc>
            </a:pPr>
            <a:r>
              <a:rPr lang="en-US" sz="3000">
                <a:solidFill>
                  <a:srgbClr val="000000"/>
                </a:solidFill>
                <a:latin typeface="DejaVu Serif Bold" panose="02060803050605020204"/>
              </a:rPr>
              <a:t>Spark SQL</a:t>
            </a:r>
            <a:endParaRPr lang="en-US" sz="3000">
              <a:solidFill>
                <a:srgbClr val="000000"/>
              </a:solidFill>
              <a:latin typeface="DejaVu Serif Bold" panose="02060803050605020204"/>
            </a:endParaRPr>
          </a:p>
        </p:txBody>
      </p:sp>
      <p:sp>
        <p:nvSpPr>
          <p:cNvPr id="7" name="AutoShape 7"/>
          <p:cNvSpPr/>
          <p:nvPr/>
        </p:nvSpPr>
        <p:spPr>
          <a:xfrm flipV="1">
            <a:off x="-3681701" y="1518154"/>
            <a:ext cx="23823837" cy="0"/>
          </a:xfrm>
          <a:prstGeom prst="line">
            <a:avLst/>
          </a:prstGeom>
          <a:ln w="38100" cap="flat">
            <a:solidFill>
              <a:srgbClr val="000000"/>
            </a:solidFill>
            <a:prstDash val="sysDot"/>
            <a:headEnd type="none" w="sm" len="sm"/>
            <a:tailEnd type="arrow" w="med" len="sm"/>
          </a:ln>
        </p:spPr>
        <p:txBody>
          <a:bodyPr/>
          <a:lstStyle/>
          <a:p>
            <a:endParaRPr lang="en-US"/>
          </a:p>
        </p:txBody>
      </p:sp>
      <p:sp>
        <p:nvSpPr>
          <p:cNvPr id="8" name="TextBox 8"/>
          <p:cNvSpPr txBox="1"/>
          <p:nvPr/>
        </p:nvSpPr>
        <p:spPr>
          <a:xfrm>
            <a:off x="787400" y="2785110"/>
            <a:ext cx="7200900" cy="6931660"/>
          </a:xfrm>
          <a:prstGeom prst="rect">
            <a:avLst/>
          </a:prstGeom>
        </p:spPr>
        <p:txBody>
          <a:bodyPr lIns="0" tIns="0" rIns="0" bIns="0" rtlCol="0" anchor="t">
            <a:noAutofit/>
          </a:bodyPr>
          <a:lstStyle/>
          <a:p>
            <a:pPr marL="582930" lvl="1" indent="-291465">
              <a:lnSpc>
                <a:spcPts val="3780"/>
              </a:lnSpc>
              <a:buFont typeface="Arial" panose="020B0604020202020204"/>
              <a:buChar char="•"/>
            </a:pPr>
            <a:r>
              <a:rPr lang="en-US" sz="2700">
                <a:solidFill>
                  <a:srgbClr val="000000"/>
                </a:solidFill>
                <a:latin typeface="Noto Serif Display" panose="02020502080505020204"/>
              </a:rPr>
              <a:t>Spark SQL thường được sử dụng trong các tình huống</a:t>
            </a:r>
            <a:endParaRPr lang="en-US" sz="2700">
              <a:solidFill>
                <a:srgbClr val="000000"/>
              </a:solidFill>
              <a:latin typeface="Noto Serif Display" panose="02020502080505020204"/>
            </a:endParaRPr>
          </a:p>
          <a:p>
            <a:pPr marL="582930" lvl="1" indent="-291465">
              <a:lnSpc>
                <a:spcPts val="3780"/>
              </a:lnSpc>
              <a:buFont typeface="Arial" panose="020B0604020202020204"/>
              <a:buChar char="•"/>
            </a:pPr>
            <a:r>
              <a:rPr lang="en-US" sz="2700">
                <a:solidFill>
                  <a:srgbClr val="000000"/>
                </a:solidFill>
                <a:latin typeface="Noto Serif Display" panose="02020502080505020204"/>
              </a:rPr>
              <a:t>có khả năng tối ưu hóa truy vấn thông qua trình tối ưu hóa Catalyst và có khả năng xử lý dữ liệu lớn với tốc độ nhanh</a:t>
            </a:r>
            <a:endParaRPr lang="en-US" sz="2700">
              <a:solidFill>
                <a:srgbClr val="000000"/>
              </a:solidFill>
              <a:latin typeface="Noto Serif Display" panose="02020502080505020204"/>
            </a:endParaRPr>
          </a:p>
          <a:p>
            <a:pPr marL="582930" lvl="1" indent="-291465">
              <a:lnSpc>
                <a:spcPts val="3780"/>
              </a:lnSpc>
              <a:buFont typeface="Arial" panose="020B0604020202020204"/>
              <a:buChar char="•"/>
            </a:pPr>
            <a:r>
              <a:rPr lang="en-US" sz="2700">
                <a:solidFill>
                  <a:srgbClr val="000000"/>
                </a:solidFill>
                <a:latin typeface="Noto Serif Display" panose="02020502080505020204"/>
              </a:rPr>
              <a:t>Spark SQL có khả năng tích hợp dữ liệu từ nhiều nguồn khác nhau</a:t>
            </a:r>
            <a:endParaRPr lang="en-US" sz="2700">
              <a:solidFill>
                <a:srgbClr val="000000"/>
              </a:solidFill>
              <a:latin typeface="Noto Serif Display" panose="02020502080505020204"/>
            </a:endParaRPr>
          </a:p>
          <a:p>
            <a:pPr marL="582930" lvl="1" indent="-291465">
              <a:lnSpc>
                <a:spcPts val="3780"/>
              </a:lnSpc>
              <a:buFont typeface="Arial" panose="020B0604020202020204"/>
              <a:buChar char="•"/>
            </a:pPr>
            <a:r>
              <a:rPr lang="en-US" sz="2700">
                <a:solidFill>
                  <a:srgbClr val="000000"/>
                </a:solidFill>
                <a:latin typeface="Noto Serif Display" panose="02020502080505020204"/>
              </a:rPr>
              <a:t> thường được sử dụng trong các ứng dụng lập trình bằng Python, Scala hoặc Java trên nền tảng Apache Spark</a:t>
            </a:r>
            <a:endParaRPr lang="en-US" sz="2700">
              <a:solidFill>
                <a:srgbClr val="000000"/>
              </a:solidFill>
              <a:latin typeface="Noto Serif Display" panose="02020502080505020204"/>
            </a:endParaRPr>
          </a:p>
          <a:p>
            <a:pPr marL="582930" lvl="1" indent="-291465">
              <a:lnSpc>
                <a:spcPts val="3780"/>
              </a:lnSpc>
              <a:buFont typeface="Arial" panose="020B0604020202020204"/>
              <a:buChar char="•"/>
            </a:pPr>
            <a:r>
              <a:rPr lang="en-US" sz="2700">
                <a:solidFill>
                  <a:srgbClr val="000000"/>
                </a:solidFill>
                <a:latin typeface="Noto Serif Display" panose="02020502080505020204"/>
              </a:rPr>
              <a:t>Spark SQL có khả năng mở rộng tốt</a:t>
            </a:r>
            <a:endParaRPr lang="en-US" sz="2700">
              <a:solidFill>
                <a:srgbClr val="000000"/>
              </a:solidFill>
              <a:latin typeface="Noto Serif Display" panose="02020502080505020204"/>
            </a:endParaRPr>
          </a:p>
        </p:txBody>
      </p:sp>
      <p:sp>
        <p:nvSpPr>
          <p:cNvPr id="11" name="TextBox 11"/>
          <p:cNvSpPr txBox="1"/>
          <p:nvPr/>
        </p:nvSpPr>
        <p:spPr>
          <a:xfrm>
            <a:off x="10553622" y="1784854"/>
            <a:ext cx="6324756" cy="538480"/>
          </a:xfrm>
          <a:prstGeom prst="rect">
            <a:avLst/>
          </a:prstGeom>
        </p:spPr>
        <p:txBody>
          <a:bodyPr lIns="0" tIns="0" rIns="0" bIns="0" rtlCol="0" anchor="t">
            <a:spAutoFit/>
          </a:bodyPr>
          <a:lstStyle/>
          <a:p>
            <a:pPr algn="ctr">
              <a:lnSpc>
                <a:spcPts val="4200"/>
              </a:lnSpc>
            </a:pPr>
            <a:r>
              <a:rPr lang="en-US" sz="3000">
                <a:solidFill>
                  <a:srgbClr val="000000"/>
                </a:solidFill>
                <a:latin typeface="DejaVu Serif Bold" panose="02060803050605020204"/>
              </a:rPr>
              <a:t>SQL Thông Thường</a:t>
            </a:r>
            <a:endParaRPr lang="en-US" sz="3000">
              <a:solidFill>
                <a:srgbClr val="000000"/>
              </a:solidFill>
              <a:latin typeface="DejaVu Serif Bold" panose="02060803050605020204"/>
            </a:endParaRPr>
          </a:p>
        </p:txBody>
      </p:sp>
      <p:sp>
        <p:nvSpPr>
          <p:cNvPr id="12" name="TextBox 12"/>
          <p:cNvSpPr txBox="1"/>
          <p:nvPr/>
        </p:nvSpPr>
        <p:spPr>
          <a:xfrm>
            <a:off x="9601200" y="2552700"/>
            <a:ext cx="8456930" cy="6129655"/>
          </a:xfrm>
          <a:prstGeom prst="rect">
            <a:avLst/>
          </a:prstGeom>
        </p:spPr>
        <p:txBody>
          <a:bodyPr wrap="square" lIns="0" tIns="0" rIns="0" bIns="0" rtlCol="0" anchor="t">
            <a:spAutoFit/>
          </a:bodyPr>
          <a:lstStyle/>
          <a:p>
            <a:pPr marL="582930" lvl="1" indent="-291465">
              <a:lnSpc>
                <a:spcPts val="4780"/>
              </a:lnSpc>
              <a:buFont typeface="Arial" panose="020B0604020202020204"/>
              <a:buChar char="•"/>
            </a:pPr>
            <a:r>
              <a:rPr lang="en-US" sz="2700">
                <a:solidFill>
                  <a:srgbClr val="000000"/>
                </a:solidFill>
                <a:latin typeface="Noto Serif Display" panose="02020502080505020204"/>
              </a:rPr>
              <a:t>Thường được sử dụng cho các hệ thống quản lý cơ sở dữ liệu tập trung.</a:t>
            </a:r>
            <a:endParaRPr lang="en-US" sz="2700">
              <a:solidFill>
                <a:srgbClr val="000000"/>
              </a:solidFill>
              <a:latin typeface="Noto Serif Display" panose="02020502080505020204"/>
            </a:endParaRPr>
          </a:p>
          <a:p>
            <a:pPr marL="582930" lvl="1" indent="-291465">
              <a:lnSpc>
                <a:spcPts val="4780"/>
              </a:lnSpc>
              <a:buFont typeface="Arial" panose="020B0604020202020204"/>
              <a:buChar char="•"/>
            </a:pPr>
            <a:r>
              <a:rPr lang="en-US" sz="2700">
                <a:solidFill>
                  <a:srgbClr val="000000"/>
                </a:solidFill>
                <a:latin typeface="Noto Serif Display" panose="02020502080505020204"/>
              </a:rPr>
              <a:t>Không đủ mạnh cho các tình huống đòi hỏi xử lý dữ liệu lớn.</a:t>
            </a:r>
            <a:endParaRPr lang="en-US" sz="2700">
              <a:solidFill>
                <a:srgbClr val="000000"/>
              </a:solidFill>
              <a:latin typeface="Noto Serif Display" panose="02020502080505020204"/>
            </a:endParaRPr>
          </a:p>
          <a:p>
            <a:pPr marL="582930" lvl="1" indent="-291465">
              <a:lnSpc>
                <a:spcPts val="4780"/>
              </a:lnSpc>
              <a:buFont typeface="Arial" panose="020B0604020202020204"/>
              <a:buChar char="•"/>
            </a:pPr>
            <a:r>
              <a:rPr lang="en-US" sz="2700">
                <a:solidFill>
                  <a:srgbClr val="000000"/>
                </a:solidFill>
                <a:latin typeface="Noto Serif Display" panose="02020502080505020204"/>
              </a:rPr>
              <a:t> làm việc với một hệ thống quản lý cơ sở dữ liệu cụ thể.</a:t>
            </a:r>
            <a:endParaRPr lang="en-US" sz="2700">
              <a:solidFill>
                <a:srgbClr val="000000"/>
              </a:solidFill>
              <a:latin typeface="Noto Serif Display" panose="02020502080505020204"/>
            </a:endParaRPr>
          </a:p>
          <a:p>
            <a:pPr marL="582930" lvl="1" indent="-291465">
              <a:lnSpc>
                <a:spcPts val="4780"/>
              </a:lnSpc>
              <a:buFont typeface="Arial" panose="020B0604020202020204"/>
              <a:buChar char="•"/>
            </a:pPr>
            <a:r>
              <a:rPr lang="en-US" sz="2700">
                <a:solidFill>
                  <a:srgbClr val="000000"/>
                </a:solidFill>
                <a:latin typeface="Noto Serif Display" panose="02020502080505020204"/>
              </a:rPr>
              <a:t> tích hợp trong các ứng dụng lập trình bằng các ngôn ngữ như Python, Java, C#, vv.</a:t>
            </a:r>
            <a:endParaRPr lang="en-US" sz="2700">
              <a:solidFill>
                <a:srgbClr val="000000"/>
              </a:solidFill>
              <a:latin typeface="Noto Serif Display" panose="02020502080505020204"/>
            </a:endParaRPr>
          </a:p>
          <a:p>
            <a:pPr marL="582930" lvl="1" indent="-291465">
              <a:lnSpc>
                <a:spcPts val="4780"/>
              </a:lnSpc>
              <a:buFont typeface="Arial" panose="020B0604020202020204"/>
              <a:buChar char="•"/>
            </a:pPr>
            <a:r>
              <a:rPr lang="en-US" sz="2700">
                <a:solidFill>
                  <a:srgbClr val="000000"/>
                </a:solidFill>
                <a:latin typeface="Noto Serif Display" panose="02020502080505020204"/>
              </a:rPr>
              <a:t>Có thể gặp giới hạn trong việc mở rộng lên nhiều máy chủ.</a:t>
            </a:r>
            <a:endParaRPr lang="en-US" sz="2700">
              <a:solidFill>
                <a:srgbClr val="000000"/>
              </a:solidFill>
              <a:latin typeface="Noto Serif Display" panose="02020502080505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3" name="TextBox 3"/>
          <p:cNvSpPr txBox="1"/>
          <p:nvPr/>
        </p:nvSpPr>
        <p:spPr>
          <a:xfrm>
            <a:off x="2068195" y="356235"/>
            <a:ext cx="13317220" cy="933450"/>
          </a:xfrm>
          <a:prstGeom prst="rect">
            <a:avLst/>
          </a:prstGeom>
        </p:spPr>
        <p:txBody>
          <a:bodyPr wrap="square" lIns="0" tIns="0" rIns="0" bIns="0" rtlCol="0" anchor="t">
            <a:spAutoFit/>
          </a:bodyPr>
          <a:lstStyle/>
          <a:p>
            <a:pPr algn="ctr">
              <a:lnSpc>
                <a:spcPts val="7280"/>
              </a:lnSpc>
            </a:pPr>
            <a:r>
              <a:rPr lang="en-US" sz="5200">
                <a:solidFill>
                  <a:srgbClr val="000000"/>
                </a:solidFill>
                <a:latin typeface="DejaVu Serif Bold" panose="02060803050605020204"/>
              </a:rPr>
              <a:t>Khi nào nên sử dụng Spark SQL</a:t>
            </a:r>
            <a:endParaRPr lang="en-US" sz="5200">
              <a:solidFill>
                <a:srgbClr val="000000"/>
              </a:solidFill>
              <a:latin typeface="DejaVu Serif Bold" panose="02060803050605020204"/>
            </a:endParaRPr>
          </a:p>
        </p:txBody>
      </p:sp>
      <p:sp>
        <p:nvSpPr>
          <p:cNvPr id="6" name="TextBox 6"/>
          <p:cNvSpPr txBox="1"/>
          <p:nvPr/>
        </p:nvSpPr>
        <p:spPr>
          <a:xfrm>
            <a:off x="288290" y="2555875"/>
            <a:ext cx="11703050" cy="5379085"/>
          </a:xfrm>
          <a:prstGeom prst="rect">
            <a:avLst/>
          </a:prstGeom>
        </p:spPr>
        <p:txBody>
          <a:bodyPr wrap="square" lIns="0" tIns="0" rIns="0" bIns="0" rtlCol="0" anchor="t">
            <a:noAutofit/>
          </a:bodyPr>
          <a:lstStyle/>
          <a:p>
            <a:pPr marL="712470" lvl="1" indent="-356235">
              <a:lnSpc>
                <a:spcPts val="4620"/>
              </a:lnSpc>
              <a:buFont typeface="Arial" panose="020B0604020202020204"/>
              <a:buChar char="•"/>
            </a:pPr>
            <a:r>
              <a:rPr lang="en-US" sz="3300">
                <a:solidFill>
                  <a:srgbClr val="000000"/>
                </a:solidFill>
                <a:latin typeface="DejaVu Serif" panose="02060603050605020204"/>
              </a:rPr>
              <a:t>Làm việc với lượng dữ liệu lớn</a:t>
            </a:r>
            <a:endParaRPr lang="en-US" sz="3300">
              <a:solidFill>
                <a:srgbClr val="000000"/>
              </a:solidFill>
              <a:latin typeface="DejaVu Serif" panose="02060603050605020204"/>
            </a:endParaRPr>
          </a:p>
          <a:p>
            <a:pPr marL="712470" lvl="1" indent="-356235">
              <a:lnSpc>
                <a:spcPts val="4620"/>
              </a:lnSpc>
              <a:buFont typeface="Arial" panose="020B0604020202020204"/>
              <a:buChar char="•"/>
            </a:pPr>
            <a:r>
              <a:rPr lang="en-US" sz="3300">
                <a:solidFill>
                  <a:srgbClr val="000000"/>
                </a:solidFill>
                <a:latin typeface="DejaVu Serif" panose="02060603050605020204"/>
              </a:rPr>
              <a:t>Các dự án yêu cầu truy vấn dữ liệu nhanh chóng</a:t>
            </a:r>
            <a:endParaRPr lang="en-US" sz="3300">
              <a:solidFill>
                <a:srgbClr val="000000"/>
              </a:solidFill>
              <a:latin typeface="DejaVu Serif" panose="02060603050605020204"/>
            </a:endParaRPr>
          </a:p>
          <a:p>
            <a:pPr marL="712470" lvl="1" indent="-356235">
              <a:lnSpc>
                <a:spcPts val="4620"/>
              </a:lnSpc>
              <a:buFont typeface="Arial" panose="020B0604020202020204"/>
              <a:buChar char="•"/>
            </a:pPr>
            <a:r>
              <a:rPr lang="en-US" sz="3300">
                <a:solidFill>
                  <a:srgbClr val="000000"/>
                </a:solidFill>
                <a:latin typeface="DejaVu Serif" panose="02060603050605020204"/>
              </a:rPr>
              <a:t>Cần kết hợp dữ liệu từ nhiều nguồn</a:t>
            </a:r>
            <a:endParaRPr lang="en-US" sz="3300">
              <a:solidFill>
                <a:srgbClr val="000000"/>
              </a:solidFill>
              <a:latin typeface="DejaVu Serif" panose="02060603050605020204"/>
            </a:endParaRPr>
          </a:p>
          <a:p>
            <a:pPr marL="712470" lvl="1" indent="-356235">
              <a:lnSpc>
                <a:spcPts val="4620"/>
              </a:lnSpc>
              <a:buFont typeface="Arial" panose="020B0604020202020204"/>
              <a:buChar char="•"/>
            </a:pPr>
            <a:r>
              <a:rPr lang="en-US" sz="3300">
                <a:solidFill>
                  <a:srgbClr val="000000"/>
                </a:solidFill>
                <a:latin typeface="DejaVu Serif" panose="02060603050605020204"/>
              </a:rPr>
              <a:t>Cần xử lý các dữ liệu streaming</a:t>
            </a:r>
            <a:endParaRPr lang="en-US" sz="3300">
              <a:solidFill>
                <a:srgbClr val="000000"/>
              </a:solidFill>
              <a:latin typeface="DejaVu Serif" panose="02060603050605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a:off x="1182081" y="498155"/>
            <a:ext cx="6849879" cy="8229600"/>
          </a:xfrm>
          <a:prstGeom prst="rect">
            <a:avLst/>
          </a:prstGeom>
          <a:solidFill>
            <a:srgbClr val="F8DADD"/>
          </a:solidFill>
        </p:spPr>
        <p:txBody>
          <a:bodyPr/>
          <a:lstStyle/>
          <a:p>
            <a:endParaRPr lang="en-US"/>
          </a:p>
        </p:txBody>
      </p:sp>
      <p:sp>
        <p:nvSpPr>
          <p:cNvPr id="3" name="TextBox 3"/>
          <p:cNvSpPr txBox="1"/>
          <p:nvPr/>
        </p:nvSpPr>
        <p:spPr>
          <a:xfrm>
            <a:off x="1447797" y="3085940"/>
            <a:ext cx="6025997" cy="3025775"/>
          </a:xfrm>
          <a:prstGeom prst="rect">
            <a:avLst/>
          </a:prstGeom>
        </p:spPr>
        <p:txBody>
          <a:bodyPr lIns="0" tIns="0" rIns="0" bIns="0" rtlCol="0" anchor="t">
            <a:spAutoFit/>
          </a:bodyPr>
          <a:lstStyle/>
          <a:p>
            <a:pPr>
              <a:lnSpc>
                <a:spcPts val="7865"/>
              </a:lnSpc>
            </a:pPr>
            <a:r>
              <a:rPr lang="en-US" sz="6500" spc="195">
                <a:solidFill>
                  <a:srgbClr val="57424A"/>
                </a:solidFill>
                <a:latin typeface="Source Serif Pro" panose="02040603050405020204"/>
              </a:rPr>
              <a:t>Cú pháp cơ bản của Spark SQL</a:t>
            </a:r>
            <a:endParaRPr lang="en-US" sz="6500" spc="195">
              <a:solidFill>
                <a:srgbClr val="57424A"/>
              </a:solidFill>
              <a:latin typeface="Source Serif Pro" panose="02040603050405020204"/>
            </a:endParaRPr>
          </a:p>
        </p:txBody>
      </p:sp>
      <p:sp>
        <p:nvSpPr>
          <p:cNvPr id="4" name="TextBox 4"/>
          <p:cNvSpPr txBox="1"/>
          <p:nvPr/>
        </p:nvSpPr>
        <p:spPr>
          <a:xfrm>
            <a:off x="10071539" y="431480"/>
            <a:ext cx="6803200" cy="1123315"/>
          </a:xfrm>
          <a:prstGeom prst="rect">
            <a:avLst/>
          </a:prstGeom>
        </p:spPr>
        <p:txBody>
          <a:bodyPr lIns="0" tIns="0" rIns="0" bIns="0" rtlCol="0" anchor="t">
            <a:spAutoFit/>
          </a:bodyPr>
          <a:lstStyle/>
          <a:p>
            <a:pPr>
              <a:lnSpc>
                <a:spcPts val="4380"/>
              </a:lnSpc>
            </a:pPr>
            <a:r>
              <a:rPr lang="en-US" sz="3000" spc="300">
                <a:solidFill>
                  <a:srgbClr val="57424A"/>
                </a:solidFill>
                <a:latin typeface="Source Sans Pro" panose="020B0503030403020204"/>
              </a:rPr>
              <a:t>Tạo SparkSession:</a:t>
            </a:r>
            <a:endParaRPr lang="en-US" sz="3000" spc="300">
              <a:solidFill>
                <a:srgbClr val="57424A"/>
              </a:solidFill>
              <a:latin typeface="Source Sans Pro" panose="020B0503030403020204"/>
            </a:endParaRPr>
          </a:p>
          <a:p>
            <a:pPr>
              <a:lnSpc>
                <a:spcPts val="4380"/>
              </a:lnSpc>
            </a:pPr>
            <a:endParaRPr lang="en-US" sz="3000" spc="300">
              <a:solidFill>
                <a:srgbClr val="57424A"/>
              </a:solidFill>
              <a:latin typeface="Source Sans Pro" panose="020B0503030403020204"/>
            </a:endParaRPr>
          </a:p>
        </p:txBody>
      </p:sp>
      <p:sp>
        <p:nvSpPr>
          <p:cNvPr id="5" name="AutoShape 5"/>
          <p:cNvSpPr/>
          <p:nvPr/>
        </p:nvSpPr>
        <p:spPr>
          <a:xfrm>
            <a:off x="8031960" y="7948566"/>
            <a:ext cx="1567974" cy="31830"/>
          </a:xfrm>
          <a:prstGeom prst="rect">
            <a:avLst/>
          </a:prstGeom>
          <a:solidFill>
            <a:srgbClr val="57424A"/>
          </a:solidFill>
        </p:spPr>
        <p:txBody>
          <a:bodyPr/>
          <a:lstStyle/>
          <a:p>
            <a:endParaRPr lang="en-US"/>
          </a:p>
        </p:txBody>
      </p:sp>
      <p:sp>
        <p:nvSpPr>
          <p:cNvPr id="6" name="AutoShape 6"/>
          <p:cNvSpPr/>
          <p:nvPr/>
        </p:nvSpPr>
        <p:spPr>
          <a:xfrm>
            <a:off x="8031960" y="1245470"/>
            <a:ext cx="1567974" cy="31830"/>
          </a:xfrm>
          <a:prstGeom prst="rect">
            <a:avLst/>
          </a:prstGeom>
          <a:solidFill>
            <a:srgbClr val="57424A"/>
          </a:solidFill>
        </p:spPr>
        <p:txBody>
          <a:bodyPr/>
          <a:lstStyle/>
          <a:p>
            <a:endParaRPr lang="en-US"/>
          </a:p>
        </p:txBody>
      </p:sp>
      <p:sp>
        <p:nvSpPr>
          <p:cNvPr id="7" name="TextBox 7"/>
          <p:cNvSpPr txBox="1"/>
          <p:nvPr/>
        </p:nvSpPr>
        <p:spPr>
          <a:xfrm>
            <a:off x="9981938" y="3314540"/>
            <a:ext cx="6803200" cy="1123315"/>
          </a:xfrm>
          <a:prstGeom prst="rect">
            <a:avLst/>
          </a:prstGeom>
        </p:spPr>
        <p:txBody>
          <a:bodyPr lIns="0" tIns="0" rIns="0" bIns="0" rtlCol="0" anchor="t">
            <a:spAutoFit/>
          </a:bodyPr>
          <a:lstStyle/>
          <a:p>
            <a:pPr>
              <a:lnSpc>
                <a:spcPts val="4380"/>
              </a:lnSpc>
            </a:pPr>
            <a:r>
              <a:rPr lang="en-US" sz="3000" spc="300">
                <a:solidFill>
                  <a:srgbClr val="57424A"/>
                </a:solidFill>
                <a:latin typeface="Source Sans Pro" panose="020B0503030403020204"/>
              </a:rPr>
              <a:t>Tiến hành đọc dữ liệu</a:t>
            </a:r>
            <a:endParaRPr lang="en-US" sz="3000" spc="300">
              <a:solidFill>
                <a:srgbClr val="57424A"/>
              </a:solidFill>
              <a:latin typeface="Source Sans Pro" panose="020B0503030403020204"/>
            </a:endParaRPr>
          </a:p>
          <a:p>
            <a:pPr>
              <a:lnSpc>
                <a:spcPts val="4380"/>
              </a:lnSpc>
            </a:pPr>
            <a:r>
              <a:rPr lang="en-US" sz="3000" spc="300">
                <a:solidFill>
                  <a:srgbClr val="57424A"/>
                </a:solidFill>
                <a:latin typeface="Source Sans Pro" panose="020B0503030403020204"/>
              </a:rPr>
              <a:t> </a:t>
            </a:r>
            <a:endParaRPr lang="en-US" sz="3000" spc="300">
              <a:solidFill>
                <a:srgbClr val="57424A"/>
              </a:solidFill>
              <a:latin typeface="Source Sans Pro" panose="020B0503030403020204"/>
            </a:endParaRPr>
          </a:p>
        </p:txBody>
      </p:sp>
      <p:sp>
        <p:nvSpPr>
          <p:cNvPr id="8" name="AutoShape 8"/>
          <p:cNvSpPr/>
          <p:nvPr/>
        </p:nvSpPr>
        <p:spPr>
          <a:xfrm>
            <a:off x="8031960" y="4222372"/>
            <a:ext cx="1567974" cy="31830"/>
          </a:xfrm>
          <a:prstGeom prst="rect">
            <a:avLst/>
          </a:prstGeom>
          <a:solidFill>
            <a:srgbClr val="57424A"/>
          </a:solidFill>
        </p:spPr>
        <p:txBody>
          <a:bodyPr/>
          <a:lstStyle/>
          <a:p>
            <a:endParaRPr lang="en-US"/>
          </a:p>
        </p:txBody>
      </p:sp>
      <p:sp>
        <p:nvSpPr>
          <p:cNvPr id="9" name="TextBox 9"/>
          <p:cNvSpPr txBox="1"/>
          <p:nvPr/>
        </p:nvSpPr>
        <p:spPr>
          <a:xfrm>
            <a:off x="9927328" y="6728460"/>
            <a:ext cx="6803200" cy="561340"/>
          </a:xfrm>
          <a:prstGeom prst="rect">
            <a:avLst/>
          </a:prstGeom>
        </p:spPr>
        <p:txBody>
          <a:bodyPr lIns="0" tIns="0" rIns="0" bIns="0" rtlCol="0" anchor="t">
            <a:spAutoFit/>
          </a:bodyPr>
          <a:lstStyle/>
          <a:p>
            <a:pPr>
              <a:lnSpc>
                <a:spcPts val="4380"/>
              </a:lnSpc>
            </a:pPr>
            <a:r>
              <a:rPr lang="en-US" sz="3000" spc="300">
                <a:solidFill>
                  <a:srgbClr val="57424A"/>
                </a:solidFill>
                <a:latin typeface="Source Sans Pro" panose="020B0503030403020204"/>
              </a:rPr>
              <a:t>Tiến hành xử lý/ truy vấn dữ liệu: </a:t>
            </a:r>
            <a:endParaRPr lang="en-US" sz="3000" spc="300">
              <a:solidFill>
                <a:srgbClr val="57424A"/>
              </a:solidFill>
              <a:latin typeface="Source Sans Pro" panose="020B0503030403020204"/>
            </a:endParaRPr>
          </a:p>
        </p:txBody>
      </p:sp>
      <p:pic>
        <p:nvPicPr>
          <p:cNvPr id="10" name="Picture 9"/>
          <p:cNvPicPr>
            <a:picLocks noChangeAspect="1"/>
          </p:cNvPicPr>
          <p:nvPr/>
        </p:nvPicPr>
        <p:blipFill>
          <a:blip r:embed="rId1"/>
          <a:stretch>
            <a:fillRect/>
          </a:stretch>
        </p:blipFill>
        <p:spPr>
          <a:xfrm>
            <a:off x="10058400" y="1104900"/>
            <a:ext cx="7696200" cy="974725"/>
          </a:xfrm>
          <a:prstGeom prst="rect">
            <a:avLst/>
          </a:prstGeom>
        </p:spPr>
      </p:pic>
      <p:pic>
        <p:nvPicPr>
          <p:cNvPr id="11" name="Picture 10"/>
          <p:cNvPicPr>
            <a:picLocks noChangeAspect="1"/>
          </p:cNvPicPr>
          <p:nvPr/>
        </p:nvPicPr>
        <p:blipFill>
          <a:blip r:embed="rId2"/>
          <a:stretch>
            <a:fillRect/>
          </a:stretch>
        </p:blipFill>
        <p:spPr>
          <a:xfrm>
            <a:off x="9982200" y="3924300"/>
            <a:ext cx="7771765" cy="1050925"/>
          </a:xfrm>
          <a:prstGeom prst="rect">
            <a:avLst/>
          </a:prstGeom>
        </p:spPr>
      </p:pic>
      <p:pic>
        <p:nvPicPr>
          <p:cNvPr id="12" name="Picture 11"/>
          <p:cNvPicPr>
            <a:picLocks noChangeAspect="1"/>
          </p:cNvPicPr>
          <p:nvPr/>
        </p:nvPicPr>
        <p:blipFill>
          <a:blip r:embed="rId3"/>
          <a:stretch>
            <a:fillRect/>
          </a:stretch>
        </p:blipFill>
        <p:spPr>
          <a:xfrm>
            <a:off x="9927590" y="7505700"/>
            <a:ext cx="4985385" cy="1181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TextBox 2"/>
          <p:cNvSpPr txBox="1"/>
          <p:nvPr/>
        </p:nvSpPr>
        <p:spPr>
          <a:xfrm>
            <a:off x="2628108" y="62230"/>
            <a:ext cx="12166521" cy="1828165"/>
          </a:xfrm>
          <a:prstGeom prst="rect">
            <a:avLst/>
          </a:prstGeom>
        </p:spPr>
        <p:txBody>
          <a:bodyPr lIns="0" tIns="0" rIns="0" bIns="0" rtlCol="0" anchor="t">
            <a:spAutoFit/>
          </a:bodyPr>
          <a:lstStyle/>
          <a:p>
            <a:pPr algn="ctr">
              <a:lnSpc>
                <a:spcPts val="7280"/>
              </a:lnSpc>
            </a:pPr>
            <a:r>
              <a:rPr lang="en-US" sz="5200">
                <a:solidFill>
                  <a:srgbClr val="000000"/>
                </a:solidFill>
                <a:latin typeface="DejaVu Serif Bold" panose="02060803050605020204"/>
              </a:rPr>
              <a:t> Ứng dụng thực tế với Spark SQL</a:t>
            </a:r>
            <a:endParaRPr lang="en-US" sz="5200">
              <a:solidFill>
                <a:srgbClr val="000000"/>
              </a:solidFill>
              <a:latin typeface="DejaVu Serif Bold" panose="02060803050605020204"/>
            </a:endParaRPr>
          </a:p>
          <a:p>
            <a:pPr algn="ctr">
              <a:lnSpc>
                <a:spcPts val="7280"/>
              </a:lnSpc>
            </a:pPr>
            <a:endParaRPr lang="en-US" sz="5200">
              <a:solidFill>
                <a:srgbClr val="000000"/>
              </a:solidFill>
              <a:latin typeface="DejaVu Serif Bold" panose="02060803050605020204"/>
            </a:endParaRPr>
          </a:p>
        </p:txBody>
      </p:sp>
      <p:pic>
        <p:nvPicPr>
          <p:cNvPr id="7" name="Picture 6"/>
          <p:cNvPicPr>
            <a:picLocks noChangeAspect="1"/>
          </p:cNvPicPr>
          <p:nvPr/>
        </p:nvPicPr>
        <p:blipFill>
          <a:blip r:embed="rId1"/>
          <a:stretch>
            <a:fillRect/>
          </a:stretch>
        </p:blipFill>
        <p:spPr>
          <a:xfrm>
            <a:off x="1457325" y="1714500"/>
            <a:ext cx="4714875" cy="3228975"/>
          </a:xfrm>
          <a:prstGeom prst="rect">
            <a:avLst/>
          </a:prstGeom>
        </p:spPr>
      </p:pic>
      <p:pic>
        <p:nvPicPr>
          <p:cNvPr id="9" name="Picture 8"/>
          <p:cNvPicPr>
            <a:picLocks noChangeAspect="1"/>
          </p:cNvPicPr>
          <p:nvPr/>
        </p:nvPicPr>
        <p:blipFill>
          <a:blip r:embed="rId2"/>
          <a:stretch>
            <a:fillRect/>
          </a:stretch>
        </p:blipFill>
        <p:spPr>
          <a:xfrm>
            <a:off x="1447800" y="6591300"/>
            <a:ext cx="6592570" cy="3247390"/>
          </a:xfrm>
          <a:prstGeom prst="rect">
            <a:avLst/>
          </a:prstGeom>
        </p:spPr>
      </p:pic>
      <p:pic>
        <p:nvPicPr>
          <p:cNvPr id="10" name="Picture 9"/>
          <p:cNvPicPr>
            <a:picLocks noChangeAspect="1"/>
          </p:cNvPicPr>
          <p:nvPr/>
        </p:nvPicPr>
        <p:blipFill>
          <a:blip r:embed="rId3"/>
          <a:stretch>
            <a:fillRect/>
          </a:stretch>
        </p:blipFill>
        <p:spPr>
          <a:xfrm>
            <a:off x="9982200" y="1638300"/>
            <a:ext cx="4352925" cy="3505200"/>
          </a:xfrm>
          <a:prstGeom prst="rect">
            <a:avLst/>
          </a:prstGeom>
        </p:spPr>
      </p:pic>
      <p:pic>
        <p:nvPicPr>
          <p:cNvPr id="11" name="Picture 10"/>
          <p:cNvPicPr>
            <a:picLocks noChangeAspect="1"/>
          </p:cNvPicPr>
          <p:nvPr/>
        </p:nvPicPr>
        <p:blipFill>
          <a:blip r:embed="rId4"/>
          <a:stretch>
            <a:fillRect/>
          </a:stretch>
        </p:blipFill>
        <p:spPr>
          <a:xfrm>
            <a:off x="9982200" y="5984240"/>
            <a:ext cx="5427980" cy="38544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a:off x="1182081" y="498155"/>
            <a:ext cx="6849879" cy="8229600"/>
          </a:xfrm>
          <a:prstGeom prst="rect">
            <a:avLst/>
          </a:prstGeom>
          <a:solidFill>
            <a:srgbClr val="F8DADD"/>
          </a:solidFill>
        </p:spPr>
        <p:txBody>
          <a:bodyPr/>
          <a:lstStyle/>
          <a:p>
            <a:endParaRPr lang="en-US"/>
          </a:p>
        </p:txBody>
      </p:sp>
      <p:sp>
        <p:nvSpPr>
          <p:cNvPr id="3" name="TextBox 3"/>
          <p:cNvSpPr txBox="1"/>
          <p:nvPr/>
        </p:nvSpPr>
        <p:spPr>
          <a:xfrm>
            <a:off x="1600200" y="1866900"/>
            <a:ext cx="6026150" cy="2570480"/>
          </a:xfrm>
          <a:prstGeom prst="rect">
            <a:avLst/>
          </a:prstGeom>
        </p:spPr>
        <p:txBody>
          <a:bodyPr lIns="0" tIns="0" rIns="0" bIns="0" rtlCol="0" anchor="t">
            <a:noAutofit/>
          </a:bodyPr>
          <a:lstStyle/>
          <a:p>
            <a:pPr algn="ctr">
              <a:lnSpc>
                <a:spcPts val="7865"/>
              </a:lnSpc>
            </a:pPr>
            <a:r>
              <a:rPr lang="en-US" sz="6500" spc="195">
                <a:solidFill>
                  <a:srgbClr val="57424A"/>
                </a:solidFill>
                <a:latin typeface="Source Serif Pro" panose="02040603050405020204"/>
              </a:rPr>
              <a:t>The End !</a:t>
            </a:r>
            <a:endParaRPr lang="en-US" sz="6500" spc="195">
              <a:solidFill>
                <a:srgbClr val="57424A"/>
              </a:solidFill>
              <a:latin typeface="Source Serif Pro" panose="02040603050405020204"/>
            </a:endParaRPr>
          </a:p>
        </p:txBody>
      </p:sp>
      <p:sp>
        <p:nvSpPr>
          <p:cNvPr id="13" name="TextBox 3"/>
          <p:cNvSpPr txBox="1"/>
          <p:nvPr/>
        </p:nvSpPr>
        <p:spPr>
          <a:xfrm>
            <a:off x="8991600" y="4229100"/>
            <a:ext cx="8454390" cy="2570480"/>
          </a:xfrm>
          <a:prstGeom prst="rect">
            <a:avLst/>
          </a:prstGeom>
        </p:spPr>
        <p:txBody>
          <a:bodyPr lIns="0" tIns="0" rIns="0" bIns="0" rtlCol="0" anchor="t">
            <a:noAutofit/>
          </a:bodyPr>
          <a:p>
            <a:pPr algn="ctr">
              <a:lnSpc>
                <a:spcPts val="7865"/>
              </a:lnSpc>
            </a:pPr>
            <a:r>
              <a:rPr lang="en-US" sz="6500" spc="195">
                <a:solidFill>
                  <a:srgbClr val="57424A"/>
                </a:solidFill>
                <a:latin typeface="Source Serif Pro" panose="02040603050405020204"/>
              </a:rPr>
              <a:t>Cảm ơn thầy và các bạn đã lắng nghe !</a:t>
            </a:r>
            <a:endParaRPr lang="en-US" sz="6500" spc="195">
              <a:solidFill>
                <a:srgbClr val="57424A"/>
              </a:solidFill>
              <a:latin typeface="Source Serif Pro" panose="02040603050405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2216</Words>
  <Application>WPS Presentation</Application>
  <PresentationFormat>Custom</PresentationFormat>
  <Paragraphs>80</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Source Serif Pro</vt:lpstr>
      <vt:lpstr>Noto Serif Display</vt:lpstr>
      <vt:lpstr>Noto Sans Bold</vt:lpstr>
      <vt:lpstr>DejaVu Serif Bold</vt:lpstr>
      <vt:lpstr>Arial</vt:lpstr>
      <vt:lpstr>DejaVu Serif</vt:lpstr>
      <vt:lpstr>Source Sans Pro</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SQL</dc:title>
  <dc:creator/>
  <cp:lastModifiedBy>ADMIN</cp:lastModifiedBy>
  <cp:revision>6</cp:revision>
  <dcterms:created xsi:type="dcterms:W3CDTF">2006-08-16T00:00:00Z</dcterms:created>
  <dcterms:modified xsi:type="dcterms:W3CDTF">2023-10-17T09:03:06Z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95A2DCB4751941AD85475932DE214113_12</vt:lpwstr>
  </property>
  <property fmtid="{D5CDD505-2E9C-101B-9397-08002B2CF9AE}" pid="3" name="KSOProductBuildVer">
    <vt:lpwstr>1033-12.2.0.13266</vt:lpwstr>
  </property>
</Properties>
</file>