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57" r:id="rId4"/>
    <p:sldId id="259" r:id="rId5"/>
    <p:sldId id="258" r:id="rId6"/>
    <p:sldId id="260" r:id="rId7"/>
    <p:sldId id="263" r:id="rId8"/>
    <p:sldId id="262"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E636EC-85DA-480A-801F-3BD6EDB66002}" v="1" dt="2025-09-25T09:20:17.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9/25/2025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9/25/2025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8FEA-FCE7-42BC-2C29-4BF2ED5A9976}"/>
              </a:ext>
            </a:extLst>
          </p:cNvPr>
          <p:cNvSpPr>
            <a:spLocks noGrp="1"/>
          </p:cNvSpPr>
          <p:nvPr>
            <p:ph type="ctrTitle"/>
          </p:nvPr>
        </p:nvSpPr>
        <p:spPr/>
        <p:txBody>
          <a:bodyPr/>
          <a:lstStyle/>
          <a:p>
            <a:r>
              <a:rPr lang="en-US" dirty="0">
                <a:latin typeface="Cascadia Code SemiBold" panose="020B0609020000020004" pitchFamily="49" charset="0"/>
                <a:cs typeface="Cascadia Code SemiBold" panose="020B0609020000020004" pitchFamily="49" charset="0"/>
              </a:rPr>
              <a:t>Báo </a:t>
            </a:r>
            <a:r>
              <a:rPr lang="en-US" dirty="0" err="1">
                <a:latin typeface="Cascadia Code SemiBold" panose="020B0609020000020004" pitchFamily="49" charset="0"/>
                <a:cs typeface="Cascadia Code SemiBold" panose="020B0609020000020004" pitchFamily="49" charset="0"/>
              </a:rPr>
              <a:t>cáo</a:t>
            </a:r>
            <a:r>
              <a:rPr lang="en-US" dirty="0">
                <a:latin typeface="Cascadia Code SemiBold" panose="020B0609020000020004" pitchFamily="49" charset="0"/>
                <a:cs typeface="Cascadia Code SemiBold" panose="020B0609020000020004" pitchFamily="49" charset="0"/>
              </a:rPr>
              <a:t> PHÂN TÍCH &amp; KHÁM PHÁ DỮ LIỆU</a:t>
            </a:r>
          </a:p>
        </p:txBody>
      </p:sp>
      <p:sp>
        <p:nvSpPr>
          <p:cNvPr id="3" name="Subtitle 2">
            <a:extLst>
              <a:ext uri="{FF2B5EF4-FFF2-40B4-BE49-F238E27FC236}">
                <a16:creationId xmlns:a16="http://schemas.microsoft.com/office/drawing/2014/main" id="{A1A22A26-2230-8D5D-D3B1-43433F45E470}"/>
              </a:ext>
            </a:extLst>
          </p:cNvPr>
          <p:cNvSpPr>
            <a:spLocks noGrp="1"/>
          </p:cNvSpPr>
          <p:nvPr>
            <p:ph type="subTitle" idx="1"/>
          </p:nvPr>
        </p:nvSpPr>
        <p:spPr/>
        <p:txBody>
          <a:bodyPr/>
          <a:lstStyle/>
          <a:p>
            <a:r>
              <a:rPr lang="en-US" dirty="0">
                <a:latin typeface="Cascadia Code SemiBold" panose="020B0609020000020004" pitchFamily="49" charset="0"/>
                <a:cs typeface="Cascadia Code SemiBold" panose="020B0609020000020004" pitchFamily="49" charset="0"/>
              </a:rPr>
              <a:t>DATASET: PIMA-INDIANS-DIABETES</a:t>
            </a:r>
          </a:p>
        </p:txBody>
      </p:sp>
      <p:sp>
        <p:nvSpPr>
          <p:cNvPr id="4" name="TextBox 3">
            <a:extLst>
              <a:ext uri="{FF2B5EF4-FFF2-40B4-BE49-F238E27FC236}">
                <a16:creationId xmlns:a16="http://schemas.microsoft.com/office/drawing/2014/main" id="{15E104E6-E6AD-5736-2493-23296F010EF5}"/>
              </a:ext>
            </a:extLst>
          </p:cNvPr>
          <p:cNvSpPr txBox="1"/>
          <p:nvPr/>
        </p:nvSpPr>
        <p:spPr>
          <a:xfrm>
            <a:off x="633006" y="3328416"/>
            <a:ext cx="7706321" cy="923330"/>
          </a:xfrm>
          <a:prstGeom prst="rect">
            <a:avLst/>
          </a:prstGeom>
          <a:noFill/>
        </p:spPr>
        <p:txBody>
          <a:bodyPr wrap="square" rtlCol="0">
            <a:spAutoFit/>
          </a:bodyPr>
          <a:lstStyle/>
          <a:p>
            <a:r>
              <a:rPr lang="en-US" dirty="0">
                <a:solidFill>
                  <a:schemeClr val="bg1"/>
                </a:solidFill>
                <a:latin typeface="Cascadia Code SemiBold" panose="020B0609020000020004" pitchFamily="49" charset="0"/>
                <a:cs typeface="Cascadia Code SemiBold" panose="020B0609020000020004" pitchFamily="49" charset="0"/>
              </a:rPr>
              <a:t>Thành </a:t>
            </a:r>
            <a:r>
              <a:rPr lang="en-US" dirty="0" err="1">
                <a:solidFill>
                  <a:schemeClr val="bg1"/>
                </a:solidFill>
                <a:latin typeface="Cascadia Code SemiBold" panose="020B0609020000020004" pitchFamily="49" charset="0"/>
                <a:cs typeface="Cascadia Code SemiBold" panose="020B0609020000020004" pitchFamily="49" charset="0"/>
              </a:rPr>
              <a:t>viên</a:t>
            </a:r>
            <a:r>
              <a:rPr lang="en-US" dirty="0">
                <a:solidFill>
                  <a:schemeClr val="bg1"/>
                </a:solidFill>
                <a:latin typeface="Cascadia Code SemiBold" panose="020B0609020000020004" pitchFamily="49" charset="0"/>
                <a:cs typeface="Cascadia Code SemiBold" panose="020B0609020000020004" pitchFamily="49" charset="0"/>
              </a:rPr>
              <a:t> </a:t>
            </a:r>
            <a:r>
              <a:rPr lang="en-US" dirty="0" err="1">
                <a:solidFill>
                  <a:schemeClr val="bg1"/>
                </a:solidFill>
                <a:latin typeface="Cascadia Code SemiBold" panose="020B0609020000020004" pitchFamily="49" charset="0"/>
                <a:cs typeface="Cascadia Code SemiBold" panose="020B0609020000020004" pitchFamily="49" charset="0"/>
              </a:rPr>
              <a:t>nhóm</a:t>
            </a:r>
            <a:r>
              <a:rPr lang="en-US" dirty="0">
                <a:solidFill>
                  <a:schemeClr val="bg1"/>
                </a:solidFill>
                <a:latin typeface="Cascadia Code SemiBold" panose="020B0609020000020004" pitchFamily="49" charset="0"/>
                <a:cs typeface="Cascadia Code SemiBold" panose="020B0609020000020004" pitchFamily="49" charset="0"/>
              </a:rPr>
              <a:t>:</a:t>
            </a:r>
          </a:p>
          <a:p>
            <a:r>
              <a:rPr lang="en-US" dirty="0" err="1">
                <a:solidFill>
                  <a:schemeClr val="bg1"/>
                </a:solidFill>
                <a:latin typeface="Cascadia Code SemiBold" panose="020B0609020000020004" pitchFamily="49" charset="0"/>
                <a:cs typeface="Cascadia Code SemiBold" panose="020B0609020000020004" pitchFamily="49" charset="0"/>
              </a:rPr>
              <a:t>Họ</a:t>
            </a:r>
            <a:r>
              <a:rPr lang="en-US" dirty="0">
                <a:solidFill>
                  <a:schemeClr val="bg1"/>
                </a:solidFill>
                <a:latin typeface="Cascadia Code SemiBold" panose="020B0609020000020004" pitchFamily="49" charset="0"/>
                <a:cs typeface="Cascadia Code SemiBold" panose="020B0609020000020004" pitchFamily="49" charset="0"/>
              </a:rPr>
              <a:t> </a:t>
            </a:r>
            <a:r>
              <a:rPr lang="en-US" dirty="0" err="1">
                <a:solidFill>
                  <a:schemeClr val="bg1"/>
                </a:solidFill>
                <a:latin typeface="Cascadia Code SemiBold" panose="020B0609020000020004" pitchFamily="49" charset="0"/>
                <a:cs typeface="Cascadia Code SemiBold" panose="020B0609020000020004" pitchFamily="49" charset="0"/>
              </a:rPr>
              <a:t>và</a:t>
            </a:r>
            <a:r>
              <a:rPr lang="en-US" dirty="0">
                <a:solidFill>
                  <a:schemeClr val="bg1"/>
                </a:solidFill>
                <a:latin typeface="Cascadia Code SemiBold" panose="020B0609020000020004" pitchFamily="49" charset="0"/>
                <a:cs typeface="Cascadia Code SemiBold" panose="020B0609020000020004" pitchFamily="49" charset="0"/>
              </a:rPr>
              <a:t> </a:t>
            </a:r>
            <a:r>
              <a:rPr lang="en-US" dirty="0" err="1">
                <a:solidFill>
                  <a:schemeClr val="bg1"/>
                </a:solidFill>
                <a:latin typeface="Cascadia Code SemiBold" panose="020B0609020000020004" pitchFamily="49" charset="0"/>
                <a:cs typeface="Cascadia Code SemiBold" panose="020B0609020000020004" pitchFamily="49" charset="0"/>
              </a:rPr>
              <a:t>Tên</a:t>
            </a:r>
            <a:r>
              <a:rPr lang="en-US" dirty="0">
                <a:solidFill>
                  <a:schemeClr val="bg1"/>
                </a:solidFill>
                <a:latin typeface="Cascadia Code SemiBold" panose="020B0609020000020004" pitchFamily="49" charset="0"/>
                <a:cs typeface="Cascadia Code SemiBold" panose="020B0609020000020004" pitchFamily="49" charset="0"/>
              </a:rPr>
              <a:t>: Nguyễn Thanh Nhàn </a:t>
            </a:r>
          </a:p>
          <a:p>
            <a:r>
              <a:rPr lang="en-US" dirty="0">
                <a:solidFill>
                  <a:schemeClr val="bg1"/>
                </a:solidFill>
                <a:latin typeface="Cascadia Code SemiBold" panose="020B0609020000020004" pitchFamily="49" charset="0"/>
                <a:cs typeface="Cascadia Code SemiBold" panose="020B0609020000020004" pitchFamily="49" charset="0"/>
              </a:rPr>
              <a:t>MSSV: 3123410239</a:t>
            </a:r>
          </a:p>
        </p:txBody>
      </p:sp>
    </p:spTree>
    <p:extLst>
      <p:ext uri="{BB962C8B-B14F-4D97-AF65-F5344CB8AC3E}">
        <p14:creationId xmlns:p14="http://schemas.microsoft.com/office/powerpoint/2010/main" val="30819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83242-6CBB-F884-2E5D-65FB071E6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D9924-CF14-879B-468E-5C02886374A0}"/>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đơn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853E7FDE-416D-2A81-C8CD-51CB0444E842}"/>
              </a:ext>
            </a:extLst>
          </p:cNvPr>
          <p:cNvSpPr txBox="1"/>
          <p:nvPr/>
        </p:nvSpPr>
        <p:spPr>
          <a:xfrm>
            <a:off x="7726680" y="2274838"/>
            <a:ext cx="4401312" cy="2862322"/>
          </a:xfrm>
          <a:prstGeom prst="rect">
            <a:avLst/>
          </a:prstGeom>
          <a:noFill/>
        </p:spPr>
        <p:txBody>
          <a:bodyPr wrap="square" rtlCol="0">
            <a:spAutoFit/>
          </a:bodyPr>
          <a:lstStyle/>
          <a:p>
            <a:pPr marL="285750" indent="-285750">
              <a:buFont typeface="Arial" panose="020B0604020202020204" pitchFamily="34" charset="0"/>
              <a:buChar char="•"/>
            </a:pPr>
            <a:r>
              <a:rPr lang="vi-VN" dirty="0"/>
              <a:t>Như đã nói ở trên, dữ liệu không có các giá trị Nan hay Null nhưng có nhưng giá trị 0 ở các cột Glucose, Insulin, BMI, SkinThickness, BloodPressure.</a:t>
            </a:r>
            <a:endParaRPr lang="en-US" dirty="0"/>
          </a:p>
          <a:p>
            <a:pPr marL="285750" indent="-285750">
              <a:buFont typeface="Arial" panose="020B0604020202020204" pitchFamily="34" charset="0"/>
              <a:buChar char="•"/>
            </a:pPr>
            <a:r>
              <a:rPr lang="vi-VN" dirty="0"/>
              <a:t>Chúng ta có thể thấy Glucose, BMI, BloodPressure có một số giá trị 0, trong khi đó SkinThickness và Insulin có nhiều giá trị 0 hơn.</a:t>
            </a:r>
          </a:p>
          <a:p>
            <a:endParaRPr lang="en-US" dirty="0"/>
          </a:p>
        </p:txBody>
      </p:sp>
      <p:pic>
        <p:nvPicPr>
          <p:cNvPr id="4" name="Picture 3">
            <a:extLst>
              <a:ext uri="{FF2B5EF4-FFF2-40B4-BE49-F238E27FC236}">
                <a16:creationId xmlns:a16="http://schemas.microsoft.com/office/drawing/2014/main" id="{342B46FC-F6A0-992A-2511-6206010D2748}"/>
              </a:ext>
            </a:extLst>
          </p:cNvPr>
          <p:cNvPicPr>
            <a:picLocks noChangeAspect="1"/>
          </p:cNvPicPr>
          <p:nvPr/>
        </p:nvPicPr>
        <p:blipFill>
          <a:blip r:embed="rId2"/>
          <a:stretch>
            <a:fillRect/>
          </a:stretch>
        </p:blipFill>
        <p:spPr>
          <a:xfrm>
            <a:off x="438912" y="2207960"/>
            <a:ext cx="7205951" cy="3708208"/>
          </a:xfrm>
          <a:prstGeom prst="rect">
            <a:avLst/>
          </a:prstGeom>
        </p:spPr>
      </p:pic>
    </p:spTree>
    <p:extLst>
      <p:ext uri="{BB962C8B-B14F-4D97-AF65-F5344CB8AC3E}">
        <p14:creationId xmlns:p14="http://schemas.microsoft.com/office/powerpoint/2010/main" val="719246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20D6-C6F2-448C-9F78-703CFCF62322}"/>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3DD896D9-7C27-076B-B5D9-5F94F7A78FE0}"/>
              </a:ext>
            </a:extLst>
          </p:cNvPr>
          <p:cNvPicPr>
            <a:picLocks noChangeAspect="1"/>
          </p:cNvPicPr>
          <p:nvPr/>
        </p:nvPicPr>
        <p:blipFill>
          <a:blip r:embed="rId2"/>
          <a:stretch>
            <a:fillRect/>
          </a:stretch>
        </p:blipFill>
        <p:spPr>
          <a:xfrm>
            <a:off x="379468" y="2016245"/>
            <a:ext cx="5481191" cy="4841755"/>
          </a:xfrm>
          <a:prstGeom prst="rect">
            <a:avLst/>
          </a:prstGeom>
        </p:spPr>
      </p:pic>
      <p:sp>
        <p:nvSpPr>
          <p:cNvPr id="7" name="TextBox 6">
            <a:extLst>
              <a:ext uri="{FF2B5EF4-FFF2-40B4-BE49-F238E27FC236}">
                <a16:creationId xmlns:a16="http://schemas.microsoft.com/office/drawing/2014/main" id="{540E3967-1708-9930-7FD5-8A20869A01A2}"/>
              </a:ext>
            </a:extLst>
          </p:cNvPr>
          <p:cNvSpPr txBox="1"/>
          <p:nvPr/>
        </p:nvSpPr>
        <p:spPr>
          <a:xfrm>
            <a:off x="6867144" y="2386584"/>
            <a:ext cx="4517136" cy="2862322"/>
          </a:xfrm>
          <a:prstGeom prst="rect">
            <a:avLst/>
          </a:prstGeom>
          <a:noFill/>
        </p:spPr>
        <p:txBody>
          <a:bodyPr wrap="square" rtlCol="0">
            <a:spAutoFit/>
          </a:bodyPr>
          <a:lstStyle/>
          <a:p>
            <a:pPr marL="285750" indent="-285750">
              <a:buFont typeface="Arial" panose="020B0604020202020204" pitchFamily="34" charset="0"/>
              <a:buChar char="•"/>
            </a:pPr>
            <a:r>
              <a:rPr lang="vi-VN" dirty="0"/>
              <a:t>Glucose và Class có độ tương đồng tương đối cao. Điều này có nghĩa là việc chuẩn đoán 1 người mắc bệnh tiểu đường hay không liên quan đến chỉ số Glucose.</a:t>
            </a:r>
            <a:endParaRPr lang="en-US" dirty="0"/>
          </a:p>
          <a:p>
            <a:pPr marL="285750" indent="-285750">
              <a:buFont typeface="Arial" panose="020B0604020202020204" pitchFamily="34" charset="0"/>
              <a:buChar char="•"/>
            </a:pPr>
            <a:r>
              <a:rPr lang="vi-VN" dirty="0"/>
              <a:t>Bên cạnh đó các cặp có độ tương đồng cao khác như:</a:t>
            </a:r>
            <a:endParaRPr lang="en-US" dirty="0"/>
          </a:p>
          <a:p>
            <a:pPr marL="742950" lvl="1" indent="-285750">
              <a:buFont typeface="Courier New" panose="02070309020205020404" pitchFamily="49" charset="0"/>
              <a:buChar char="o"/>
            </a:pPr>
            <a:r>
              <a:rPr lang="vi-VN" dirty="0"/>
              <a:t>Insulin, SkinThickness: 0.44</a:t>
            </a:r>
            <a:endParaRPr lang="en-US" dirty="0"/>
          </a:p>
          <a:p>
            <a:pPr marL="742950" lvl="1" indent="-285750">
              <a:buFont typeface="Courier New" panose="02070309020205020404" pitchFamily="49" charset="0"/>
              <a:buChar char="o"/>
            </a:pPr>
            <a:r>
              <a:rPr lang="vi-VN" dirty="0"/>
              <a:t>BMI, SkinThickness: 0.39</a:t>
            </a:r>
          </a:p>
          <a:p>
            <a:endParaRPr lang="en-US" dirty="0"/>
          </a:p>
        </p:txBody>
      </p:sp>
    </p:spTree>
    <p:extLst>
      <p:ext uri="{BB962C8B-B14F-4D97-AF65-F5344CB8AC3E}">
        <p14:creationId xmlns:p14="http://schemas.microsoft.com/office/powerpoint/2010/main" val="2890450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26593-353C-8C82-8BE7-B362B2A28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6626C-F38B-5B08-A8D3-38D0ACACC9F2}"/>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4" name="Picture 3">
            <a:extLst>
              <a:ext uri="{FF2B5EF4-FFF2-40B4-BE49-F238E27FC236}">
                <a16:creationId xmlns:a16="http://schemas.microsoft.com/office/drawing/2014/main" id="{DD528EEE-D990-5F3E-FDEA-0EDDA066C977}"/>
              </a:ext>
            </a:extLst>
          </p:cNvPr>
          <p:cNvPicPr>
            <a:picLocks noChangeAspect="1"/>
          </p:cNvPicPr>
          <p:nvPr/>
        </p:nvPicPr>
        <p:blipFill>
          <a:blip r:embed="rId2"/>
          <a:stretch>
            <a:fillRect/>
          </a:stretch>
        </p:blipFill>
        <p:spPr>
          <a:xfrm>
            <a:off x="1264919" y="2040757"/>
            <a:ext cx="4346453" cy="3151719"/>
          </a:xfrm>
          <a:prstGeom prst="rect">
            <a:avLst/>
          </a:prstGeom>
        </p:spPr>
      </p:pic>
      <p:pic>
        <p:nvPicPr>
          <p:cNvPr id="8" name="Picture 7">
            <a:extLst>
              <a:ext uri="{FF2B5EF4-FFF2-40B4-BE49-F238E27FC236}">
                <a16:creationId xmlns:a16="http://schemas.microsoft.com/office/drawing/2014/main" id="{7571766D-8B65-AF5A-163B-A439C1A45611}"/>
              </a:ext>
            </a:extLst>
          </p:cNvPr>
          <p:cNvPicPr>
            <a:picLocks noChangeAspect="1"/>
          </p:cNvPicPr>
          <p:nvPr/>
        </p:nvPicPr>
        <p:blipFill>
          <a:blip r:embed="rId3"/>
          <a:stretch>
            <a:fillRect/>
          </a:stretch>
        </p:blipFill>
        <p:spPr>
          <a:xfrm>
            <a:off x="6580629" y="2040757"/>
            <a:ext cx="4310320" cy="3151719"/>
          </a:xfrm>
          <a:prstGeom prst="rect">
            <a:avLst/>
          </a:prstGeom>
        </p:spPr>
      </p:pic>
      <p:sp>
        <p:nvSpPr>
          <p:cNvPr id="9" name="TextBox 8">
            <a:extLst>
              <a:ext uri="{FF2B5EF4-FFF2-40B4-BE49-F238E27FC236}">
                <a16:creationId xmlns:a16="http://schemas.microsoft.com/office/drawing/2014/main" id="{BE307C6F-1BCB-D73D-DEE4-3EF948A414FC}"/>
              </a:ext>
            </a:extLst>
          </p:cNvPr>
          <p:cNvSpPr txBox="1"/>
          <p:nvPr/>
        </p:nvSpPr>
        <p:spPr>
          <a:xfrm>
            <a:off x="1295400" y="5517277"/>
            <a:ext cx="9601200" cy="369332"/>
          </a:xfrm>
          <a:prstGeom prst="rect">
            <a:avLst/>
          </a:prstGeom>
          <a:noFill/>
        </p:spPr>
        <p:txBody>
          <a:bodyPr wrap="square" rtlCol="0">
            <a:spAutoFit/>
          </a:bodyPr>
          <a:lstStyle/>
          <a:p>
            <a:r>
              <a:rPr lang="vi-VN" dirty="0"/>
              <a:t>Đối với thuộc tính BloodPressure, DiabetesPedigreeFunction thì cả 2 lớp tương đối đều nhau.</a:t>
            </a:r>
          </a:p>
        </p:txBody>
      </p:sp>
    </p:spTree>
    <p:extLst>
      <p:ext uri="{BB962C8B-B14F-4D97-AF65-F5344CB8AC3E}">
        <p14:creationId xmlns:p14="http://schemas.microsoft.com/office/powerpoint/2010/main" val="202998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1535F-6C68-1B5F-9386-E160F780C6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C910D-C52A-C12A-2468-94F0796E0A67}"/>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sp>
        <p:nvSpPr>
          <p:cNvPr id="9" name="TextBox 8">
            <a:extLst>
              <a:ext uri="{FF2B5EF4-FFF2-40B4-BE49-F238E27FC236}">
                <a16:creationId xmlns:a16="http://schemas.microsoft.com/office/drawing/2014/main" id="{BAECB8C9-8F8C-CEAD-03AC-30A99B49D56E}"/>
              </a:ext>
            </a:extLst>
          </p:cNvPr>
          <p:cNvSpPr txBox="1"/>
          <p:nvPr/>
        </p:nvSpPr>
        <p:spPr>
          <a:xfrm>
            <a:off x="1295400" y="5215525"/>
            <a:ext cx="9601200" cy="1477328"/>
          </a:xfrm>
          <a:prstGeom prst="rect">
            <a:avLst/>
          </a:prstGeom>
          <a:noFill/>
        </p:spPr>
        <p:txBody>
          <a:bodyPr wrap="square" rtlCol="0">
            <a:spAutoFit/>
          </a:bodyPr>
          <a:lstStyle/>
          <a:p>
            <a:pPr marL="285750" indent="-285750">
              <a:buFont typeface="Arial" panose="020B0604020202020204" pitchFamily="34" charset="0"/>
              <a:buChar char="•"/>
            </a:pPr>
            <a:r>
              <a:rPr lang="vi-VN" dirty="0"/>
              <a:t>Đối với thuộc tính Glucose: Những người không bị tiểu đường có mức Glucose từ 75 đến 150, còn đối với người bị tiểu đường thì từ 100 đến 200.</a:t>
            </a:r>
            <a:endParaRPr lang="en-US" dirty="0"/>
          </a:p>
          <a:p>
            <a:pPr marL="285750" indent="-285750">
              <a:buFont typeface="Arial" panose="020B0604020202020204" pitchFamily="34" charset="0"/>
              <a:buChar char="•"/>
            </a:pPr>
            <a:r>
              <a:rPr lang="vi-VN" dirty="0"/>
              <a:t>Đối với thuộc tính SkinThickness: Những người không bị tiểu đường có mức phân bố từ 10 đến 40, trong khi đó nhóm người bị tiểu đường phân bố từ 20 đến 40.</a:t>
            </a:r>
          </a:p>
          <a:p>
            <a:endParaRPr lang="vi-VN" dirty="0"/>
          </a:p>
        </p:txBody>
      </p:sp>
      <p:pic>
        <p:nvPicPr>
          <p:cNvPr id="5" name="Picture 4">
            <a:extLst>
              <a:ext uri="{FF2B5EF4-FFF2-40B4-BE49-F238E27FC236}">
                <a16:creationId xmlns:a16="http://schemas.microsoft.com/office/drawing/2014/main" id="{FB496DCA-4F50-D910-BDAF-B4850E3787B9}"/>
              </a:ext>
            </a:extLst>
          </p:cNvPr>
          <p:cNvPicPr>
            <a:picLocks noChangeAspect="1"/>
          </p:cNvPicPr>
          <p:nvPr/>
        </p:nvPicPr>
        <p:blipFill>
          <a:blip r:embed="rId2"/>
          <a:stretch>
            <a:fillRect/>
          </a:stretch>
        </p:blipFill>
        <p:spPr>
          <a:xfrm>
            <a:off x="1030219" y="1930651"/>
            <a:ext cx="4428749" cy="3211394"/>
          </a:xfrm>
          <a:prstGeom prst="rect">
            <a:avLst/>
          </a:prstGeom>
        </p:spPr>
      </p:pic>
      <p:pic>
        <p:nvPicPr>
          <p:cNvPr id="7" name="Picture 6">
            <a:extLst>
              <a:ext uri="{FF2B5EF4-FFF2-40B4-BE49-F238E27FC236}">
                <a16:creationId xmlns:a16="http://schemas.microsoft.com/office/drawing/2014/main" id="{A078E540-04F0-CDCA-FEE3-FBDFE8C79969}"/>
              </a:ext>
            </a:extLst>
          </p:cNvPr>
          <p:cNvPicPr>
            <a:picLocks noChangeAspect="1"/>
          </p:cNvPicPr>
          <p:nvPr/>
        </p:nvPicPr>
        <p:blipFill>
          <a:blip r:embed="rId3"/>
          <a:stretch>
            <a:fillRect/>
          </a:stretch>
        </p:blipFill>
        <p:spPr>
          <a:xfrm>
            <a:off x="6733034" y="1930651"/>
            <a:ext cx="4428750" cy="3211394"/>
          </a:xfrm>
          <a:prstGeom prst="rect">
            <a:avLst/>
          </a:prstGeom>
        </p:spPr>
      </p:pic>
    </p:spTree>
    <p:extLst>
      <p:ext uri="{BB962C8B-B14F-4D97-AF65-F5344CB8AC3E}">
        <p14:creationId xmlns:p14="http://schemas.microsoft.com/office/powerpoint/2010/main" val="1404833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2701A-5CDE-A842-4810-AFDF0A963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9C4A5-88AB-CD2D-8F5F-6E28DF86020F}"/>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sp>
        <p:nvSpPr>
          <p:cNvPr id="9" name="TextBox 8">
            <a:extLst>
              <a:ext uri="{FF2B5EF4-FFF2-40B4-BE49-F238E27FC236}">
                <a16:creationId xmlns:a16="http://schemas.microsoft.com/office/drawing/2014/main" id="{98CF2EB8-2FA7-D8F2-A0B7-BC8327C07109}"/>
              </a:ext>
            </a:extLst>
          </p:cNvPr>
          <p:cNvSpPr txBox="1"/>
          <p:nvPr/>
        </p:nvSpPr>
        <p:spPr>
          <a:xfrm>
            <a:off x="1319870" y="4639453"/>
            <a:ext cx="9601200" cy="2031325"/>
          </a:xfrm>
          <a:prstGeom prst="rect">
            <a:avLst/>
          </a:prstGeom>
          <a:noFill/>
        </p:spPr>
        <p:txBody>
          <a:bodyPr wrap="square" rtlCol="0">
            <a:spAutoFit/>
          </a:bodyPr>
          <a:lstStyle/>
          <a:p>
            <a:pPr marL="285750" indent="-285750">
              <a:buFont typeface="Arial" panose="020B0604020202020204" pitchFamily="34" charset="0"/>
              <a:buChar char="•"/>
            </a:pPr>
            <a:r>
              <a:rPr lang="vi-VN" dirty="0"/>
              <a:t>Đối với Insulin: Nhóm người bị tiểu đường có mức insulin gần như cao hơn so với nhóm người không bị tiểu đường.</a:t>
            </a:r>
            <a:endParaRPr lang="en-US" dirty="0"/>
          </a:p>
          <a:p>
            <a:pPr marL="285750" indent="-285750">
              <a:buFont typeface="Arial" panose="020B0604020202020204" pitchFamily="34" charset="0"/>
              <a:buChar char="•"/>
            </a:pPr>
            <a:r>
              <a:rPr lang="vi-VN" dirty="0"/>
              <a:t>Đối với BMI: Nhóm người không bị tiểu đường có phân bố rộng hơn từ 20 đến 40 trong khi đó nhóm người tiểu đường là từ 25 đến 40.</a:t>
            </a:r>
            <a:endParaRPr lang="en-US" dirty="0"/>
          </a:p>
          <a:p>
            <a:pPr marL="285750" indent="-285750">
              <a:buFont typeface="Arial" panose="020B0604020202020204" pitchFamily="34" charset="0"/>
              <a:buChar char="•"/>
            </a:pPr>
            <a:r>
              <a:rPr lang="vi-VN" dirty="0"/>
              <a:t>Đối với Age: Nhóm người tiểu đường có độ tuổi cao hơn so với nhóm người không bị tiểu đường.</a:t>
            </a:r>
          </a:p>
          <a:p>
            <a:endParaRPr lang="vi-VN" dirty="0"/>
          </a:p>
        </p:txBody>
      </p:sp>
      <p:pic>
        <p:nvPicPr>
          <p:cNvPr id="4" name="Picture 3">
            <a:extLst>
              <a:ext uri="{FF2B5EF4-FFF2-40B4-BE49-F238E27FC236}">
                <a16:creationId xmlns:a16="http://schemas.microsoft.com/office/drawing/2014/main" id="{558235BB-50F9-1AAD-70DC-7E72F0F23183}"/>
              </a:ext>
            </a:extLst>
          </p:cNvPr>
          <p:cNvPicPr>
            <a:picLocks noChangeAspect="1"/>
          </p:cNvPicPr>
          <p:nvPr/>
        </p:nvPicPr>
        <p:blipFill>
          <a:blip r:embed="rId2"/>
          <a:stretch>
            <a:fillRect/>
          </a:stretch>
        </p:blipFill>
        <p:spPr>
          <a:xfrm>
            <a:off x="581192" y="2026916"/>
            <a:ext cx="3421587" cy="2481076"/>
          </a:xfrm>
          <a:prstGeom prst="rect">
            <a:avLst/>
          </a:prstGeom>
        </p:spPr>
      </p:pic>
      <p:pic>
        <p:nvPicPr>
          <p:cNvPr id="8" name="Picture 7">
            <a:extLst>
              <a:ext uri="{FF2B5EF4-FFF2-40B4-BE49-F238E27FC236}">
                <a16:creationId xmlns:a16="http://schemas.microsoft.com/office/drawing/2014/main" id="{A437BF24-C06B-2245-CADA-E194589327A7}"/>
              </a:ext>
            </a:extLst>
          </p:cNvPr>
          <p:cNvPicPr>
            <a:picLocks noChangeAspect="1"/>
          </p:cNvPicPr>
          <p:nvPr/>
        </p:nvPicPr>
        <p:blipFill>
          <a:blip r:embed="rId3"/>
          <a:stretch>
            <a:fillRect/>
          </a:stretch>
        </p:blipFill>
        <p:spPr>
          <a:xfrm>
            <a:off x="4434148" y="2026917"/>
            <a:ext cx="3372645" cy="2481075"/>
          </a:xfrm>
          <a:prstGeom prst="rect">
            <a:avLst/>
          </a:prstGeom>
        </p:spPr>
      </p:pic>
      <p:pic>
        <p:nvPicPr>
          <p:cNvPr id="11" name="Picture 10">
            <a:extLst>
              <a:ext uri="{FF2B5EF4-FFF2-40B4-BE49-F238E27FC236}">
                <a16:creationId xmlns:a16="http://schemas.microsoft.com/office/drawing/2014/main" id="{B2036378-A4DA-9DCD-AFBF-25101625CFB9}"/>
              </a:ext>
            </a:extLst>
          </p:cNvPr>
          <p:cNvPicPr>
            <a:picLocks noChangeAspect="1"/>
          </p:cNvPicPr>
          <p:nvPr/>
        </p:nvPicPr>
        <p:blipFill>
          <a:blip r:embed="rId4"/>
          <a:stretch>
            <a:fillRect/>
          </a:stretch>
        </p:blipFill>
        <p:spPr>
          <a:xfrm>
            <a:off x="8238163" y="2026916"/>
            <a:ext cx="3372645" cy="2483203"/>
          </a:xfrm>
          <a:prstGeom prst="rect">
            <a:avLst/>
          </a:prstGeom>
        </p:spPr>
      </p:pic>
    </p:spTree>
    <p:extLst>
      <p:ext uri="{BB962C8B-B14F-4D97-AF65-F5344CB8AC3E}">
        <p14:creationId xmlns:p14="http://schemas.microsoft.com/office/powerpoint/2010/main" val="72700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28DC-8257-91AE-BC9C-0BE279D937F5}"/>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Chuẩn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bị</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endParaRPr lang="en-US" dirty="0">
              <a:latin typeface="Cascadia Code SemiBold" panose="020B0609020000020004" pitchFamily="49" charset="0"/>
              <a:cs typeface="Cascadia Code SemiBold" panose="020B0609020000020004" pitchFamily="49" charset="0"/>
            </a:endParaRPr>
          </a:p>
        </p:txBody>
      </p:sp>
      <p:sp>
        <p:nvSpPr>
          <p:cNvPr id="3" name="Text Placeholder 2">
            <a:extLst>
              <a:ext uri="{FF2B5EF4-FFF2-40B4-BE49-F238E27FC236}">
                <a16:creationId xmlns:a16="http://schemas.microsoft.com/office/drawing/2014/main" id="{08197B3C-451B-C572-BEE0-5FB94772DC6E}"/>
              </a:ext>
            </a:extLst>
          </p:cNvPr>
          <p:cNvSpPr>
            <a:spLocks noGrp="1"/>
          </p:cNvSpPr>
          <p:nvPr>
            <p:ph type="body" idx="1"/>
          </p:nvPr>
        </p:nvSpPr>
        <p:spPr/>
        <p:txBody>
          <a:bodyPr/>
          <a:lstStyle/>
          <a:p>
            <a:r>
              <a:rPr lang="en-US" dirty="0">
                <a:latin typeface="Cascadia Code SemiBold" panose="020B0609020000020004" pitchFamily="49" charset="0"/>
                <a:cs typeface="Cascadia Code SemiBold" panose="020B0609020000020004" pitchFamily="49" charset="0"/>
              </a:rPr>
              <a:t>Data preprocessing</a:t>
            </a:r>
          </a:p>
        </p:txBody>
      </p:sp>
    </p:spTree>
    <p:extLst>
      <p:ext uri="{BB962C8B-B14F-4D97-AF65-F5344CB8AC3E}">
        <p14:creationId xmlns:p14="http://schemas.microsoft.com/office/powerpoint/2010/main" val="252418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7545-4846-894D-095B-7F3EAA689BD5}"/>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Xử</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lý</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mẫu</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bất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thường</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BB906CAD-9F44-8FC0-FF96-D090D940619D}"/>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Các </a:t>
            </a:r>
            <a:r>
              <a:rPr lang="en-US" dirty="0" err="1">
                <a:latin typeface="Tahoma" panose="020B0604030504040204" pitchFamily="34" charset="0"/>
                <a:ea typeface="Tahoma" panose="020B0604030504040204" pitchFamily="34" charset="0"/>
                <a:cs typeface="Tahoma" panose="020B0604030504040204" pitchFamily="34" charset="0"/>
              </a:rPr>
              <a:t>mẫu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0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cột</a:t>
            </a:r>
            <a:r>
              <a:rPr lang="en-US" dirty="0">
                <a:latin typeface="Tahoma" panose="020B0604030504040204" pitchFamily="34" charset="0"/>
                <a:ea typeface="Tahoma" panose="020B0604030504040204" pitchFamily="34" charset="0"/>
                <a:cs typeface="Tahoma" panose="020B0604030504040204" pitchFamily="34" charset="0"/>
              </a:rPr>
              <a:t>: Glucose, Insulin, </a:t>
            </a:r>
            <a:r>
              <a:rPr lang="en-US" dirty="0" err="1">
                <a:latin typeface="Tahoma" panose="020B0604030504040204" pitchFamily="34" charset="0"/>
                <a:ea typeface="Tahoma" panose="020B0604030504040204" pitchFamily="34" charset="0"/>
                <a:cs typeface="Tahoma" panose="020B0604030504040204" pitchFamily="34" charset="0"/>
              </a:rPr>
              <a:t>BloodPresure</a:t>
            </a:r>
            <a:r>
              <a:rPr lang="en-US" dirty="0">
                <a:latin typeface="Tahoma" panose="020B0604030504040204" pitchFamily="34" charset="0"/>
                <a:ea typeface="Tahoma" panose="020B0604030504040204" pitchFamily="34" charset="0"/>
                <a:cs typeface="Tahoma" panose="020B0604030504040204" pitchFamily="34" charset="0"/>
              </a:rPr>
              <a:t>, BMI, </a:t>
            </a:r>
            <a:r>
              <a:rPr lang="en-US" dirty="0" err="1">
                <a:latin typeface="Tahoma" panose="020B0604030504040204" pitchFamily="34" charset="0"/>
                <a:ea typeface="Tahoma" panose="020B0604030504040204" pitchFamily="34" charset="0"/>
                <a:cs typeface="Tahoma" panose="020B0604030504040204" pitchFamily="34" charset="0"/>
              </a:rPr>
              <a:t>SkinThickness</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err="1">
                <a:latin typeface="Tahoma" panose="020B0604030504040204" pitchFamily="34" charset="0"/>
                <a:ea typeface="Tahoma" panose="020B0604030504040204" pitchFamily="34" charset="0"/>
                <a:cs typeface="Tahoma" panose="020B0604030504040204" pitchFamily="34" charset="0"/>
              </a:rPr>
              <a:t>Trước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tiên</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NaN</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a:latin typeface="Tahoma" panose="020B0604030504040204" pitchFamily="34" charset="0"/>
                <a:ea typeface="Tahoma" panose="020B0604030504040204" pitchFamily="34" charset="0"/>
                <a:cs typeface="Tahoma" panose="020B0604030504040204" pitchFamily="34" charset="0"/>
              </a:rPr>
              <a:t>Phương </a:t>
            </a:r>
            <a:r>
              <a:rPr lang="en-US" dirty="0" err="1">
                <a:latin typeface="Tahoma" panose="020B0604030504040204" pitchFamily="34" charset="0"/>
                <a:ea typeface="Tahoma" panose="020B0604030504040204" pitchFamily="34" charset="0"/>
                <a:cs typeface="Tahoma" panose="020B0604030504040204" pitchFamily="34" charset="0"/>
              </a:rPr>
              <a:t>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thay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median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từng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cột</a:t>
            </a:r>
            <a:r>
              <a:rPr lang="en-US"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62379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A613-9F89-79BE-9F88-D534C5762485}"/>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Xử</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lý</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ngoại</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lệ</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07836B7C-5097-E9B3-9403-688D04D92F62}"/>
              </a:ext>
            </a:extLst>
          </p:cNvPr>
          <p:cNvSpPr>
            <a:spLocks noGrp="1"/>
          </p:cNvSpPr>
          <p:nvPr>
            <p:ph idx="1"/>
          </p:nvPr>
        </p:nvSpPr>
        <p:spPr/>
        <p:txBody>
          <a:bodyPr/>
          <a:lstStyle/>
          <a:p>
            <a:r>
              <a:rPr lang="en-US" dirty="0" err="1">
                <a:latin typeface="Tahoma" panose="020B0604030504040204" pitchFamily="34" charset="0"/>
                <a:ea typeface="Tahoma" panose="020B0604030504040204" pitchFamily="34" charset="0"/>
                <a:cs typeface="Tahoma" panose="020B0604030504040204" pitchFamily="34" charset="0"/>
              </a:rPr>
              <a:t>Ngoại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nào</a:t>
            </a:r>
            <a:r>
              <a:rPr lang="en-US" dirty="0">
                <a:latin typeface="Tahoma" panose="020B0604030504040204" pitchFamily="34" charset="0"/>
                <a:ea typeface="Tahoma" panose="020B0604030504040204" pitchFamily="34" charset="0"/>
                <a:cs typeface="Tahoma" panose="020B0604030504040204" pitchFamily="34" charset="0"/>
              </a:rPr>
              <a:t> &lt; Q1 – 1.5×IQR </a:t>
            </a:r>
            <a:r>
              <a:rPr lang="en-US" dirty="0" err="1">
                <a:latin typeface="Tahoma" panose="020B0604030504040204" pitchFamily="34" charset="0"/>
                <a:ea typeface="Tahoma" panose="020B0604030504040204" pitchFamily="34" charset="0"/>
                <a:cs typeface="Tahoma" panose="020B0604030504040204" pitchFamily="34" charset="0"/>
              </a:rPr>
              <a:t>hoặc</a:t>
            </a:r>
            <a:r>
              <a:rPr lang="en-US" dirty="0">
                <a:latin typeface="Tahoma" panose="020B0604030504040204" pitchFamily="34" charset="0"/>
                <a:ea typeface="Tahoma" panose="020B0604030504040204" pitchFamily="34" charset="0"/>
                <a:cs typeface="Tahoma" panose="020B0604030504040204" pitchFamily="34" charset="0"/>
              </a:rPr>
              <a:t> &gt; Q3 + 1.5×IQR → </a:t>
            </a:r>
            <a:r>
              <a:rPr lang="en-US" dirty="0" err="1">
                <a:latin typeface="Tahoma" panose="020B0604030504040204" pitchFamily="34" charset="0"/>
                <a:ea typeface="Tahoma" panose="020B0604030504040204" pitchFamily="34" charset="0"/>
                <a:cs typeface="Tahoma" panose="020B0604030504040204" pitchFamily="34" charset="0"/>
              </a:rPr>
              <a:t>ngoại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endParaRPr lang="en-US" dirty="0">
              <a:latin typeface="Tahoma" panose="020B0604030504040204" pitchFamily="34" charset="0"/>
              <a:ea typeface="Tahoma" panose="020B0604030504040204" pitchFamily="34" charset="0"/>
              <a:cs typeface="Tahoma" panose="020B0604030504040204" pitchFamily="34" charset="0"/>
            </a:endParaRPr>
          </a:p>
          <a:p>
            <a:r>
              <a:rPr lang="fr-FR" dirty="0">
                <a:latin typeface="Tahoma" panose="020B0604030504040204" pitchFamily="34" charset="0"/>
                <a:ea typeface="Tahoma" panose="020B0604030504040204" pitchFamily="34" charset="0"/>
                <a:cs typeface="Tahoma" panose="020B0604030504040204" pitchFamily="34" charset="0"/>
              </a:rPr>
              <a:t>Q1 (25%) </a:t>
            </a:r>
            <a:r>
              <a:rPr lang="fr-FR" dirty="0" err="1">
                <a:latin typeface="Tahoma" panose="020B0604030504040204" pitchFamily="34" charset="0"/>
                <a:ea typeface="Tahoma" panose="020B0604030504040204" pitchFamily="34" charset="0"/>
                <a:cs typeface="Tahoma" panose="020B0604030504040204" pitchFamily="34" charset="0"/>
              </a:rPr>
              <a:t>và</a:t>
            </a:r>
            <a:r>
              <a:rPr lang="fr-FR" dirty="0">
                <a:latin typeface="Tahoma" panose="020B0604030504040204" pitchFamily="34" charset="0"/>
                <a:ea typeface="Tahoma" panose="020B0604030504040204" pitchFamily="34" charset="0"/>
                <a:cs typeface="Tahoma" panose="020B0604030504040204" pitchFamily="34" charset="0"/>
              </a:rPr>
              <a:t> Q3 (75%).</a:t>
            </a:r>
          </a:p>
          <a:p>
            <a:r>
              <a:rPr lang="en-US" dirty="0">
                <a:latin typeface="Tahoma" panose="020B0604030504040204" pitchFamily="34" charset="0"/>
                <a:ea typeface="Tahoma" panose="020B0604030504040204" pitchFamily="34" charset="0"/>
                <a:cs typeface="Tahoma" panose="020B0604030504040204" pitchFamily="34" charset="0"/>
              </a:rPr>
              <a:t>IQR = Q3 – Q1.</a:t>
            </a:r>
          </a:p>
          <a:p>
            <a:r>
              <a:rPr lang="en-US" dirty="0">
                <a:latin typeface="Tahoma" panose="020B0604030504040204" pitchFamily="34" charset="0"/>
                <a:ea typeface="Tahoma" panose="020B0604030504040204" pitchFamily="34" charset="0"/>
                <a:cs typeface="Tahoma" panose="020B0604030504040204" pitchFamily="34" charset="0"/>
              </a:rPr>
              <a:t>Phương </a:t>
            </a:r>
            <a:r>
              <a:rPr lang="en-US" dirty="0" err="1">
                <a:latin typeface="Tahoma" panose="020B0604030504040204" pitchFamily="34" charset="0"/>
                <a:ea typeface="Tahoma" panose="020B0604030504040204" pitchFamily="34" charset="0"/>
                <a:cs typeface="Tahoma" panose="020B0604030504040204" pitchFamily="34" charset="0"/>
              </a:rPr>
              <a:t>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xóa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dòng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r>
              <a:rPr lang="en-US" dirty="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8504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6A1219-C6DF-9294-7C6E-08EDED85A906}"/>
              </a:ext>
            </a:extLst>
          </p:cNvPr>
          <p:cNvSpPr txBox="1"/>
          <p:nvPr/>
        </p:nvSpPr>
        <p:spPr>
          <a:xfrm>
            <a:off x="3837432" y="2967335"/>
            <a:ext cx="4517136" cy="923330"/>
          </a:xfrm>
          <a:prstGeom prst="rect">
            <a:avLst/>
          </a:prstGeom>
          <a:noFill/>
        </p:spPr>
        <p:txBody>
          <a:bodyPr wrap="square" rtlCol="0">
            <a:spAutoFit/>
          </a:bodyPr>
          <a:lstStyle/>
          <a:p>
            <a:r>
              <a:rPr lang="en-US" sz="5400" dirty="0"/>
              <a:t>THANK YOU</a:t>
            </a:r>
          </a:p>
        </p:txBody>
      </p:sp>
    </p:spTree>
    <p:extLst>
      <p:ext uri="{BB962C8B-B14F-4D97-AF65-F5344CB8AC3E}">
        <p14:creationId xmlns:p14="http://schemas.microsoft.com/office/powerpoint/2010/main" val="226783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C3FB-2FD3-8980-DBF6-31913B81DC60}"/>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Tìm</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hiểu</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endParaRPr lang="en-US" dirty="0">
              <a:latin typeface="Cascadia Code SemiBold" panose="020B0609020000020004" pitchFamily="49" charset="0"/>
              <a:cs typeface="Cascadia Code SemiBold" panose="020B0609020000020004" pitchFamily="49" charset="0"/>
            </a:endParaRPr>
          </a:p>
        </p:txBody>
      </p:sp>
      <p:sp>
        <p:nvSpPr>
          <p:cNvPr id="3" name="Text Placeholder 2">
            <a:extLst>
              <a:ext uri="{FF2B5EF4-FFF2-40B4-BE49-F238E27FC236}">
                <a16:creationId xmlns:a16="http://schemas.microsoft.com/office/drawing/2014/main" id="{E4F1A014-7887-5026-67F6-1232F86525FA}"/>
              </a:ext>
            </a:extLst>
          </p:cNvPr>
          <p:cNvSpPr>
            <a:spLocks noGrp="1"/>
          </p:cNvSpPr>
          <p:nvPr>
            <p:ph type="body" idx="1"/>
          </p:nvPr>
        </p:nvSpPr>
        <p:spPr/>
        <p:txBody>
          <a:bodyPr/>
          <a:lstStyle/>
          <a:p>
            <a:r>
              <a:rPr lang="en-US" dirty="0">
                <a:latin typeface="Cascadia Code SemiBold" panose="020B0609020000020004" pitchFamily="49" charset="0"/>
                <a:cs typeface="Cascadia Code SemiBold" panose="020B0609020000020004" pitchFamily="49" charset="0"/>
              </a:rPr>
              <a:t>Understanding data</a:t>
            </a:r>
          </a:p>
        </p:txBody>
      </p:sp>
    </p:spTree>
    <p:extLst>
      <p:ext uri="{BB962C8B-B14F-4D97-AF65-F5344CB8AC3E}">
        <p14:creationId xmlns:p14="http://schemas.microsoft.com/office/powerpoint/2010/main" val="2124898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EA4E-8973-03C2-91C0-502700EB4A48}"/>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Giới</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Thiệu</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C410B004-2F79-AEF4-78DD-239F593AC1EF}"/>
              </a:ext>
            </a:extLst>
          </p:cNvPr>
          <p:cNvSpPr>
            <a:spLocks noGrp="1"/>
          </p:cNvSpPr>
          <p:nvPr>
            <p:ph idx="1"/>
          </p:nvPr>
        </p:nvSpPr>
        <p:spPr/>
        <p:txBody>
          <a:bodyPr/>
          <a:lstStyle/>
          <a:p>
            <a:r>
              <a:rPr lang="vi-VN" dirty="0"/>
              <a:t>Bộ dữ liệu này có nguồn gốc từ Viện Quốc gia về Bệnh Tiểu đường, Tiêu hóa và Thận. Mục tiêu của bộ dữ liệu là dự đoán chẩn đoán xem một bệnh nhân có mắc tiểu đường hay không, dựa trên một số chỉ số chẩn đoán được đưa vào trong bộ dữ liệu.Một số ràng buộc đã được đặt ra khi lựa chọn các trường hợp này từ một cơ sở dữ liệu lớn hơn.Cụ thể, tất cả bệnh nhân trong bộ dữ liệu này đều là nữ, từ 21 tuổi trở lên, và thuộc người da đỏ Pima. </a:t>
            </a:r>
            <a:endParaRPr lang="en-US" dirty="0"/>
          </a:p>
          <a:p>
            <a:r>
              <a:rPr lang="vi-VN" dirty="0"/>
              <a:t>Thuật ngữ tiểu đường</a:t>
            </a:r>
            <a:r>
              <a:rPr lang="en-US" dirty="0"/>
              <a:t> </a:t>
            </a:r>
            <a:r>
              <a:rPr lang="vi-VN" dirty="0"/>
              <a:t>mô tả một rối loạn chuyển hóa có nhiều nguyên nhân, đặc trưng bởi tình trạng tăng đường huyết mạn tính với những rối loạn trong chuyển hóa carbohydrate, chất béo và protein, do các khuyết tật trong việc tiết insulin, hành động của insulin, hoặc cả hai.</a:t>
            </a:r>
            <a:endParaRPr lang="en-US" dirty="0"/>
          </a:p>
        </p:txBody>
      </p:sp>
    </p:spTree>
    <p:extLst>
      <p:ext uri="{BB962C8B-B14F-4D97-AF65-F5344CB8AC3E}">
        <p14:creationId xmlns:p14="http://schemas.microsoft.com/office/powerpoint/2010/main" val="2558370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DF84-E1CA-AC77-29D0-16396E9D3529}"/>
              </a:ext>
            </a:extLst>
          </p:cNvPr>
          <p:cNvSpPr>
            <a:spLocks noGrp="1"/>
          </p:cNvSpPr>
          <p:nvPr>
            <p:ph type="title"/>
          </p:nvPr>
        </p:nvSpPr>
        <p:spPr/>
        <p:txBody>
          <a:bodyPr/>
          <a:lstStyle/>
          <a:p>
            <a:r>
              <a:rPr lang="en-US" dirty="0">
                <a:latin typeface="Cascadia Code SemiBold" panose="020B0609020000020004" pitchFamily="49" charset="0"/>
                <a:cs typeface="Cascadia Code SemiBold" panose="020B0609020000020004" pitchFamily="49" charset="0"/>
              </a:rPr>
              <a:t>MÔ </a:t>
            </a:r>
            <a:r>
              <a:rPr lang="en-US" dirty="0" err="1">
                <a:latin typeface="Cascadia Code SemiBold" panose="020B0609020000020004" pitchFamily="49" charset="0"/>
                <a:cs typeface="Cascadia Code SemiBold" panose="020B0609020000020004" pitchFamily="49" charset="0"/>
              </a:rPr>
              <a:t>tả</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A6DE036A-811A-F277-3392-85F99EC80533}"/>
              </a:ext>
            </a:extLst>
          </p:cNvPr>
          <p:cNvSpPr>
            <a:spLocks noGrp="1"/>
          </p:cNvSpPr>
          <p:nvPr>
            <p:ph idx="1"/>
          </p:nvPr>
        </p:nvSpPr>
        <p:spPr/>
        <p:txBody>
          <a:bodyPr/>
          <a:lstStyle/>
          <a:p>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gồm</a:t>
            </a:r>
            <a:r>
              <a:rPr lang="en-US" dirty="0">
                <a:latin typeface="Tahoma" panose="020B0604030504040204" pitchFamily="34" charset="0"/>
                <a:ea typeface="Tahoma" panose="020B0604030504040204" pitchFamily="34" charset="0"/>
                <a:cs typeface="Tahoma" panose="020B0604030504040204" pitchFamily="34" charset="0"/>
              </a:rPr>
              <a:t> 768 </a:t>
            </a:r>
            <a:r>
              <a:rPr lang="en-US" dirty="0" err="1">
                <a:latin typeface="Tahoma" panose="020B0604030504040204" pitchFamily="34" charset="0"/>
                <a:ea typeface="Tahoma" panose="020B0604030504040204" pitchFamily="34" charset="0"/>
                <a:cs typeface="Tahoma" panose="020B0604030504040204" pitchFamily="34" charset="0"/>
              </a:rPr>
              <a:t>dòng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9 </a:t>
            </a:r>
            <a:r>
              <a:rPr lang="en-US" dirty="0" err="1">
                <a:latin typeface="Tahoma" panose="020B0604030504040204" pitchFamily="34" charset="0"/>
                <a:ea typeface="Tahoma" panose="020B0604030504040204" pitchFamily="34" charset="0"/>
                <a:cs typeface="Tahoma" panose="020B0604030504040204" pitchFamily="34" charset="0"/>
              </a:rPr>
              <a:t>cột</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err="1">
                <a:latin typeface="Tahoma" panose="020B0604030504040204" pitchFamily="34" charset="0"/>
                <a:ea typeface="Tahoma" panose="020B0604030504040204" pitchFamily="34" charset="0"/>
                <a:cs typeface="Tahoma" panose="020B0604030504040204" pitchFamily="34" charset="0"/>
              </a:rPr>
              <a:t>Toàn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missing value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trùng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lập</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hợp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(0 ở Glucose, BMI, Insulin…).</a:t>
            </a:r>
          </a:p>
        </p:txBody>
      </p:sp>
    </p:spTree>
    <p:extLst>
      <p:ext uri="{BB962C8B-B14F-4D97-AF65-F5344CB8AC3E}">
        <p14:creationId xmlns:p14="http://schemas.microsoft.com/office/powerpoint/2010/main" val="403458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AAA-45D0-688C-E655-CFD7776EF2C3}"/>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Mô</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tả</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F3839ABE-CE2E-81F0-6E7A-AF0063A1F99C}"/>
              </a:ext>
            </a:extLst>
          </p:cNvPr>
          <p:cNvSpPr>
            <a:spLocks noGrp="1"/>
          </p:cNvSpPr>
          <p:nvPr>
            <p:ph idx="1"/>
          </p:nvPr>
        </p:nvSpPr>
        <p:spPr/>
        <p:txBody>
          <a:bodyPr>
            <a:normAutofit fontScale="92500" lnSpcReduction="20000"/>
          </a:bodyPr>
          <a:lstStyle/>
          <a:p>
            <a:pPr marL="0" indent="0">
              <a:buNone/>
            </a:pPr>
            <a:r>
              <a:rPr lang="en-US" dirty="0"/>
              <a:t>Các </a:t>
            </a:r>
            <a:r>
              <a:rPr lang="en-US" dirty="0" err="1"/>
              <a:t>cột</a:t>
            </a:r>
            <a:r>
              <a:rPr lang="en-US" dirty="0"/>
              <a:t> </a:t>
            </a:r>
            <a:r>
              <a:rPr lang="en-US" dirty="0" err="1"/>
              <a:t>gồm</a:t>
            </a:r>
            <a:r>
              <a:rPr lang="en-US" dirty="0"/>
              <a:t> </a:t>
            </a:r>
            <a:r>
              <a:rPr lang="en-US" dirty="0" err="1"/>
              <a:t>là</a:t>
            </a:r>
            <a:r>
              <a:rPr lang="en-US" dirty="0"/>
              <a:t>:</a:t>
            </a:r>
          </a:p>
          <a:p>
            <a:r>
              <a:rPr lang="en-US" dirty="0"/>
              <a:t>Number of times pregnant</a:t>
            </a:r>
            <a:r>
              <a:rPr lang="vi-VN" dirty="0"/>
              <a:t>: Số lần mang thai.</a:t>
            </a:r>
          </a:p>
          <a:p>
            <a:r>
              <a:rPr lang="vi-VN" dirty="0"/>
              <a:t>Plasma glucose concentration a 2 hours in an oral glucose tolerance test: Nồng độ glucose trong huyết tương sau 2 giờ trong xét nghiệm dung nạp glucose đường uống.</a:t>
            </a:r>
          </a:p>
          <a:p>
            <a:r>
              <a:rPr lang="vi-VN" dirty="0"/>
              <a:t>Diastolic blood pressure (mm Hg): Huyết áp tâm trương.</a:t>
            </a:r>
          </a:p>
          <a:p>
            <a:r>
              <a:rPr lang="vi-VN" dirty="0"/>
              <a:t>Triceps skin fold thickness (mm): Độ dày nếp gấp da ở cơ tam đầu.</a:t>
            </a:r>
          </a:p>
          <a:p>
            <a:r>
              <a:rPr lang="vi-VN" dirty="0"/>
              <a:t>2-Hour serum insulin (mu U/ml): Lượng insulin trong huyết thanh sau 2 giờ.</a:t>
            </a:r>
          </a:p>
          <a:p>
            <a:r>
              <a:rPr lang="vi-VN" dirty="0"/>
              <a:t>Body mass index (weight in kg/(height in m)^2): Chỉ số khối cơ thể.</a:t>
            </a:r>
          </a:p>
          <a:p>
            <a:r>
              <a:rPr lang="vi-VN" dirty="0"/>
              <a:t>Diabetes pedigree function: Hàm phả hệ tiểu đường (thể hiện khả năng di truyền mắc tiểu đường).</a:t>
            </a:r>
          </a:p>
          <a:p>
            <a:r>
              <a:rPr lang="vi-VN" dirty="0"/>
              <a:t>Age: Tuổi</a:t>
            </a:r>
          </a:p>
          <a:p>
            <a:r>
              <a:rPr lang="vi-VN" dirty="0"/>
              <a:t>Class: Biến phân loại (0 = không mắc tiểu đường, 1 = mắc tiểu đường).</a:t>
            </a:r>
            <a:endParaRPr lang="en-US" dirty="0"/>
          </a:p>
        </p:txBody>
      </p:sp>
    </p:spTree>
    <p:extLst>
      <p:ext uri="{BB962C8B-B14F-4D97-AF65-F5344CB8AC3E}">
        <p14:creationId xmlns:p14="http://schemas.microsoft.com/office/powerpoint/2010/main" val="34611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AFD8-97A9-049A-7999-210C20C3898B}"/>
              </a:ext>
            </a:extLst>
          </p:cNvPr>
          <p:cNvSpPr>
            <a:spLocks noGrp="1"/>
          </p:cNvSpPr>
          <p:nvPr>
            <p:ph type="title"/>
          </p:nvPr>
        </p:nvSpPr>
        <p:spPr>
          <a:xfrm>
            <a:off x="590336" y="702156"/>
            <a:ext cx="11029616" cy="1013800"/>
          </a:xfrm>
        </p:spPr>
        <p:txBody>
          <a:bodyPr/>
          <a:lstStyle/>
          <a:p>
            <a:r>
              <a:rPr lang="en-US" dirty="0">
                <a:latin typeface="Cascadia Code SemiBold" panose="020B0609020000020004" pitchFamily="49" charset="0"/>
                <a:cs typeface="Cascadia Code SemiBold" panose="020B0609020000020004" pitchFamily="49" charset="0"/>
              </a:rPr>
              <a:t>CÁC TÍNH CHẤT THỐNG KÊ TRÊN DỮ LIỆU SỐ</a:t>
            </a:r>
          </a:p>
        </p:txBody>
      </p:sp>
      <p:graphicFrame>
        <p:nvGraphicFramePr>
          <p:cNvPr id="5" name="Table 4">
            <a:extLst>
              <a:ext uri="{FF2B5EF4-FFF2-40B4-BE49-F238E27FC236}">
                <a16:creationId xmlns:a16="http://schemas.microsoft.com/office/drawing/2014/main" id="{03DE1AFE-6165-E621-FC27-29257393ED8A}"/>
              </a:ext>
            </a:extLst>
          </p:cNvPr>
          <p:cNvGraphicFramePr>
            <a:graphicFrameLocks noGrp="1"/>
          </p:cNvGraphicFramePr>
          <p:nvPr>
            <p:extLst>
              <p:ext uri="{D42A27DB-BD31-4B8C-83A1-F6EECF244321}">
                <p14:modId xmlns:p14="http://schemas.microsoft.com/office/powerpoint/2010/main" val="3129558936"/>
              </p:ext>
            </p:extLst>
          </p:nvPr>
        </p:nvGraphicFramePr>
        <p:xfrm>
          <a:off x="793603" y="2347459"/>
          <a:ext cx="10604794" cy="3332480"/>
        </p:xfrm>
        <a:graphic>
          <a:graphicData uri="http://schemas.openxmlformats.org/drawingml/2006/table">
            <a:tbl>
              <a:tblPr firstRow="1" bandRow="1">
                <a:tableStyleId>{5C22544A-7EE6-4342-B048-85BDC9FD1C3A}</a:tableStyleId>
              </a:tblPr>
              <a:tblGrid>
                <a:gridCol w="1572655">
                  <a:extLst>
                    <a:ext uri="{9D8B030D-6E8A-4147-A177-3AD203B41FA5}">
                      <a16:colId xmlns:a16="http://schemas.microsoft.com/office/drawing/2014/main" val="3987675911"/>
                    </a:ext>
                  </a:extLst>
                </a:gridCol>
                <a:gridCol w="903111">
                  <a:extLst>
                    <a:ext uri="{9D8B030D-6E8A-4147-A177-3AD203B41FA5}">
                      <a16:colId xmlns:a16="http://schemas.microsoft.com/office/drawing/2014/main" val="3334982388"/>
                    </a:ext>
                  </a:extLst>
                </a:gridCol>
                <a:gridCol w="1264772">
                  <a:extLst>
                    <a:ext uri="{9D8B030D-6E8A-4147-A177-3AD203B41FA5}">
                      <a16:colId xmlns:a16="http://schemas.microsoft.com/office/drawing/2014/main" val="1388214344"/>
                    </a:ext>
                  </a:extLst>
                </a:gridCol>
                <a:gridCol w="1279518">
                  <a:extLst>
                    <a:ext uri="{9D8B030D-6E8A-4147-A177-3AD203B41FA5}">
                      <a16:colId xmlns:a16="http://schemas.microsoft.com/office/drawing/2014/main" val="1270957299"/>
                    </a:ext>
                  </a:extLst>
                </a:gridCol>
                <a:gridCol w="859874">
                  <a:extLst>
                    <a:ext uri="{9D8B030D-6E8A-4147-A177-3AD203B41FA5}">
                      <a16:colId xmlns:a16="http://schemas.microsoft.com/office/drawing/2014/main" val="351344821"/>
                    </a:ext>
                  </a:extLst>
                </a:gridCol>
                <a:gridCol w="1215814">
                  <a:extLst>
                    <a:ext uri="{9D8B030D-6E8A-4147-A177-3AD203B41FA5}">
                      <a16:colId xmlns:a16="http://schemas.microsoft.com/office/drawing/2014/main" val="3111787149"/>
                    </a:ext>
                  </a:extLst>
                </a:gridCol>
                <a:gridCol w="1307592">
                  <a:extLst>
                    <a:ext uri="{9D8B030D-6E8A-4147-A177-3AD203B41FA5}">
                      <a16:colId xmlns:a16="http://schemas.microsoft.com/office/drawing/2014/main" val="1234496334"/>
                    </a:ext>
                  </a:extLst>
                </a:gridCol>
                <a:gridCol w="1279037">
                  <a:extLst>
                    <a:ext uri="{9D8B030D-6E8A-4147-A177-3AD203B41FA5}">
                      <a16:colId xmlns:a16="http://schemas.microsoft.com/office/drawing/2014/main" val="3707900820"/>
                    </a:ext>
                  </a:extLst>
                </a:gridCol>
                <a:gridCol w="922421">
                  <a:extLst>
                    <a:ext uri="{9D8B030D-6E8A-4147-A177-3AD203B41FA5}">
                      <a16:colId xmlns:a16="http://schemas.microsoft.com/office/drawing/2014/main" val="3231445505"/>
                    </a:ext>
                  </a:extLst>
                </a:gridCol>
              </a:tblGrid>
              <a:tr h="370840">
                <a:tc>
                  <a:txBody>
                    <a:bodyPr/>
                    <a:lstStyle/>
                    <a:p>
                      <a:endParaRPr lang="en-US"/>
                    </a:p>
                  </a:txBody>
                  <a:tcPr/>
                </a:tc>
                <a:tc>
                  <a:txBody>
                    <a:bodyPr/>
                    <a:lstStyle/>
                    <a:p>
                      <a:r>
                        <a:rPr lang="en-US" dirty="0"/>
                        <a:t>Count</a:t>
                      </a:r>
                    </a:p>
                  </a:txBody>
                  <a:tcPr/>
                </a:tc>
                <a:tc>
                  <a:txBody>
                    <a:bodyPr/>
                    <a:lstStyle/>
                    <a:p>
                      <a:r>
                        <a:rPr lang="en-US" dirty="0"/>
                        <a:t>mean</a:t>
                      </a:r>
                    </a:p>
                  </a:txBody>
                  <a:tcPr/>
                </a:tc>
                <a:tc>
                  <a:txBody>
                    <a:bodyPr/>
                    <a:lstStyle/>
                    <a:p>
                      <a:r>
                        <a:rPr lang="en-US" dirty="0"/>
                        <a:t>std</a:t>
                      </a:r>
                    </a:p>
                  </a:txBody>
                  <a:tcPr/>
                </a:tc>
                <a:tc>
                  <a:txBody>
                    <a:bodyPr/>
                    <a:lstStyle/>
                    <a:p>
                      <a:r>
                        <a:rPr lang="en-US" dirty="0"/>
                        <a:t>Min</a:t>
                      </a:r>
                    </a:p>
                  </a:txBody>
                  <a:tcPr/>
                </a:tc>
                <a:tc>
                  <a:txBody>
                    <a:bodyPr/>
                    <a:lstStyle/>
                    <a:p>
                      <a:r>
                        <a:rPr lang="en-US" dirty="0"/>
                        <a:t>25%</a:t>
                      </a:r>
                    </a:p>
                  </a:txBody>
                  <a:tcPr/>
                </a:tc>
                <a:tc>
                  <a:txBody>
                    <a:bodyPr/>
                    <a:lstStyle/>
                    <a:p>
                      <a:r>
                        <a:rPr lang="en-US" dirty="0"/>
                        <a:t>50%</a:t>
                      </a:r>
                    </a:p>
                  </a:txBody>
                  <a:tcPr/>
                </a:tc>
                <a:tc>
                  <a:txBody>
                    <a:bodyPr/>
                    <a:lstStyle/>
                    <a:p>
                      <a:r>
                        <a:rPr lang="en-US" dirty="0"/>
                        <a:t>75%</a:t>
                      </a:r>
                    </a:p>
                  </a:txBody>
                  <a:tcPr/>
                </a:tc>
                <a:tc>
                  <a:txBody>
                    <a:bodyPr/>
                    <a:lstStyle/>
                    <a:p>
                      <a:r>
                        <a:rPr lang="en-US" dirty="0"/>
                        <a:t>Max</a:t>
                      </a:r>
                    </a:p>
                  </a:txBody>
                  <a:tcPr/>
                </a:tc>
                <a:extLst>
                  <a:ext uri="{0D108BD9-81ED-4DB2-BD59-A6C34878D82A}">
                    <a16:rowId xmlns:a16="http://schemas.microsoft.com/office/drawing/2014/main" val="1282886701"/>
                  </a:ext>
                </a:extLst>
              </a:tr>
              <a:tr h="370840">
                <a:tc>
                  <a:txBody>
                    <a:bodyPr/>
                    <a:lstStyle/>
                    <a:p>
                      <a:r>
                        <a:rPr lang="en-US" dirty="0" err="1"/>
                        <a:t>Pregancies</a:t>
                      </a:r>
                      <a:endParaRPr lang="en-US" dirty="0"/>
                    </a:p>
                  </a:txBody>
                  <a:tcPr/>
                </a:tc>
                <a:tc>
                  <a:txBody>
                    <a:bodyPr/>
                    <a:lstStyle/>
                    <a:p>
                      <a:pPr algn="r"/>
                      <a:r>
                        <a:rPr lang="en-US" dirty="0"/>
                        <a:t>768</a:t>
                      </a:r>
                    </a:p>
                  </a:txBody>
                  <a:tcPr/>
                </a:tc>
                <a:tc>
                  <a:txBody>
                    <a:bodyPr/>
                    <a:lstStyle/>
                    <a:p>
                      <a:pPr algn="r"/>
                      <a:r>
                        <a:rPr lang="en-US" dirty="0"/>
                        <a:t>3.845052</a:t>
                      </a:r>
                    </a:p>
                  </a:txBody>
                  <a:tcPr/>
                </a:tc>
                <a:tc>
                  <a:txBody>
                    <a:bodyPr/>
                    <a:lstStyle/>
                    <a:p>
                      <a:pPr algn="r"/>
                      <a:r>
                        <a:rPr lang="en-US" dirty="0"/>
                        <a:t>3.369578</a:t>
                      </a:r>
                    </a:p>
                  </a:txBody>
                  <a:tcPr/>
                </a:tc>
                <a:tc>
                  <a:txBody>
                    <a:bodyPr/>
                    <a:lstStyle/>
                    <a:p>
                      <a:pPr algn="r"/>
                      <a:r>
                        <a:rPr lang="en-US" dirty="0"/>
                        <a:t>0</a:t>
                      </a:r>
                    </a:p>
                  </a:txBody>
                  <a:tcPr/>
                </a:tc>
                <a:tc>
                  <a:txBody>
                    <a:bodyPr/>
                    <a:lstStyle/>
                    <a:p>
                      <a:pPr algn="r"/>
                      <a:r>
                        <a:rPr lang="en-US" dirty="0"/>
                        <a:t>1.00000</a:t>
                      </a:r>
                    </a:p>
                  </a:txBody>
                  <a:tcPr/>
                </a:tc>
                <a:tc>
                  <a:txBody>
                    <a:bodyPr/>
                    <a:lstStyle/>
                    <a:p>
                      <a:pPr algn="r"/>
                      <a:r>
                        <a:rPr lang="en-US" dirty="0"/>
                        <a:t>3.0000</a:t>
                      </a:r>
                    </a:p>
                  </a:txBody>
                  <a:tcPr/>
                </a:tc>
                <a:tc>
                  <a:txBody>
                    <a:bodyPr/>
                    <a:lstStyle/>
                    <a:p>
                      <a:pPr algn="r"/>
                      <a:r>
                        <a:rPr lang="en-US" dirty="0"/>
                        <a:t>6.00000</a:t>
                      </a:r>
                    </a:p>
                  </a:txBody>
                  <a:tcPr/>
                </a:tc>
                <a:tc>
                  <a:txBody>
                    <a:bodyPr/>
                    <a:lstStyle/>
                    <a:p>
                      <a:pPr algn="r"/>
                      <a:r>
                        <a:rPr lang="en-US" dirty="0"/>
                        <a:t>17.00</a:t>
                      </a:r>
                    </a:p>
                  </a:txBody>
                  <a:tcPr/>
                </a:tc>
                <a:extLst>
                  <a:ext uri="{0D108BD9-81ED-4DB2-BD59-A6C34878D82A}">
                    <a16:rowId xmlns:a16="http://schemas.microsoft.com/office/drawing/2014/main" val="3776087533"/>
                  </a:ext>
                </a:extLst>
              </a:tr>
              <a:tr h="370840">
                <a:tc>
                  <a:txBody>
                    <a:bodyPr/>
                    <a:lstStyle/>
                    <a:p>
                      <a:r>
                        <a:rPr lang="en-US" dirty="0"/>
                        <a:t>Glucose</a:t>
                      </a:r>
                    </a:p>
                  </a:txBody>
                  <a:tcPr/>
                </a:tc>
                <a:tc>
                  <a:txBody>
                    <a:bodyPr/>
                    <a:lstStyle/>
                    <a:p>
                      <a:pPr algn="r"/>
                      <a:r>
                        <a:rPr lang="en-US" dirty="0"/>
                        <a:t>768</a:t>
                      </a:r>
                    </a:p>
                  </a:txBody>
                  <a:tcPr/>
                </a:tc>
                <a:tc>
                  <a:txBody>
                    <a:bodyPr/>
                    <a:lstStyle/>
                    <a:p>
                      <a:pPr algn="r"/>
                      <a:r>
                        <a:rPr lang="en-US" dirty="0"/>
                        <a:t>120.894531</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t>31.972618</a:t>
                      </a:r>
                    </a:p>
                  </a:txBody>
                  <a:tcPr/>
                </a:tc>
                <a:tc>
                  <a:txBody>
                    <a:bodyPr/>
                    <a:lstStyle/>
                    <a:p>
                      <a:pPr algn="r"/>
                      <a:r>
                        <a:rPr lang="en-US" dirty="0"/>
                        <a:t>0</a:t>
                      </a:r>
                    </a:p>
                  </a:txBody>
                  <a:tcPr/>
                </a:tc>
                <a:tc>
                  <a:txBody>
                    <a:bodyPr/>
                    <a:lstStyle/>
                    <a:p>
                      <a:pPr algn="r"/>
                      <a:r>
                        <a:rPr lang="en-US" dirty="0"/>
                        <a:t>99.00000</a:t>
                      </a:r>
                    </a:p>
                  </a:txBody>
                  <a:tcPr/>
                </a:tc>
                <a:tc>
                  <a:txBody>
                    <a:bodyPr/>
                    <a:lstStyle/>
                    <a:p>
                      <a:pPr algn="r"/>
                      <a:r>
                        <a:rPr lang="en-US" dirty="0"/>
                        <a:t>117.0000</a:t>
                      </a:r>
                    </a:p>
                  </a:txBody>
                  <a:tcPr/>
                </a:tc>
                <a:tc>
                  <a:txBody>
                    <a:bodyPr/>
                    <a:lstStyle/>
                    <a:p>
                      <a:pPr algn="r"/>
                      <a:r>
                        <a:rPr lang="en-US" dirty="0"/>
                        <a:t>140.25000</a:t>
                      </a:r>
                    </a:p>
                  </a:txBody>
                  <a:tcPr/>
                </a:tc>
                <a:tc>
                  <a:txBody>
                    <a:bodyPr/>
                    <a:lstStyle/>
                    <a:p>
                      <a:pPr algn="r"/>
                      <a:r>
                        <a:rPr lang="en-US" dirty="0"/>
                        <a:t>199.00</a:t>
                      </a:r>
                    </a:p>
                  </a:txBody>
                  <a:tcPr/>
                </a:tc>
                <a:extLst>
                  <a:ext uri="{0D108BD9-81ED-4DB2-BD59-A6C34878D82A}">
                    <a16:rowId xmlns:a16="http://schemas.microsoft.com/office/drawing/2014/main" val="521724645"/>
                  </a:ext>
                </a:extLst>
              </a:tr>
              <a:tr h="370840">
                <a:tc>
                  <a:txBody>
                    <a:bodyPr/>
                    <a:lstStyle/>
                    <a:p>
                      <a:r>
                        <a:rPr lang="en-US" dirty="0" err="1"/>
                        <a:t>BloodPressure</a:t>
                      </a:r>
                      <a:endParaRPr lang="en-US" dirty="0"/>
                    </a:p>
                  </a:txBody>
                  <a:tcPr/>
                </a:tc>
                <a:tc>
                  <a:txBody>
                    <a:bodyPr/>
                    <a:lstStyle/>
                    <a:p>
                      <a:pPr algn="r"/>
                      <a:r>
                        <a:rPr lang="en-US" dirty="0"/>
                        <a:t>768</a:t>
                      </a:r>
                    </a:p>
                  </a:txBody>
                  <a:tcPr/>
                </a:tc>
                <a:tc>
                  <a:txBody>
                    <a:bodyPr/>
                    <a:lstStyle/>
                    <a:p>
                      <a:pPr algn="r"/>
                      <a:r>
                        <a:rPr lang="en-US" dirty="0"/>
                        <a:t>69.105469</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t>19.355807</a:t>
                      </a:r>
                    </a:p>
                  </a:txBody>
                  <a:tcPr/>
                </a:tc>
                <a:tc>
                  <a:txBody>
                    <a:bodyPr/>
                    <a:lstStyle/>
                    <a:p>
                      <a:pPr algn="r"/>
                      <a:r>
                        <a:rPr lang="en-US" dirty="0"/>
                        <a:t>0</a:t>
                      </a:r>
                    </a:p>
                  </a:txBody>
                  <a:tcPr/>
                </a:tc>
                <a:tc>
                  <a:txBody>
                    <a:bodyPr/>
                    <a:lstStyle/>
                    <a:p>
                      <a:pPr algn="r"/>
                      <a:r>
                        <a:rPr lang="en-US" dirty="0"/>
                        <a:t>62.00000</a:t>
                      </a:r>
                    </a:p>
                  </a:txBody>
                  <a:tcPr/>
                </a:tc>
                <a:tc>
                  <a:txBody>
                    <a:bodyPr/>
                    <a:lstStyle/>
                    <a:p>
                      <a:pPr algn="r"/>
                      <a:r>
                        <a:rPr lang="en-US" dirty="0"/>
                        <a:t>72.0000</a:t>
                      </a:r>
                    </a:p>
                  </a:txBody>
                  <a:tcPr/>
                </a:tc>
                <a:tc>
                  <a:txBody>
                    <a:bodyPr/>
                    <a:lstStyle/>
                    <a:p>
                      <a:pPr algn="r"/>
                      <a:r>
                        <a:rPr lang="en-US" dirty="0"/>
                        <a:t>80.00000</a:t>
                      </a:r>
                    </a:p>
                  </a:txBody>
                  <a:tcPr/>
                </a:tc>
                <a:tc>
                  <a:txBody>
                    <a:bodyPr/>
                    <a:lstStyle/>
                    <a:p>
                      <a:pPr algn="r"/>
                      <a:r>
                        <a:rPr lang="en-US" dirty="0"/>
                        <a:t>122.00</a:t>
                      </a:r>
                    </a:p>
                  </a:txBody>
                  <a:tcPr/>
                </a:tc>
                <a:extLst>
                  <a:ext uri="{0D108BD9-81ED-4DB2-BD59-A6C34878D82A}">
                    <a16:rowId xmlns:a16="http://schemas.microsoft.com/office/drawing/2014/main" val="1960369314"/>
                  </a:ext>
                </a:extLst>
              </a:tr>
              <a:tr h="370840">
                <a:tc>
                  <a:txBody>
                    <a:bodyPr/>
                    <a:lstStyle/>
                    <a:p>
                      <a:r>
                        <a:rPr lang="en-US" dirty="0" err="1"/>
                        <a:t>SkinThickness</a:t>
                      </a:r>
                      <a:endParaRPr lang="en-US" dirty="0"/>
                    </a:p>
                  </a:txBody>
                  <a:tcPr/>
                </a:tc>
                <a:tc>
                  <a:txBody>
                    <a:bodyPr/>
                    <a:lstStyle/>
                    <a:p>
                      <a:pPr algn="r"/>
                      <a:r>
                        <a:rPr lang="en-US" dirty="0"/>
                        <a:t>768</a:t>
                      </a:r>
                    </a:p>
                  </a:txBody>
                  <a:tcPr/>
                </a:tc>
                <a:tc>
                  <a:txBody>
                    <a:bodyPr/>
                    <a:lstStyle/>
                    <a:p>
                      <a:pPr algn="r"/>
                      <a:r>
                        <a:rPr lang="en-US" dirty="0"/>
                        <a:t>20.536458</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t>15.952218</a:t>
                      </a:r>
                    </a:p>
                  </a:txBody>
                  <a:tcPr/>
                </a:tc>
                <a:tc>
                  <a:txBody>
                    <a:bodyPr/>
                    <a:lstStyle/>
                    <a:p>
                      <a:pPr algn="r"/>
                      <a:r>
                        <a:rPr lang="en-US" dirty="0"/>
                        <a:t>0</a:t>
                      </a:r>
                    </a:p>
                  </a:txBody>
                  <a:tcPr/>
                </a:tc>
                <a:tc>
                  <a:txBody>
                    <a:bodyPr/>
                    <a:lstStyle/>
                    <a:p>
                      <a:pPr algn="r"/>
                      <a:r>
                        <a:rPr lang="en-US" dirty="0"/>
                        <a:t>0.00000</a:t>
                      </a:r>
                    </a:p>
                  </a:txBody>
                  <a:tcPr/>
                </a:tc>
                <a:tc>
                  <a:txBody>
                    <a:bodyPr/>
                    <a:lstStyle/>
                    <a:p>
                      <a:pPr algn="r"/>
                      <a:r>
                        <a:rPr lang="en-US" dirty="0"/>
                        <a:t>23.0000</a:t>
                      </a:r>
                    </a:p>
                  </a:txBody>
                  <a:tcPr/>
                </a:tc>
                <a:tc>
                  <a:txBody>
                    <a:bodyPr/>
                    <a:lstStyle/>
                    <a:p>
                      <a:pPr algn="r"/>
                      <a:r>
                        <a:rPr lang="en-US" dirty="0"/>
                        <a:t>32.00000</a:t>
                      </a:r>
                    </a:p>
                  </a:txBody>
                  <a:tcPr/>
                </a:tc>
                <a:tc>
                  <a:txBody>
                    <a:bodyPr/>
                    <a:lstStyle/>
                    <a:p>
                      <a:pPr algn="r"/>
                      <a:r>
                        <a:rPr lang="en-US" dirty="0"/>
                        <a:t>99.00</a:t>
                      </a:r>
                    </a:p>
                  </a:txBody>
                  <a:tcPr/>
                </a:tc>
                <a:extLst>
                  <a:ext uri="{0D108BD9-81ED-4DB2-BD59-A6C34878D82A}">
                    <a16:rowId xmlns:a16="http://schemas.microsoft.com/office/drawing/2014/main" val="2695796145"/>
                  </a:ext>
                </a:extLst>
              </a:tr>
              <a:tr h="370840">
                <a:tc>
                  <a:txBody>
                    <a:bodyPr/>
                    <a:lstStyle/>
                    <a:p>
                      <a:r>
                        <a:rPr lang="en-US" dirty="0"/>
                        <a:t>Insulin</a:t>
                      </a:r>
                    </a:p>
                  </a:txBody>
                  <a:tcPr/>
                </a:tc>
                <a:tc>
                  <a:txBody>
                    <a:bodyPr/>
                    <a:lstStyle/>
                    <a:p>
                      <a:pPr algn="r"/>
                      <a:r>
                        <a:rPr lang="en-US" dirty="0"/>
                        <a:t>768</a:t>
                      </a:r>
                    </a:p>
                  </a:txBody>
                  <a:tcPr/>
                </a:tc>
                <a:tc>
                  <a:txBody>
                    <a:bodyPr/>
                    <a:lstStyle/>
                    <a:p>
                      <a:pPr algn="r"/>
                      <a:r>
                        <a:rPr lang="en-US" dirty="0"/>
                        <a:t>79.799479</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t>115.244002</a:t>
                      </a:r>
                    </a:p>
                  </a:txBody>
                  <a:tcPr/>
                </a:tc>
                <a:tc>
                  <a:txBody>
                    <a:bodyPr/>
                    <a:lstStyle/>
                    <a:p>
                      <a:pPr algn="r"/>
                      <a:r>
                        <a:rPr lang="en-US" dirty="0"/>
                        <a:t>0</a:t>
                      </a:r>
                    </a:p>
                  </a:txBody>
                  <a:tcPr/>
                </a:tc>
                <a:tc>
                  <a:txBody>
                    <a:bodyPr/>
                    <a:lstStyle/>
                    <a:p>
                      <a:pPr algn="r"/>
                      <a:r>
                        <a:rPr lang="en-US" dirty="0"/>
                        <a:t>0.00000</a:t>
                      </a:r>
                    </a:p>
                  </a:txBody>
                  <a:tcPr/>
                </a:tc>
                <a:tc>
                  <a:txBody>
                    <a:bodyPr/>
                    <a:lstStyle/>
                    <a:p>
                      <a:pPr algn="r"/>
                      <a:r>
                        <a:rPr lang="en-US" dirty="0"/>
                        <a:t>30.5000</a:t>
                      </a:r>
                    </a:p>
                  </a:txBody>
                  <a:tcPr/>
                </a:tc>
                <a:tc>
                  <a:txBody>
                    <a:bodyPr/>
                    <a:lstStyle/>
                    <a:p>
                      <a:pPr algn="r"/>
                      <a:r>
                        <a:rPr lang="en-US" dirty="0"/>
                        <a:t>127.25000</a:t>
                      </a:r>
                    </a:p>
                  </a:txBody>
                  <a:tcPr/>
                </a:tc>
                <a:tc>
                  <a:txBody>
                    <a:bodyPr/>
                    <a:lstStyle/>
                    <a:p>
                      <a:pPr algn="r"/>
                      <a:r>
                        <a:rPr lang="en-US" dirty="0"/>
                        <a:t>846.00</a:t>
                      </a:r>
                    </a:p>
                  </a:txBody>
                  <a:tcPr/>
                </a:tc>
                <a:extLst>
                  <a:ext uri="{0D108BD9-81ED-4DB2-BD59-A6C34878D82A}">
                    <a16:rowId xmlns:a16="http://schemas.microsoft.com/office/drawing/2014/main" val="3087442899"/>
                  </a:ext>
                </a:extLst>
              </a:tr>
              <a:tr h="370840">
                <a:tc>
                  <a:txBody>
                    <a:bodyPr/>
                    <a:lstStyle/>
                    <a:p>
                      <a:r>
                        <a:rPr lang="en-US" dirty="0"/>
                        <a:t>BMI</a:t>
                      </a:r>
                    </a:p>
                  </a:txBody>
                  <a:tcPr/>
                </a:tc>
                <a:tc>
                  <a:txBody>
                    <a:bodyPr/>
                    <a:lstStyle/>
                    <a:p>
                      <a:pPr algn="r"/>
                      <a:r>
                        <a:rPr lang="en-US" dirty="0"/>
                        <a:t>768</a:t>
                      </a:r>
                    </a:p>
                  </a:txBody>
                  <a:tcPr/>
                </a:tc>
                <a:tc>
                  <a:txBody>
                    <a:bodyPr/>
                    <a:lstStyle/>
                    <a:p>
                      <a:pPr algn="r"/>
                      <a:r>
                        <a:rPr lang="en-US" dirty="0"/>
                        <a:t>31.992578</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t>7.884160</a:t>
                      </a:r>
                    </a:p>
                  </a:txBody>
                  <a:tcPr/>
                </a:tc>
                <a:tc>
                  <a:txBody>
                    <a:bodyPr/>
                    <a:lstStyle/>
                    <a:p>
                      <a:pPr algn="r"/>
                      <a:r>
                        <a:rPr lang="en-US" dirty="0"/>
                        <a:t>0</a:t>
                      </a:r>
                    </a:p>
                  </a:txBody>
                  <a:tcPr/>
                </a:tc>
                <a:tc>
                  <a:txBody>
                    <a:bodyPr/>
                    <a:lstStyle/>
                    <a:p>
                      <a:pPr algn="r"/>
                      <a:r>
                        <a:rPr lang="en-US" dirty="0"/>
                        <a:t>27.30000</a:t>
                      </a:r>
                    </a:p>
                  </a:txBody>
                  <a:tcPr/>
                </a:tc>
                <a:tc>
                  <a:txBody>
                    <a:bodyPr/>
                    <a:lstStyle/>
                    <a:p>
                      <a:pPr algn="r"/>
                      <a:r>
                        <a:rPr lang="en-US" dirty="0"/>
                        <a:t>32.0000</a:t>
                      </a:r>
                    </a:p>
                  </a:txBody>
                  <a:tcPr/>
                </a:tc>
                <a:tc>
                  <a:txBody>
                    <a:bodyPr/>
                    <a:lstStyle/>
                    <a:p>
                      <a:pPr algn="r"/>
                      <a:r>
                        <a:rPr lang="en-US" dirty="0"/>
                        <a:t>36.60000</a:t>
                      </a:r>
                    </a:p>
                  </a:txBody>
                  <a:tcPr/>
                </a:tc>
                <a:tc>
                  <a:txBody>
                    <a:bodyPr/>
                    <a:lstStyle/>
                    <a:p>
                      <a:pPr algn="r"/>
                      <a:r>
                        <a:rPr lang="en-US" dirty="0"/>
                        <a:t>67.10</a:t>
                      </a:r>
                    </a:p>
                  </a:txBody>
                  <a:tcPr/>
                </a:tc>
                <a:extLst>
                  <a:ext uri="{0D108BD9-81ED-4DB2-BD59-A6C34878D82A}">
                    <a16:rowId xmlns:a16="http://schemas.microsoft.com/office/drawing/2014/main" val="3613719608"/>
                  </a:ext>
                </a:extLst>
              </a:tr>
              <a:tr h="370840">
                <a:tc>
                  <a:txBody>
                    <a:bodyPr/>
                    <a:lstStyle/>
                    <a:p>
                      <a:r>
                        <a:rPr lang="en-US" dirty="0"/>
                        <a:t>DPF</a:t>
                      </a:r>
                    </a:p>
                  </a:txBody>
                  <a:tcPr/>
                </a:tc>
                <a:tc>
                  <a:txBody>
                    <a:bodyPr/>
                    <a:lstStyle/>
                    <a:p>
                      <a:pPr algn="r"/>
                      <a:r>
                        <a:rPr lang="en-US" dirty="0"/>
                        <a:t>768</a:t>
                      </a:r>
                    </a:p>
                  </a:txBody>
                  <a:tcPr/>
                </a:tc>
                <a:tc>
                  <a:txBody>
                    <a:bodyPr/>
                    <a:lstStyle/>
                    <a:p>
                      <a:pPr algn="r"/>
                      <a:r>
                        <a:rPr lang="en-US" dirty="0"/>
                        <a:t>0.471876</a:t>
                      </a:r>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dirty="0"/>
                        <a:t>0.331329</a:t>
                      </a:r>
                    </a:p>
                  </a:txBody>
                  <a:tcPr/>
                </a:tc>
                <a:tc>
                  <a:txBody>
                    <a:bodyPr/>
                    <a:lstStyle/>
                    <a:p>
                      <a:pPr algn="r"/>
                      <a:r>
                        <a:rPr lang="en-US" dirty="0"/>
                        <a:t>0.078</a:t>
                      </a:r>
                    </a:p>
                  </a:txBody>
                  <a:tcPr/>
                </a:tc>
                <a:tc>
                  <a:txBody>
                    <a:bodyPr/>
                    <a:lstStyle/>
                    <a:p>
                      <a:pPr algn="r"/>
                      <a:r>
                        <a:rPr lang="en-US" dirty="0"/>
                        <a:t>0.24375</a:t>
                      </a:r>
                    </a:p>
                  </a:txBody>
                  <a:tcPr/>
                </a:tc>
                <a:tc>
                  <a:txBody>
                    <a:bodyPr/>
                    <a:lstStyle/>
                    <a:p>
                      <a:pPr algn="r"/>
                      <a:r>
                        <a:rPr lang="en-US" dirty="0"/>
                        <a:t>0.3725</a:t>
                      </a:r>
                    </a:p>
                  </a:txBody>
                  <a:tcPr/>
                </a:tc>
                <a:tc>
                  <a:txBody>
                    <a:bodyPr/>
                    <a:lstStyle/>
                    <a:p>
                      <a:pPr algn="r"/>
                      <a:r>
                        <a:rPr lang="en-US" dirty="0"/>
                        <a:t>0.62625</a:t>
                      </a:r>
                    </a:p>
                  </a:txBody>
                  <a:tcPr/>
                </a:tc>
                <a:tc>
                  <a:txBody>
                    <a:bodyPr/>
                    <a:lstStyle/>
                    <a:p>
                      <a:pPr algn="r"/>
                      <a:r>
                        <a:rPr lang="en-US" dirty="0"/>
                        <a:t>2.42</a:t>
                      </a:r>
                    </a:p>
                  </a:txBody>
                  <a:tcPr/>
                </a:tc>
                <a:extLst>
                  <a:ext uri="{0D108BD9-81ED-4DB2-BD59-A6C34878D82A}">
                    <a16:rowId xmlns:a16="http://schemas.microsoft.com/office/drawing/2014/main" val="1193037853"/>
                  </a:ext>
                </a:extLst>
              </a:tr>
              <a:tr h="309381">
                <a:tc>
                  <a:txBody>
                    <a:bodyPr/>
                    <a:lstStyle/>
                    <a:p>
                      <a:r>
                        <a:rPr lang="en-US" dirty="0"/>
                        <a:t>Age</a:t>
                      </a:r>
                    </a:p>
                  </a:txBody>
                  <a:tcPr/>
                </a:tc>
                <a:tc>
                  <a:txBody>
                    <a:bodyPr/>
                    <a:lstStyle/>
                    <a:p>
                      <a:pPr algn="r"/>
                      <a:r>
                        <a:rPr lang="en-US" dirty="0"/>
                        <a:t>768</a:t>
                      </a:r>
                    </a:p>
                  </a:txBody>
                  <a:tcPr/>
                </a:tc>
                <a:tc>
                  <a:txBody>
                    <a:bodyPr/>
                    <a:lstStyle/>
                    <a:p>
                      <a:pPr algn="r"/>
                      <a:r>
                        <a:rPr lang="en-US" dirty="0"/>
                        <a:t>33.240885</a:t>
                      </a:r>
                    </a:p>
                  </a:txBody>
                  <a:tcPr/>
                </a:tc>
                <a:tc>
                  <a:txBody>
                    <a:bodyPr/>
                    <a:lstStyle/>
                    <a:p>
                      <a:pPr algn="r"/>
                      <a:r>
                        <a:rPr lang="en-US" dirty="0"/>
                        <a:t>11.760232</a:t>
                      </a:r>
                    </a:p>
                  </a:txBody>
                  <a:tcPr/>
                </a:tc>
                <a:tc>
                  <a:txBody>
                    <a:bodyPr/>
                    <a:lstStyle/>
                    <a:p>
                      <a:pPr algn="r"/>
                      <a:r>
                        <a:rPr lang="en-US" dirty="0"/>
                        <a:t>21</a:t>
                      </a:r>
                    </a:p>
                  </a:txBody>
                  <a:tcPr/>
                </a:tc>
                <a:tc>
                  <a:txBody>
                    <a:bodyPr/>
                    <a:lstStyle/>
                    <a:p>
                      <a:pPr algn="r"/>
                      <a:r>
                        <a:rPr lang="en-US" dirty="0"/>
                        <a:t>24.00000</a:t>
                      </a:r>
                    </a:p>
                  </a:txBody>
                  <a:tcPr/>
                </a:tc>
                <a:tc>
                  <a:txBody>
                    <a:bodyPr/>
                    <a:lstStyle/>
                    <a:p>
                      <a:pPr algn="r"/>
                      <a:r>
                        <a:rPr lang="en-US" dirty="0"/>
                        <a:t>29.0000</a:t>
                      </a:r>
                    </a:p>
                  </a:txBody>
                  <a:tcPr/>
                </a:tc>
                <a:tc>
                  <a:txBody>
                    <a:bodyPr/>
                    <a:lstStyle/>
                    <a:p>
                      <a:pPr algn="r"/>
                      <a:r>
                        <a:rPr lang="en-US" dirty="0"/>
                        <a:t>41.00000</a:t>
                      </a:r>
                    </a:p>
                  </a:txBody>
                  <a:tcPr/>
                </a:tc>
                <a:tc>
                  <a:txBody>
                    <a:bodyPr/>
                    <a:lstStyle/>
                    <a:p>
                      <a:pPr algn="r"/>
                      <a:r>
                        <a:rPr lang="en-US" dirty="0"/>
                        <a:t>81.00</a:t>
                      </a:r>
                    </a:p>
                  </a:txBody>
                  <a:tcPr/>
                </a:tc>
                <a:extLst>
                  <a:ext uri="{0D108BD9-81ED-4DB2-BD59-A6C34878D82A}">
                    <a16:rowId xmlns:a16="http://schemas.microsoft.com/office/drawing/2014/main" val="2800089231"/>
                  </a:ext>
                </a:extLst>
              </a:tr>
            </a:tbl>
          </a:graphicData>
        </a:graphic>
      </p:graphicFrame>
    </p:spTree>
    <p:extLst>
      <p:ext uri="{BB962C8B-B14F-4D97-AF65-F5344CB8AC3E}">
        <p14:creationId xmlns:p14="http://schemas.microsoft.com/office/powerpoint/2010/main" val="188269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F065-7BF3-310C-EC7D-D5D2B714412E}"/>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endParaRPr lang="en-US" dirty="0">
              <a:latin typeface="Cascadia Code SemiBold" panose="020B0609020000020004" pitchFamily="49" charset="0"/>
              <a:cs typeface="Cascadia Code SemiBold" panose="020B0609020000020004" pitchFamily="49" charset="0"/>
            </a:endParaRPr>
          </a:p>
        </p:txBody>
      </p:sp>
      <p:sp>
        <p:nvSpPr>
          <p:cNvPr id="3" name="Text Placeholder 2">
            <a:extLst>
              <a:ext uri="{FF2B5EF4-FFF2-40B4-BE49-F238E27FC236}">
                <a16:creationId xmlns:a16="http://schemas.microsoft.com/office/drawing/2014/main" id="{5C3B0E58-A0BC-4432-837A-BD3C68A776F2}"/>
              </a:ext>
            </a:extLst>
          </p:cNvPr>
          <p:cNvSpPr>
            <a:spLocks noGrp="1"/>
          </p:cNvSpPr>
          <p:nvPr>
            <p:ph type="body" idx="1"/>
          </p:nvPr>
        </p:nvSpPr>
        <p:spPr/>
        <p:txBody>
          <a:bodyPr/>
          <a:lstStyle/>
          <a:p>
            <a:r>
              <a:rPr lang="en-US" dirty="0">
                <a:latin typeface="Cascadia Code SemiBold" panose="020B0609020000020004" pitchFamily="49" charset="0"/>
                <a:cs typeface="Cascadia Code SemiBold" panose="020B0609020000020004" pitchFamily="49" charset="0"/>
              </a:rPr>
              <a:t>exploratory data analysis</a:t>
            </a:r>
          </a:p>
        </p:txBody>
      </p:sp>
    </p:spTree>
    <p:extLst>
      <p:ext uri="{BB962C8B-B14F-4D97-AF65-F5344CB8AC3E}">
        <p14:creationId xmlns:p14="http://schemas.microsoft.com/office/powerpoint/2010/main" val="133891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8926-8056-1667-8036-5B8CCC6E190A}"/>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đơn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26B4AA78-6657-9970-B15E-65265D75E985}"/>
              </a:ext>
            </a:extLst>
          </p:cNvPr>
          <p:cNvPicPr>
            <a:picLocks noChangeAspect="1"/>
          </p:cNvPicPr>
          <p:nvPr/>
        </p:nvPicPr>
        <p:blipFill>
          <a:blip r:embed="rId2"/>
          <a:stretch>
            <a:fillRect/>
          </a:stretch>
        </p:blipFill>
        <p:spPr>
          <a:xfrm>
            <a:off x="581192" y="2479546"/>
            <a:ext cx="4521012" cy="3454910"/>
          </a:xfrm>
          <a:prstGeom prst="rect">
            <a:avLst/>
          </a:prstGeom>
        </p:spPr>
      </p:pic>
      <p:sp>
        <p:nvSpPr>
          <p:cNvPr id="6" name="TextBox 5">
            <a:extLst>
              <a:ext uri="{FF2B5EF4-FFF2-40B4-BE49-F238E27FC236}">
                <a16:creationId xmlns:a16="http://schemas.microsoft.com/office/drawing/2014/main" id="{6360B311-2BE4-AEAB-DEB6-089ACC005D2B}"/>
              </a:ext>
            </a:extLst>
          </p:cNvPr>
          <p:cNvSpPr txBox="1"/>
          <p:nvPr/>
        </p:nvSpPr>
        <p:spPr>
          <a:xfrm>
            <a:off x="6007608" y="2788920"/>
            <a:ext cx="4736592" cy="2308324"/>
          </a:xfrm>
          <a:prstGeom prst="rect">
            <a:avLst/>
          </a:prstGeom>
          <a:noFill/>
        </p:spPr>
        <p:txBody>
          <a:bodyPr wrap="square" rtlCol="0">
            <a:spAutoFit/>
          </a:bodyPr>
          <a:lstStyle/>
          <a:p>
            <a:pPr marL="285750" indent="-285750">
              <a:buFont typeface="Arial" panose="020B0604020202020204" pitchFamily="34" charset="0"/>
              <a:buChar char="•"/>
            </a:pPr>
            <a:r>
              <a:rPr lang="vi-VN" dirty="0"/>
              <a:t> Dữ liệu phân loại 1 người có bị bệnh tiểu</a:t>
            </a:r>
            <a:r>
              <a:rPr lang="en-US" dirty="0"/>
              <a:t> </a:t>
            </a:r>
            <a:r>
              <a:rPr lang="vi-VN" dirty="0"/>
              <a:t>đường hay không</a:t>
            </a:r>
            <a:r>
              <a:rPr lang="en-US" dirty="0"/>
              <a:t>.</a:t>
            </a:r>
          </a:p>
          <a:p>
            <a:pPr marL="285750" indent="-285750">
              <a:buFont typeface="Arial" panose="020B0604020202020204" pitchFamily="34" charset="0"/>
              <a:buChar char="•"/>
            </a:pPr>
            <a:r>
              <a:rPr lang="vi-VN" dirty="0"/>
              <a:t>Tổng số mẫu 768:</a:t>
            </a:r>
            <a:endParaRPr lang="en-US" dirty="0"/>
          </a:p>
          <a:p>
            <a:pPr marL="742950" lvl="1" indent="-285750">
              <a:buFont typeface="Courier New" panose="02070309020205020404" pitchFamily="49" charset="0"/>
              <a:buChar char="o"/>
            </a:pPr>
            <a:r>
              <a:rPr lang="vi-VN" dirty="0"/>
              <a:t>65% không mắc bệnh</a:t>
            </a:r>
            <a:r>
              <a:rPr lang="en-US" dirty="0"/>
              <a:t>.</a:t>
            </a:r>
          </a:p>
          <a:p>
            <a:pPr marL="742950" lvl="1" indent="-285750">
              <a:buFont typeface="Courier New" panose="02070309020205020404" pitchFamily="49" charset="0"/>
              <a:buChar char="o"/>
            </a:pPr>
            <a:r>
              <a:rPr lang="vi-VN" dirty="0"/>
              <a:t>35% mắc bệnh.</a:t>
            </a:r>
            <a:endParaRPr lang="en-US" dirty="0"/>
          </a:p>
          <a:p>
            <a:pPr marL="285750" indent="-285750">
              <a:buFont typeface="Arial" panose="020B0604020202020204" pitchFamily="34" charset="0"/>
              <a:buChar char="•"/>
            </a:pPr>
            <a:r>
              <a:rPr lang="vi-VN" dirty="0"/>
              <a:t>Dữ liệu mất cân bằng, class 0 đang nhiều hơn class 1 gấp đôi.</a:t>
            </a:r>
          </a:p>
          <a:p>
            <a:endParaRPr lang="en-US" dirty="0"/>
          </a:p>
        </p:txBody>
      </p:sp>
    </p:spTree>
    <p:extLst>
      <p:ext uri="{BB962C8B-B14F-4D97-AF65-F5344CB8AC3E}">
        <p14:creationId xmlns:p14="http://schemas.microsoft.com/office/powerpoint/2010/main" val="417925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E878F-8F69-0AB9-FCEA-F126D02D81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173A2-C255-2B7D-6601-C673216D74BF}"/>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đơn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4133FC21-FAB6-5D88-7D24-639DD964C9DB}"/>
              </a:ext>
            </a:extLst>
          </p:cNvPr>
          <p:cNvSpPr txBox="1"/>
          <p:nvPr/>
        </p:nvSpPr>
        <p:spPr>
          <a:xfrm>
            <a:off x="7575274" y="1988273"/>
            <a:ext cx="4331208" cy="2585323"/>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Tất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thuộc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r>
              <a:rPr lang="en-US"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Thuộc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Pregancies</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SkinThickness</a:t>
            </a:r>
            <a:r>
              <a:rPr lang="en-US" dirty="0">
                <a:latin typeface="Tahoma" panose="020B0604030504040204" pitchFamily="34" charset="0"/>
                <a:ea typeface="Tahoma" panose="020B0604030504040204" pitchFamily="34" charset="0"/>
                <a:cs typeface="Tahoma" panose="020B0604030504040204" pitchFamily="34" charset="0"/>
              </a:rPr>
              <a:t>, Insulin, </a:t>
            </a:r>
            <a:r>
              <a:rPr lang="en-US" dirty="0" err="1">
                <a:latin typeface="Tahoma" panose="020B0604030504040204" pitchFamily="34" charset="0"/>
                <a:ea typeface="Tahoma" panose="020B0604030504040204" pitchFamily="34" charset="0"/>
                <a:cs typeface="Tahoma" panose="020B0604030504040204" pitchFamily="34" charset="0"/>
              </a:rPr>
              <a:t>DiabetesPedigreeFunction</a:t>
            </a:r>
            <a:r>
              <a:rPr lang="en-US" dirty="0">
                <a:latin typeface="Tahoma" panose="020B0604030504040204" pitchFamily="34" charset="0"/>
                <a:ea typeface="Tahoma" panose="020B0604030504040204" pitchFamily="34" charset="0"/>
                <a:cs typeface="Tahoma" panose="020B0604030504040204" pitchFamily="34" charset="0"/>
              </a:rPr>
              <a:t>, Age </a:t>
            </a:r>
            <a:r>
              <a:rPr lang="en-US" dirty="0" err="1">
                <a:latin typeface="Tahoma" panose="020B0604030504040204" pitchFamily="34" charset="0"/>
                <a:ea typeface="Tahoma" panose="020B0604030504040204" pitchFamily="34" charset="0"/>
                <a:cs typeface="Tahoma" panose="020B0604030504040204" pitchFamily="34" charset="0"/>
              </a:rPr>
              <a:t>lệch</a:t>
            </a:r>
            <a:r>
              <a:rPr lang="en-US"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Thuộc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Glucose, BMI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BloodPressure</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phân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cân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ở </a:t>
            </a:r>
            <a:r>
              <a:rPr lang="en-US" dirty="0" err="1">
                <a:latin typeface="Tahoma" panose="020B0604030504040204" pitchFamily="34" charset="0"/>
                <a:ea typeface="Tahoma" panose="020B0604030504040204" pitchFamily="34" charset="0"/>
                <a:cs typeface="Tahoma" panose="020B0604030504040204" pitchFamily="34" charset="0"/>
              </a:rPr>
              <a:t>thuộc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tính</a:t>
            </a:r>
            <a:r>
              <a:rPr lang="en-US" dirty="0">
                <a:latin typeface="Tahoma" panose="020B0604030504040204" pitchFamily="34" charset="0"/>
                <a:ea typeface="Tahoma" panose="020B0604030504040204" pitchFamily="34" charset="0"/>
                <a:cs typeface="Tahoma" panose="020B0604030504040204" pitchFamily="34" charset="0"/>
              </a:rPr>
              <a:t> Insulin </a:t>
            </a:r>
            <a:r>
              <a:rPr lang="en-US" dirty="0" err="1">
                <a:latin typeface="Tahoma" panose="020B0604030504040204" pitchFamily="34" charset="0"/>
                <a:ea typeface="Tahoma" panose="020B0604030504040204" pitchFamily="34" charset="0"/>
                <a:cs typeface="Tahoma" panose="020B0604030504040204" pitchFamily="34" charset="0"/>
              </a:rPr>
              <a:t>phân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rộng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r>
              <a:rPr lang="en-US" dirty="0">
                <a:latin typeface="Tahoma" panose="020B0604030504040204" pitchFamily="34" charset="0"/>
                <a:ea typeface="Tahoma" panose="020B0604030504040204" pitchFamily="34" charset="0"/>
                <a:cs typeface="Tahoma" panose="020B0604030504040204" pitchFamily="34" charset="0"/>
              </a:rPr>
              <a:t>.</a:t>
            </a:r>
          </a:p>
          <a:p>
            <a:endParaRPr lang="en-US" dirty="0"/>
          </a:p>
        </p:txBody>
      </p:sp>
      <p:pic>
        <p:nvPicPr>
          <p:cNvPr id="8" name="Picture 7">
            <a:extLst>
              <a:ext uri="{FF2B5EF4-FFF2-40B4-BE49-F238E27FC236}">
                <a16:creationId xmlns:a16="http://schemas.microsoft.com/office/drawing/2014/main" id="{E6A57A48-5B72-9440-02B6-AFDD0262CB31}"/>
              </a:ext>
            </a:extLst>
          </p:cNvPr>
          <p:cNvPicPr>
            <a:picLocks noChangeAspect="1"/>
          </p:cNvPicPr>
          <p:nvPr/>
        </p:nvPicPr>
        <p:blipFill>
          <a:blip r:embed="rId2"/>
          <a:stretch>
            <a:fillRect/>
          </a:stretch>
        </p:blipFill>
        <p:spPr>
          <a:xfrm>
            <a:off x="445656" y="2006561"/>
            <a:ext cx="7029714" cy="3607855"/>
          </a:xfrm>
          <a:prstGeom prst="rect">
            <a:avLst/>
          </a:prstGeom>
        </p:spPr>
      </p:pic>
    </p:spTree>
    <p:extLst>
      <p:ext uri="{BB962C8B-B14F-4D97-AF65-F5344CB8AC3E}">
        <p14:creationId xmlns:p14="http://schemas.microsoft.com/office/powerpoint/2010/main" val="250103555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{31457BD5-FD92-491F-A4FE-7CF41F365C4C}TF319cfb39-eeba-4af5-a5a2-03d53d0375160e3309b2-0adf682d390f</Template>
  <TotalTime>222</TotalTime>
  <Words>1049</Words>
  <Application>Microsoft Office PowerPoint</Application>
  <PresentationFormat>Widescreen</PresentationFormat>
  <Paragraphs>149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Cascadia Code SemiBold</vt:lpstr>
      <vt:lpstr>Courier New</vt:lpstr>
      <vt:lpstr>Gill Sans MT</vt:lpstr>
      <vt:lpstr>Tahoma</vt:lpstr>
      <vt:lpstr>Wingdings 2</vt:lpstr>
      <vt:lpstr>Dividend</vt:lpstr>
      <vt:lpstr>Báo cáo PHÂN TÍCH &amp; KHÁM PHÁ DỮ LIỆU</vt:lpstr>
      <vt:lpstr>Tìm hiểu dữ liệu</vt:lpstr>
      <vt:lpstr>Giới Thiệu</vt:lpstr>
      <vt:lpstr>MÔ tả dữ liệu</vt:lpstr>
      <vt:lpstr>Mô tả dữ liệu</vt:lpstr>
      <vt:lpstr>CÁC TÍNH CHẤT THỐNG KÊ TRÊN DỮ LIỆU SỐ</vt:lpstr>
      <vt:lpstr>Phân tích dữ liệu</vt:lpstr>
      <vt:lpstr>Phân tích đơn biến</vt:lpstr>
      <vt:lpstr>Phân tích đơn biến</vt:lpstr>
      <vt:lpstr>Phân tích đơn biến</vt:lpstr>
      <vt:lpstr>Phân tích đa Biến</vt:lpstr>
      <vt:lpstr>Phân tích đa Biến</vt:lpstr>
      <vt:lpstr>Phân tích đa Biến</vt:lpstr>
      <vt:lpstr>Phân tích đa Biến</vt:lpstr>
      <vt:lpstr>Chuẩn bị dữ liệu</vt:lpstr>
      <vt:lpstr>Xử lý mẫu bất thường</vt:lpstr>
      <vt:lpstr>Xử lý ngoại lệ</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Thanh Nhàn</dc:creator>
  <cp:lastModifiedBy>Nguyễn Thanh Nhàn</cp:lastModifiedBy>
  <cp:revision>3</cp:revision>
  <dcterms:created xsi:type="dcterms:W3CDTF">2025-09-24T19:12:16Z</dcterms:created>
  <dcterms:modified xsi:type="dcterms:W3CDTF">2025-09-25T10:42:18Z</dcterms:modified>
</cp:coreProperties>
</file>