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3"/>
  </p:notesMasterIdLst>
  <p:sldIdLst>
    <p:sldId id="256" r:id="rId2"/>
    <p:sldId id="275" r:id="rId3"/>
    <p:sldId id="274" r:id="rId4"/>
    <p:sldId id="276" r:id="rId5"/>
    <p:sldId id="277" r:id="rId6"/>
    <p:sldId id="261" r:id="rId7"/>
    <p:sldId id="257" r:id="rId8"/>
    <p:sldId id="259" r:id="rId9"/>
    <p:sldId id="258" r:id="rId10"/>
    <p:sldId id="260" r:id="rId11"/>
    <p:sldId id="278" r:id="rId12"/>
    <p:sldId id="263" r:id="rId13"/>
    <p:sldId id="262" r:id="rId14"/>
    <p:sldId id="264" r:id="rId15"/>
    <p:sldId id="265" r:id="rId16"/>
    <p:sldId id="266" r:id="rId17"/>
    <p:sldId id="267" r:id="rId18"/>
    <p:sldId id="268" r:id="rId19"/>
    <p:sldId id="269" r:id="rId20"/>
    <p:sldId id="279" r:id="rId21"/>
    <p:sldId id="280" r:id="rId22"/>
    <p:sldId id="281" r:id="rId23"/>
    <p:sldId id="282" r:id="rId24"/>
    <p:sldId id="283" r:id="rId25"/>
    <p:sldId id="284" r:id="rId26"/>
    <p:sldId id="285" r:id="rId27"/>
    <p:sldId id="286" r:id="rId28"/>
    <p:sldId id="270" r:id="rId29"/>
    <p:sldId id="271" r:id="rId30"/>
    <p:sldId id="272" r:id="rId31"/>
    <p:sldId id="27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E636EC-85DA-480A-801F-3BD6EDB66002}" v="1" dt="2025-09-25T09:20:17.1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8CA50D-9E1A-4635-9D83-8CB8C082AF97}" type="datetimeFigureOut">
              <a:rPr lang="en-US" smtClean="0"/>
              <a:t>10/3/2025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6D8216-576B-4A94-94E5-5C90850704A7}" type="slidenum">
              <a:rPr lang="en-US" smtClean="0"/>
              <a:t>‹#›</a:t>
            </a:fld>
            <a:endParaRPr lang="en-US"/>
          </a:p>
        </p:txBody>
      </p:sp>
    </p:spTree>
    <p:extLst>
      <p:ext uri="{BB962C8B-B14F-4D97-AF65-F5344CB8AC3E}">
        <p14:creationId xmlns:p14="http://schemas.microsoft.com/office/powerpoint/2010/main" val="4204727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6D8216-576B-4A94-94E5-5C90850704A7}" type="slidenum">
              <a:rPr lang="en-US" smtClean="0"/>
              <a:t>15</a:t>
            </a:fld>
            <a:endParaRPr lang="en-US"/>
          </a:p>
        </p:txBody>
      </p:sp>
    </p:spTree>
    <p:extLst>
      <p:ext uri="{BB962C8B-B14F-4D97-AF65-F5344CB8AC3E}">
        <p14:creationId xmlns:p14="http://schemas.microsoft.com/office/powerpoint/2010/main" val="4043602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10/3/2025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10/3/2025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10/3/2025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10/3/2025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10/3/2025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8FEA-FCE7-42BC-2C29-4BF2ED5A9976}"/>
              </a:ext>
            </a:extLst>
          </p:cNvPr>
          <p:cNvSpPr>
            <a:spLocks noGrp="1"/>
          </p:cNvSpPr>
          <p:nvPr>
            <p:ph type="ctrTitle"/>
          </p:nvPr>
        </p:nvSpPr>
        <p:spPr/>
        <p:txBody>
          <a:bodyPr/>
          <a:lstStyle/>
          <a:p>
            <a:r>
              <a:rPr lang="en-US" dirty="0">
                <a:latin typeface="Cascadia Code SemiBold" panose="020B0609020000020004" pitchFamily="49" charset="0"/>
                <a:cs typeface="Cascadia Code SemiBold" panose="020B0609020000020004" pitchFamily="49" charset="0"/>
              </a:rPr>
              <a:t>Báo </a:t>
            </a:r>
            <a:r>
              <a:rPr lang="en-US" dirty="0" err="1">
                <a:latin typeface="Cascadia Code SemiBold" panose="020B0609020000020004" pitchFamily="49" charset="0"/>
                <a:cs typeface="Cascadia Code SemiBold" panose="020B0609020000020004" pitchFamily="49" charset="0"/>
              </a:rPr>
              <a:t>cáo</a:t>
            </a:r>
            <a:r>
              <a:rPr lang="en-US" dirty="0">
                <a:latin typeface="Cascadia Code SemiBold" panose="020B0609020000020004" pitchFamily="49" charset="0"/>
                <a:cs typeface="Cascadia Code SemiBold" panose="020B0609020000020004" pitchFamily="49" charset="0"/>
              </a:rPr>
              <a:t> PHÂN TÍCH &amp; KHÁM PHÁ DỮ LIỆU</a:t>
            </a:r>
          </a:p>
        </p:txBody>
      </p:sp>
      <p:sp>
        <p:nvSpPr>
          <p:cNvPr id="3" name="Subtitle 2">
            <a:extLst>
              <a:ext uri="{FF2B5EF4-FFF2-40B4-BE49-F238E27FC236}">
                <a16:creationId xmlns:a16="http://schemas.microsoft.com/office/drawing/2014/main" id="{A1A22A26-2230-8D5D-D3B1-43433F45E470}"/>
              </a:ext>
            </a:extLst>
          </p:cNvPr>
          <p:cNvSpPr>
            <a:spLocks noGrp="1"/>
          </p:cNvSpPr>
          <p:nvPr>
            <p:ph type="subTitle" idx="1"/>
          </p:nvPr>
        </p:nvSpPr>
        <p:spPr/>
        <p:txBody>
          <a:bodyPr/>
          <a:lstStyle/>
          <a:p>
            <a:r>
              <a:rPr lang="en-US" dirty="0">
                <a:latin typeface="Cascadia Code SemiBold" panose="020B0609020000020004" pitchFamily="49" charset="0"/>
                <a:cs typeface="Cascadia Code SemiBold" panose="020B0609020000020004" pitchFamily="49" charset="0"/>
              </a:rPr>
              <a:t>DATASET: PIMA-INDIANS-DIABETES</a:t>
            </a:r>
          </a:p>
        </p:txBody>
      </p:sp>
      <p:sp>
        <p:nvSpPr>
          <p:cNvPr id="4" name="TextBox 3">
            <a:extLst>
              <a:ext uri="{FF2B5EF4-FFF2-40B4-BE49-F238E27FC236}">
                <a16:creationId xmlns:a16="http://schemas.microsoft.com/office/drawing/2014/main" id="{15E104E6-E6AD-5736-2493-23296F010EF5}"/>
              </a:ext>
            </a:extLst>
          </p:cNvPr>
          <p:cNvSpPr txBox="1"/>
          <p:nvPr/>
        </p:nvSpPr>
        <p:spPr>
          <a:xfrm>
            <a:off x="633006" y="3328416"/>
            <a:ext cx="7706321" cy="923330"/>
          </a:xfrm>
          <a:prstGeom prst="rect">
            <a:avLst/>
          </a:prstGeom>
          <a:noFill/>
        </p:spPr>
        <p:txBody>
          <a:bodyPr wrap="square" rtlCol="0">
            <a:spAutoFit/>
          </a:bodyPr>
          <a:lstStyle/>
          <a:p>
            <a:r>
              <a:rPr lang="en-US" dirty="0">
                <a:solidFill>
                  <a:schemeClr val="bg1"/>
                </a:solidFill>
                <a:latin typeface="Cascadia Code SemiBold" panose="020B0609020000020004" pitchFamily="49" charset="0"/>
                <a:cs typeface="Cascadia Code SemiBold" panose="020B0609020000020004" pitchFamily="49" charset="0"/>
              </a:rPr>
              <a:t>Thành </a:t>
            </a:r>
            <a:r>
              <a:rPr lang="en-US" dirty="0" err="1">
                <a:solidFill>
                  <a:schemeClr val="bg1"/>
                </a:solidFill>
                <a:latin typeface="Cascadia Code SemiBold" panose="020B0609020000020004" pitchFamily="49" charset="0"/>
                <a:cs typeface="Cascadia Code SemiBold" panose="020B0609020000020004" pitchFamily="49" charset="0"/>
              </a:rPr>
              <a:t>viên</a:t>
            </a:r>
            <a:r>
              <a:rPr lang="en-US" dirty="0">
                <a:solidFill>
                  <a:schemeClr val="bg1"/>
                </a:solidFill>
                <a:latin typeface="Cascadia Code SemiBold" panose="020B0609020000020004" pitchFamily="49" charset="0"/>
                <a:cs typeface="Cascadia Code SemiBold" panose="020B0609020000020004" pitchFamily="49" charset="0"/>
              </a:rPr>
              <a:t> </a:t>
            </a:r>
            <a:r>
              <a:rPr lang="en-US" dirty="0" err="1">
                <a:solidFill>
                  <a:schemeClr val="bg1"/>
                </a:solidFill>
                <a:latin typeface="Cascadia Code SemiBold" panose="020B0609020000020004" pitchFamily="49" charset="0"/>
                <a:cs typeface="Cascadia Code SemiBold" panose="020B0609020000020004" pitchFamily="49" charset="0"/>
              </a:rPr>
              <a:t>nhóm</a:t>
            </a:r>
            <a:r>
              <a:rPr lang="en-US" dirty="0">
                <a:solidFill>
                  <a:schemeClr val="bg1"/>
                </a:solidFill>
                <a:latin typeface="Cascadia Code SemiBold" panose="020B0609020000020004" pitchFamily="49" charset="0"/>
                <a:cs typeface="Cascadia Code SemiBold" panose="020B0609020000020004" pitchFamily="49" charset="0"/>
              </a:rPr>
              <a:t>:</a:t>
            </a:r>
          </a:p>
          <a:p>
            <a:r>
              <a:rPr lang="en-US" dirty="0" err="1">
                <a:solidFill>
                  <a:schemeClr val="bg1"/>
                </a:solidFill>
                <a:latin typeface="Cascadia Code SemiBold" panose="020B0609020000020004" pitchFamily="49" charset="0"/>
                <a:cs typeface="Cascadia Code SemiBold" panose="020B0609020000020004" pitchFamily="49" charset="0"/>
              </a:rPr>
              <a:t>Họ</a:t>
            </a:r>
            <a:r>
              <a:rPr lang="en-US" dirty="0">
                <a:solidFill>
                  <a:schemeClr val="bg1"/>
                </a:solidFill>
                <a:latin typeface="Cascadia Code SemiBold" panose="020B0609020000020004" pitchFamily="49" charset="0"/>
                <a:cs typeface="Cascadia Code SemiBold" panose="020B0609020000020004" pitchFamily="49" charset="0"/>
              </a:rPr>
              <a:t> </a:t>
            </a:r>
            <a:r>
              <a:rPr lang="en-US" dirty="0" err="1">
                <a:solidFill>
                  <a:schemeClr val="bg1"/>
                </a:solidFill>
                <a:latin typeface="Cascadia Code SemiBold" panose="020B0609020000020004" pitchFamily="49" charset="0"/>
                <a:cs typeface="Cascadia Code SemiBold" panose="020B0609020000020004" pitchFamily="49" charset="0"/>
              </a:rPr>
              <a:t>và</a:t>
            </a:r>
            <a:r>
              <a:rPr lang="en-US" dirty="0">
                <a:solidFill>
                  <a:schemeClr val="bg1"/>
                </a:solidFill>
                <a:latin typeface="Cascadia Code SemiBold" panose="020B0609020000020004" pitchFamily="49" charset="0"/>
                <a:cs typeface="Cascadia Code SemiBold" panose="020B0609020000020004" pitchFamily="49" charset="0"/>
              </a:rPr>
              <a:t> </a:t>
            </a:r>
            <a:r>
              <a:rPr lang="en-US" dirty="0" err="1">
                <a:solidFill>
                  <a:schemeClr val="bg1"/>
                </a:solidFill>
                <a:latin typeface="Cascadia Code SemiBold" panose="020B0609020000020004" pitchFamily="49" charset="0"/>
                <a:cs typeface="Cascadia Code SemiBold" panose="020B0609020000020004" pitchFamily="49" charset="0"/>
              </a:rPr>
              <a:t>Tên</a:t>
            </a:r>
            <a:r>
              <a:rPr lang="en-US" dirty="0">
                <a:solidFill>
                  <a:schemeClr val="bg1"/>
                </a:solidFill>
                <a:latin typeface="Cascadia Code SemiBold" panose="020B0609020000020004" pitchFamily="49" charset="0"/>
                <a:cs typeface="Cascadia Code SemiBold" panose="020B0609020000020004" pitchFamily="49" charset="0"/>
              </a:rPr>
              <a:t>: Nguyễn Thanh Nhàn </a:t>
            </a:r>
          </a:p>
          <a:p>
            <a:r>
              <a:rPr lang="en-US" dirty="0">
                <a:solidFill>
                  <a:schemeClr val="bg1"/>
                </a:solidFill>
                <a:latin typeface="Cascadia Code SemiBold" panose="020B0609020000020004" pitchFamily="49" charset="0"/>
                <a:cs typeface="Cascadia Code SemiBold" panose="020B0609020000020004" pitchFamily="49" charset="0"/>
              </a:rPr>
              <a:t>MSSV: 3123410239</a:t>
            </a:r>
          </a:p>
        </p:txBody>
      </p:sp>
    </p:spTree>
    <p:extLst>
      <p:ext uri="{BB962C8B-B14F-4D97-AF65-F5344CB8AC3E}">
        <p14:creationId xmlns:p14="http://schemas.microsoft.com/office/powerpoint/2010/main" val="30819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AAFD8-97A9-049A-7999-210C20C3898B}"/>
              </a:ext>
            </a:extLst>
          </p:cNvPr>
          <p:cNvSpPr>
            <a:spLocks noGrp="1"/>
          </p:cNvSpPr>
          <p:nvPr>
            <p:ph type="title"/>
          </p:nvPr>
        </p:nvSpPr>
        <p:spPr>
          <a:xfrm>
            <a:off x="590336" y="702156"/>
            <a:ext cx="11029616" cy="1013800"/>
          </a:xfrm>
        </p:spPr>
        <p:txBody>
          <a:bodyPr/>
          <a:lstStyle/>
          <a:p>
            <a:r>
              <a:rPr lang="en-US" dirty="0">
                <a:latin typeface="Cascadia Code SemiBold" panose="020B0609020000020004" pitchFamily="49" charset="0"/>
                <a:cs typeface="Cascadia Code SemiBold" panose="020B0609020000020004" pitchFamily="49" charset="0"/>
              </a:rPr>
              <a:t>CÁC TÍNH CHẤT THỐNG KÊ TRÊN DỮ LIỆU SỐ</a:t>
            </a:r>
          </a:p>
        </p:txBody>
      </p:sp>
      <p:pic>
        <p:nvPicPr>
          <p:cNvPr id="4" name="Picture 3">
            <a:extLst>
              <a:ext uri="{FF2B5EF4-FFF2-40B4-BE49-F238E27FC236}">
                <a16:creationId xmlns:a16="http://schemas.microsoft.com/office/drawing/2014/main" id="{09E88EB9-DC8C-8F6B-48D4-5E4C7161F5D7}"/>
              </a:ext>
            </a:extLst>
          </p:cNvPr>
          <p:cNvPicPr>
            <a:picLocks noChangeAspect="1"/>
          </p:cNvPicPr>
          <p:nvPr/>
        </p:nvPicPr>
        <p:blipFill>
          <a:blip r:embed="rId2"/>
          <a:stretch>
            <a:fillRect/>
          </a:stretch>
        </p:blipFill>
        <p:spPr>
          <a:xfrm>
            <a:off x="701225" y="2046107"/>
            <a:ext cx="10789550" cy="2900797"/>
          </a:xfrm>
          <a:prstGeom prst="rect">
            <a:avLst/>
          </a:prstGeom>
        </p:spPr>
      </p:pic>
      <p:sp>
        <p:nvSpPr>
          <p:cNvPr id="6" name="TextBox 5">
            <a:extLst>
              <a:ext uri="{FF2B5EF4-FFF2-40B4-BE49-F238E27FC236}">
                <a16:creationId xmlns:a16="http://schemas.microsoft.com/office/drawing/2014/main" id="{B67960A7-4C62-03E9-F0B9-BB0101974D62}"/>
              </a:ext>
            </a:extLst>
          </p:cNvPr>
          <p:cNvSpPr txBox="1"/>
          <p:nvPr/>
        </p:nvSpPr>
        <p:spPr>
          <a:xfrm>
            <a:off x="4379976" y="5277055"/>
            <a:ext cx="3432048" cy="523220"/>
          </a:xfrm>
          <a:prstGeom prst="rect">
            <a:avLst/>
          </a:prstGeom>
          <a:noFill/>
        </p:spPr>
        <p:txBody>
          <a:bodyPr wrap="square" rtlCol="0">
            <a:spAutoFit/>
          </a:bodyPr>
          <a:lstStyle/>
          <a:p>
            <a:r>
              <a:rPr lang="en-US" sz="1400" i="1" dirty="0" err="1"/>
              <a:t>Bảng</a:t>
            </a:r>
            <a:r>
              <a:rPr lang="en-US" sz="1400" i="1" dirty="0"/>
              <a:t> </a:t>
            </a:r>
            <a:r>
              <a:rPr lang="en-US" sz="1400" i="1" dirty="0">
                <a:latin typeface="Tahoma" panose="020B0604030504040204" pitchFamily="34" charset="0"/>
                <a:ea typeface="Tahoma" panose="020B0604030504040204" pitchFamily="34" charset="0"/>
                <a:cs typeface="Tahoma" panose="020B0604030504040204" pitchFamily="34" charset="0"/>
              </a:rPr>
              <a:t>1. </a:t>
            </a:r>
            <a:r>
              <a:rPr lang="en-US" sz="1400" i="1" dirty="0"/>
              <a:t>Các </a:t>
            </a:r>
            <a:r>
              <a:rPr lang="en-US" sz="1400" i="1" dirty="0" err="1"/>
              <a:t>tính</a:t>
            </a:r>
            <a:r>
              <a:rPr lang="en-US" sz="1400" i="1" dirty="0"/>
              <a:t> </a:t>
            </a:r>
            <a:r>
              <a:rPr lang="en-US" sz="1400" i="1" dirty="0" err="1"/>
              <a:t>chất</a:t>
            </a:r>
            <a:r>
              <a:rPr lang="en-US" sz="1400" i="1" dirty="0"/>
              <a:t> </a:t>
            </a:r>
            <a:r>
              <a:rPr lang="en-US" sz="1400" i="1" dirty="0" err="1"/>
              <a:t>thống</a:t>
            </a:r>
            <a:r>
              <a:rPr lang="en-US" sz="1400" i="1" dirty="0"/>
              <a:t> </a:t>
            </a:r>
            <a:r>
              <a:rPr lang="en-US" sz="1400" i="1" dirty="0" err="1"/>
              <a:t>kê</a:t>
            </a:r>
            <a:r>
              <a:rPr lang="en-US" sz="1400" i="1" dirty="0"/>
              <a:t> </a:t>
            </a:r>
            <a:r>
              <a:rPr lang="en-US" sz="1400" i="1" dirty="0" err="1"/>
              <a:t>trên</a:t>
            </a:r>
            <a:r>
              <a:rPr lang="en-US" sz="1400" i="1" dirty="0"/>
              <a:t> </a:t>
            </a:r>
            <a:r>
              <a:rPr lang="en-US" sz="1400" i="1" dirty="0" err="1"/>
              <a:t>dữ</a:t>
            </a:r>
            <a:r>
              <a:rPr lang="en-US" sz="1400" i="1" dirty="0"/>
              <a:t> </a:t>
            </a:r>
            <a:r>
              <a:rPr lang="en-US" sz="1400" i="1" dirty="0" err="1"/>
              <a:t>liệu</a:t>
            </a:r>
            <a:r>
              <a:rPr lang="en-US" sz="1400" i="1" dirty="0"/>
              <a:t> </a:t>
            </a:r>
            <a:r>
              <a:rPr lang="en-US" sz="1400" i="1" dirty="0" err="1"/>
              <a:t>số</a:t>
            </a:r>
            <a:r>
              <a:rPr lang="en-US" sz="1400" i="1" dirty="0"/>
              <a:t>.</a:t>
            </a:r>
            <a:br>
              <a:rPr lang="en-US" sz="1400" i="1" dirty="0"/>
            </a:br>
            <a:endParaRPr lang="en-US" sz="1400" i="1" dirty="0"/>
          </a:p>
        </p:txBody>
      </p:sp>
    </p:spTree>
    <p:extLst>
      <p:ext uri="{BB962C8B-B14F-4D97-AF65-F5344CB8AC3E}">
        <p14:creationId xmlns:p14="http://schemas.microsoft.com/office/powerpoint/2010/main" val="1882699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0A7C7-D3CD-150E-F6DA-17A2175A41AF}"/>
              </a:ext>
            </a:extLst>
          </p:cNvPr>
          <p:cNvSpPr>
            <a:spLocks noGrp="1"/>
          </p:cNvSpPr>
          <p:nvPr>
            <p:ph type="title"/>
          </p:nvPr>
        </p:nvSpPr>
        <p:spPr/>
        <p:txBody>
          <a:bodyPr/>
          <a:lstStyle/>
          <a:p>
            <a:r>
              <a:rPr lang="en-US" dirty="0">
                <a:latin typeface="Cascadia Code SemiBold" panose="020B0609020000020004" pitchFamily="49" charset="0"/>
                <a:cs typeface="Cascadia Code SemiBold" panose="020B0609020000020004" pitchFamily="49" charset="0"/>
              </a:rPr>
              <a:t>CÁC TÍNH CHẤT THỐNG KÊ TRÊN DỮ LIỆU SỐ</a:t>
            </a:r>
            <a:endParaRPr lang="en-US" dirty="0"/>
          </a:p>
        </p:txBody>
      </p:sp>
      <p:sp>
        <p:nvSpPr>
          <p:cNvPr id="3" name="Content Placeholder 2">
            <a:extLst>
              <a:ext uri="{FF2B5EF4-FFF2-40B4-BE49-F238E27FC236}">
                <a16:creationId xmlns:a16="http://schemas.microsoft.com/office/drawing/2014/main" id="{D7B185C7-B601-99F8-1617-C23E352C8943}"/>
              </a:ext>
            </a:extLst>
          </p:cNvPr>
          <p:cNvSpPr>
            <a:spLocks noGrp="1"/>
          </p:cNvSpPr>
          <p:nvPr>
            <p:ph idx="1"/>
          </p:nvPr>
        </p:nvSpPr>
        <p:spPr/>
        <p:txBody>
          <a:bodyPr/>
          <a:lstStyle/>
          <a:p>
            <a:pPr marL="0" indent="0">
              <a:buNone/>
            </a:pPr>
            <a:r>
              <a:rPr lang="en-US" dirty="0" err="1">
                <a:latin typeface="Tahoma" panose="020B0604030504040204" pitchFamily="34" charset="0"/>
                <a:ea typeface="Tahoma" panose="020B0604030504040204" pitchFamily="34" charset="0"/>
                <a:cs typeface="Tahoma" panose="020B0604030504040204" pitchFamily="34" charset="0"/>
              </a:rPr>
              <a:t>Nhận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xét</a:t>
            </a:r>
            <a:r>
              <a:rPr lang="en-US" dirty="0">
                <a:latin typeface="Tahoma" panose="020B0604030504040204" pitchFamily="34" charset="0"/>
                <a:ea typeface="Tahoma" panose="020B0604030504040204" pitchFamily="34" charset="0"/>
                <a:cs typeface="Tahoma" panose="020B0604030504040204" pitchFamily="34" charset="0"/>
              </a:rPr>
              <a:t>:</a:t>
            </a:r>
          </a:p>
          <a:p>
            <a:r>
              <a:rPr lang="vi-VN" dirty="0"/>
              <a:t>Một số chỉ số như BMI có giá trị trung bình cao (~32), cho thấy nhiều người trong tập dữ liệu thuộc nhóm thừa cân hoặc béo phì. Tuy nhiên, nhiều thuộc tính quan trọng như Glucose, BloodPressure, SkinThickness, Insulin và BMI lại xuất hiện giá trị bằng 0, đây là những giá trị bất thường cần được xử lý vì không có ý nghĩa thực tế. Ngoài ra, phân phối của một số đặc trưng như Insulin và DiabetesPedigreeFunction bị lệch phải khá mạnh. Tỷ lệ bệnh nhân mắc tiểu đường chiếm khoảng 35%, thấp hơn so với nhóm không mắc (65%), dẫn đến sự mất cân bằng nhãn ở mức vừa phải.</a:t>
            </a:r>
            <a:endParaRPr lang="en-US" dirty="0"/>
          </a:p>
        </p:txBody>
      </p:sp>
    </p:spTree>
    <p:extLst>
      <p:ext uri="{BB962C8B-B14F-4D97-AF65-F5344CB8AC3E}">
        <p14:creationId xmlns:p14="http://schemas.microsoft.com/office/powerpoint/2010/main" val="190030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EF065-7BF3-310C-EC7D-D5D2B714412E}"/>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Phân</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tích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dữ</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liệu</a:t>
            </a:r>
            <a:endParaRPr lang="en-US" dirty="0">
              <a:latin typeface="Cascadia Code SemiBold" panose="020B0609020000020004" pitchFamily="49" charset="0"/>
              <a:cs typeface="Cascadia Code SemiBold" panose="020B0609020000020004" pitchFamily="49" charset="0"/>
            </a:endParaRPr>
          </a:p>
        </p:txBody>
      </p:sp>
      <p:sp>
        <p:nvSpPr>
          <p:cNvPr id="3" name="Text Placeholder 2">
            <a:extLst>
              <a:ext uri="{FF2B5EF4-FFF2-40B4-BE49-F238E27FC236}">
                <a16:creationId xmlns:a16="http://schemas.microsoft.com/office/drawing/2014/main" id="{5C3B0E58-A0BC-4432-837A-BD3C68A776F2}"/>
              </a:ext>
            </a:extLst>
          </p:cNvPr>
          <p:cNvSpPr>
            <a:spLocks noGrp="1"/>
          </p:cNvSpPr>
          <p:nvPr>
            <p:ph type="body" idx="1"/>
          </p:nvPr>
        </p:nvSpPr>
        <p:spPr/>
        <p:txBody>
          <a:bodyPr/>
          <a:lstStyle/>
          <a:p>
            <a:r>
              <a:rPr lang="en-US" dirty="0">
                <a:latin typeface="Cascadia Code SemiBold" panose="020B0609020000020004" pitchFamily="49" charset="0"/>
                <a:cs typeface="Cascadia Code SemiBold" panose="020B0609020000020004" pitchFamily="49" charset="0"/>
              </a:rPr>
              <a:t>exploratory data analysis</a:t>
            </a:r>
          </a:p>
        </p:txBody>
      </p:sp>
    </p:spTree>
    <p:extLst>
      <p:ext uri="{BB962C8B-B14F-4D97-AF65-F5344CB8AC3E}">
        <p14:creationId xmlns:p14="http://schemas.microsoft.com/office/powerpoint/2010/main" val="1338913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18926-8056-1667-8036-5B8CCC6E190A}"/>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Phân</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tích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đơn</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biến</a:t>
            </a:r>
            <a:endParaRPr lang="en-US" dirty="0">
              <a:latin typeface="Cascadia Code SemiBold" panose="020B0609020000020004" pitchFamily="49" charset="0"/>
              <a:cs typeface="Cascadia Code SemiBold" panose="020B0609020000020004" pitchFamily="49" charset="0"/>
            </a:endParaRPr>
          </a:p>
        </p:txBody>
      </p:sp>
      <p:pic>
        <p:nvPicPr>
          <p:cNvPr id="5" name="Picture 4">
            <a:extLst>
              <a:ext uri="{FF2B5EF4-FFF2-40B4-BE49-F238E27FC236}">
                <a16:creationId xmlns:a16="http://schemas.microsoft.com/office/drawing/2014/main" id="{26B4AA78-6657-9970-B15E-65265D75E985}"/>
              </a:ext>
            </a:extLst>
          </p:cNvPr>
          <p:cNvPicPr>
            <a:picLocks noChangeAspect="1"/>
          </p:cNvPicPr>
          <p:nvPr/>
        </p:nvPicPr>
        <p:blipFill>
          <a:blip r:embed="rId2"/>
          <a:stretch>
            <a:fillRect/>
          </a:stretch>
        </p:blipFill>
        <p:spPr>
          <a:xfrm>
            <a:off x="1257847" y="1930906"/>
            <a:ext cx="2884384" cy="2204216"/>
          </a:xfrm>
          <a:prstGeom prst="rect">
            <a:avLst/>
          </a:prstGeom>
        </p:spPr>
      </p:pic>
      <p:sp>
        <p:nvSpPr>
          <p:cNvPr id="6" name="TextBox 5">
            <a:extLst>
              <a:ext uri="{FF2B5EF4-FFF2-40B4-BE49-F238E27FC236}">
                <a16:creationId xmlns:a16="http://schemas.microsoft.com/office/drawing/2014/main" id="{6360B311-2BE4-AEAB-DEB6-089ACC005D2B}"/>
              </a:ext>
            </a:extLst>
          </p:cNvPr>
          <p:cNvSpPr txBox="1"/>
          <p:nvPr/>
        </p:nvSpPr>
        <p:spPr>
          <a:xfrm>
            <a:off x="6007608" y="2788920"/>
            <a:ext cx="5852160" cy="2585323"/>
          </a:xfrm>
          <a:prstGeom prst="rect">
            <a:avLst/>
          </a:prstGeom>
          <a:noFill/>
        </p:spPr>
        <p:txBody>
          <a:bodyPr wrap="square" rtlCol="0">
            <a:spAutoFit/>
          </a:bodyPr>
          <a:lstStyle/>
          <a:p>
            <a:r>
              <a:rPr lang="vi-VN" dirty="0"/>
              <a:t>Biểu đồ cho thấy phân bố số lượng mẫu theo nhãn </a:t>
            </a:r>
            <a:r>
              <a:rPr lang="vi-VN" b="1" dirty="0"/>
              <a:t>Outcome (Class)</a:t>
            </a:r>
            <a:r>
              <a:rPr lang="vi-VN" dirty="0"/>
              <a:t>. Cụ thể, nhóm </a:t>
            </a:r>
            <a:r>
              <a:rPr lang="vi-VN" b="1" dirty="0"/>
              <a:t>Class = 0</a:t>
            </a:r>
            <a:r>
              <a:rPr lang="vi-VN" dirty="0"/>
              <a:t> (không mắc tiểu đường) chiếm gần 500 mẫu, trong khi nhóm </a:t>
            </a:r>
            <a:r>
              <a:rPr lang="vi-VN" b="1" dirty="0"/>
              <a:t>Class = 1</a:t>
            </a:r>
            <a:r>
              <a:rPr lang="vi-VN" dirty="0"/>
              <a:t> (mắc tiểu đường) chỉ có khoảng 260 mẫu. Điều này chứng tỏ dữ liệu bị </a:t>
            </a:r>
            <a:r>
              <a:rPr lang="vi-VN" b="1" dirty="0"/>
              <a:t>mất cân bằng nhãn</a:t>
            </a:r>
            <a:r>
              <a:rPr lang="vi-VN" dirty="0"/>
              <a:t>, với tỷ lệ ~65% không mắc và ~35% mắc. Sự mất cân bằng này có thể ảnh hưởng đến quá trình huấn luyện mô hình, khiến mô hình thiên lệch về phía dự đoán “không mắc tiểu đường”.</a:t>
            </a:r>
            <a:endParaRPr lang="en-US" dirty="0"/>
          </a:p>
        </p:txBody>
      </p:sp>
      <p:pic>
        <p:nvPicPr>
          <p:cNvPr id="4" name="Picture 3">
            <a:extLst>
              <a:ext uri="{FF2B5EF4-FFF2-40B4-BE49-F238E27FC236}">
                <a16:creationId xmlns:a16="http://schemas.microsoft.com/office/drawing/2014/main" id="{8939B17C-1156-E2C5-53D8-43A84C9F051F}"/>
              </a:ext>
            </a:extLst>
          </p:cNvPr>
          <p:cNvPicPr>
            <a:picLocks noChangeAspect="1"/>
          </p:cNvPicPr>
          <p:nvPr/>
        </p:nvPicPr>
        <p:blipFill>
          <a:blip r:embed="rId3"/>
          <a:stretch>
            <a:fillRect/>
          </a:stretch>
        </p:blipFill>
        <p:spPr>
          <a:xfrm>
            <a:off x="1447800" y="4350072"/>
            <a:ext cx="2402684" cy="2412441"/>
          </a:xfrm>
          <a:prstGeom prst="rect">
            <a:avLst/>
          </a:prstGeom>
        </p:spPr>
      </p:pic>
    </p:spTree>
    <p:extLst>
      <p:ext uri="{BB962C8B-B14F-4D97-AF65-F5344CB8AC3E}">
        <p14:creationId xmlns:p14="http://schemas.microsoft.com/office/powerpoint/2010/main" val="4179259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DE878F-8F69-0AB9-FCEA-F126D02D81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0173A2-C255-2B7D-6601-C673216D74BF}"/>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Phân</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tích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đơn</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biến</a:t>
            </a:r>
            <a:endParaRPr lang="en-US" dirty="0">
              <a:latin typeface="Cascadia Code SemiBold" panose="020B0609020000020004" pitchFamily="49" charset="0"/>
              <a:cs typeface="Cascadia Code SemiBold" panose="020B0609020000020004" pitchFamily="49" charset="0"/>
            </a:endParaRPr>
          </a:p>
        </p:txBody>
      </p:sp>
      <p:sp>
        <p:nvSpPr>
          <p:cNvPr id="6" name="TextBox 5">
            <a:extLst>
              <a:ext uri="{FF2B5EF4-FFF2-40B4-BE49-F238E27FC236}">
                <a16:creationId xmlns:a16="http://schemas.microsoft.com/office/drawing/2014/main" id="{4133FC21-FAB6-5D88-7D24-639DD964C9DB}"/>
              </a:ext>
            </a:extLst>
          </p:cNvPr>
          <p:cNvSpPr txBox="1"/>
          <p:nvPr/>
        </p:nvSpPr>
        <p:spPr>
          <a:xfrm>
            <a:off x="7575274" y="1988273"/>
            <a:ext cx="4331208" cy="1754326"/>
          </a:xfrm>
          <a:prstGeom prst="rect">
            <a:avLst/>
          </a:prstGeom>
          <a:noFill/>
        </p:spPr>
        <p:txBody>
          <a:bodyPr wrap="square" rtlCol="0">
            <a:spAutoFit/>
          </a:bodyPr>
          <a:lstStyle/>
          <a:p>
            <a:pPr marL="285750" indent="-285750">
              <a:buFont typeface="Arial" panose="020B0604020202020204" pitchFamily="34" charset="0"/>
              <a:buChar char="•"/>
            </a:pPr>
            <a:r>
              <a:rPr lang="vi-VN" b="1" dirty="0"/>
              <a:t>Pregnancies, BloodPressure, SkinThickness</a:t>
            </a:r>
            <a:r>
              <a:rPr lang="en-US" b="1" dirty="0"/>
              <a:t>, Insulin</a:t>
            </a:r>
            <a:r>
              <a:rPr lang="vi-VN" b="1" dirty="0"/>
              <a:t>, BMI</a:t>
            </a:r>
            <a:r>
              <a:rPr lang="vi-VN" dirty="0"/>
              <a:t>: xuất hiện nhiều giá trị bằng </a:t>
            </a:r>
            <a:r>
              <a:rPr lang="vi-VN" b="1" dirty="0"/>
              <a:t>0</a:t>
            </a:r>
            <a:r>
              <a:rPr lang="vi-VN" dirty="0"/>
              <a:t>, điều này bất thường vì các chỉ số này không thể bằng 0 trong thực tế. Đây khả năng cao là dữ liệu thiếu.</a:t>
            </a:r>
            <a:endParaRPr lang="en-US" dirty="0"/>
          </a:p>
        </p:txBody>
      </p:sp>
      <p:pic>
        <p:nvPicPr>
          <p:cNvPr id="8" name="Picture 7">
            <a:extLst>
              <a:ext uri="{FF2B5EF4-FFF2-40B4-BE49-F238E27FC236}">
                <a16:creationId xmlns:a16="http://schemas.microsoft.com/office/drawing/2014/main" id="{E6A57A48-5B72-9440-02B6-AFDD0262CB31}"/>
              </a:ext>
            </a:extLst>
          </p:cNvPr>
          <p:cNvPicPr>
            <a:picLocks noChangeAspect="1"/>
          </p:cNvPicPr>
          <p:nvPr/>
        </p:nvPicPr>
        <p:blipFill>
          <a:blip r:embed="rId2"/>
          <a:stretch>
            <a:fillRect/>
          </a:stretch>
        </p:blipFill>
        <p:spPr>
          <a:xfrm>
            <a:off x="445656" y="2006561"/>
            <a:ext cx="7029714" cy="3607855"/>
          </a:xfrm>
          <a:prstGeom prst="rect">
            <a:avLst/>
          </a:prstGeom>
        </p:spPr>
      </p:pic>
      <p:sp>
        <p:nvSpPr>
          <p:cNvPr id="3" name="Oval 2">
            <a:extLst>
              <a:ext uri="{FF2B5EF4-FFF2-40B4-BE49-F238E27FC236}">
                <a16:creationId xmlns:a16="http://schemas.microsoft.com/office/drawing/2014/main" id="{98F7CE2E-B3E4-6140-8E4A-CC4F63EA1D0A}"/>
              </a:ext>
            </a:extLst>
          </p:cNvPr>
          <p:cNvSpPr/>
          <p:nvPr/>
        </p:nvSpPr>
        <p:spPr>
          <a:xfrm>
            <a:off x="3630168" y="2084832"/>
            <a:ext cx="932688" cy="2340864"/>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16585187-79E7-4EE8-9FEE-181A16E741DC}"/>
              </a:ext>
            </a:extLst>
          </p:cNvPr>
          <p:cNvCxnSpPr>
            <a:cxnSpLocks/>
          </p:cNvCxnSpPr>
          <p:nvPr/>
        </p:nvCxnSpPr>
        <p:spPr>
          <a:xfrm flipH="1" flipV="1">
            <a:off x="4626864" y="3355848"/>
            <a:ext cx="3310128" cy="9113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5AA35AF-D98F-DF77-1681-4E1ACED6B113}"/>
              </a:ext>
            </a:extLst>
          </p:cNvPr>
          <p:cNvSpPr txBox="1"/>
          <p:nvPr/>
        </p:nvSpPr>
        <p:spPr>
          <a:xfrm>
            <a:off x="777240" y="5934456"/>
            <a:ext cx="6437376" cy="646331"/>
          </a:xfrm>
          <a:prstGeom prst="rect">
            <a:avLst/>
          </a:prstGeom>
          <a:noFill/>
        </p:spPr>
        <p:txBody>
          <a:bodyPr wrap="square" rtlCol="0">
            <a:spAutoFit/>
          </a:bodyPr>
          <a:lstStyle/>
          <a:p>
            <a:pPr marL="285750" indent="-285750">
              <a:buFont typeface="Arial" panose="020B0604020202020204" pitchFamily="34" charset="0"/>
              <a:buChar char="•"/>
            </a:pPr>
            <a:r>
              <a:rPr lang="vi-VN" b="1" dirty="0"/>
              <a:t>Age</a:t>
            </a:r>
            <a:r>
              <a:rPr lang="vi-VN" dirty="0"/>
              <a:t>: có một vài ngoại lệ ở nhóm tuổi cao, nhưng nhìn chung phân bố khá ổn định.</a:t>
            </a:r>
            <a:endParaRPr lang="en-US" dirty="0"/>
          </a:p>
        </p:txBody>
      </p:sp>
      <p:sp>
        <p:nvSpPr>
          <p:cNvPr id="11" name="Oval 10">
            <a:extLst>
              <a:ext uri="{FF2B5EF4-FFF2-40B4-BE49-F238E27FC236}">
                <a16:creationId xmlns:a16="http://schemas.microsoft.com/office/drawing/2014/main" id="{A1309FAD-554B-AF98-8145-C7B4A8F8EBFD}"/>
              </a:ext>
            </a:extLst>
          </p:cNvPr>
          <p:cNvSpPr/>
          <p:nvPr/>
        </p:nvSpPr>
        <p:spPr>
          <a:xfrm>
            <a:off x="1753743" y="5094733"/>
            <a:ext cx="246507" cy="261366"/>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21C55075-AE85-1198-71D3-458AB4FB353A}"/>
              </a:ext>
            </a:extLst>
          </p:cNvPr>
          <p:cNvSpPr/>
          <p:nvPr/>
        </p:nvSpPr>
        <p:spPr>
          <a:xfrm>
            <a:off x="2468118" y="5094733"/>
            <a:ext cx="246507" cy="261366"/>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E3FF8E86-E9D7-5DFF-37CB-2383E8B6BF41}"/>
              </a:ext>
            </a:extLst>
          </p:cNvPr>
          <p:cNvSpPr/>
          <p:nvPr/>
        </p:nvSpPr>
        <p:spPr>
          <a:xfrm>
            <a:off x="3230118" y="5094733"/>
            <a:ext cx="246507" cy="261366"/>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CA1318C2-9A22-253B-9E20-E396C801A5B0}"/>
              </a:ext>
            </a:extLst>
          </p:cNvPr>
          <p:cNvSpPr/>
          <p:nvPr/>
        </p:nvSpPr>
        <p:spPr>
          <a:xfrm>
            <a:off x="4706493" y="5094733"/>
            <a:ext cx="246507" cy="261366"/>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extBox 18">
            <a:extLst>
              <a:ext uri="{FF2B5EF4-FFF2-40B4-BE49-F238E27FC236}">
                <a16:creationId xmlns:a16="http://schemas.microsoft.com/office/drawing/2014/main" id="{821E306C-0D8D-408E-8EB9-D9BBE5DA135A}"/>
              </a:ext>
            </a:extLst>
          </p:cNvPr>
          <p:cNvSpPr txBox="1"/>
          <p:nvPr/>
        </p:nvSpPr>
        <p:spPr>
          <a:xfrm>
            <a:off x="7575274" y="3742599"/>
            <a:ext cx="3893058" cy="1754326"/>
          </a:xfrm>
          <a:prstGeom prst="rect">
            <a:avLst/>
          </a:prstGeom>
          <a:noFill/>
        </p:spPr>
        <p:txBody>
          <a:bodyPr wrap="square" rtlCol="0">
            <a:spAutoFit/>
          </a:bodyPr>
          <a:lstStyle/>
          <a:p>
            <a:pPr marL="285750" indent="-285750">
              <a:buFont typeface="Arial" panose="020B0604020202020204" pitchFamily="34" charset="0"/>
              <a:buChar char="•"/>
            </a:pPr>
            <a:r>
              <a:rPr lang="vi-VN" b="1" dirty="0"/>
              <a:t>Insulin</a:t>
            </a:r>
            <a:r>
              <a:rPr lang="vi-VN" dirty="0"/>
              <a:t>: có </a:t>
            </a:r>
            <a:r>
              <a:rPr lang="vi-VN" b="1" dirty="0"/>
              <a:t>rất nhiều ngoại lệ (outliers)</a:t>
            </a:r>
            <a:r>
              <a:rPr lang="vi-VN" dirty="0"/>
              <a:t> với giá trị cực lớn lên đến hơn 800, đồng thời cũng có nhiều giá trị bằng 0. Đây là thuộc tính có mức độ phân tán mạnh nhất.</a:t>
            </a:r>
            <a:endParaRPr lang="en-US" dirty="0"/>
          </a:p>
        </p:txBody>
      </p:sp>
      <p:sp>
        <p:nvSpPr>
          <p:cNvPr id="21" name="TextBox 20">
            <a:extLst>
              <a:ext uri="{FF2B5EF4-FFF2-40B4-BE49-F238E27FC236}">
                <a16:creationId xmlns:a16="http://schemas.microsoft.com/office/drawing/2014/main" id="{9C2AFCB7-DD4F-11C2-305C-CDBFE799C4ED}"/>
              </a:ext>
            </a:extLst>
          </p:cNvPr>
          <p:cNvSpPr txBox="1"/>
          <p:nvPr/>
        </p:nvSpPr>
        <p:spPr>
          <a:xfrm>
            <a:off x="7575274" y="5496925"/>
            <a:ext cx="3600283" cy="1200329"/>
          </a:xfrm>
          <a:prstGeom prst="rect">
            <a:avLst/>
          </a:prstGeom>
          <a:noFill/>
        </p:spPr>
        <p:txBody>
          <a:bodyPr wrap="square" rtlCol="0">
            <a:spAutoFit/>
          </a:bodyPr>
          <a:lstStyle/>
          <a:p>
            <a:pPr marL="285750" indent="-285750">
              <a:buFont typeface="Arial" panose="020B0604020202020204" pitchFamily="34" charset="0"/>
              <a:buChar char="•"/>
            </a:pPr>
            <a:r>
              <a:rPr lang="vi-VN" b="1" dirty="0"/>
              <a:t>DiabetesPedigreeFunction</a:t>
            </a:r>
            <a:r>
              <a:rPr lang="vi-VN" dirty="0"/>
              <a:t>: phân bố lệch phải, có một số giá trị cao bất thường so với phần lớn dữ liệu.</a:t>
            </a:r>
            <a:endParaRPr lang="en-US" dirty="0"/>
          </a:p>
        </p:txBody>
      </p:sp>
    </p:spTree>
    <p:extLst>
      <p:ext uri="{BB962C8B-B14F-4D97-AF65-F5344CB8AC3E}">
        <p14:creationId xmlns:p14="http://schemas.microsoft.com/office/powerpoint/2010/main" val="250103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fade">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10" grpId="0"/>
      <p:bldP spid="11" grpId="0" animBg="1"/>
      <p:bldP spid="15" grpId="0" animBg="1"/>
      <p:bldP spid="16" grpId="0" animBg="1"/>
      <p:bldP spid="17" grpId="0" animBg="1"/>
      <p:bldP spid="19"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83242-6CBB-F884-2E5D-65FB071E6D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D9924-CF14-879B-468E-5C02886374A0}"/>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Phân</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tích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đơn</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biến</a:t>
            </a:r>
            <a:endParaRPr lang="en-US" dirty="0">
              <a:latin typeface="Cascadia Code SemiBold" panose="020B0609020000020004" pitchFamily="49" charset="0"/>
              <a:cs typeface="Cascadia Code SemiBold" panose="020B0609020000020004" pitchFamily="49" charset="0"/>
            </a:endParaRPr>
          </a:p>
        </p:txBody>
      </p:sp>
      <p:pic>
        <p:nvPicPr>
          <p:cNvPr id="5" name="Picture 4">
            <a:extLst>
              <a:ext uri="{FF2B5EF4-FFF2-40B4-BE49-F238E27FC236}">
                <a16:creationId xmlns:a16="http://schemas.microsoft.com/office/drawing/2014/main" id="{8812A431-5846-D496-8D7E-8E0AED1A5FC6}"/>
              </a:ext>
            </a:extLst>
          </p:cNvPr>
          <p:cNvPicPr>
            <a:picLocks noChangeAspect="1"/>
          </p:cNvPicPr>
          <p:nvPr/>
        </p:nvPicPr>
        <p:blipFill>
          <a:blip r:embed="rId3"/>
          <a:stretch>
            <a:fillRect/>
          </a:stretch>
        </p:blipFill>
        <p:spPr>
          <a:xfrm>
            <a:off x="428625" y="1863602"/>
            <a:ext cx="6657975" cy="3426218"/>
          </a:xfrm>
          <a:prstGeom prst="rect">
            <a:avLst/>
          </a:prstGeom>
        </p:spPr>
      </p:pic>
      <p:sp>
        <p:nvSpPr>
          <p:cNvPr id="7" name="TextBox 6">
            <a:extLst>
              <a:ext uri="{FF2B5EF4-FFF2-40B4-BE49-F238E27FC236}">
                <a16:creationId xmlns:a16="http://schemas.microsoft.com/office/drawing/2014/main" id="{716F4120-3AB9-C325-DFE8-CE47B6BBA9E3}"/>
              </a:ext>
            </a:extLst>
          </p:cNvPr>
          <p:cNvSpPr txBox="1"/>
          <p:nvPr/>
        </p:nvSpPr>
        <p:spPr>
          <a:xfrm>
            <a:off x="7306056" y="2048256"/>
            <a:ext cx="4304752" cy="4616648"/>
          </a:xfrm>
          <a:prstGeom prst="rect">
            <a:avLst/>
          </a:prstGeom>
          <a:noFill/>
        </p:spPr>
        <p:txBody>
          <a:bodyPr wrap="square" rtlCol="0">
            <a:spAutoFit/>
          </a:bodyPr>
          <a:lstStyle/>
          <a:p>
            <a:pPr marL="285750" indent="-285750">
              <a:buFont typeface="Arial" panose="020B0604020202020204" pitchFamily="34" charset="0"/>
              <a:buChar char="•"/>
            </a:pPr>
            <a:r>
              <a:rPr lang="vi-VN" sz="1600" b="1" dirty="0"/>
              <a:t>Pregnancies</a:t>
            </a:r>
            <a:r>
              <a:rPr lang="vi-VN" sz="1600" dirty="0"/>
              <a:t>: phân bố lệch phải, phần lớn người có số lần mang thai từ 0–3, rất ít trường hợp trên 10.</a:t>
            </a:r>
            <a:endParaRPr lang="en-US" sz="1600" dirty="0"/>
          </a:p>
          <a:p>
            <a:pPr marL="285750" indent="-285750">
              <a:buFont typeface="Arial" panose="020B0604020202020204" pitchFamily="34" charset="0"/>
              <a:buChar char="•"/>
            </a:pPr>
            <a:r>
              <a:rPr lang="vi-VN" sz="1600" b="1" dirty="0"/>
              <a:t>Glucose</a:t>
            </a:r>
            <a:r>
              <a:rPr lang="vi-VN" sz="1600" dirty="0"/>
              <a:t>: phân bố gần chuẩn, tập trung chủ yếu quanh 100–140, nhưng có một số giá trị bằng 0 bất thường.</a:t>
            </a:r>
            <a:endParaRPr lang="en-US" sz="1600" dirty="0"/>
          </a:p>
          <a:p>
            <a:pPr marL="285750" indent="-285750">
              <a:buFont typeface="Arial" panose="020B0604020202020204" pitchFamily="34" charset="0"/>
              <a:buChar char="•"/>
            </a:pPr>
            <a:r>
              <a:rPr lang="en-US" sz="1600" b="1" dirty="0" err="1"/>
              <a:t>BloodPressure</a:t>
            </a:r>
            <a:r>
              <a:rPr lang="en-US" sz="1600" dirty="0"/>
              <a:t>: </a:t>
            </a:r>
            <a:r>
              <a:rPr lang="en-US" sz="1600" dirty="0" err="1"/>
              <a:t>phân</a:t>
            </a:r>
            <a:r>
              <a:rPr lang="en-US" sz="1600" dirty="0"/>
              <a:t> </a:t>
            </a:r>
            <a:r>
              <a:rPr lang="en-US" sz="1600" dirty="0" err="1"/>
              <a:t>bố</a:t>
            </a:r>
            <a:r>
              <a:rPr lang="en-US" sz="1600" dirty="0"/>
              <a:t> </a:t>
            </a:r>
            <a:r>
              <a:rPr lang="en-US" sz="1600" dirty="0" err="1"/>
              <a:t>xấp</a:t>
            </a:r>
            <a:r>
              <a:rPr lang="en-US" sz="1600" dirty="0"/>
              <a:t> </a:t>
            </a:r>
            <a:r>
              <a:rPr lang="en-US" sz="1600" dirty="0" err="1"/>
              <a:t>xỉ</a:t>
            </a:r>
            <a:r>
              <a:rPr lang="en-US" sz="1600" dirty="0"/>
              <a:t> </a:t>
            </a:r>
            <a:r>
              <a:rPr lang="en-US" sz="1600" dirty="0" err="1"/>
              <a:t>chuẩn</a:t>
            </a:r>
            <a:r>
              <a:rPr lang="en-US" sz="1600" dirty="0"/>
              <a:t> </a:t>
            </a:r>
            <a:r>
              <a:rPr lang="en-US" sz="1600" dirty="0" err="1"/>
              <a:t>quanh</a:t>
            </a:r>
            <a:r>
              <a:rPr lang="en-US" sz="1600" dirty="0"/>
              <a:t> 70–80, </a:t>
            </a:r>
            <a:r>
              <a:rPr lang="en-US" sz="1600" dirty="0" err="1"/>
              <a:t>tuy</a:t>
            </a:r>
            <a:r>
              <a:rPr lang="en-US" sz="1600" dirty="0"/>
              <a:t> </a:t>
            </a:r>
            <a:r>
              <a:rPr lang="en-US" sz="1600" dirty="0" err="1"/>
              <a:t>nhiên</a:t>
            </a:r>
            <a:r>
              <a:rPr lang="en-US" sz="1600" dirty="0"/>
              <a:t> </a:t>
            </a:r>
            <a:r>
              <a:rPr lang="en-US" sz="1600" dirty="0" err="1"/>
              <a:t>cũng</a:t>
            </a:r>
            <a:r>
              <a:rPr lang="en-US" sz="1600" dirty="0"/>
              <a:t> </a:t>
            </a:r>
            <a:r>
              <a:rPr lang="en-US" sz="1600" dirty="0" err="1"/>
              <a:t>tồn</a:t>
            </a:r>
            <a:r>
              <a:rPr lang="en-US" sz="1600" dirty="0"/>
              <a:t> </a:t>
            </a:r>
            <a:r>
              <a:rPr lang="en-US" sz="1600" dirty="0" err="1"/>
              <a:t>tại</a:t>
            </a:r>
            <a:r>
              <a:rPr lang="en-US" sz="1600" dirty="0"/>
              <a:t> </a:t>
            </a:r>
            <a:r>
              <a:rPr lang="en-US" sz="1600" dirty="0" err="1"/>
              <a:t>giá</a:t>
            </a:r>
            <a:r>
              <a:rPr lang="en-US" sz="1600" dirty="0"/>
              <a:t> </a:t>
            </a:r>
            <a:r>
              <a:rPr lang="en-US" sz="1600" dirty="0" err="1"/>
              <a:t>trị</a:t>
            </a:r>
            <a:r>
              <a:rPr lang="en-US" sz="1600" dirty="0"/>
              <a:t> </a:t>
            </a:r>
            <a:r>
              <a:rPr lang="en-US" sz="1600" dirty="0" err="1"/>
              <a:t>bằng</a:t>
            </a:r>
            <a:r>
              <a:rPr lang="en-US" sz="1600" dirty="0"/>
              <a:t> 0 </a:t>
            </a:r>
            <a:r>
              <a:rPr lang="en-US" sz="1600" dirty="0" err="1"/>
              <a:t>không</a:t>
            </a:r>
            <a:r>
              <a:rPr lang="en-US" sz="1600" dirty="0"/>
              <a:t> </a:t>
            </a:r>
            <a:r>
              <a:rPr lang="en-US" sz="1600" dirty="0" err="1"/>
              <a:t>hợp</a:t>
            </a:r>
            <a:r>
              <a:rPr lang="en-US" sz="1600" dirty="0"/>
              <a:t> </a:t>
            </a:r>
            <a:r>
              <a:rPr lang="en-US" sz="1600" dirty="0" err="1"/>
              <a:t>lý</a:t>
            </a:r>
            <a:r>
              <a:rPr lang="en-US" sz="1600" dirty="0"/>
              <a:t>.</a:t>
            </a:r>
          </a:p>
          <a:p>
            <a:pPr marL="285750" indent="-285750">
              <a:buFont typeface="Arial" panose="020B0604020202020204" pitchFamily="34" charset="0"/>
              <a:buChar char="•"/>
            </a:pPr>
            <a:r>
              <a:rPr lang="vi-VN" sz="1600" b="1" dirty="0"/>
              <a:t>SkinThickness</a:t>
            </a:r>
            <a:r>
              <a:rPr lang="vi-VN" sz="1600" dirty="0"/>
              <a:t>: phân bố lệch phải, nhiều giá trị bằng 0 (bất thường), ngoài ra tập trung chủ yếu từ 10–40.</a:t>
            </a:r>
            <a:endParaRPr lang="en-US" sz="1600" dirty="0"/>
          </a:p>
          <a:p>
            <a:pPr marL="285750" indent="-285750">
              <a:buFont typeface="Arial" panose="020B0604020202020204" pitchFamily="34" charset="0"/>
              <a:buChar char="•"/>
            </a:pPr>
            <a:r>
              <a:rPr lang="en-US" sz="1600" b="1" dirty="0"/>
              <a:t>Insulin</a:t>
            </a:r>
            <a:r>
              <a:rPr lang="en-US" sz="1600" dirty="0"/>
              <a:t>: </a:t>
            </a:r>
            <a:r>
              <a:rPr lang="en-US" sz="1600" dirty="0" err="1"/>
              <a:t>phân</a:t>
            </a:r>
            <a:r>
              <a:rPr lang="en-US" sz="1600" dirty="0"/>
              <a:t> </a:t>
            </a:r>
            <a:r>
              <a:rPr lang="en-US" sz="1600" dirty="0" err="1"/>
              <a:t>bố</a:t>
            </a:r>
            <a:r>
              <a:rPr lang="en-US" sz="1600" dirty="0"/>
              <a:t> </a:t>
            </a:r>
            <a:r>
              <a:rPr lang="en-US" sz="1600" dirty="0" err="1"/>
              <a:t>lệch</a:t>
            </a:r>
            <a:r>
              <a:rPr lang="en-US" sz="1600" dirty="0"/>
              <a:t> </a:t>
            </a:r>
            <a:r>
              <a:rPr lang="en-US" sz="1600" dirty="0" err="1"/>
              <a:t>phải</a:t>
            </a:r>
            <a:r>
              <a:rPr lang="en-US" sz="1600" dirty="0"/>
              <a:t> </a:t>
            </a:r>
            <a:r>
              <a:rPr lang="en-US" sz="1600" dirty="0" err="1"/>
              <a:t>mạnh</a:t>
            </a:r>
            <a:r>
              <a:rPr lang="en-US" sz="1600" dirty="0"/>
              <a:t>, </a:t>
            </a:r>
            <a:r>
              <a:rPr lang="en-US" sz="1600" dirty="0" err="1"/>
              <a:t>rất</a:t>
            </a:r>
            <a:r>
              <a:rPr lang="en-US" sz="1600" dirty="0"/>
              <a:t> </a:t>
            </a:r>
            <a:r>
              <a:rPr lang="en-US" sz="1600" dirty="0" err="1"/>
              <a:t>nhiều</a:t>
            </a:r>
            <a:r>
              <a:rPr lang="en-US" sz="1600" dirty="0"/>
              <a:t> </a:t>
            </a:r>
            <a:r>
              <a:rPr lang="en-US" sz="1600" dirty="0" err="1"/>
              <a:t>giá</a:t>
            </a:r>
            <a:r>
              <a:rPr lang="en-US" sz="1600" dirty="0"/>
              <a:t> </a:t>
            </a:r>
            <a:r>
              <a:rPr lang="en-US" sz="1600" dirty="0" err="1"/>
              <a:t>trị</a:t>
            </a:r>
            <a:r>
              <a:rPr lang="en-US" sz="1600" dirty="0"/>
              <a:t> </a:t>
            </a:r>
            <a:r>
              <a:rPr lang="en-US" sz="1600" dirty="0" err="1"/>
              <a:t>bằng</a:t>
            </a:r>
            <a:r>
              <a:rPr lang="en-US" sz="1600" dirty="0"/>
              <a:t> 0, </a:t>
            </a:r>
            <a:r>
              <a:rPr lang="en-US" sz="1600" dirty="0" err="1"/>
              <a:t>một</a:t>
            </a:r>
            <a:r>
              <a:rPr lang="en-US" sz="1600" dirty="0"/>
              <a:t> </a:t>
            </a:r>
            <a:r>
              <a:rPr lang="en-US" sz="1600" dirty="0" err="1"/>
              <a:t>số</a:t>
            </a:r>
            <a:r>
              <a:rPr lang="en-US" sz="1600" dirty="0"/>
              <a:t> </a:t>
            </a:r>
            <a:r>
              <a:rPr lang="en-US" sz="1600" dirty="0" err="1"/>
              <a:t>giá</a:t>
            </a:r>
            <a:r>
              <a:rPr lang="en-US" sz="1600" dirty="0"/>
              <a:t> </a:t>
            </a:r>
            <a:r>
              <a:rPr lang="en-US" sz="1600" dirty="0" err="1"/>
              <a:t>trị</a:t>
            </a:r>
            <a:r>
              <a:rPr lang="en-US" sz="1600" dirty="0"/>
              <a:t> </a:t>
            </a:r>
            <a:r>
              <a:rPr lang="en-US" sz="1600" dirty="0" err="1"/>
              <a:t>ngoại</a:t>
            </a:r>
            <a:r>
              <a:rPr lang="en-US" sz="1600" dirty="0"/>
              <a:t> </a:t>
            </a:r>
            <a:r>
              <a:rPr lang="en-US" sz="1600" dirty="0" err="1"/>
              <a:t>lệ</a:t>
            </a:r>
            <a:r>
              <a:rPr lang="en-US" sz="1600" dirty="0"/>
              <a:t> </a:t>
            </a:r>
            <a:r>
              <a:rPr lang="en-US" sz="1600" dirty="0" err="1"/>
              <a:t>rất</a:t>
            </a:r>
            <a:r>
              <a:rPr lang="en-US" sz="1600" dirty="0"/>
              <a:t> </a:t>
            </a:r>
            <a:r>
              <a:rPr lang="en-US" sz="1600" dirty="0" err="1"/>
              <a:t>cao</a:t>
            </a:r>
            <a:r>
              <a:rPr lang="en-US" sz="1600" dirty="0"/>
              <a:t> &gt;600.</a:t>
            </a:r>
          </a:p>
          <a:p>
            <a:pPr marL="285750" indent="-285750">
              <a:buFont typeface="Arial" panose="020B0604020202020204" pitchFamily="34" charset="0"/>
              <a:buChar char="•"/>
            </a:pPr>
            <a:r>
              <a:rPr lang="vi-VN" sz="1600" b="1" dirty="0"/>
              <a:t>BMI</a:t>
            </a:r>
            <a:r>
              <a:rPr lang="vi-VN" sz="1600" dirty="0"/>
              <a:t>: phân bố khá chuẩn quanh 30, nhưng có những giá trị bằng 0 bất thường.</a:t>
            </a:r>
            <a:endParaRPr lang="en-US" sz="1600" dirty="0"/>
          </a:p>
        </p:txBody>
      </p:sp>
      <p:sp>
        <p:nvSpPr>
          <p:cNvPr id="9" name="TextBox 8">
            <a:extLst>
              <a:ext uri="{FF2B5EF4-FFF2-40B4-BE49-F238E27FC236}">
                <a16:creationId xmlns:a16="http://schemas.microsoft.com/office/drawing/2014/main" id="{EC6DC0CD-EA04-9553-8A12-71CF939024E9}"/>
              </a:ext>
            </a:extLst>
          </p:cNvPr>
          <p:cNvSpPr txBox="1"/>
          <p:nvPr/>
        </p:nvSpPr>
        <p:spPr>
          <a:xfrm>
            <a:off x="581192" y="5605272"/>
            <a:ext cx="6569416" cy="1077218"/>
          </a:xfrm>
          <a:prstGeom prst="rect">
            <a:avLst/>
          </a:prstGeom>
          <a:noFill/>
        </p:spPr>
        <p:txBody>
          <a:bodyPr wrap="square" rtlCol="0">
            <a:spAutoFit/>
          </a:bodyPr>
          <a:lstStyle/>
          <a:p>
            <a:pPr marL="285750" indent="-285750">
              <a:buFont typeface="Arial" panose="020B0604020202020204" pitchFamily="34" charset="0"/>
              <a:buChar char="•"/>
            </a:pPr>
            <a:r>
              <a:rPr lang="vi-VN" sz="1600" b="1" dirty="0"/>
              <a:t>DiabetesPedigreeFunction</a:t>
            </a:r>
            <a:r>
              <a:rPr lang="vi-VN" sz="1600" dirty="0"/>
              <a:t>: phân bố lệch phải, đa số nhỏ hơn 1, chỉ một số ít trên 2.</a:t>
            </a:r>
            <a:endParaRPr lang="en-US" sz="1600" dirty="0"/>
          </a:p>
          <a:p>
            <a:pPr marL="285750" indent="-285750">
              <a:buFont typeface="Arial" panose="020B0604020202020204" pitchFamily="34" charset="0"/>
              <a:buChar char="•"/>
            </a:pPr>
            <a:r>
              <a:rPr lang="vi-VN" sz="1600" b="1" dirty="0"/>
              <a:t>Age</a:t>
            </a:r>
            <a:r>
              <a:rPr lang="vi-VN" sz="1600" dirty="0"/>
              <a:t>: phân bố lệch phải, tập trung ở độ tuổi 20–40, ít trường hợp trên 60.</a:t>
            </a:r>
            <a:endParaRPr lang="en-US" sz="1600" dirty="0"/>
          </a:p>
        </p:txBody>
      </p:sp>
    </p:spTree>
    <p:extLst>
      <p:ext uri="{BB962C8B-B14F-4D97-AF65-F5344CB8AC3E}">
        <p14:creationId xmlns:p14="http://schemas.microsoft.com/office/powerpoint/2010/main" val="719246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320D6-C6F2-448C-9F78-703CFCF62322}"/>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Phân</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tích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đa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Biến</a:t>
            </a:r>
            <a:endParaRPr lang="en-US" dirty="0">
              <a:latin typeface="Cascadia Code SemiBold" panose="020B0609020000020004" pitchFamily="49" charset="0"/>
              <a:cs typeface="Cascadia Code SemiBold" panose="020B0609020000020004" pitchFamily="49" charset="0"/>
            </a:endParaRPr>
          </a:p>
        </p:txBody>
      </p:sp>
      <p:pic>
        <p:nvPicPr>
          <p:cNvPr id="5" name="Picture 4">
            <a:extLst>
              <a:ext uri="{FF2B5EF4-FFF2-40B4-BE49-F238E27FC236}">
                <a16:creationId xmlns:a16="http://schemas.microsoft.com/office/drawing/2014/main" id="{3DD896D9-7C27-076B-B5D9-5F94F7A78FE0}"/>
              </a:ext>
            </a:extLst>
          </p:cNvPr>
          <p:cNvPicPr>
            <a:picLocks noChangeAspect="1"/>
          </p:cNvPicPr>
          <p:nvPr/>
        </p:nvPicPr>
        <p:blipFill>
          <a:blip r:embed="rId2"/>
          <a:stretch>
            <a:fillRect/>
          </a:stretch>
        </p:blipFill>
        <p:spPr>
          <a:xfrm>
            <a:off x="379468" y="2016245"/>
            <a:ext cx="5481191" cy="4841755"/>
          </a:xfrm>
          <a:prstGeom prst="rect">
            <a:avLst/>
          </a:prstGeom>
        </p:spPr>
      </p:pic>
      <p:sp>
        <p:nvSpPr>
          <p:cNvPr id="7" name="TextBox 6">
            <a:extLst>
              <a:ext uri="{FF2B5EF4-FFF2-40B4-BE49-F238E27FC236}">
                <a16:creationId xmlns:a16="http://schemas.microsoft.com/office/drawing/2014/main" id="{540E3967-1708-9930-7FD5-8A20869A01A2}"/>
              </a:ext>
            </a:extLst>
          </p:cNvPr>
          <p:cNvSpPr txBox="1"/>
          <p:nvPr/>
        </p:nvSpPr>
        <p:spPr>
          <a:xfrm>
            <a:off x="6096000" y="2249424"/>
            <a:ext cx="5138928" cy="3416320"/>
          </a:xfrm>
          <a:prstGeom prst="rect">
            <a:avLst/>
          </a:prstGeom>
          <a:noFill/>
        </p:spPr>
        <p:txBody>
          <a:bodyPr wrap="square" rtlCol="0">
            <a:spAutoFit/>
          </a:bodyPr>
          <a:lstStyle/>
          <a:p>
            <a:pPr marL="285750" indent="-285750">
              <a:buFont typeface="Arial" panose="020B0604020202020204" pitchFamily="34" charset="0"/>
              <a:buChar char="•"/>
            </a:pPr>
            <a:r>
              <a:rPr lang="vi-VN" b="1" dirty="0"/>
              <a:t>Glucose</a:t>
            </a:r>
            <a:r>
              <a:rPr lang="vi-VN" dirty="0"/>
              <a:t> có tương quan mạnh nhất với Class (0.47) → đây là yếu tố quan trọng trong việc dự đoán tiểu đường.</a:t>
            </a:r>
            <a:endParaRPr lang="en-US" dirty="0"/>
          </a:p>
          <a:p>
            <a:pPr marL="285750" indent="-285750">
              <a:buFont typeface="Arial" panose="020B0604020202020204" pitchFamily="34" charset="0"/>
              <a:buChar char="•"/>
            </a:pPr>
            <a:r>
              <a:rPr lang="vi-VN" b="1" dirty="0"/>
              <a:t>BMI (0.29)</a:t>
            </a:r>
            <a:r>
              <a:rPr lang="vi-VN" dirty="0"/>
              <a:t>, </a:t>
            </a:r>
            <a:r>
              <a:rPr lang="vi-VN" b="1" dirty="0"/>
              <a:t>Age (0.24)</a:t>
            </a:r>
            <a:r>
              <a:rPr lang="vi-VN" dirty="0"/>
              <a:t> và </a:t>
            </a:r>
            <a:r>
              <a:rPr lang="vi-VN" b="1" dirty="0"/>
              <a:t>Pregnancies (0.22)</a:t>
            </a:r>
            <a:r>
              <a:rPr lang="vi-VN" dirty="0"/>
              <a:t> cũng có mức tương quan dương vừa phải với Class, cho thấy chúng là những đặc trưng hữu ích.</a:t>
            </a:r>
            <a:endParaRPr lang="en-US" dirty="0"/>
          </a:p>
          <a:p>
            <a:pPr marL="285750" indent="-285750">
              <a:buFont typeface="Arial" panose="020B0604020202020204" pitchFamily="34" charset="0"/>
              <a:buChar char="•"/>
            </a:pPr>
            <a:r>
              <a:rPr lang="vi-VN" dirty="0"/>
              <a:t>Bên cạnh đó các cặp có độ tương đồng cao khác như:</a:t>
            </a:r>
            <a:endParaRPr lang="en-US" dirty="0"/>
          </a:p>
          <a:p>
            <a:pPr marL="742950" lvl="1" indent="-285750">
              <a:buFont typeface="Courier New" panose="02070309020205020404" pitchFamily="49" charset="0"/>
              <a:buChar char="o"/>
            </a:pPr>
            <a:r>
              <a:rPr lang="vi-VN" dirty="0"/>
              <a:t>Insulin, SkinThickness: 0.44</a:t>
            </a:r>
            <a:endParaRPr lang="en-US" dirty="0"/>
          </a:p>
          <a:p>
            <a:pPr marL="742950" lvl="1" indent="-285750">
              <a:buFont typeface="Courier New" panose="02070309020205020404" pitchFamily="49" charset="0"/>
              <a:buChar char="o"/>
            </a:pPr>
            <a:r>
              <a:rPr lang="vi-VN" dirty="0"/>
              <a:t>BMI, SkinThickness: 0.39</a:t>
            </a:r>
          </a:p>
          <a:p>
            <a:endParaRPr lang="en-US" dirty="0"/>
          </a:p>
        </p:txBody>
      </p:sp>
      <p:sp>
        <p:nvSpPr>
          <p:cNvPr id="3" name="TextBox 2">
            <a:extLst>
              <a:ext uri="{FF2B5EF4-FFF2-40B4-BE49-F238E27FC236}">
                <a16:creationId xmlns:a16="http://schemas.microsoft.com/office/drawing/2014/main" id="{40161962-B592-5C43-1DE9-7A1BFE757AC3}"/>
              </a:ext>
            </a:extLst>
          </p:cNvPr>
          <p:cNvSpPr txBox="1"/>
          <p:nvPr/>
        </p:nvSpPr>
        <p:spPr>
          <a:xfrm>
            <a:off x="6010656" y="5458968"/>
            <a:ext cx="6181344" cy="1200329"/>
          </a:xfrm>
          <a:prstGeom prst="rect">
            <a:avLst/>
          </a:prstGeom>
          <a:noFill/>
        </p:spPr>
        <p:txBody>
          <a:bodyPr wrap="square" rtlCol="0">
            <a:spAutoFit/>
          </a:bodyPr>
          <a:lstStyle/>
          <a:p>
            <a:r>
              <a:rPr lang="vi-VN" dirty="0"/>
              <a:t>Nhìn chung, </a:t>
            </a:r>
            <a:r>
              <a:rPr lang="vi-VN" b="1" dirty="0"/>
              <a:t>Glucose</a:t>
            </a:r>
            <a:r>
              <a:rPr lang="vi-VN" dirty="0"/>
              <a:t> là đặc trưng quan trọng nhất trong việc phân biệt người mắc và không mắc tiểu đường, tiếp theo là </a:t>
            </a:r>
            <a:r>
              <a:rPr lang="vi-VN" b="1" dirty="0"/>
              <a:t>BMI, Age và Pregnancies</a:t>
            </a:r>
            <a:r>
              <a:rPr lang="vi-VN" dirty="0"/>
              <a:t>. Các đặc trưng khác có vai trò bổ sung nhưng ít nổi bật hơn.</a:t>
            </a:r>
            <a:endParaRPr lang="en-US" dirty="0"/>
          </a:p>
        </p:txBody>
      </p:sp>
    </p:spTree>
    <p:extLst>
      <p:ext uri="{BB962C8B-B14F-4D97-AF65-F5344CB8AC3E}">
        <p14:creationId xmlns:p14="http://schemas.microsoft.com/office/powerpoint/2010/main" val="28904500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426593-353C-8C82-8BE7-B362B2A28F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86626C-F38B-5B08-A8D3-38D0ACACC9F2}"/>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Phân</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tích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đa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Biến</a:t>
            </a:r>
            <a:endParaRPr lang="en-US" dirty="0">
              <a:latin typeface="Cascadia Code SemiBold" panose="020B0609020000020004" pitchFamily="49" charset="0"/>
              <a:cs typeface="Cascadia Code SemiBold" panose="020B0609020000020004" pitchFamily="49" charset="0"/>
            </a:endParaRPr>
          </a:p>
        </p:txBody>
      </p:sp>
      <p:pic>
        <p:nvPicPr>
          <p:cNvPr id="4" name="Picture 3">
            <a:extLst>
              <a:ext uri="{FF2B5EF4-FFF2-40B4-BE49-F238E27FC236}">
                <a16:creationId xmlns:a16="http://schemas.microsoft.com/office/drawing/2014/main" id="{DD528EEE-D990-5F3E-FDEA-0EDDA066C977}"/>
              </a:ext>
            </a:extLst>
          </p:cNvPr>
          <p:cNvPicPr>
            <a:picLocks noChangeAspect="1"/>
          </p:cNvPicPr>
          <p:nvPr/>
        </p:nvPicPr>
        <p:blipFill>
          <a:blip r:embed="rId2"/>
          <a:stretch>
            <a:fillRect/>
          </a:stretch>
        </p:blipFill>
        <p:spPr>
          <a:xfrm>
            <a:off x="1264919" y="2040757"/>
            <a:ext cx="4346453" cy="3151719"/>
          </a:xfrm>
          <a:prstGeom prst="rect">
            <a:avLst/>
          </a:prstGeom>
        </p:spPr>
      </p:pic>
      <p:pic>
        <p:nvPicPr>
          <p:cNvPr id="8" name="Picture 7">
            <a:extLst>
              <a:ext uri="{FF2B5EF4-FFF2-40B4-BE49-F238E27FC236}">
                <a16:creationId xmlns:a16="http://schemas.microsoft.com/office/drawing/2014/main" id="{7571766D-8B65-AF5A-163B-A439C1A45611}"/>
              </a:ext>
            </a:extLst>
          </p:cNvPr>
          <p:cNvPicPr>
            <a:picLocks noChangeAspect="1"/>
          </p:cNvPicPr>
          <p:nvPr/>
        </p:nvPicPr>
        <p:blipFill>
          <a:blip r:embed="rId3"/>
          <a:stretch>
            <a:fillRect/>
          </a:stretch>
        </p:blipFill>
        <p:spPr>
          <a:xfrm>
            <a:off x="6580629" y="2040757"/>
            <a:ext cx="4310320" cy="3151719"/>
          </a:xfrm>
          <a:prstGeom prst="rect">
            <a:avLst/>
          </a:prstGeom>
        </p:spPr>
      </p:pic>
      <p:sp>
        <p:nvSpPr>
          <p:cNvPr id="9" name="TextBox 8">
            <a:extLst>
              <a:ext uri="{FF2B5EF4-FFF2-40B4-BE49-F238E27FC236}">
                <a16:creationId xmlns:a16="http://schemas.microsoft.com/office/drawing/2014/main" id="{BE307C6F-1BCB-D73D-DEE4-3EF948A414FC}"/>
              </a:ext>
            </a:extLst>
          </p:cNvPr>
          <p:cNvSpPr txBox="1"/>
          <p:nvPr/>
        </p:nvSpPr>
        <p:spPr>
          <a:xfrm>
            <a:off x="1295400" y="5517277"/>
            <a:ext cx="9601200" cy="369332"/>
          </a:xfrm>
          <a:prstGeom prst="rect">
            <a:avLst/>
          </a:prstGeom>
          <a:noFill/>
        </p:spPr>
        <p:txBody>
          <a:bodyPr wrap="square" rtlCol="0">
            <a:spAutoFit/>
          </a:bodyPr>
          <a:lstStyle/>
          <a:p>
            <a:r>
              <a:rPr lang="vi-VN" dirty="0"/>
              <a:t>Đối với thuộc tính BloodPressure, DiabetesPedigreeFunction thì cả 2 lớp tương đối đều nhau.</a:t>
            </a:r>
          </a:p>
        </p:txBody>
      </p:sp>
    </p:spTree>
    <p:extLst>
      <p:ext uri="{BB962C8B-B14F-4D97-AF65-F5344CB8AC3E}">
        <p14:creationId xmlns:p14="http://schemas.microsoft.com/office/powerpoint/2010/main" val="2029982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B1535F-6C68-1B5F-9386-E160F780C6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FC910D-C52A-C12A-2468-94F0796E0A67}"/>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Phân</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tích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đa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Biến</a:t>
            </a:r>
            <a:endParaRPr lang="en-US" dirty="0">
              <a:latin typeface="Cascadia Code SemiBold" panose="020B0609020000020004" pitchFamily="49" charset="0"/>
              <a:cs typeface="Cascadia Code SemiBold" panose="020B0609020000020004" pitchFamily="49" charset="0"/>
            </a:endParaRPr>
          </a:p>
        </p:txBody>
      </p:sp>
      <p:sp>
        <p:nvSpPr>
          <p:cNvPr id="9" name="TextBox 8">
            <a:extLst>
              <a:ext uri="{FF2B5EF4-FFF2-40B4-BE49-F238E27FC236}">
                <a16:creationId xmlns:a16="http://schemas.microsoft.com/office/drawing/2014/main" id="{BAECB8C9-8F8C-CEAD-03AC-30A99B49D56E}"/>
              </a:ext>
            </a:extLst>
          </p:cNvPr>
          <p:cNvSpPr txBox="1"/>
          <p:nvPr/>
        </p:nvSpPr>
        <p:spPr>
          <a:xfrm>
            <a:off x="1295400" y="5215525"/>
            <a:ext cx="9601200" cy="1477328"/>
          </a:xfrm>
          <a:prstGeom prst="rect">
            <a:avLst/>
          </a:prstGeom>
          <a:noFill/>
        </p:spPr>
        <p:txBody>
          <a:bodyPr wrap="square" rtlCol="0">
            <a:spAutoFit/>
          </a:bodyPr>
          <a:lstStyle/>
          <a:p>
            <a:pPr marL="285750" indent="-285750">
              <a:buFont typeface="Arial" panose="020B0604020202020204" pitchFamily="34" charset="0"/>
              <a:buChar char="•"/>
            </a:pPr>
            <a:r>
              <a:rPr lang="vi-VN" dirty="0"/>
              <a:t>Đối với thuộc tính Glucose: Những người không bị tiểu đường có mức Glucose từ 75 đến 150, còn đối với người bị tiểu đường thì từ 100 đến 200.</a:t>
            </a:r>
            <a:endParaRPr lang="en-US" dirty="0"/>
          </a:p>
          <a:p>
            <a:pPr marL="285750" indent="-285750">
              <a:buFont typeface="Arial" panose="020B0604020202020204" pitchFamily="34" charset="0"/>
              <a:buChar char="•"/>
            </a:pPr>
            <a:r>
              <a:rPr lang="vi-VN" dirty="0"/>
              <a:t>Đối với thuộc tính SkinThickness: Những người không bị tiểu đường có mức phân bố từ 10 đến 40, trong khi đó nhóm người bị tiểu đường phân bố từ 20 đến 40.</a:t>
            </a:r>
          </a:p>
          <a:p>
            <a:endParaRPr lang="vi-VN" dirty="0"/>
          </a:p>
        </p:txBody>
      </p:sp>
      <p:pic>
        <p:nvPicPr>
          <p:cNvPr id="5" name="Picture 4">
            <a:extLst>
              <a:ext uri="{FF2B5EF4-FFF2-40B4-BE49-F238E27FC236}">
                <a16:creationId xmlns:a16="http://schemas.microsoft.com/office/drawing/2014/main" id="{FB496DCA-4F50-D910-BDAF-B4850E3787B9}"/>
              </a:ext>
            </a:extLst>
          </p:cNvPr>
          <p:cNvPicPr>
            <a:picLocks noChangeAspect="1"/>
          </p:cNvPicPr>
          <p:nvPr/>
        </p:nvPicPr>
        <p:blipFill>
          <a:blip r:embed="rId2"/>
          <a:stretch>
            <a:fillRect/>
          </a:stretch>
        </p:blipFill>
        <p:spPr>
          <a:xfrm>
            <a:off x="1030219" y="1930651"/>
            <a:ext cx="4428749" cy="3211394"/>
          </a:xfrm>
          <a:prstGeom prst="rect">
            <a:avLst/>
          </a:prstGeom>
        </p:spPr>
      </p:pic>
      <p:pic>
        <p:nvPicPr>
          <p:cNvPr id="7" name="Picture 6">
            <a:extLst>
              <a:ext uri="{FF2B5EF4-FFF2-40B4-BE49-F238E27FC236}">
                <a16:creationId xmlns:a16="http://schemas.microsoft.com/office/drawing/2014/main" id="{A078E540-04F0-CDCA-FEE3-FBDFE8C79969}"/>
              </a:ext>
            </a:extLst>
          </p:cNvPr>
          <p:cNvPicPr>
            <a:picLocks noChangeAspect="1"/>
          </p:cNvPicPr>
          <p:nvPr/>
        </p:nvPicPr>
        <p:blipFill>
          <a:blip r:embed="rId3"/>
          <a:stretch>
            <a:fillRect/>
          </a:stretch>
        </p:blipFill>
        <p:spPr>
          <a:xfrm>
            <a:off x="6733034" y="1930651"/>
            <a:ext cx="4428750" cy="3211394"/>
          </a:xfrm>
          <a:prstGeom prst="rect">
            <a:avLst/>
          </a:prstGeom>
        </p:spPr>
      </p:pic>
    </p:spTree>
    <p:extLst>
      <p:ext uri="{BB962C8B-B14F-4D97-AF65-F5344CB8AC3E}">
        <p14:creationId xmlns:p14="http://schemas.microsoft.com/office/powerpoint/2010/main" val="1404833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2701A-5CDE-A842-4810-AFDF0A9636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B9C4A5-88AB-CD2D-8F5F-6E28DF86020F}"/>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Phân</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tích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đa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Biến</a:t>
            </a:r>
            <a:endParaRPr lang="en-US" dirty="0">
              <a:latin typeface="Cascadia Code SemiBold" panose="020B0609020000020004" pitchFamily="49" charset="0"/>
              <a:cs typeface="Cascadia Code SemiBold" panose="020B0609020000020004" pitchFamily="49" charset="0"/>
            </a:endParaRPr>
          </a:p>
        </p:txBody>
      </p:sp>
      <p:sp>
        <p:nvSpPr>
          <p:cNvPr id="9" name="TextBox 8">
            <a:extLst>
              <a:ext uri="{FF2B5EF4-FFF2-40B4-BE49-F238E27FC236}">
                <a16:creationId xmlns:a16="http://schemas.microsoft.com/office/drawing/2014/main" id="{98CF2EB8-2FA7-D8F2-A0B7-BC8327C07109}"/>
              </a:ext>
            </a:extLst>
          </p:cNvPr>
          <p:cNvSpPr txBox="1"/>
          <p:nvPr/>
        </p:nvSpPr>
        <p:spPr>
          <a:xfrm>
            <a:off x="1319870" y="4639453"/>
            <a:ext cx="9601200" cy="2031325"/>
          </a:xfrm>
          <a:prstGeom prst="rect">
            <a:avLst/>
          </a:prstGeom>
          <a:noFill/>
        </p:spPr>
        <p:txBody>
          <a:bodyPr wrap="square" rtlCol="0">
            <a:spAutoFit/>
          </a:bodyPr>
          <a:lstStyle/>
          <a:p>
            <a:pPr marL="285750" indent="-285750">
              <a:buFont typeface="Arial" panose="020B0604020202020204" pitchFamily="34" charset="0"/>
              <a:buChar char="•"/>
            </a:pPr>
            <a:r>
              <a:rPr lang="vi-VN" dirty="0"/>
              <a:t>Đối với Insulin: Nhóm người bị tiểu đường có mức insulin gần như cao hơn so với nhóm người không bị tiểu đường.</a:t>
            </a:r>
            <a:endParaRPr lang="en-US" dirty="0"/>
          </a:p>
          <a:p>
            <a:pPr marL="285750" indent="-285750">
              <a:buFont typeface="Arial" panose="020B0604020202020204" pitchFamily="34" charset="0"/>
              <a:buChar char="•"/>
            </a:pPr>
            <a:r>
              <a:rPr lang="vi-VN" dirty="0"/>
              <a:t>Đối với BMI: Nhóm người không bị tiểu đường có phân bố rộng hơn từ 20 đến 40 trong khi đó nhóm người tiểu đường là từ 25 đến 40.</a:t>
            </a:r>
            <a:endParaRPr lang="en-US" dirty="0"/>
          </a:p>
          <a:p>
            <a:pPr marL="285750" indent="-285750">
              <a:buFont typeface="Arial" panose="020B0604020202020204" pitchFamily="34" charset="0"/>
              <a:buChar char="•"/>
            </a:pPr>
            <a:r>
              <a:rPr lang="vi-VN" dirty="0"/>
              <a:t>Đối với Age: Nhóm người tiểu đường có độ tuổi cao hơn so với nhóm người không bị tiểu đường.</a:t>
            </a:r>
          </a:p>
          <a:p>
            <a:endParaRPr lang="vi-VN" dirty="0"/>
          </a:p>
        </p:txBody>
      </p:sp>
      <p:pic>
        <p:nvPicPr>
          <p:cNvPr id="4" name="Picture 3">
            <a:extLst>
              <a:ext uri="{FF2B5EF4-FFF2-40B4-BE49-F238E27FC236}">
                <a16:creationId xmlns:a16="http://schemas.microsoft.com/office/drawing/2014/main" id="{558235BB-50F9-1AAD-70DC-7E72F0F23183}"/>
              </a:ext>
            </a:extLst>
          </p:cNvPr>
          <p:cNvPicPr>
            <a:picLocks noChangeAspect="1"/>
          </p:cNvPicPr>
          <p:nvPr/>
        </p:nvPicPr>
        <p:blipFill>
          <a:blip r:embed="rId2"/>
          <a:stretch>
            <a:fillRect/>
          </a:stretch>
        </p:blipFill>
        <p:spPr>
          <a:xfrm>
            <a:off x="581192" y="2026916"/>
            <a:ext cx="3421587" cy="2481076"/>
          </a:xfrm>
          <a:prstGeom prst="rect">
            <a:avLst/>
          </a:prstGeom>
        </p:spPr>
      </p:pic>
      <p:pic>
        <p:nvPicPr>
          <p:cNvPr id="8" name="Picture 7">
            <a:extLst>
              <a:ext uri="{FF2B5EF4-FFF2-40B4-BE49-F238E27FC236}">
                <a16:creationId xmlns:a16="http://schemas.microsoft.com/office/drawing/2014/main" id="{A437BF24-C06B-2245-CADA-E194589327A7}"/>
              </a:ext>
            </a:extLst>
          </p:cNvPr>
          <p:cNvPicPr>
            <a:picLocks noChangeAspect="1"/>
          </p:cNvPicPr>
          <p:nvPr/>
        </p:nvPicPr>
        <p:blipFill>
          <a:blip r:embed="rId3"/>
          <a:stretch>
            <a:fillRect/>
          </a:stretch>
        </p:blipFill>
        <p:spPr>
          <a:xfrm>
            <a:off x="4434148" y="2026917"/>
            <a:ext cx="3372645" cy="2481075"/>
          </a:xfrm>
          <a:prstGeom prst="rect">
            <a:avLst/>
          </a:prstGeom>
        </p:spPr>
      </p:pic>
      <p:pic>
        <p:nvPicPr>
          <p:cNvPr id="11" name="Picture 10">
            <a:extLst>
              <a:ext uri="{FF2B5EF4-FFF2-40B4-BE49-F238E27FC236}">
                <a16:creationId xmlns:a16="http://schemas.microsoft.com/office/drawing/2014/main" id="{B2036378-A4DA-9DCD-AFBF-25101625CFB9}"/>
              </a:ext>
            </a:extLst>
          </p:cNvPr>
          <p:cNvPicPr>
            <a:picLocks noChangeAspect="1"/>
          </p:cNvPicPr>
          <p:nvPr/>
        </p:nvPicPr>
        <p:blipFill>
          <a:blip r:embed="rId4"/>
          <a:stretch>
            <a:fillRect/>
          </a:stretch>
        </p:blipFill>
        <p:spPr>
          <a:xfrm>
            <a:off x="8238163" y="2026916"/>
            <a:ext cx="3372645" cy="2483203"/>
          </a:xfrm>
          <a:prstGeom prst="rect">
            <a:avLst/>
          </a:prstGeom>
        </p:spPr>
      </p:pic>
    </p:spTree>
    <p:extLst>
      <p:ext uri="{BB962C8B-B14F-4D97-AF65-F5344CB8AC3E}">
        <p14:creationId xmlns:p14="http://schemas.microsoft.com/office/powerpoint/2010/main" val="727001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710E2-1A36-05E0-8038-450293504953}"/>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Giới</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thiệu</a:t>
            </a:r>
            <a:endParaRPr lang="en-US" dirty="0"/>
          </a:p>
        </p:txBody>
      </p:sp>
      <p:sp>
        <p:nvSpPr>
          <p:cNvPr id="3" name="Text Placeholder 2">
            <a:extLst>
              <a:ext uri="{FF2B5EF4-FFF2-40B4-BE49-F238E27FC236}">
                <a16:creationId xmlns:a16="http://schemas.microsoft.com/office/drawing/2014/main" id="{27EF3E0E-5FF6-4ED9-C96F-3841811BB02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5678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A2331-F17A-1F64-1B7B-B8FF9F5F6C50}"/>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Phân</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tích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đa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biến</a:t>
            </a:r>
            <a:endParaRPr lang="en-US" dirty="0">
              <a:latin typeface="Cascadia Code SemiBold" panose="020B0609020000020004" pitchFamily="49" charset="0"/>
              <a:cs typeface="Cascadia Code SemiBold" panose="020B0609020000020004" pitchFamily="49" charset="0"/>
            </a:endParaRPr>
          </a:p>
        </p:txBody>
      </p:sp>
      <p:pic>
        <p:nvPicPr>
          <p:cNvPr id="5" name="Picture 4">
            <a:extLst>
              <a:ext uri="{FF2B5EF4-FFF2-40B4-BE49-F238E27FC236}">
                <a16:creationId xmlns:a16="http://schemas.microsoft.com/office/drawing/2014/main" id="{C341730B-94EC-6E36-FB2D-F3A2465809DA}"/>
              </a:ext>
            </a:extLst>
          </p:cNvPr>
          <p:cNvPicPr>
            <a:picLocks noChangeAspect="1"/>
          </p:cNvPicPr>
          <p:nvPr/>
        </p:nvPicPr>
        <p:blipFill>
          <a:blip r:embed="rId2"/>
          <a:stretch>
            <a:fillRect/>
          </a:stretch>
        </p:blipFill>
        <p:spPr>
          <a:xfrm>
            <a:off x="499866" y="1967923"/>
            <a:ext cx="4026413" cy="2922154"/>
          </a:xfrm>
          <a:prstGeom prst="rect">
            <a:avLst/>
          </a:prstGeom>
        </p:spPr>
      </p:pic>
      <p:sp>
        <p:nvSpPr>
          <p:cNvPr id="6" name="TextBox 5">
            <a:extLst>
              <a:ext uri="{FF2B5EF4-FFF2-40B4-BE49-F238E27FC236}">
                <a16:creationId xmlns:a16="http://schemas.microsoft.com/office/drawing/2014/main" id="{DD608F5D-3DC8-C613-A480-65B00DAA4715}"/>
              </a:ext>
            </a:extLst>
          </p:cNvPr>
          <p:cNvSpPr txBox="1"/>
          <p:nvPr/>
        </p:nvSpPr>
        <p:spPr>
          <a:xfrm>
            <a:off x="5148072" y="2167128"/>
            <a:ext cx="6544062" cy="2031325"/>
          </a:xfrm>
          <a:prstGeom prst="rect">
            <a:avLst/>
          </a:prstGeom>
          <a:noFill/>
        </p:spPr>
        <p:txBody>
          <a:bodyPr wrap="square" rtlCol="0">
            <a:spAutoFit/>
          </a:bodyPr>
          <a:lstStyle/>
          <a:p>
            <a:pPr marL="285750" indent="-285750">
              <a:buFont typeface="Arial" panose="020B0604020202020204" pitchFamily="34" charset="0"/>
              <a:buChar char="•"/>
            </a:pPr>
            <a:r>
              <a:rPr lang="vi-VN" dirty="0"/>
              <a:t>Ở nhóm </a:t>
            </a:r>
            <a:r>
              <a:rPr lang="vi-VN" b="1" dirty="0"/>
              <a:t>Class = 0</a:t>
            </a:r>
            <a:r>
              <a:rPr lang="vi-VN" dirty="0"/>
              <a:t>, số lượng mẫu tập trung chủ yếu ở mức mang thai thấp (0–2 lần), và giảm dần khi số lần mang thai tăng lên.</a:t>
            </a:r>
            <a:endParaRPr lang="en-US" dirty="0"/>
          </a:p>
          <a:p>
            <a:pPr marL="285750" indent="-285750">
              <a:buFont typeface="Arial" panose="020B0604020202020204" pitchFamily="34" charset="0"/>
              <a:buChar char="•"/>
            </a:pPr>
            <a:r>
              <a:rPr lang="vi-VN" dirty="0"/>
              <a:t>Ở nhóm </a:t>
            </a:r>
            <a:r>
              <a:rPr lang="vi-VN" b="1" dirty="0"/>
              <a:t>Class = 1</a:t>
            </a:r>
            <a:r>
              <a:rPr lang="vi-VN" dirty="0"/>
              <a:t>, mặc dù cũng có nhiều người mang thai ít lần, nhưng tỷ lệ xuất hiện ở các mức mang thai cao (≥5 lần) lại lớn hơn so với nhóm Class = 0.</a:t>
            </a:r>
            <a:endParaRPr lang="en-US" dirty="0"/>
          </a:p>
          <a:p>
            <a:pPr marL="285750" indent="-285750">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CE568C7A-DED7-2873-0BF5-60C8B2E88B87}"/>
              </a:ext>
            </a:extLst>
          </p:cNvPr>
          <p:cNvSpPr/>
          <p:nvPr/>
        </p:nvSpPr>
        <p:spPr>
          <a:xfrm>
            <a:off x="2578608" y="4069080"/>
            <a:ext cx="1847088" cy="429768"/>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40CDF336-0F6E-2FD7-91E4-1FC100B1E116}"/>
              </a:ext>
            </a:extLst>
          </p:cNvPr>
          <p:cNvSpPr txBox="1"/>
          <p:nvPr/>
        </p:nvSpPr>
        <p:spPr>
          <a:xfrm>
            <a:off x="1627632" y="5142044"/>
            <a:ext cx="2798064" cy="923330"/>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Những </a:t>
            </a:r>
            <a:r>
              <a:rPr lang="en-US" dirty="0" err="1"/>
              <a:t>người</a:t>
            </a:r>
            <a:r>
              <a:rPr lang="en-US" dirty="0"/>
              <a:t> </a:t>
            </a:r>
            <a:r>
              <a:rPr lang="en-US" dirty="0" err="1"/>
              <a:t>mang</a:t>
            </a:r>
            <a:r>
              <a:rPr lang="en-US" dirty="0"/>
              <a:t> </a:t>
            </a:r>
            <a:r>
              <a:rPr lang="en-US" dirty="0" err="1"/>
              <a:t>thai</a:t>
            </a:r>
            <a:r>
              <a:rPr lang="en-US" dirty="0"/>
              <a:t> </a:t>
            </a:r>
            <a:r>
              <a:rPr lang="en-US" dirty="0" err="1"/>
              <a:t>từ</a:t>
            </a:r>
            <a:r>
              <a:rPr lang="en-US" dirty="0"/>
              <a:t> 5 </a:t>
            </a:r>
            <a:r>
              <a:rPr lang="en-US" dirty="0" err="1"/>
              <a:t>lần</a:t>
            </a:r>
            <a:r>
              <a:rPr lang="en-US" dirty="0"/>
              <a:t> </a:t>
            </a:r>
            <a:r>
              <a:rPr lang="en-US" dirty="0" err="1"/>
              <a:t>trở</a:t>
            </a:r>
            <a:r>
              <a:rPr lang="en-US" dirty="0"/>
              <a:t> </a:t>
            </a:r>
            <a:r>
              <a:rPr lang="en-US" dirty="0" err="1"/>
              <a:t>lên</a:t>
            </a:r>
            <a:r>
              <a:rPr lang="en-US" dirty="0"/>
              <a:t> </a:t>
            </a:r>
            <a:r>
              <a:rPr lang="en-US" dirty="0" err="1"/>
              <a:t>có</a:t>
            </a:r>
            <a:r>
              <a:rPr lang="en-US" dirty="0"/>
              <a:t> </a:t>
            </a:r>
            <a:r>
              <a:rPr lang="en-US" dirty="0" err="1"/>
              <a:t>nguy</a:t>
            </a:r>
            <a:r>
              <a:rPr lang="en-US" dirty="0"/>
              <a:t> </a:t>
            </a:r>
            <a:r>
              <a:rPr lang="en-US" dirty="0" err="1"/>
              <a:t>cơ</a:t>
            </a:r>
            <a:r>
              <a:rPr lang="en-US" dirty="0"/>
              <a:t> </a:t>
            </a:r>
            <a:r>
              <a:rPr lang="en-US" dirty="0" err="1"/>
              <a:t>cao</a:t>
            </a:r>
            <a:r>
              <a:rPr lang="en-US" dirty="0"/>
              <a:t> </a:t>
            </a:r>
            <a:r>
              <a:rPr lang="en-US" dirty="0" err="1"/>
              <a:t>mắc</a:t>
            </a:r>
            <a:r>
              <a:rPr lang="en-US" dirty="0"/>
              <a:t> </a:t>
            </a:r>
            <a:r>
              <a:rPr lang="en-US" dirty="0" err="1"/>
              <a:t>bệnh</a:t>
            </a:r>
            <a:r>
              <a:rPr lang="en-US" dirty="0"/>
              <a:t> </a:t>
            </a:r>
            <a:r>
              <a:rPr lang="en-US" dirty="0" err="1"/>
              <a:t>tiểu</a:t>
            </a:r>
            <a:r>
              <a:rPr lang="en-US" dirty="0"/>
              <a:t> </a:t>
            </a:r>
            <a:r>
              <a:rPr lang="en-US" dirty="0" err="1"/>
              <a:t>đường</a:t>
            </a:r>
            <a:endParaRPr lang="en-US" dirty="0"/>
          </a:p>
        </p:txBody>
      </p:sp>
      <p:cxnSp>
        <p:nvCxnSpPr>
          <p:cNvPr id="13" name="Straight Arrow Connector 12">
            <a:extLst>
              <a:ext uri="{FF2B5EF4-FFF2-40B4-BE49-F238E27FC236}">
                <a16:creationId xmlns:a16="http://schemas.microsoft.com/office/drawing/2014/main" id="{0BB8791D-8392-9FCE-38F8-215F31452375}"/>
              </a:ext>
            </a:extLst>
          </p:cNvPr>
          <p:cNvCxnSpPr>
            <a:cxnSpLocks/>
            <a:stCxn id="7" idx="2"/>
            <a:endCxn id="8" idx="0"/>
          </p:cNvCxnSpPr>
          <p:nvPr/>
        </p:nvCxnSpPr>
        <p:spPr>
          <a:xfrm flipH="1">
            <a:off x="3026664" y="4498848"/>
            <a:ext cx="475488" cy="6431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823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44401-98C1-8849-7C30-EADFB0358614}"/>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Phân</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tích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đa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biến</a:t>
            </a:r>
            <a:endParaRPr lang="en-US" dirty="0">
              <a:latin typeface="Cascadia Code SemiBold" panose="020B0609020000020004" pitchFamily="49" charset="0"/>
              <a:cs typeface="Cascadia Code SemiBold" panose="020B0609020000020004" pitchFamily="49" charset="0"/>
            </a:endParaRPr>
          </a:p>
        </p:txBody>
      </p:sp>
      <p:pic>
        <p:nvPicPr>
          <p:cNvPr id="5" name="Picture 4">
            <a:extLst>
              <a:ext uri="{FF2B5EF4-FFF2-40B4-BE49-F238E27FC236}">
                <a16:creationId xmlns:a16="http://schemas.microsoft.com/office/drawing/2014/main" id="{9D583153-526C-3F2A-AE9F-68F24613AEC9}"/>
              </a:ext>
            </a:extLst>
          </p:cNvPr>
          <p:cNvPicPr>
            <a:picLocks noChangeAspect="1"/>
          </p:cNvPicPr>
          <p:nvPr/>
        </p:nvPicPr>
        <p:blipFill>
          <a:blip r:embed="rId2"/>
          <a:stretch>
            <a:fillRect/>
          </a:stretch>
        </p:blipFill>
        <p:spPr>
          <a:xfrm>
            <a:off x="388614" y="1949114"/>
            <a:ext cx="4023360" cy="2959771"/>
          </a:xfrm>
          <a:prstGeom prst="rect">
            <a:avLst/>
          </a:prstGeom>
        </p:spPr>
      </p:pic>
      <p:sp>
        <p:nvSpPr>
          <p:cNvPr id="6" name="TextBox 5">
            <a:extLst>
              <a:ext uri="{FF2B5EF4-FFF2-40B4-BE49-F238E27FC236}">
                <a16:creationId xmlns:a16="http://schemas.microsoft.com/office/drawing/2014/main" id="{68D05DD5-308D-A5D8-3DAC-D8CE990F9E70}"/>
              </a:ext>
            </a:extLst>
          </p:cNvPr>
          <p:cNvSpPr txBox="1"/>
          <p:nvPr/>
        </p:nvSpPr>
        <p:spPr>
          <a:xfrm>
            <a:off x="5943600" y="2359152"/>
            <a:ext cx="5667208" cy="3416320"/>
          </a:xfrm>
          <a:prstGeom prst="rect">
            <a:avLst/>
          </a:prstGeom>
          <a:noFill/>
        </p:spPr>
        <p:txBody>
          <a:bodyPr wrap="square" rtlCol="0">
            <a:spAutoFit/>
          </a:bodyPr>
          <a:lstStyle/>
          <a:p>
            <a:pPr marL="285750" indent="-285750">
              <a:buFont typeface="Arial" panose="020B0604020202020204" pitchFamily="34" charset="0"/>
              <a:buChar char="•"/>
            </a:pPr>
            <a:r>
              <a:rPr lang="vi-VN" dirty="0"/>
              <a:t>Nhóm </a:t>
            </a:r>
            <a:r>
              <a:rPr lang="vi-VN" b="1" dirty="0"/>
              <a:t>Class = 0</a:t>
            </a:r>
            <a:r>
              <a:rPr lang="vi-VN" dirty="0"/>
              <a:t> có mức Glucose tập trung chủ yếu trong khoảng </a:t>
            </a:r>
            <a:r>
              <a:rPr lang="vi-VN" b="1" dirty="0"/>
              <a:t>90–120</a:t>
            </a:r>
            <a:r>
              <a:rPr lang="vi-VN" dirty="0"/>
              <a:t>, phân phối khá chuẩn quanh giá trị trung bình thấp hơn.</a:t>
            </a:r>
            <a:endParaRPr lang="en-US" dirty="0"/>
          </a:p>
          <a:p>
            <a:pPr marL="285750" indent="-285750">
              <a:buFont typeface="Arial" panose="020B0604020202020204" pitchFamily="34" charset="0"/>
              <a:buChar char="•"/>
            </a:pPr>
            <a:r>
              <a:rPr lang="vi-VN" dirty="0"/>
              <a:t>Ngược lại, nhóm </a:t>
            </a:r>
            <a:r>
              <a:rPr lang="vi-VN" b="1" dirty="0"/>
              <a:t>Class = 1</a:t>
            </a:r>
            <a:r>
              <a:rPr lang="vi-VN" dirty="0"/>
              <a:t> có phân phối lệch phải, tập trung ở mức </a:t>
            </a:r>
            <a:r>
              <a:rPr lang="vi-VN" b="1" dirty="0"/>
              <a:t>trên 120</a:t>
            </a:r>
            <a:r>
              <a:rPr lang="vi-VN" dirty="0"/>
              <a:t> và trải rộng đến gần 200, cho thấy những người mắc tiểu đường thường có nồng độ glucose trong máu cao hơn.</a:t>
            </a:r>
            <a:endParaRPr lang="en-US" dirty="0"/>
          </a:p>
          <a:p>
            <a:pPr marL="285750" indent="-285750">
              <a:buFont typeface="Arial" panose="020B0604020202020204" pitchFamily="34" charset="0"/>
              <a:buChar char="•"/>
            </a:pPr>
            <a:r>
              <a:rPr lang="vi-VN" dirty="0"/>
              <a:t>Có sự chồng lấn giữa hai nhóm trong khoảng 100–140, nhưng nhìn chung </a:t>
            </a:r>
            <a:r>
              <a:rPr lang="vi-VN" b="1" dirty="0"/>
              <a:t>Glucose là yếu tố phân biệt quan trọng</a:t>
            </a:r>
            <a:r>
              <a:rPr lang="vi-VN" dirty="0"/>
              <a:t> giữa người mắc và không mắc tiểu đường.</a:t>
            </a:r>
            <a:endParaRPr lang="en-US" dirty="0"/>
          </a:p>
          <a:p>
            <a:pPr marL="285750" indent="-285750">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1BFB7FD9-990E-2A4C-1C9C-FFD2BB77A9FE}"/>
              </a:ext>
            </a:extLst>
          </p:cNvPr>
          <p:cNvSpPr/>
          <p:nvPr/>
        </p:nvSpPr>
        <p:spPr>
          <a:xfrm>
            <a:off x="2569464" y="3639312"/>
            <a:ext cx="1609344" cy="8778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CA3FAA5-07D9-068D-FED5-8975CBBE9D70}"/>
              </a:ext>
            </a:extLst>
          </p:cNvPr>
          <p:cNvSpPr txBox="1"/>
          <p:nvPr/>
        </p:nvSpPr>
        <p:spPr>
          <a:xfrm>
            <a:off x="1154427" y="5142043"/>
            <a:ext cx="4023360" cy="1200329"/>
          </a:xfrm>
          <a:prstGeom prst="rect">
            <a:avLst/>
          </a:prstGeom>
          <a:noFill/>
          <a:ln>
            <a:solidFill>
              <a:srgbClr val="FF0000"/>
            </a:solidFill>
          </a:ln>
        </p:spPr>
        <p:txBody>
          <a:bodyPr wrap="square" rtlCol="0">
            <a:spAutoFit/>
          </a:bodyPr>
          <a:lstStyle/>
          <a:p>
            <a:r>
              <a:rPr lang="en-US" dirty="0">
                <a:latin typeface="Tahoma" panose="020B0604030504040204" pitchFamily="34" charset="0"/>
                <a:ea typeface="Tahoma" panose="020B0604030504040204" pitchFamily="34" charset="0"/>
                <a:cs typeface="Tahoma" panose="020B0604030504040204" pitchFamily="34" charset="0"/>
              </a:rPr>
              <a:t>Trong </a:t>
            </a:r>
            <a:r>
              <a:rPr lang="en-US" dirty="0" err="1">
                <a:latin typeface="Tahoma" panose="020B0604030504040204" pitchFamily="34" charset="0"/>
                <a:ea typeface="Tahoma" panose="020B0604030504040204" pitchFamily="34" charset="0"/>
                <a:cs typeface="Tahoma" panose="020B0604030504040204" pitchFamily="34" charset="0"/>
              </a:rPr>
              <a:t>khoảng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từ</a:t>
            </a:r>
            <a:r>
              <a:rPr lang="en-US" dirty="0">
                <a:latin typeface="Tahoma" panose="020B0604030504040204" pitchFamily="34" charset="0"/>
                <a:ea typeface="Tahoma" panose="020B0604030504040204" pitchFamily="34" charset="0"/>
                <a:cs typeface="Tahoma" panose="020B0604030504040204" pitchFamily="34" charset="0"/>
              </a:rPr>
              <a:t> 140 – 200 </a:t>
            </a:r>
            <a:r>
              <a:rPr lang="en-US" dirty="0" err="1">
                <a:latin typeface="Tahoma" panose="020B0604030504040204" pitchFamily="34" charset="0"/>
                <a:ea typeface="Tahoma" panose="020B0604030504040204" pitchFamily="34" charset="0"/>
                <a:cs typeface="Tahoma" panose="020B0604030504040204" pitchFamily="34" charset="0"/>
              </a:rPr>
              <a:t>số</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lượng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người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bệnh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tiểu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đường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bắt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đầu</a:t>
            </a:r>
            <a:r>
              <a:rPr lang="en-US" dirty="0">
                <a:latin typeface="Tahoma" panose="020B0604030504040204" pitchFamily="34" charset="0"/>
                <a:ea typeface="Tahoma" panose="020B0604030504040204" pitchFamily="34" charset="0"/>
                <a:cs typeface="Tahoma" panose="020B0604030504040204" pitchFamily="34" charset="0"/>
              </a:rPr>
              <a:t> tang. Cho </a:t>
            </a:r>
            <a:r>
              <a:rPr lang="en-US" dirty="0" err="1">
                <a:latin typeface="Tahoma" panose="020B0604030504040204" pitchFamily="34" charset="0"/>
                <a:ea typeface="Tahoma" panose="020B0604030504040204" pitchFamily="34" charset="0"/>
                <a:cs typeface="Tahoma" panose="020B0604030504040204" pitchFamily="34" charset="0"/>
              </a:rPr>
              <a:t>thấy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người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nguy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tiểu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đường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thường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nằm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trong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khoản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này</a:t>
            </a:r>
            <a:r>
              <a:rPr lang="en-US" dirty="0">
                <a:latin typeface="Tahoma" panose="020B0604030504040204" pitchFamily="34" charset="0"/>
                <a:ea typeface="Tahoma" panose="020B0604030504040204" pitchFamily="34" charset="0"/>
                <a:cs typeface="Tahoma" panose="020B0604030504040204" pitchFamily="34" charset="0"/>
              </a:rPr>
              <a:t>.</a:t>
            </a:r>
          </a:p>
        </p:txBody>
      </p:sp>
      <p:cxnSp>
        <p:nvCxnSpPr>
          <p:cNvPr id="10" name="Straight Arrow Connector 9">
            <a:extLst>
              <a:ext uri="{FF2B5EF4-FFF2-40B4-BE49-F238E27FC236}">
                <a16:creationId xmlns:a16="http://schemas.microsoft.com/office/drawing/2014/main" id="{947FBE5D-419F-82F5-5E44-35B68120F6A3}"/>
              </a:ext>
            </a:extLst>
          </p:cNvPr>
          <p:cNvCxnSpPr>
            <a:stCxn id="7" idx="2"/>
            <a:endCxn id="8" idx="0"/>
          </p:cNvCxnSpPr>
          <p:nvPr/>
        </p:nvCxnSpPr>
        <p:spPr>
          <a:xfrm flipH="1">
            <a:off x="3166107" y="4517136"/>
            <a:ext cx="208029" cy="6249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21119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3B0A9-1E07-8888-7144-75178D40D0C6}"/>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Phân</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Tích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đa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biến</a:t>
            </a:r>
            <a:endParaRPr lang="en-US" dirty="0">
              <a:latin typeface="Cascadia Code SemiBold" panose="020B0609020000020004" pitchFamily="49" charset="0"/>
              <a:cs typeface="Cascadia Code SemiBold" panose="020B0609020000020004" pitchFamily="49" charset="0"/>
            </a:endParaRPr>
          </a:p>
        </p:txBody>
      </p:sp>
      <p:pic>
        <p:nvPicPr>
          <p:cNvPr id="5" name="Picture 4">
            <a:extLst>
              <a:ext uri="{FF2B5EF4-FFF2-40B4-BE49-F238E27FC236}">
                <a16:creationId xmlns:a16="http://schemas.microsoft.com/office/drawing/2014/main" id="{779BF480-6A78-3C70-7FC2-7A71965B8D9F}"/>
              </a:ext>
            </a:extLst>
          </p:cNvPr>
          <p:cNvPicPr>
            <a:picLocks noChangeAspect="1"/>
          </p:cNvPicPr>
          <p:nvPr/>
        </p:nvPicPr>
        <p:blipFill>
          <a:blip r:embed="rId2"/>
          <a:stretch>
            <a:fillRect/>
          </a:stretch>
        </p:blipFill>
        <p:spPr>
          <a:xfrm>
            <a:off x="581192" y="1949114"/>
            <a:ext cx="4023360" cy="2959771"/>
          </a:xfrm>
          <a:prstGeom prst="rect">
            <a:avLst/>
          </a:prstGeom>
        </p:spPr>
      </p:pic>
      <p:sp>
        <p:nvSpPr>
          <p:cNvPr id="6" name="TextBox 5">
            <a:extLst>
              <a:ext uri="{FF2B5EF4-FFF2-40B4-BE49-F238E27FC236}">
                <a16:creationId xmlns:a16="http://schemas.microsoft.com/office/drawing/2014/main" id="{92D9FA36-02D6-30FC-B53B-825FC97EB3CB}"/>
              </a:ext>
            </a:extLst>
          </p:cNvPr>
          <p:cNvSpPr txBox="1"/>
          <p:nvPr/>
        </p:nvSpPr>
        <p:spPr>
          <a:xfrm>
            <a:off x="6020776" y="2274837"/>
            <a:ext cx="5590032" cy="2308324"/>
          </a:xfrm>
          <a:prstGeom prst="rect">
            <a:avLst/>
          </a:prstGeom>
          <a:noFill/>
        </p:spPr>
        <p:txBody>
          <a:bodyPr wrap="square" rtlCol="0">
            <a:spAutoFit/>
          </a:bodyPr>
          <a:lstStyle/>
          <a:p>
            <a:pPr marL="285750" indent="-285750">
              <a:buFont typeface="Arial" panose="020B0604020202020204" pitchFamily="34" charset="0"/>
              <a:buChar char="•"/>
            </a:pPr>
            <a:r>
              <a:rPr lang="en-US" dirty="0" err="1"/>
              <a:t>Cả</a:t>
            </a:r>
            <a:r>
              <a:rPr lang="en-US" dirty="0"/>
              <a:t> </a:t>
            </a:r>
            <a:r>
              <a:rPr lang="en-US" dirty="0" err="1"/>
              <a:t>hai</a:t>
            </a:r>
            <a:r>
              <a:rPr lang="en-US" dirty="0"/>
              <a:t> </a:t>
            </a:r>
            <a:r>
              <a:rPr lang="en-US" dirty="0" err="1"/>
              <a:t>nhóm</a:t>
            </a:r>
            <a:r>
              <a:rPr lang="en-US" dirty="0"/>
              <a:t> </a:t>
            </a:r>
            <a:r>
              <a:rPr lang="en-US" dirty="0" err="1"/>
              <a:t>đều</a:t>
            </a:r>
            <a:r>
              <a:rPr lang="en-US" dirty="0"/>
              <a:t> </a:t>
            </a:r>
            <a:r>
              <a:rPr lang="en-US" dirty="0" err="1"/>
              <a:t>có</a:t>
            </a:r>
            <a:r>
              <a:rPr lang="en-US" dirty="0"/>
              <a:t> </a:t>
            </a:r>
            <a:r>
              <a:rPr lang="en-US" dirty="0" err="1"/>
              <a:t>phân</a:t>
            </a:r>
            <a:r>
              <a:rPr lang="en-US" dirty="0"/>
              <a:t> </a:t>
            </a:r>
            <a:r>
              <a:rPr lang="en-US" dirty="0" err="1"/>
              <a:t>phối</a:t>
            </a:r>
            <a:r>
              <a:rPr lang="en-US" dirty="0"/>
              <a:t> </a:t>
            </a:r>
            <a:r>
              <a:rPr lang="en-US" dirty="0" err="1"/>
              <a:t>gần</a:t>
            </a:r>
            <a:r>
              <a:rPr lang="en-US" dirty="0"/>
              <a:t> </a:t>
            </a:r>
            <a:r>
              <a:rPr lang="en-US" dirty="0" err="1"/>
              <a:t>chuẩn</a:t>
            </a:r>
            <a:r>
              <a:rPr lang="en-US" dirty="0"/>
              <a:t>, </a:t>
            </a:r>
            <a:r>
              <a:rPr lang="en-US" dirty="0" err="1"/>
              <a:t>tập</a:t>
            </a:r>
            <a:r>
              <a:rPr lang="en-US" dirty="0"/>
              <a:t> </a:t>
            </a:r>
            <a:r>
              <a:rPr lang="en-US" dirty="0" err="1"/>
              <a:t>trung</a:t>
            </a:r>
            <a:r>
              <a:rPr lang="en-US" dirty="0"/>
              <a:t> </a:t>
            </a:r>
            <a:r>
              <a:rPr lang="en-US" dirty="0" err="1"/>
              <a:t>chủ</a:t>
            </a:r>
            <a:r>
              <a:rPr lang="en-US" dirty="0"/>
              <a:t> </a:t>
            </a:r>
            <a:r>
              <a:rPr lang="en-US" dirty="0" err="1"/>
              <a:t>yếu</a:t>
            </a:r>
            <a:r>
              <a:rPr lang="en-US" dirty="0"/>
              <a:t> </a:t>
            </a:r>
            <a:r>
              <a:rPr lang="en-US" dirty="0" err="1"/>
              <a:t>trong</a:t>
            </a:r>
            <a:r>
              <a:rPr lang="en-US" dirty="0"/>
              <a:t> </a:t>
            </a:r>
            <a:r>
              <a:rPr lang="en-US" dirty="0" err="1"/>
              <a:t>khoảng</a:t>
            </a:r>
            <a:r>
              <a:rPr lang="en-US" dirty="0"/>
              <a:t> </a:t>
            </a:r>
            <a:r>
              <a:rPr lang="en-US" b="1" dirty="0"/>
              <a:t>60–80</a:t>
            </a:r>
            <a:r>
              <a:rPr lang="en-US" dirty="0"/>
              <a:t>.</a:t>
            </a:r>
          </a:p>
          <a:p>
            <a:pPr marL="285750" indent="-285750">
              <a:buFont typeface="Arial" panose="020B0604020202020204" pitchFamily="34" charset="0"/>
              <a:buChar char="•"/>
            </a:pPr>
            <a:r>
              <a:rPr lang="vi-VN" dirty="0"/>
              <a:t>Hai đường phân phối gần như chồng lấn, cho thấy </a:t>
            </a:r>
            <a:r>
              <a:rPr lang="vi-VN" b="1" dirty="0"/>
              <a:t>BloodPressure không phải là yếu tố phân biệt mạnh</a:t>
            </a:r>
            <a:r>
              <a:rPr lang="vi-VN" dirty="0"/>
              <a:t> giữa hai nhóm so với chỉ số Glucose.</a:t>
            </a:r>
            <a:endParaRPr lang="en-US" dirty="0"/>
          </a:p>
          <a:p>
            <a:r>
              <a:rPr lang="vi-VN" dirty="0"/>
              <a:t>Như vậy, huyết áp (BloodPressure) có xu hướng tương tự ở cả hai nhóm và ít mang tính chất quyết định trong việc phân loại tiểu đường.</a:t>
            </a:r>
            <a:endParaRPr lang="en-US" dirty="0"/>
          </a:p>
        </p:txBody>
      </p:sp>
    </p:spTree>
    <p:extLst>
      <p:ext uri="{BB962C8B-B14F-4D97-AF65-F5344CB8AC3E}">
        <p14:creationId xmlns:p14="http://schemas.microsoft.com/office/powerpoint/2010/main" val="2052822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19C71-39AE-D3B4-2A08-BD2016DE3E47}"/>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Phân</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tích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đa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biến</a:t>
            </a:r>
            <a:endParaRPr lang="en-US" dirty="0">
              <a:latin typeface="Cascadia Code SemiBold" panose="020B0609020000020004" pitchFamily="49" charset="0"/>
              <a:cs typeface="Cascadia Code SemiBold" panose="020B0609020000020004" pitchFamily="49" charset="0"/>
            </a:endParaRPr>
          </a:p>
        </p:txBody>
      </p:sp>
      <p:pic>
        <p:nvPicPr>
          <p:cNvPr id="5" name="Picture 4">
            <a:extLst>
              <a:ext uri="{FF2B5EF4-FFF2-40B4-BE49-F238E27FC236}">
                <a16:creationId xmlns:a16="http://schemas.microsoft.com/office/drawing/2014/main" id="{F89F13A6-19D2-CD45-90EE-F11933F90BB1}"/>
              </a:ext>
            </a:extLst>
          </p:cNvPr>
          <p:cNvPicPr>
            <a:picLocks noChangeAspect="1"/>
          </p:cNvPicPr>
          <p:nvPr/>
        </p:nvPicPr>
        <p:blipFill>
          <a:blip r:embed="rId2"/>
          <a:stretch>
            <a:fillRect/>
          </a:stretch>
        </p:blipFill>
        <p:spPr>
          <a:xfrm>
            <a:off x="581192" y="1970281"/>
            <a:ext cx="4023360" cy="2917437"/>
          </a:xfrm>
          <a:prstGeom prst="rect">
            <a:avLst/>
          </a:prstGeom>
        </p:spPr>
      </p:pic>
      <p:sp>
        <p:nvSpPr>
          <p:cNvPr id="6" name="TextBox 5">
            <a:extLst>
              <a:ext uri="{FF2B5EF4-FFF2-40B4-BE49-F238E27FC236}">
                <a16:creationId xmlns:a16="http://schemas.microsoft.com/office/drawing/2014/main" id="{FAFE2C03-2B0F-3584-8CA2-C4778C799970}"/>
              </a:ext>
            </a:extLst>
          </p:cNvPr>
          <p:cNvSpPr txBox="1"/>
          <p:nvPr/>
        </p:nvSpPr>
        <p:spPr>
          <a:xfrm>
            <a:off x="5821680" y="2240280"/>
            <a:ext cx="4995672" cy="2031325"/>
          </a:xfrm>
          <a:prstGeom prst="rect">
            <a:avLst/>
          </a:prstGeom>
          <a:noFill/>
        </p:spPr>
        <p:txBody>
          <a:bodyPr wrap="square" rtlCol="0">
            <a:spAutoFit/>
          </a:bodyPr>
          <a:lstStyle/>
          <a:p>
            <a:pPr marL="285750" indent="-285750">
              <a:buFont typeface="Arial" panose="020B0604020202020204" pitchFamily="34" charset="0"/>
              <a:buChar char="•"/>
            </a:pPr>
            <a:r>
              <a:rPr lang="vi-VN" dirty="0"/>
              <a:t>Phân phối của hai nhóm khá tương đồng, đường cong gần như chồng lấn nhau, chỉ khác biệt ở quy mô tần suất (Count).</a:t>
            </a:r>
            <a:endParaRPr lang="en-US" dirty="0"/>
          </a:p>
          <a:p>
            <a:pPr marL="285750" indent="-285750">
              <a:buFont typeface="Arial" panose="020B0604020202020204" pitchFamily="34" charset="0"/>
              <a:buChar char="•"/>
            </a:pPr>
            <a:r>
              <a:rPr lang="en-US" dirty="0"/>
              <a:t>Đ</a:t>
            </a:r>
            <a:r>
              <a:rPr lang="vi-VN" dirty="0"/>
              <a:t>iều này cho thấy </a:t>
            </a:r>
            <a:r>
              <a:rPr lang="vi-VN" b="1" dirty="0"/>
              <a:t>SkinThickness chưa phải là chỉ số phân biệt rõ ràng giữa hai nhóm bệnh và không có sự khác biệt đáng kể như Glucose</a:t>
            </a:r>
            <a:r>
              <a:rPr lang="vi-VN" dirty="0"/>
              <a:t>.</a:t>
            </a:r>
            <a:endParaRPr lang="en-US" dirty="0"/>
          </a:p>
        </p:txBody>
      </p:sp>
    </p:spTree>
    <p:extLst>
      <p:ext uri="{BB962C8B-B14F-4D97-AF65-F5344CB8AC3E}">
        <p14:creationId xmlns:p14="http://schemas.microsoft.com/office/powerpoint/2010/main" val="339872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E7368-923A-9BCF-D47A-81E5A2E986A9}"/>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PHân</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tích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đa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biến</a:t>
            </a:r>
            <a:endParaRPr lang="en-US" dirty="0">
              <a:latin typeface="Cascadia Code SemiBold" panose="020B0609020000020004" pitchFamily="49" charset="0"/>
              <a:cs typeface="Cascadia Code SemiBold" panose="020B0609020000020004" pitchFamily="49" charset="0"/>
            </a:endParaRPr>
          </a:p>
        </p:txBody>
      </p:sp>
      <p:pic>
        <p:nvPicPr>
          <p:cNvPr id="5" name="Picture 4">
            <a:extLst>
              <a:ext uri="{FF2B5EF4-FFF2-40B4-BE49-F238E27FC236}">
                <a16:creationId xmlns:a16="http://schemas.microsoft.com/office/drawing/2014/main" id="{B25FEB6A-808B-B082-BF5B-C4DB21AE7B33}"/>
              </a:ext>
            </a:extLst>
          </p:cNvPr>
          <p:cNvPicPr>
            <a:picLocks noChangeAspect="1"/>
          </p:cNvPicPr>
          <p:nvPr/>
        </p:nvPicPr>
        <p:blipFill>
          <a:blip r:embed="rId2"/>
          <a:stretch>
            <a:fillRect/>
          </a:stretch>
        </p:blipFill>
        <p:spPr>
          <a:xfrm>
            <a:off x="581191" y="1965960"/>
            <a:ext cx="4665793" cy="3383280"/>
          </a:xfrm>
          <a:prstGeom prst="rect">
            <a:avLst/>
          </a:prstGeom>
        </p:spPr>
      </p:pic>
      <p:sp>
        <p:nvSpPr>
          <p:cNvPr id="6" name="TextBox 5">
            <a:extLst>
              <a:ext uri="{FF2B5EF4-FFF2-40B4-BE49-F238E27FC236}">
                <a16:creationId xmlns:a16="http://schemas.microsoft.com/office/drawing/2014/main" id="{9836E865-D11A-D181-781D-06AF790365E8}"/>
              </a:ext>
            </a:extLst>
          </p:cNvPr>
          <p:cNvSpPr txBox="1"/>
          <p:nvPr/>
        </p:nvSpPr>
        <p:spPr>
          <a:xfrm>
            <a:off x="5404104" y="2313432"/>
            <a:ext cx="6206704" cy="2031325"/>
          </a:xfrm>
          <a:prstGeom prst="rect">
            <a:avLst/>
          </a:prstGeom>
          <a:noFill/>
        </p:spPr>
        <p:txBody>
          <a:bodyPr wrap="square" rtlCol="0">
            <a:spAutoFit/>
          </a:bodyPr>
          <a:lstStyle/>
          <a:p>
            <a:pPr marL="285750" indent="-285750">
              <a:buFont typeface="Arial" panose="020B0604020202020204" pitchFamily="34" charset="0"/>
              <a:buChar char="•"/>
            </a:pPr>
            <a:r>
              <a:rPr lang="en-US" dirty="0" err="1">
                <a:latin typeface="Tahoma" panose="020B0604030504040204" pitchFamily="34" charset="0"/>
                <a:ea typeface="Tahoma" panose="020B0604030504040204" pitchFamily="34" charset="0"/>
                <a:cs typeface="Tahoma" panose="020B0604030504040204" pitchFamily="34" charset="0"/>
              </a:rPr>
              <a:t>Cả</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hai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nhóm</a:t>
            </a:r>
            <a:r>
              <a:rPr lang="en-US" dirty="0">
                <a:latin typeface="Tahoma" panose="020B0604030504040204" pitchFamily="34" charset="0"/>
                <a:ea typeface="Tahoma" panose="020B0604030504040204" pitchFamily="34" charset="0"/>
                <a:cs typeface="Tahoma" panose="020B0604030504040204" pitchFamily="34" charset="0"/>
              </a:rPr>
              <a:t> </a:t>
            </a:r>
            <a:r>
              <a:rPr lang="en-US" b="1" dirty="0">
                <a:latin typeface="Tahoma" panose="020B0604030504040204" pitchFamily="34" charset="0"/>
                <a:ea typeface="Tahoma" panose="020B0604030504040204" pitchFamily="34" charset="0"/>
                <a:cs typeface="Tahoma" panose="020B0604030504040204" pitchFamily="34" charset="0"/>
              </a:rPr>
              <a:t>Class = 0</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b="1" dirty="0">
                <a:latin typeface="Tahoma" panose="020B0604030504040204" pitchFamily="34" charset="0"/>
                <a:ea typeface="Tahoma" panose="020B0604030504040204" pitchFamily="34" charset="0"/>
                <a:cs typeface="Tahoma" panose="020B0604030504040204" pitchFamily="34" charset="0"/>
              </a:rPr>
              <a:t>Class = 1</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đều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tập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trung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mạnh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quanh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trị</a:t>
            </a:r>
            <a:r>
              <a:rPr lang="en-US" dirty="0">
                <a:latin typeface="Tahoma" panose="020B0604030504040204" pitchFamily="34" charset="0"/>
                <a:ea typeface="Tahoma" panose="020B0604030504040204" pitchFamily="34" charset="0"/>
                <a:cs typeface="Tahoma" panose="020B0604030504040204" pitchFamily="34" charset="0"/>
              </a:rPr>
              <a:t> </a:t>
            </a:r>
            <a:r>
              <a:rPr lang="en-US" b="1" dirty="0">
                <a:latin typeface="Tahoma" panose="020B0604030504040204" pitchFamily="34" charset="0"/>
                <a:ea typeface="Tahoma" panose="020B0604030504040204" pitchFamily="34" charset="0"/>
                <a:cs typeface="Tahoma" panose="020B0604030504040204" pitchFamily="34" charset="0"/>
              </a:rPr>
              <a:t>~120</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tạo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đỉnh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lớn</a:t>
            </a:r>
            <a:r>
              <a:rPr lang="en-US" dirty="0">
                <a:latin typeface="Tahoma" panose="020B0604030504040204" pitchFamily="34" charset="0"/>
                <a:ea typeface="Tahoma" panose="020B0604030504040204" pitchFamily="34" charset="0"/>
                <a:cs typeface="Tahoma" panose="020B0604030504040204" pitchFamily="34" charset="0"/>
              </a:rPr>
              <a:t> ở </a:t>
            </a:r>
            <a:r>
              <a:rPr lang="en-US" dirty="0" err="1">
                <a:latin typeface="Tahoma" panose="020B0604030504040204" pitchFamily="34" charset="0"/>
                <a:ea typeface="Tahoma" panose="020B0604030504040204" pitchFamily="34" charset="0"/>
                <a:cs typeface="Tahoma" panose="020B0604030504040204" pitchFamily="34" charset="0"/>
              </a:rPr>
              <a:t>vùng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này</a:t>
            </a:r>
            <a:r>
              <a:rPr lang="en-US" dirty="0">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r>
              <a:rPr lang="vi-VN" dirty="0"/>
              <a:t>Nhóm </a:t>
            </a:r>
            <a:r>
              <a:rPr lang="vi-VN" b="1" dirty="0"/>
              <a:t>Class = 1</a:t>
            </a:r>
            <a:r>
              <a:rPr lang="vi-VN" dirty="0"/>
              <a:t> trải rộng hơn về phía giá trị cao, nghĩa là có nhiều trường hợp tiểu đường với chỉ số Insulin cao bất thường.</a:t>
            </a:r>
            <a:endParaRPr lang="en-US" dirty="0"/>
          </a:p>
          <a:p>
            <a:pPr marL="285750" indent="-285750">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71471C8A-08CE-3332-308A-09127C7DED21}"/>
              </a:ext>
            </a:extLst>
          </p:cNvPr>
          <p:cNvSpPr/>
          <p:nvPr/>
        </p:nvSpPr>
        <p:spPr>
          <a:xfrm>
            <a:off x="2039112" y="4800600"/>
            <a:ext cx="1453896" cy="10058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CCB67A27-80DE-0E22-03D3-1D35A96F4DBE}"/>
              </a:ext>
            </a:extLst>
          </p:cNvPr>
          <p:cNvCxnSpPr>
            <a:cxnSpLocks/>
            <a:stCxn id="7" idx="2"/>
            <a:endCxn id="11" idx="0"/>
          </p:cNvCxnSpPr>
          <p:nvPr/>
        </p:nvCxnSpPr>
        <p:spPr>
          <a:xfrm>
            <a:off x="2766060" y="4901184"/>
            <a:ext cx="726948" cy="6980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FAEE2A0-2AE0-8CE4-97B1-7502D159CFE7}"/>
              </a:ext>
            </a:extLst>
          </p:cNvPr>
          <p:cNvSpPr txBox="1"/>
          <p:nvPr/>
        </p:nvSpPr>
        <p:spPr>
          <a:xfrm>
            <a:off x="1160112" y="5599244"/>
            <a:ext cx="4665792" cy="1200329"/>
          </a:xfrm>
          <a:prstGeom prst="rect">
            <a:avLst/>
          </a:prstGeom>
          <a:noFill/>
          <a:ln>
            <a:solidFill>
              <a:srgbClr val="FF0000"/>
            </a:solidFill>
          </a:ln>
        </p:spPr>
        <p:txBody>
          <a:bodyPr wrap="square" rtlCol="0">
            <a:spAutoFit/>
          </a:bodyPr>
          <a:lstStyle/>
          <a:p>
            <a:r>
              <a:rPr lang="en-US" dirty="0" err="1">
                <a:latin typeface="Tahoma" panose="020B0604030504040204" pitchFamily="34" charset="0"/>
                <a:ea typeface="Tahoma" panose="020B0604030504040204" pitchFamily="34" charset="0"/>
                <a:cs typeface="Tahoma" panose="020B0604030504040204" pitchFamily="34" charset="0"/>
              </a:rPr>
              <a:t>Mức</a:t>
            </a:r>
            <a:r>
              <a:rPr lang="en-US" dirty="0">
                <a:latin typeface="Tahoma" panose="020B0604030504040204" pitchFamily="34" charset="0"/>
                <a:ea typeface="Tahoma" panose="020B0604030504040204" pitchFamily="34" charset="0"/>
                <a:cs typeface="Tahoma" panose="020B0604030504040204" pitchFamily="34" charset="0"/>
              </a:rPr>
              <a:t> Insulin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class 1 </a:t>
            </a:r>
            <a:r>
              <a:rPr lang="en-US" dirty="0" err="1">
                <a:latin typeface="Tahoma" panose="020B0604030504040204" pitchFamily="34" charset="0"/>
                <a:ea typeface="Tahoma" panose="020B0604030504040204" pitchFamily="34" charset="0"/>
                <a:cs typeface="Tahoma" panose="020B0604030504040204" pitchFamily="34" charset="0"/>
              </a:rPr>
              <a:t>tập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trung</a:t>
            </a:r>
            <a:r>
              <a:rPr lang="en-US" dirty="0">
                <a:latin typeface="Tahoma" panose="020B0604030504040204" pitchFamily="34" charset="0"/>
                <a:ea typeface="Tahoma" panose="020B0604030504040204" pitchFamily="34" charset="0"/>
                <a:cs typeface="Tahoma" panose="020B0604030504040204" pitchFamily="34" charset="0"/>
              </a:rPr>
              <a:t> ở </a:t>
            </a:r>
            <a:r>
              <a:rPr lang="en-US" dirty="0" err="1">
                <a:latin typeface="Tahoma" panose="020B0604030504040204" pitchFamily="34" charset="0"/>
                <a:ea typeface="Tahoma" panose="020B0604030504040204" pitchFamily="34" charset="0"/>
                <a:cs typeface="Tahoma" panose="020B0604030504040204" pitchFamily="34" charset="0"/>
              </a:rPr>
              <a:t>mức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cao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ngược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lại</a:t>
            </a:r>
            <a:r>
              <a:rPr lang="en-US" dirty="0">
                <a:latin typeface="Tahoma" panose="020B0604030504040204" pitchFamily="34" charset="0"/>
                <a:ea typeface="Tahoma" panose="020B0604030504040204" pitchFamily="34" charset="0"/>
                <a:cs typeface="Tahoma" panose="020B0604030504040204" pitchFamily="34" charset="0"/>
              </a:rPr>
              <a:t> class 0 </a:t>
            </a:r>
            <a:r>
              <a:rPr lang="en-US" dirty="0" err="1">
                <a:latin typeface="Tahoma" panose="020B0604030504040204" pitchFamily="34" charset="0"/>
                <a:ea typeface="Tahoma" panose="020B0604030504040204" pitchFamily="34" charset="0"/>
                <a:cs typeface="Tahoma" panose="020B0604030504040204" pitchFamily="34" charset="0"/>
              </a:rPr>
              <a:t>thì</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tập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trung</a:t>
            </a:r>
            <a:r>
              <a:rPr lang="en-US" dirty="0">
                <a:latin typeface="Tahoma" panose="020B0604030504040204" pitchFamily="34" charset="0"/>
                <a:ea typeface="Tahoma" panose="020B0604030504040204" pitchFamily="34" charset="0"/>
                <a:cs typeface="Tahoma" panose="020B0604030504040204" pitchFamily="34" charset="0"/>
              </a:rPr>
              <a:t> ở </a:t>
            </a:r>
            <a:r>
              <a:rPr lang="en-US" dirty="0" err="1">
                <a:latin typeface="Tahoma" panose="020B0604030504040204" pitchFamily="34" charset="0"/>
                <a:ea typeface="Tahoma" panose="020B0604030504040204" pitchFamily="34" charset="0"/>
                <a:cs typeface="Tahoma" panose="020B0604030504040204" pitchFamily="34" charset="0"/>
              </a:rPr>
              <a:t>mức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thấp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thấy</a:t>
            </a:r>
            <a:r>
              <a:rPr lang="en-US" dirty="0">
                <a:latin typeface="Tahoma" panose="020B0604030504040204" pitchFamily="34" charset="0"/>
                <a:ea typeface="Tahoma" panose="020B0604030504040204" pitchFamily="34" charset="0"/>
                <a:cs typeface="Tahoma" panose="020B0604030504040204" pitchFamily="34" charset="0"/>
              </a:rPr>
              <a:t> Insulin </a:t>
            </a:r>
            <a:r>
              <a:rPr lang="en-US" dirty="0" err="1">
                <a:latin typeface="Tahoma" panose="020B0604030504040204" pitchFamily="34" charset="0"/>
                <a:ea typeface="Tahoma" panose="020B0604030504040204" pitchFamily="34" charset="0"/>
                <a:cs typeface="Tahoma" panose="020B0604030504040204" pitchFamily="34" charset="0"/>
              </a:rPr>
              <a:t>cũng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đặc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điểm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quan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trọng</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23075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C1A1-4EC4-DF92-D875-D300D34A7DDE}"/>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Phân</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tích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đa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biến</a:t>
            </a:r>
            <a:endParaRPr lang="en-US" dirty="0">
              <a:latin typeface="Cascadia Code SemiBold" panose="020B0609020000020004" pitchFamily="49" charset="0"/>
              <a:cs typeface="Cascadia Code SemiBold" panose="020B0609020000020004" pitchFamily="49" charset="0"/>
            </a:endParaRPr>
          </a:p>
        </p:txBody>
      </p:sp>
      <p:pic>
        <p:nvPicPr>
          <p:cNvPr id="5" name="Picture 4">
            <a:extLst>
              <a:ext uri="{FF2B5EF4-FFF2-40B4-BE49-F238E27FC236}">
                <a16:creationId xmlns:a16="http://schemas.microsoft.com/office/drawing/2014/main" id="{799238C7-14E1-8E89-7924-5F8B521B106D}"/>
              </a:ext>
            </a:extLst>
          </p:cNvPr>
          <p:cNvPicPr>
            <a:picLocks noChangeAspect="1"/>
          </p:cNvPicPr>
          <p:nvPr/>
        </p:nvPicPr>
        <p:blipFill>
          <a:blip r:embed="rId2"/>
          <a:stretch>
            <a:fillRect/>
          </a:stretch>
        </p:blipFill>
        <p:spPr>
          <a:xfrm>
            <a:off x="581192" y="1965960"/>
            <a:ext cx="3977562" cy="2926080"/>
          </a:xfrm>
          <a:prstGeom prst="rect">
            <a:avLst/>
          </a:prstGeom>
        </p:spPr>
      </p:pic>
      <p:sp>
        <p:nvSpPr>
          <p:cNvPr id="6" name="TextBox 5">
            <a:extLst>
              <a:ext uri="{FF2B5EF4-FFF2-40B4-BE49-F238E27FC236}">
                <a16:creationId xmlns:a16="http://schemas.microsoft.com/office/drawing/2014/main" id="{65F0DA25-C60E-2123-CE1A-6AFDB9081D43}"/>
              </a:ext>
            </a:extLst>
          </p:cNvPr>
          <p:cNvSpPr txBox="1"/>
          <p:nvPr/>
        </p:nvSpPr>
        <p:spPr>
          <a:xfrm>
            <a:off x="5596128" y="2368296"/>
            <a:ext cx="6014680" cy="3416320"/>
          </a:xfrm>
          <a:prstGeom prst="rect">
            <a:avLst/>
          </a:prstGeom>
          <a:noFill/>
        </p:spPr>
        <p:txBody>
          <a:bodyPr wrap="square" rtlCol="0">
            <a:spAutoFit/>
          </a:bodyPr>
          <a:lstStyle/>
          <a:p>
            <a:pPr marL="285750" indent="-285750">
              <a:buFont typeface="Arial" panose="020B0604020202020204" pitchFamily="34" charset="0"/>
              <a:buChar char="•"/>
            </a:pPr>
            <a:r>
              <a:rPr lang="vi-VN" dirty="0">
                <a:latin typeface="Tahoma" panose="020B0604030504040204" pitchFamily="34" charset="0"/>
                <a:ea typeface="Tahoma" panose="020B0604030504040204" pitchFamily="34" charset="0"/>
                <a:cs typeface="Tahoma" panose="020B0604030504040204" pitchFamily="34" charset="0"/>
              </a:rPr>
              <a:t>Sự phân bố BMI có xu hướng tập trung ở mức </a:t>
            </a:r>
            <a:r>
              <a:rPr lang="en-US" b="1" dirty="0" err="1">
                <a:latin typeface="Tahoma" panose="020B0604030504040204" pitchFamily="34" charset="0"/>
                <a:ea typeface="Tahoma" panose="020B0604030504040204" pitchFamily="34" charset="0"/>
                <a:cs typeface="Tahoma" panose="020B0604030504040204" pitchFamily="34" charset="0"/>
              </a:rPr>
              <a:t>thấp</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hơn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với</a:t>
            </a:r>
            <a:r>
              <a:rPr lang="en-US" dirty="0">
                <a:latin typeface="Tahoma" panose="020B0604030504040204" pitchFamily="34" charset="0"/>
                <a:ea typeface="Tahoma" panose="020B0604030504040204" pitchFamily="34" charset="0"/>
                <a:cs typeface="Tahoma" panose="020B0604030504040204" pitchFamily="34" charset="0"/>
              </a:rPr>
              <a:t> class = 0 </a:t>
            </a:r>
            <a:r>
              <a:rPr lang="en-US" dirty="0" err="1">
                <a:latin typeface="Tahoma" panose="020B0604030504040204" pitchFamily="34" charset="0"/>
                <a:ea typeface="Tahoma" panose="020B0604030504040204" pitchFamily="34" charset="0"/>
                <a:cs typeface="Tahoma" panose="020B0604030504040204" pitchFamily="34" charset="0"/>
              </a:rPr>
              <a:t>trong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khoản</a:t>
            </a:r>
            <a:r>
              <a:rPr lang="en-US" dirty="0">
                <a:latin typeface="Tahoma" panose="020B0604030504040204" pitchFamily="34" charset="0"/>
                <a:ea typeface="Tahoma" panose="020B0604030504040204" pitchFamily="34" charset="0"/>
                <a:cs typeface="Tahoma" panose="020B0604030504040204" pitchFamily="34" charset="0"/>
              </a:rPr>
              <a:t> 10 – 30.</a:t>
            </a: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Ở class = 1, BMI </a:t>
            </a:r>
            <a:r>
              <a:rPr lang="en-US" dirty="0" err="1">
                <a:latin typeface="Tahoma" panose="020B0604030504040204" pitchFamily="34" charset="0"/>
                <a:ea typeface="Tahoma" panose="020B0604030504040204" pitchFamily="34" charset="0"/>
                <a:cs typeface="Tahoma" panose="020B0604030504040204" pitchFamily="34" charset="0"/>
              </a:rPr>
              <a:t>phân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bố</a:t>
            </a:r>
            <a:r>
              <a:rPr lang="en-US" dirty="0">
                <a:latin typeface="Tahoma" panose="020B0604030504040204" pitchFamily="34" charset="0"/>
                <a:ea typeface="Tahoma" panose="020B0604030504040204" pitchFamily="34" charset="0"/>
                <a:cs typeface="Tahoma" panose="020B0604030504040204" pitchFamily="34" charset="0"/>
              </a:rPr>
              <a:t> ở </a:t>
            </a:r>
            <a:r>
              <a:rPr lang="en-US" dirty="0" err="1">
                <a:latin typeface="Tahoma" panose="020B0604030504040204" pitchFamily="34" charset="0"/>
                <a:ea typeface="Tahoma" panose="020B0604030504040204" pitchFamily="34" charset="0"/>
                <a:cs typeface="Tahoma" panose="020B0604030504040204" pitchFamily="34" charset="0"/>
              </a:rPr>
              <a:t>mức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cao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từ</a:t>
            </a:r>
            <a:r>
              <a:rPr lang="en-US" dirty="0">
                <a:latin typeface="Tahoma" panose="020B0604030504040204" pitchFamily="34" charset="0"/>
                <a:ea typeface="Tahoma" panose="020B0604030504040204" pitchFamily="34" charset="0"/>
                <a:cs typeface="Tahoma" panose="020B0604030504040204" pitchFamily="34" charset="0"/>
              </a:rPr>
              <a:t> &gt; 30.</a:t>
            </a:r>
          </a:p>
          <a:p>
            <a:pPr marL="285750" indent="-285750">
              <a:buFont typeface="Arial" panose="020B0604020202020204" pitchFamily="34" charset="0"/>
              <a:buChar char="•"/>
            </a:pPr>
            <a:r>
              <a:rPr lang="vi-VN" dirty="0"/>
              <a:t>Ở các mức BMI cực cao (khoảng 35 trở lên), hầu hết các quan sát đều thuộc về nhóm mắc bệnh (</a:t>
            </a:r>
            <a:r>
              <a:rPr lang="vi-VN" b="1" dirty="0"/>
              <a:t>Class 1</a:t>
            </a:r>
            <a:r>
              <a:rPr lang="vi-VN" dirty="0"/>
              <a:t>), chứng minh mối liên hệ chặt chẽ giữa mức độ béo phì nghiêm trọng và nguy cơ mắc tiểu đường.</a:t>
            </a:r>
            <a:endParaRPr lang="en-US" dirty="0"/>
          </a:p>
          <a:p>
            <a:pPr marL="285750" indent="-285750">
              <a:buFont typeface="Arial" panose="020B0604020202020204" pitchFamily="34" charset="0"/>
              <a:buChar char="•"/>
            </a:pPr>
            <a:r>
              <a:rPr lang="vi-VN" b="1" dirty="0"/>
              <a:t>BMI là yếu tố nguy cơ mạnh:</a:t>
            </a:r>
            <a:r>
              <a:rPr lang="vi-VN" dirty="0"/>
              <a:t> Phân phối BMI của nhóm mắc tiểu đường (</a:t>
            </a:r>
            <a:r>
              <a:rPr lang="vi-VN" b="1" dirty="0"/>
              <a:t>Class 1</a:t>
            </a:r>
            <a:r>
              <a:rPr lang="vi-VN" dirty="0"/>
              <a:t> - cam) </a:t>
            </a:r>
            <a:r>
              <a:rPr lang="vi-VN" b="1" dirty="0"/>
              <a:t>lệch rõ ràng sang phải</a:t>
            </a:r>
            <a:r>
              <a:rPr lang="vi-VN" dirty="0"/>
              <a:t> (có giá trị cao hơn) so với nhóm không mắc bệnh (</a:t>
            </a:r>
            <a:r>
              <a:rPr lang="vi-VN" b="1" dirty="0"/>
              <a:t>Class 0</a:t>
            </a:r>
            <a:r>
              <a:rPr lang="vi-VN" dirty="0"/>
              <a:t> - xanh).</a:t>
            </a: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A75CC47D-99BD-686A-FC2F-E24FA5FABAF2}"/>
              </a:ext>
            </a:extLst>
          </p:cNvPr>
          <p:cNvSpPr/>
          <p:nvPr/>
        </p:nvSpPr>
        <p:spPr>
          <a:xfrm>
            <a:off x="2587752" y="3081528"/>
            <a:ext cx="1737360" cy="14264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7594BA91-0C0E-B6A8-325C-3AFE98BAE093}"/>
              </a:ext>
            </a:extLst>
          </p:cNvPr>
          <p:cNvCxnSpPr>
            <a:cxnSpLocks/>
            <a:stCxn id="7" idx="3"/>
          </p:cNvCxnSpPr>
          <p:nvPr/>
        </p:nvCxnSpPr>
        <p:spPr>
          <a:xfrm flipV="1">
            <a:off x="4325112" y="3355848"/>
            <a:ext cx="1344168" cy="4389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7137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5A578-F104-F4C7-5E11-5D5532A127C6}"/>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PHân</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tích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đa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biến</a:t>
            </a:r>
            <a:endParaRPr lang="en-US" dirty="0">
              <a:latin typeface="Cascadia Code SemiBold" panose="020B0609020000020004" pitchFamily="49" charset="0"/>
              <a:cs typeface="Cascadia Code SemiBold" panose="020B0609020000020004" pitchFamily="49" charset="0"/>
            </a:endParaRPr>
          </a:p>
        </p:txBody>
      </p:sp>
      <p:pic>
        <p:nvPicPr>
          <p:cNvPr id="5" name="Picture 4">
            <a:extLst>
              <a:ext uri="{FF2B5EF4-FFF2-40B4-BE49-F238E27FC236}">
                <a16:creationId xmlns:a16="http://schemas.microsoft.com/office/drawing/2014/main" id="{8E85247C-0FA1-0ECE-EFC6-41724837F34D}"/>
              </a:ext>
            </a:extLst>
          </p:cNvPr>
          <p:cNvPicPr>
            <a:picLocks noChangeAspect="1"/>
          </p:cNvPicPr>
          <p:nvPr/>
        </p:nvPicPr>
        <p:blipFill>
          <a:blip r:embed="rId2"/>
          <a:stretch>
            <a:fillRect/>
          </a:stretch>
        </p:blipFill>
        <p:spPr>
          <a:xfrm>
            <a:off x="581192" y="1965960"/>
            <a:ext cx="4031823" cy="2926080"/>
          </a:xfrm>
          <a:prstGeom prst="rect">
            <a:avLst/>
          </a:prstGeom>
        </p:spPr>
      </p:pic>
      <p:sp>
        <p:nvSpPr>
          <p:cNvPr id="6" name="TextBox 5">
            <a:extLst>
              <a:ext uri="{FF2B5EF4-FFF2-40B4-BE49-F238E27FC236}">
                <a16:creationId xmlns:a16="http://schemas.microsoft.com/office/drawing/2014/main" id="{898643A7-97B1-4DCC-1806-6DDB63D9BDA3}"/>
              </a:ext>
            </a:extLst>
          </p:cNvPr>
          <p:cNvSpPr txBox="1"/>
          <p:nvPr/>
        </p:nvSpPr>
        <p:spPr>
          <a:xfrm>
            <a:off x="5541264" y="2304288"/>
            <a:ext cx="5577840" cy="3693319"/>
          </a:xfrm>
          <a:prstGeom prst="rect">
            <a:avLst/>
          </a:prstGeom>
          <a:noFill/>
        </p:spPr>
        <p:txBody>
          <a:bodyPr wrap="square" rtlCol="0">
            <a:spAutoFit/>
          </a:bodyPr>
          <a:lstStyle/>
          <a:p>
            <a:pPr marL="285750" indent="-285750">
              <a:buFont typeface="Arial" panose="020B0604020202020204" pitchFamily="34" charset="0"/>
              <a:buChar char="•"/>
            </a:pPr>
            <a:r>
              <a:rPr lang="vi-VN" dirty="0"/>
              <a:t>Cả hai nhóm đều có sự phân phối </a:t>
            </a:r>
            <a:r>
              <a:rPr lang="vi-VN" b="1" dirty="0"/>
              <a:t>lệch phải mạnh</a:t>
            </a:r>
            <a:r>
              <a:rPr lang="vi-VN" dirty="0"/>
              <a:t> (most data concentrated at lower values). Điều này cho thấy đa số người trong tập dữ liệu có giá trị phả hệ thấp.</a:t>
            </a:r>
            <a:endParaRPr lang="en-US" dirty="0"/>
          </a:p>
          <a:p>
            <a:pPr marL="285750" indent="-285750">
              <a:buFont typeface="Arial" panose="020B0604020202020204" pitchFamily="34" charset="0"/>
              <a:buChar char="•"/>
            </a:pPr>
            <a:r>
              <a:rPr lang="en-US" dirty="0" err="1">
                <a:latin typeface="Tahoma" panose="020B0604030504040204" pitchFamily="34" charset="0"/>
                <a:ea typeface="Tahoma" panose="020B0604030504040204" pitchFamily="34" charset="0"/>
                <a:cs typeface="Tahoma" panose="020B0604030504040204" pitchFamily="34" charset="0"/>
              </a:rPr>
              <a:t>Sự</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phân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phối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hai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nhóm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chồng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lấn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lên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nhau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rất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nhiều</a:t>
            </a:r>
            <a:r>
              <a:rPr lang="en-US" dirty="0">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r>
              <a:rPr lang="vi-VN" dirty="0"/>
              <a:t>Giá trị </a:t>
            </a:r>
            <a:r>
              <a:rPr lang="vi-VN" b="1" dirty="0"/>
              <a:t>DiabetesPedigreeFunction càng cao</a:t>
            </a:r>
            <a:r>
              <a:rPr lang="vi-VN" dirty="0"/>
              <a:t> (nghĩa là tiền sử gia đình mắc bệnh tiểu đường càng mạnh), </a:t>
            </a:r>
            <a:r>
              <a:rPr lang="vi-VN" b="1" dirty="0"/>
              <a:t>tỷ lệ mắc bệnh tiểu đường càng có xu hướng tăng</a:t>
            </a:r>
            <a:r>
              <a:rPr lang="vi-VN" dirty="0"/>
              <a:t> (đường cam kéo dài hơn). Đây là một yếu tố dự báo có ý nghĩa, mặc dù không mạnh mẽ bằng BMI hay Glucose.</a:t>
            </a: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01250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F9654-0424-DA99-C330-52749E8F1515}"/>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Phân</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tích</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đa</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biến</a:t>
            </a:r>
            <a:endParaRPr lang="en-US" dirty="0">
              <a:latin typeface="Cascadia Code SemiBold" panose="020B0609020000020004" pitchFamily="49" charset="0"/>
              <a:cs typeface="Cascadia Code SemiBold" panose="020B0609020000020004" pitchFamily="49" charset="0"/>
            </a:endParaRPr>
          </a:p>
        </p:txBody>
      </p:sp>
      <p:pic>
        <p:nvPicPr>
          <p:cNvPr id="5" name="Picture 4">
            <a:extLst>
              <a:ext uri="{FF2B5EF4-FFF2-40B4-BE49-F238E27FC236}">
                <a16:creationId xmlns:a16="http://schemas.microsoft.com/office/drawing/2014/main" id="{3BE3DC7C-BE27-0229-8ED4-6B7D8A0F6F75}"/>
              </a:ext>
            </a:extLst>
          </p:cNvPr>
          <p:cNvPicPr>
            <a:picLocks noChangeAspect="1"/>
          </p:cNvPicPr>
          <p:nvPr/>
        </p:nvPicPr>
        <p:blipFill>
          <a:blip r:embed="rId2"/>
          <a:stretch>
            <a:fillRect/>
          </a:stretch>
        </p:blipFill>
        <p:spPr>
          <a:xfrm>
            <a:off x="581192" y="1965960"/>
            <a:ext cx="4031823" cy="2926080"/>
          </a:xfrm>
          <a:prstGeom prst="rect">
            <a:avLst/>
          </a:prstGeom>
        </p:spPr>
      </p:pic>
      <p:sp>
        <p:nvSpPr>
          <p:cNvPr id="7" name="TextBox 6">
            <a:extLst>
              <a:ext uri="{FF2B5EF4-FFF2-40B4-BE49-F238E27FC236}">
                <a16:creationId xmlns:a16="http://schemas.microsoft.com/office/drawing/2014/main" id="{E4DB3470-7DEF-A23B-D8D6-02860C62228C}"/>
              </a:ext>
            </a:extLst>
          </p:cNvPr>
          <p:cNvSpPr txBox="1"/>
          <p:nvPr/>
        </p:nvSpPr>
        <p:spPr>
          <a:xfrm>
            <a:off x="5449824" y="2642616"/>
            <a:ext cx="6272784" cy="286232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Ở Class = 0, </a:t>
            </a:r>
            <a:r>
              <a:rPr lang="en-US" dirty="0" err="1">
                <a:latin typeface="Tahoma" panose="020B0604030504040204" pitchFamily="34" charset="0"/>
                <a:ea typeface="Tahoma" panose="020B0604030504040204" pitchFamily="34" charset="0"/>
                <a:cs typeface="Tahoma" panose="020B0604030504040204" pitchFamily="34" charset="0"/>
              </a:rPr>
              <a:t>phân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bố</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tập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trung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chủ</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yếu</a:t>
            </a:r>
            <a:r>
              <a:rPr lang="en-US" dirty="0">
                <a:latin typeface="Tahoma" panose="020B0604030504040204" pitchFamily="34" charset="0"/>
                <a:ea typeface="Tahoma" panose="020B0604030504040204" pitchFamily="34" charset="0"/>
                <a:cs typeface="Tahoma" panose="020B0604030504040204" pitchFamily="34" charset="0"/>
              </a:rPr>
              <a:t> ở </a:t>
            </a:r>
            <a:r>
              <a:rPr lang="en-US" dirty="0" err="1">
                <a:latin typeface="Tahoma" panose="020B0604030504040204" pitchFamily="34" charset="0"/>
                <a:ea typeface="Tahoma" panose="020B0604030504040204" pitchFamily="34" charset="0"/>
                <a:cs typeface="Tahoma" panose="020B0604030504040204" pitchFamily="34" charset="0"/>
              </a:rPr>
              <a:t>nhóm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tuổi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từ</a:t>
            </a:r>
            <a:r>
              <a:rPr lang="en-US" dirty="0">
                <a:latin typeface="Tahoma" panose="020B0604030504040204" pitchFamily="34" charset="0"/>
                <a:ea typeface="Tahoma" panose="020B0604030504040204" pitchFamily="34" charset="0"/>
                <a:cs typeface="Tahoma" panose="020B0604030504040204" pitchFamily="34" charset="0"/>
              </a:rPr>
              <a:t> 20 </a:t>
            </a:r>
            <a:r>
              <a:rPr lang="en-US" dirty="0" err="1">
                <a:latin typeface="Tahoma" panose="020B0604030504040204" pitchFamily="34" charset="0"/>
                <a:ea typeface="Tahoma" panose="020B0604030504040204" pitchFamily="34" charset="0"/>
                <a:cs typeface="Tahoma" panose="020B0604030504040204" pitchFamily="34" charset="0"/>
              </a:rPr>
              <a:t>đến</a:t>
            </a:r>
            <a:r>
              <a:rPr lang="en-US" dirty="0">
                <a:latin typeface="Tahoma" panose="020B0604030504040204" pitchFamily="34" charset="0"/>
                <a:ea typeface="Tahoma" panose="020B0604030504040204" pitchFamily="34" charset="0"/>
                <a:cs typeface="Tahoma" panose="020B0604030504040204" pitchFamily="34" charset="0"/>
              </a:rPr>
              <a:t> 25, </a:t>
            </a:r>
            <a:r>
              <a:rPr lang="en-US" dirty="0" err="1">
                <a:latin typeface="Tahoma" panose="020B0604030504040204" pitchFamily="34" charset="0"/>
                <a:ea typeface="Tahoma" panose="020B0604030504040204" pitchFamily="34" charset="0"/>
                <a:cs typeface="Tahoma" panose="020B0604030504040204" pitchFamily="34" charset="0"/>
              </a:rPr>
              <a:t>số</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lượng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giảm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nhanh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chóng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độ</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tuổi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tăng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lên</a:t>
            </a:r>
            <a:r>
              <a:rPr lang="en-US" dirty="0">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r>
              <a:rPr lang="en-US" dirty="0">
                <a:latin typeface="Tahoma" panose="020B0604030504040204" pitchFamily="34" charset="0"/>
                <a:ea typeface="Tahoma" panose="020B0604030504040204" pitchFamily="34" charset="0"/>
                <a:cs typeface="Tahoma" panose="020B0604030504040204" pitchFamily="34" charset="0"/>
              </a:rPr>
              <a:t>Ở Class = 1, </a:t>
            </a:r>
            <a:r>
              <a:rPr lang="en-US" dirty="0" err="1">
                <a:latin typeface="Tahoma" panose="020B0604030504040204" pitchFamily="34" charset="0"/>
                <a:ea typeface="Tahoma" panose="020B0604030504040204" pitchFamily="34" charset="0"/>
                <a:cs typeface="Tahoma" panose="020B0604030504040204" pitchFamily="34" charset="0"/>
              </a:rPr>
              <a:t>phân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bố</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phẵng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trãi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rộng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hơn</a:t>
            </a:r>
            <a:r>
              <a:rPr lang="en-US" dirty="0">
                <a:latin typeface="Tahoma" panose="020B0604030504040204" pitchFamily="34" charset="0"/>
                <a:ea typeface="Tahoma" panose="020B0604030504040204" pitchFamily="34" charset="0"/>
                <a:cs typeface="Tahoma" panose="020B0604030504040204" pitchFamily="34" charset="0"/>
              </a:rPr>
              <a:t>. P</a:t>
            </a:r>
            <a:r>
              <a:rPr lang="vi-VN" dirty="0"/>
              <a:t>hân bố </a:t>
            </a:r>
            <a:r>
              <a:rPr lang="vi-VN" b="1" dirty="0"/>
              <a:t>đồng đều hơn</a:t>
            </a:r>
            <a:r>
              <a:rPr lang="vi-VN" dirty="0"/>
              <a:t> ở các nhóm tuổi lớn hơn (30 đến 60).</a:t>
            </a:r>
            <a:endParaRPr lang="en-US" dirty="0"/>
          </a:p>
          <a:p>
            <a:r>
              <a:rPr lang="vi-VN" dirty="0"/>
              <a:t>Nguy cơ mắc bệnh tiểu đường </a:t>
            </a:r>
            <a:r>
              <a:rPr lang="vi-VN" b="1" dirty="0"/>
              <a:t>tăng lên theo tuổi tác</a:t>
            </a:r>
            <a:r>
              <a:rPr lang="vi-VN" dirty="0"/>
              <a:t>. Tập dữ liệu cho thấy bệnh tiểu đường phổ biến hơn ở nhóm người </a:t>
            </a:r>
            <a:r>
              <a:rPr lang="vi-VN" b="1" dirty="0"/>
              <a:t>trung niên và cao niên</a:t>
            </a:r>
            <a:r>
              <a:rPr lang="vi-VN" dirty="0"/>
              <a:t>, trong khi nhóm tuổi trẻ </a:t>
            </a:r>
            <a:r>
              <a:rPr lang="vi-VN" b="1" dirty="0"/>
              <a:t>(20-25)</a:t>
            </a:r>
            <a:r>
              <a:rPr lang="vi-VN" dirty="0"/>
              <a:t> có tỷ lệ không mắc bệnh cao nhất. Tuổi là một </a:t>
            </a:r>
            <a:r>
              <a:rPr lang="vi-VN" b="1" dirty="0"/>
              <a:t>yếu tố dự báo quan trọng</a:t>
            </a:r>
            <a:r>
              <a:rPr lang="vi-VN" dirty="0"/>
              <a:t>.</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888864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A28DC-8257-91AE-BC9C-0BE279D937F5}"/>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Chuẩn</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bị</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dữ</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liệu</a:t>
            </a:r>
            <a:endParaRPr lang="en-US" dirty="0">
              <a:latin typeface="Cascadia Code SemiBold" panose="020B0609020000020004" pitchFamily="49" charset="0"/>
              <a:cs typeface="Cascadia Code SemiBold" panose="020B0609020000020004" pitchFamily="49" charset="0"/>
            </a:endParaRPr>
          </a:p>
        </p:txBody>
      </p:sp>
      <p:sp>
        <p:nvSpPr>
          <p:cNvPr id="3" name="Text Placeholder 2">
            <a:extLst>
              <a:ext uri="{FF2B5EF4-FFF2-40B4-BE49-F238E27FC236}">
                <a16:creationId xmlns:a16="http://schemas.microsoft.com/office/drawing/2014/main" id="{08197B3C-451B-C572-BEE0-5FB94772DC6E}"/>
              </a:ext>
            </a:extLst>
          </p:cNvPr>
          <p:cNvSpPr>
            <a:spLocks noGrp="1"/>
          </p:cNvSpPr>
          <p:nvPr>
            <p:ph type="body" idx="1"/>
          </p:nvPr>
        </p:nvSpPr>
        <p:spPr/>
        <p:txBody>
          <a:bodyPr/>
          <a:lstStyle/>
          <a:p>
            <a:r>
              <a:rPr lang="en-US" dirty="0">
                <a:latin typeface="Cascadia Code SemiBold" panose="020B0609020000020004" pitchFamily="49" charset="0"/>
                <a:cs typeface="Cascadia Code SemiBold" panose="020B0609020000020004" pitchFamily="49" charset="0"/>
              </a:rPr>
              <a:t>Data preprocessing</a:t>
            </a:r>
          </a:p>
        </p:txBody>
      </p:sp>
    </p:spTree>
    <p:extLst>
      <p:ext uri="{BB962C8B-B14F-4D97-AF65-F5344CB8AC3E}">
        <p14:creationId xmlns:p14="http://schemas.microsoft.com/office/powerpoint/2010/main" val="2524187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A7545-4846-894D-095B-7F3EAA689BD5}"/>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Xử</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lý</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mẫu</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bất</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thường</a:t>
            </a:r>
            <a:endParaRPr lang="en-US" dirty="0">
              <a:latin typeface="Cascadia Code SemiBold" panose="020B0609020000020004" pitchFamily="49" charset="0"/>
              <a:cs typeface="Cascadia Code SemiBold" panose="020B0609020000020004" pitchFamily="49" charset="0"/>
            </a:endParaRPr>
          </a:p>
        </p:txBody>
      </p:sp>
      <p:sp>
        <p:nvSpPr>
          <p:cNvPr id="3" name="Content Placeholder 2">
            <a:extLst>
              <a:ext uri="{FF2B5EF4-FFF2-40B4-BE49-F238E27FC236}">
                <a16:creationId xmlns:a16="http://schemas.microsoft.com/office/drawing/2014/main" id="{BB906CAD-9F44-8FC0-FF96-D090D940619D}"/>
              </a:ext>
            </a:extLst>
          </p:cNvPr>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Các </a:t>
            </a:r>
            <a:r>
              <a:rPr lang="en-US" dirty="0" err="1">
                <a:latin typeface="Tahoma" panose="020B0604030504040204" pitchFamily="34" charset="0"/>
                <a:ea typeface="Tahoma" panose="020B0604030504040204" pitchFamily="34" charset="0"/>
                <a:cs typeface="Tahoma" panose="020B0604030504040204" pitchFamily="34" charset="0"/>
              </a:rPr>
              <a:t>mẫu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bất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thường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trong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này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trị</a:t>
            </a:r>
            <a:r>
              <a:rPr lang="en-US" dirty="0">
                <a:latin typeface="Tahoma" panose="020B0604030504040204" pitchFamily="34" charset="0"/>
                <a:ea typeface="Tahoma" panose="020B0604030504040204" pitchFamily="34" charset="0"/>
                <a:cs typeface="Tahoma" panose="020B0604030504040204" pitchFamily="34" charset="0"/>
              </a:rPr>
              <a:t> 0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cột</a:t>
            </a:r>
            <a:r>
              <a:rPr lang="en-US" dirty="0">
                <a:latin typeface="Tahoma" panose="020B0604030504040204" pitchFamily="34" charset="0"/>
                <a:ea typeface="Tahoma" panose="020B0604030504040204" pitchFamily="34" charset="0"/>
                <a:cs typeface="Tahoma" panose="020B0604030504040204" pitchFamily="34" charset="0"/>
              </a:rPr>
              <a:t>: Glucose, Insulin, </a:t>
            </a:r>
            <a:r>
              <a:rPr lang="en-US" dirty="0" err="1">
                <a:latin typeface="Tahoma" panose="020B0604030504040204" pitchFamily="34" charset="0"/>
                <a:ea typeface="Tahoma" panose="020B0604030504040204" pitchFamily="34" charset="0"/>
                <a:cs typeface="Tahoma" panose="020B0604030504040204" pitchFamily="34" charset="0"/>
              </a:rPr>
              <a:t>BloodPresure</a:t>
            </a:r>
            <a:r>
              <a:rPr lang="en-US" dirty="0">
                <a:latin typeface="Tahoma" panose="020B0604030504040204" pitchFamily="34" charset="0"/>
                <a:ea typeface="Tahoma" panose="020B0604030504040204" pitchFamily="34" charset="0"/>
                <a:cs typeface="Tahoma" panose="020B0604030504040204" pitchFamily="34" charset="0"/>
              </a:rPr>
              <a:t>, BMI, </a:t>
            </a:r>
            <a:r>
              <a:rPr lang="en-US" dirty="0" err="1">
                <a:latin typeface="Tahoma" panose="020B0604030504040204" pitchFamily="34" charset="0"/>
                <a:ea typeface="Tahoma" panose="020B0604030504040204" pitchFamily="34" charset="0"/>
                <a:cs typeface="Tahoma" panose="020B0604030504040204" pitchFamily="34" charset="0"/>
              </a:rPr>
              <a:t>SkinThickness</a:t>
            </a:r>
            <a:r>
              <a:rPr lang="en-US" dirty="0">
                <a:latin typeface="Tahoma" panose="020B0604030504040204" pitchFamily="34" charset="0"/>
                <a:ea typeface="Tahoma" panose="020B0604030504040204" pitchFamily="34" charset="0"/>
                <a:cs typeface="Tahoma" panose="020B0604030504040204" pitchFamily="34" charset="0"/>
              </a:rPr>
              <a:t>.</a:t>
            </a:r>
          </a:p>
          <a:p>
            <a:r>
              <a:rPr lang="en-US" dirty="0" err="1">
                <a:latin typeface="Tahoma" panose="020B0604030504040204" pitchFamily="34" charset="0"/>
                <a:ea typeface="Tahoma" panose="020B0604030504040204" pitchFamily="34" charset="0"/>
                <a:cs typeface="Tahoma" panose="020B0604030504040204" pitchFamily="34" charset="0"/>
              </a:rPr>
              <a:t>Trước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tiên</a:t>
            </a:r>
            <a:r>
              <a:rPr lang="en-US" dirty="0">
                <a:latin typeface="Tahoma" panose="020B0604030504040204" pitchFamily="34" charset="0"/>
                <a:ea typeface="Tahoma" panose="020B0604030504040204" pitchFamily="34" charset="0"/>
                <a:cs typeface="Tahoma" panose="020B0604030504040204" pitchFamily="34" charset="0"/>
              </a:rPr>
              <a:t> ta </a:t>
            </a:r>
            <a:r>
              <a:rPr lang="en-US" dirty="0" err="1">
                <a:latin typeface="Tahoma" panose="020B0604030504040204" pitchFamily="34" charset="0"/>
                <a:ea typeface="Tahoma" panose="020B0604030504040204" pitchFamily="34" charset="0"/>
                <a:cs typeface="Tahoma" panose="020B0604030504040204" pitchFamily="34" charset="0"/>
              </a:rPr>
              <a:t>cần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thay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trị</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bằng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trị</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NaN</a:t>
            </a:r>
            <a:r>
              <a:rPr lang="en-US" dirty="0">
                <a:latin typeface="Tahoma" panose="020B0604030504040204" pitchFamily="34" charset="0"/>
                <a:ea typeface="Tahoma" panose="020B0604030504040204" pitchFamily="34" charset="0"/>
                <a:cs typeface="Tahoma" panose="020B0604030504040204" pitchFamily="34" charset="0"/>
              </a:rPr>
              <a:t>.</a:t>
            </a:r>
          </a:p>
          <a:p>
            <a:r>
              <a:rPr lang="en-US" dirty="0">
                <a:latin typeface="Tahoma" panose="020B0604030504040204" pitchFamily="34" charset="0"/>
                <a:ea typeface="Tahoma" panose="020B0604030504040204" pitchFamily="34" charset="0"/>
                <a:cs typeface="Tahoma" panose="020B0604030504040204" pitchFamily="34" charset="0"/>
              </a:rPr>
              <a:t>Phương </a:t>
            </a:r>
            <a:r>
              <a:rPr lang="en-US" dirty="0" err="1">
                <a:latin typeface="Tahoma" panose="020B0604030504040204" pitchFamily="34" charset="0"/>
                <a:ea typeface="Tahoma" panose="020B0604030504040204" pitchFamily="34" charset="0"/>
                <a:cs typeface="Tahoma" panose="020B0604030504040204" pitchFamily="34" charset="0"/>
              </a:rPr>
              <a:t>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xử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ta </a:t>
            </a:r>
            <a:r>
              <a:rPr lang="en-US" dirty="0" err="1">
                <a:latin typeface="Tahoma" panose="020B0604030504040204" pitchFamily="34" charset="0"/>
                <a:ea typeface="Tahoma" panose="020B0604030504040204" pitchFamily="34" charset="0"/>
                <a:cs typeface="Tahoma" panose="020B0604030504040204" pitchFamily="34" charset="0"/>
              </a:rPr>
              <a:t>thay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vào</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trị</a:t>
            </a:r>
            <a:r>
              <a:rPr lang="en-US" dirty="0">
                <a:latin typeface="Tahoma" panose="020B0604030504040204" pitchFamily="34" charset="0"/>
                <a:ea typeface="Tahoma" panose="020B0604030504040204" pitchFamily="34" charset="0"/>
                <a:cs typeface="Tahoma" panose="020B0604030504040204" pitchFamily="34" charset="0"/>
              </a:rPr>
              <a:t> median </a:t>
            </a:r>
            <a:r>
              <a:rPr lang="en-US" dirty="0" err="1">
                <a:latin typeface="Tahoma" panose="020B0604030504040204" pitchFamily="34" charset="0"/>
                <a:ea typeface="Tahoma" panose="020B0604030504040204" pitchFamily="34" charset="0"/>
                <a:cs typeface="Tahoma" panose="020B0604030504040204" pitchFamily="34" charset="0"/>
              </a:rPr>
              <a:t>của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từng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cột</a:t>
            </a:r>
            <a:r>
              <a:rPr lang="en-US"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623794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9CBA3-6E57-CAFF-E508-2E8DBC59F8E8}"/>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Giới</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thiệu</a:t>
            </a:r>
            <a:endParaRPr lang="en-US" dirty="0">
              <a:latin typeface="Cascadia Code SemiBold" panose="020B0609020000020004" pitchFamily="49" charset="0"/>
              <a:cs typeface="Cascadia Code SemiBold" panose="020B0609020000020004" pitchFamily="49" charset="0"/>
            </a:endParaRPr>
          </a:p>
        </p:txBody>
      </p:sp>
      <p:sp>
        <p:nvSpPr>
          <p:cNvPr id="3" name="Content Placeholder 2">
            <a:extLst>
              <a:ext uri="{FF2B5EF4-FFF2-40B4-BE49-F238E27FC236}">
                <a16:creationId xmlns:a16="http://schemas.microsoft.com/office/drawing/2014/main" id="{B3343036-ACEE-10D7-E59F-4DB0623A84C6}"/>
              </a:ext>
            </a:extLst>
          </p:cNvPr>
          <p:cNvSpPr>
            <a:spLocks noGrp="1"/>
          </p:cNvSpPr>
          <p:nvPr>
            <p:ph idx="1"/>
          </p:nvPr>
        </p:nvSpPr>
        <p:spPr/>
        <p:txBody>
          <a:bodyPr/>
          <a:lstStyle/>
          <a:p>
            <a:pPr marL="0" indent="0">
              <a:buNone/>
            </a:pPr>
            <a:r>
              <a:rPr lang="en-US" b="1" dirty="0">
                <a:latin typeface="Tahoma" panose="020B0604030504040204" pitchFamily="34" charset="0"/>
                <a:ea typeface="Tahoma" panose="020B0604030504040204" pitchFamily="34" charset="0"/>
                <a:cs typeface="Tahoma" panose="020B0604030504040204" pitchFamily="34" charset="0"/>
              </a:rPr>
              <a:t>Định </a:t>
            </a:r>
            <a:r>
              <a:rPr lang="en-US" b="1" dirty="0" err="1">
                <a:latin typeface="Tahoma" panose="020B0604030504040204" pitchFamily="34" charset="0"/>
                <a:ea typeface="Tahoma" panose="020B0604030504040204" pitchFamily="34" charset="0"/>
                <a:cs typeface="Tahoma" panose="020B0604030504040204" pitchFamily="34" charset="0"/>
              </a:rPr>
              <a:t>nghĩa</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cốt</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lõi</a:t>
            </a:r>
            <a:r>
              <a:rPr lang="en-US" b="1" dirty="0">
                <a:latin typeface="Tahoma" panose="020B0604030504040204" pitchFamily="34" charset="0"/>
                <a:ea typeface="Tahoma" panose="020B0604030504040204" pitchFamily="34" charset="0"/>
                <a:cs typeface="Tahoma" panose="020B0604030504040204" pitchFamily="34" charset="0"/>
              </a:rPr>
              <a:t>.</a:t>
            </a:r>
          </a:p>
          <a:p>
            <a:r>
              <a:rPr lang="en-US" dirty="0">
                <a:latin typeface="Tahoma" panose="020B0604030504040204" pitchFamily="34" charset="0"/>
                <a:ea typeface="Tahoma" panose="020B0604030504040204" pitchFamily="34" charset="0"/>
                <a:cs typeface="Tahoma" panose="020B0604030504040204" pitchFamily="34" charset="0"/>
              </a:rPr>
              <a:t>DM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rối</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loạn</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chuyển</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hóa</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đa</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nguyên</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nhân</a:t>
            </a:r>
            <a:r>
              <a:rPr lang="en-US" dirty="0">
                <a:latin typeface="Tahoma" panose="020B0604030504040204" pitchFamily="34" charset="0"/>
                <a:ea typeface="Tahoma" panose="020B0604030504040204" pitchFamily="34" charset="0"/>
                <a:cs typeface="Tahoma" panose="020B0604030504040204" pitchFamily="34" charset="0"/>
              </a:rPr>
              <a:t> (metabolic disorder of multiple </a:t>
            </a:r>
            <a:r>
              <a:rPr lang="en-US" dirty="0" err="1">
                <a:latin typeface="Tahoma" panose="020B0604030504040204" pitchFamily="34" charset="0"/>
                <a:ea typeface="Tahoma" panose="020B0604030504040204" pitchFamily="34" charset="0"/>
                <a:cs typeface="Tahoma" panose="020B0604030504040204" pitchFamily="34" charset="0"/>
              </a:rPr>
              <a:t>aetiology</a:t>
            </a:r>
            <a:r>
              <a:rPr lang="en-US" dirty="0">
                <a:latin typeface="Tahoma" panose="020B0604030504040204" pitchFamily="34" charset="0"/>
                <a:ea typeface="Tahoma" panose="020B0604030504040204" pitchFamily="34" charset="0"/>
                <a:cs typeface="Tahoma" panose="020B0604030504040204" pitchFamily="34" charset="0"/>
              </a:rPr>
              <a:t>).</a:t>
            </a:r>
          </a:p>
          <a:p>
            <a:r>
              <a:rPr lang="vi-VN" dirty="0">
                <a:latin typeface="Tahoma" panose="020B0604030504040204" pitchFamily="34" charset="0"/>
                <a:ea typeface="Tahoma" panose="020B0604030504040204" pitchFamily="34" charset="0"/>
                <a:cs typeface="Tahoma" panose="020B0604030504040204" pitchFamily="34" charset="0"/>
              </a:rPr>
              <a:t>Đặc trưng bởi tình trạng </a:t>
            </a:r>
            <a:r>
              <a:rPr lang="vi-VN" b="1" dirty="0">
                <a:latin typeface="Tahoma" panose="020B0604030504040204" pitchFamily="34" charset="0"/>
                <a:ea typeface="Tahoma" panose="020B0604030504040204" pitchFamily="34" charset="0"/>
                <a:cs typeface="Tahoma" panose="020B0604030504040204" pitchFamily="34" charset="0"/>
              </a:rPr>
              <a:t>tăng đường huyết mạn tính</a:t>
            </a:r>
            <a:r>
              <a:rPr lang="vi-VN" dirty="0">
                <a:latin typeface="Tahoma" panose="020B0604030504040204" pitchFamily="34" charset="0"/>
                <a:ea typeface="Tahoma" panose="020B0604030504040204" pitchFamily="34" charset="0"/>
                <a:cs typeface="Tahoma" panose="020B0604030504040204" pitchFamily="34" charset="0"/>
              </a:rPr>
              <a:t> (chronic hyperglycaemia)</a:t>
            </a:r>
            <a:r>
              <a:rPr lang="en-US" dirty="0">
                <a:latin typeface="Tahoma" panose="020B0604030504040204" pitchFamily="34" charset="0"/>
                <a:ea typeface="Tahoma" panose="020B0604030504040204" pitchFamily="34" charset="0"/>
                <a:cs typeface="Tahoma" panose="020B0604030504040204" pitchFamily="34" charset="0"/>
              </a:rPr>
              <a:t>.</a:t>
            </a:r>
          </a:p>
          <a:p>
            <a:r>
              <a:rPr lang="en-US" dirty="0" err="1">
                <a:latin typeface="Tahoma" panose="020B0604030504040204" pitchFamily="34" charset="0"/>
                <a:ea typeface="Tahoma" panose="020B0604030504040204" pitchFamily="34" charset="0"/>
                <a:cs typeface="Tahoma" panose="020B0604030504040204" pitchFamily="34" charset="0"/>
              </a:rPr>
              <a:t>Phát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sinh</a:t>
            </a:r>
            <a:r>
              <a:rPr lang="en-US" dirty="0">
                <a:latin typeface="Tahoma" panose="020B0604030504040204" pitchFamily="34" charset="0"/>
                <a:ea typeface="Tahoma" panose="020B0604030504040204" pitchFamily="34" charset="0"/>
                <a:cs typeface="Tahoma" panose="020B0604030504040204" pitchFamily="34" charset="0"/>
              </a:rPr>
              <a:t> do </a:t>
            </a:r>
            <a:r>
              <a:rPr lang="en-US" b="1" dirty="0" err="1">
                <a:latin typeface="Tahoma" panose="020B0604030504040204" pitchFamily="34" charset="0"/>
                <a:ea typeface="Tahoma" panose="020B0604030504040204" pitchFamily="34" charset="0"/>
                <a:cs typeface="Tahoma" panose="020B0604030504040204" pitchFamily="34" charset="0"/>
              </a:rPr>
              <a:t>khiếm</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khuyết</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trong</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bài</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tiết</a:t>
            </a:r>
            <a:r>
              <a:rPr lang="en-US" b="1" dirty="0">
                <a:latin typeface="Tahoma" panose="020B0604030504040204" pitchFamily="34" charset="0"/>
                <a:ea typeface="Tahoma" panose="020B0604030504040204" pitchFamily="34" charset="0"/>
                <a:cs typeface="Tahoma" panose="020B0604030504040204" pitchFamily="34" charset="0"/>
              </a:rPr>
              <a:t> insulin, </a:t>
            </a:r>
            <a:r>
              <a:rPr lang="en-US" b="1" dirty="0" err="1">
                <a:latin typeface="Tahoma" panose="020B0604030504040204" pitchFamily="34" charset="0"/>
                <a:ea typeface="Tahoma" panose="020B0604030504040204" pitchFamily="34" charset="0"/>
                <a:cs typeface="Tahoma" panose="020B0604030504040204" pitchFamily="34" charset="0"/>
              </a:rPr>
              <a:t>hoạt</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động</a:t>
            </a:r>
            <a:r>
              <a:rPr lang="en-US" b="1" dirty="0">
                <a:latin typeface="Tahoma" panose="020B0604030504040204" pitchFamily="34" charset="0"/>
                <a:ea typeface="Tahoma" panose="020B0604030504040204" pitchFamily="34" charset="0"/>
                <a:cs typeface="Tahoma" panose="020B0604030504040204" pitchFamily="34" charset="0"/>
              </a:rPr>
              <a:t> insulin, </a:t>
            </a:r>
            <a:r>
              <a:rPr lang="en-US" b="1" dirty="0" err="1">
                <a:latin typeface="Tahoma" panose="020B0604030504040204" pitchFamily="34" charset="0"/>
                <a:ea typeface="Tahoma" panose="020B0604030504040204" pitchFamily="34" charset="0"/>
                <a:cs typeface="Tahoma" panose="020B0604030504040204" pitchFamily="34" charset="0"/>
              </a:rPr>
              <a:t>hoặc</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cả</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hai</a:t>
            </a:r>
            <a:r>
              <a:rPr lang="en-US" b="1" dirty="0">
                <a:latin typeface="Tahoma" panose="020B0604030504040204" pitchFamily="34" charset="0"/>
                <a:ea typeface="Tahoma" panose="020B0604030504040204" pitchFamily="34" charset="0"/>
                <a:cs typeface="Tahoma" panose="020B0604030504040204" pitchFamily="34" charset="0"/>
              </a:rPr>
              <a:t>.</a:t>
            </a:r>
          </a:p>
          <a:p>
            <a:r>
              <a:rPr lang="en-US" dirty="0">
                <a:latin typeface="Tahoma" panose="020B0604030504040204" pitchFamily="34" charset="0"/>
                <a:ea typeface="Tahoma" panose="020B0604030504040204" pitchFamily="34" charset="0"/>
                <a:cs typeface="Tahoma" panose="020B0604030504040204" pitchFamily="34" charset="0"/>
              </a:rPr>
              <a:t>DM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một</a:t>
            </a:r>
            <a:r>
              <a:rPr lang="en-US"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hội</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chứng</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không</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đồng</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nhất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về</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mặt</a:t>
            </a:r>
            <a:r>
              <a:rPr lang="en-US" dirty="0">
                <a:latin typeface="Tahoma" panose="020B0604030504040204" pitchFamily="34" charset="0"/>
                <a:ea typeface="Tahoma" panose="020B0604030504040204" pitchFamily="34" charset="0"/>
                <a:cs typeface="Tahoma" panose="020B0604030504040204" pitchFamily="34" charset="0"/>
              </a:rPr>
              <a:t> di </a:t>
            </a:r>
            <a:r>
              <a:rPr lang="en-US" dirty="0" err="1">
                <a:latin typeface="Tahoma" panose="020B0604030504040204" pitchFamily="34" charset="0"/>
                <a:ea typeface="Tahoma" panose="020B0604030504040204" pitchFamily="34" charset="0"/>
                <a:cs typeface="Tahoma" panose="020B0604030504040204" pitchFamily="34" charset="0"/>
              </a:rPr>
              <a:t>truyền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lâm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sàng</a:t>
            </a:r>
            <a:r>
              <a:rPr lang="en-US" dirty="0">
                <a:latin typeface="Tahoma" panose="020B0604030504040204" pitchFamily="34" charset="0"/>
                <a:ea typeface="Tahoma" panose="020B0604030504040204" pitchFamily="34" charset="0"/>
                <a:cs typeface="Tahoma" panose="020B0604030504040204" pitchFamily="34" charset="0"/>
              </a:rPr>
              <a:t> (heterogeneous syndrome).</a:t>
            </a:r>
          </a:p>
        </p:txBody>
      </p:sp>
    </p:spTree>
    <p:extLst>
      <p:ext uri="{BB962C8B-B14F-4D97-AF65-F5344CB8AC3E}">
        <p14:creationId xmlns:p14="http://schemas.microsoft.com/office/powerpoint/2010/main" val="38054087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CA613-9F89-79BE-9F88-D534C5762485}"/>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Xử</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lý</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ngoại</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lệ</a:t>
            </a:r>
            <a:endParaRPr lang="en-US" dirty="0">
              <a:latin typeface="Cascadia Code SemiBold" panose="020B0609020000020004" pitchFamily="49" charset="0"/>
              <a:cs typeface="Cascadia Code SemiBold" panose="020B0609020000020004" pitchFamily="49" charset="0"/>
            </a:endParaRPr>
          </a:p>
        </p:txBody>
      </p:sp>
      <p:sp>
        <p:nvSpPr>
          <p:cNvPr id="3" name="Content Placeholder 2">
            <a:extLst>
              <a:ext uri="{FF2B5EF4-FFF2-40B4-BE49-F238E27FC236}">
                <a16:creationId xmlns:a16="http://schemas.microsoft.com/office/drawing/2014/main" id="{07836B7C-5097-E9B3-9403-688D04D92F62}"/>
              </a:ext>
            </a:extLst>
          </p:cNvPr>
          <p:cNvSpPr>
            <a:spLocks noGrp="1"/>
          </p:cNvSpPr>
          <p:nvPr>
            <p:ph idx="1"/>
          </p:nvPr>
        </p:nvSpPr>
        <p:spPr/>
        <p:txBody>
          <a:bodyPr/>
          <a:lstStyle/>
          <a:p>
            <a:r>
              <a:rPr lang="en-US" dirty="0" err="1">
                <a:latin typeface="Tahoma" panose="020B0604030504040204" pitchFamily="34" charset="0"/>
                <a:ea typeface="Tahoma" panose="020B0604030504040204" pitchFamily="34" charset="0"/>
                <a:cs typeface="Tahoma" panose="020B0604030504040204" pitchFamily="34" charset="0"/>
              </a:rPr>
              <a:t>Ngoại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lệ</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Điểm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nào</a:t>
            </a:r>
            <a:r>
              <a:rPr lang="en-US" dirty="0">
                <a:latin typeface="Tahoma" panose="020B0604030504040204" pitchFamily="34" charset="0"/>
                <a:ea typeface="Tahoma" panose="020B0604030504040204" pitchFamily="34" charset="0"/>
                <a:cs typeface="Tahoma" panose="020B0604030504040204" pitchFamily="34" charset="0"/>
              </a:rPr>
              <a:t> &lt; Q1 – 1.5×IQR </a:t>
            </a:r>
            <a:r>
              <a:rPr lang="en-US" dirty="0" err="1">
                <a:latin typeface="Tahoma" panose="020B0604030504040204" pitchFamily="34" charset="0"/>
                <a:ea typeface="Tahoma" panose="020B0604030504040204" pitchFamily="34" charset="0"/>
                <a:cs typeface="Tahoma" panose="020B0604030504040204" pitchFamily="34" charset="0"/>
              </a:rPr>
              <a:t>hoặc</a:t>
            </a:r>
            <a:r>
              <a:rPr lang="en-US" dirty="0">
                <a:latin typeface="Tahoma" panose="020B0604030504040204" pitchFamily="34" charset="0"/>
                <a:ea typeface="Tahoma" panose="020B0604030504040204" pitchFamily="34" charset="0"/>
                <a:cs typeface="Tahoma" panose="020B0604030504040204" pitchFamily="34" charset="0"/>
              </a:rPr>
              <a:t> &gt; Q3 + 1.5×IQR → </a:t>
            </a:r>
            <a:r>
              <a:rPr lang="en-US" dirty="0" err="1">
                <a:latin typeface="Tahoma" panose="020B0604030504040204" pitchFamily="34" charset="0"/>
                <a:ea typeface="Tahoma" panose="020B0604030504040204" pitchFamily="34" charset="0"/>
                <a:cs typeface="Tahoma" panose="020B0604030504040204" pitchFamily="34" charset="0"/>
              </a:rPr>
              <a:t>ngoại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lệ</a:t>
            </a:r>
            <a:endParaRPr lang="en-US" dirty="0">
              <a:latin typeface="Tahoma" panose="020B0604030504040204" pitchFamily="34" charset="0"/>
              <a:ea typeface="Tahoma" panose="020B0604030504040204" pitchFamily="34" charset="0"/>
              <a:cs typeface="Tahoma" panose="020B0604030504040204" pitchFamily="34" charset="0"/>
            </a:endParaRPr>
          </a:p>
          <a:p>
            <a:r>
              <a:rPr lang="fr-FR" dirty="0">
                <a:latin typeface="Tahoma" panose="020B0604030504040204" pitchFamily="34" charset="0"/>
                <a:ea typeface="Tahoma" panose="020B0604030504040204" pitchFamily="34" charset="0"/>
                <a:cs typeface="Tahoma" panose="020B0604030504040204" pitchFamily="34" charset="0"/>
              </a:rPr>
              <a:t>Q1 (25%) </a:t>
            </a:r>
            <a:r>
              <a:rPr lang="fr-FR" dirty="0" err="1">
                <a:latin typeface="Tahoma" panose="020B0604030504040204" pitchFamily="34" charset="0"/>
                <a:ea typeface="Tahoma" panose="020B0604030504040204" pitchFamily="34" charset="0"/>
                <a:cs typeface="Tahoma" panose="020B0604030504040204" pitchFamily="34" charset="0"/>
              </a:rPr>
              <a:t>và</a:t>
            </a:r>
            <a:r>
              <a:rPr lang="fr-FR" dirty="0">
                <a:latin typeface="Tahoma" panose="020B0604030504040204" pitchFamily="34" charset="0"/>
                <a:ea typeface="Tahoma" panose="020B0604030504040204" pitchFamily="34" charset="0"/>
                <a:cs typeface="Tahoma" panose="020B0604030504040204" pitchFamily="34" charset="0"/>
              </a:rPr>
              <a:t> Q3 (75%).</a:t>
            </a:r>
          </a:p>
          <a:p>
            <a:r>
              <a:rPr lang="en-US" dirty="0">
                <a:latin typeface="Tahoma" panose="020B0604030504040204" pitchFamily="34" charset="0"/>
                <a:ea typeface="Tahoma" panose="020B0604030504040204" pitchFamily="34" charset="0"/>
                <a:cs typeface="Tahoma" panose="020B0604030504040204" pitchFamily="34" charset="0"/>
              </a:rPr>
              <a:t>IQR = Q3 – Q1.</a:t>
            </a:r>
          </a:p>
          <a:p>
            <a:r>
              <a:rPr lang="en-US" dirty="0">
                <a:latin typeface="Tahoma" panose="020B0604030504040204" pitchFamily="34" charset="0"/>
                <a:ea typeface="Tahoma" panose="020B0604030504040204" pitchFamily="34" charset="0"/>
                <a:cs typeface="Tahoma" panose="020B0604030504040204" pitchFamily="34" charset="0"/>
              </a:rPr>
              <a:t>Phương </a:t>
            </a:r>
            <a:r>
              <a:rPr lang="en-US" dirty="0" err="1">
                <a:latin typeface="Tahoma" panose="020B0604030504040204" pitchFamily="34" charset="0"/>
                <a:ea typeface="Tahoma" panose="020B0604030504040204" pitchFamily="34" charset="0"/>
                <a:cs typeface="Tahoma" panose="020B0604030504040204" pitchFamily="34" charset="0"/>
              </a:rPr>
              <a:t>án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xử</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ta </a:t>
            </a:r>
            <a:r>
              <a:rPr lang="en-US" dirty="0" err="1">
                <a:latin typeface="Tahoma" panose="020B0604030504040204" pitchFamily="34" charset="0"/>
                <a:ea typeface="Tahoma" panose="020B0604030504040204" pitchFamily="34" charset="0"/>
                <a:cs typeface="Tahoma" panose="020B0604030504040204" pitchFamily="34" charset="0"/>
              </a:rPr>
              <a:t>xóa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dòng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ngoại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lệ</a:t>
            </a:r>
            <a:r>
              <a:rPr lang="en-US" dirty="0">
                <a:latin typeface="Tahoma" panose="020B0604030504040204" pitchFamily="34" charset="0"/>
                <a:ea typeface="Tahoma" panose="020B0604030504040204" pitchFamily="34" charset="0"/>
                <a:cs typeface="Tahoma" panose="020B0604030504040204" pitchFamily="34" charset="0"/>
              </a:rPr>
              <a:t>.</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485045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6A1219-C6DF-9294-7C6E-08EDED85A906}"/>
              </a:ext>
            </a:extLst>
          </p:cNvPr>
          <p:cNvSpPr txBox="1"/>
          <p:nvPr/>
        </p:nvSpPr>
        <p:spPr>
          <a:xfrm>
            <a:off x="3346704" y="2551837"/>
            <a:ext cx="5498592" cy="1754326"/>
          </a:xfrm>
          <a:prstGeom prst="rect">
            <a:avLst/>
          </a:prstGeom>
          <a:noFill/>
        </p:spPr>
        <p:txBody>
          <a:bodyPr wrap="square" rtlCol="0">
            <a:spAutoFit/>
          </a:bodyPr>
          <a:lstStyle/>
          <a:p>
            <a:pPr algn="ctr"/>
            <a:r>
              <a:rPr lang="en-US" sz="5400" dirty="0"/>
              <a:t>THANK YOU FOR LISTENING</a:t>
            </a:r>
          </a:p>
        </p:txBody>
      </p:sp>
    </p:spTree>
    <p:extLst>
      <p:ext uri="{BB962C8B-B14F-4D97-AF65-F5344CB8AC3E}">
        <p14:creationId xmlns:p14="http://schemas.microsoft.com/office/powerpoint/2010/main" val="2267838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926AC-3675-B30B-1183-98BB310915B4}"/>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Giới</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Thiệu</a:t>
            </a:r>
            <a:endParaRPr lang="en-US" dirty="0">
              <a:latin typeface="Cascadia Code SemiBold" panose="020B0609020000020004" pitchFamily="49" charset="0"/>
              <a:cs typeface="Cascadia Code SemiBold" panose="020B0609020000020004" pitchFamily="49" charset="0"/>
            </a:endParaRPr>
          </a:p>
        </p:txBody>
      </p:sp>
      <p:sp>
        <p:nvSpPr>
          <p:cNvPr id="3" name="Content Placeholder 2">
            <a:extLst>
              <a:ext uri="{FF2B5EF4-FFF2-40B4-BE49-F238E27FC236}">
                <a16:creationId xmlns:a16="http://schemas.microsoft.com/office/drawing/2014/main" id="{F02272CD-887E-D12C-7D46-BEB243498DF3}"/>
              </a:ext>
            </a:extLst>
          </p:cNvPr>
          <p:cNvSpPr>
            <a:spLocks noGrp="1"/>
          </p:cNvSpPr>
          <p:nvPr>
            <p:ph idx="1"/>
          </p:nvPr>
        </p:nvSpPr>
        <p:spPr/>
        <p:txBody>
          <a:bodyPr/>
          <a:lstStyle/>
          <a:p>
            <a:pPr marL="0" indent="0">
              <a:buNone/>
            </a:pPr>
            <a:r>
              <a:rPr lang="en-US" b="1" dirty="0"/>
              <a:t>Các </a:t>
            </a:r>
            <a:r>
              <a:rPr lang="en-US" b="1" dirty="0" err="1"/>
              <a:t>Loại</a:t>
            </a:r>
            <a:r>
              <a:rPr lang="en-US" b="1" dirty="0"/>
              <a:t> </a:t>
            </a:r>
            <a:r>
              <a:rPr lang="en-US" b="1" dirty="0" err="1"/>
              <a:t>Bệnh</a:t>
            </a:r>
            <a:r>
              <a:rPr lang="en-US" b="1" dirty="0"/>
              <a:t> </a:t>
            </a:r>
            <a:r>
              <a:rPr lang="en-US" b="1" dirty="0" err="1"/>
              <a:t>Chính</a:t>
            </a:r>
            <a:r>
              <a:rPr lang="en-US" b="1" dirty="0"/>
              <a:t>:</a:t>
            </a:r>
          </a:p>
          <a:p>
            <a:r>
              <a:rPr lang="vi-VN" b="1" dirty="0"/>
              <a:t>Đái Tháo Đường Týp 1:</a:t>
            </a:r>
            <a:r>
              <a:rPr lang="vi-VN" dirty="0"/>
              <a:t> Do quá trình </a:t>
            </a:r>
            <a:r>
              <a:rPr lang="vi-VN" b="1" dirty="0"/>
              <a:t>phá hủy tế bào beta</a:t>
            </a:r>
            <a:r>
              <a:rPr lang="vi-VN" dirty="0"/>
              <a:t> tuyến tụy, thường dẫn đến </a:t>
            </a:r>
            <a:r>
              <a:rPr lang="vi-VN" b="1" dirty="0"/>
              <a:t>thiếu insulin tuyệt đối</a:t>
            </a:r>
            <a:r>
              <a:rPr lang="en-US" b="1" dirty="0"/>
              <a:t>.</a:t>
            </a:r>
          </a:p>
          <a:p>
            <a:r>
              <a:rPr lang="vi-VN" b="1" dirty="0"/>
              <a:t>Đái Tháo Đường Týp 2:</a:t>
            </a:r>
            <a:r>
              <a:rPr lang="vi-VN" dirty="0"/>
              <a:t> Là dạng phổ biến nhất, đặc trưng bởi </a:t>
            </a:r>
            <a:r>
              <a:rPr lang="vi-VN" b="1" dirty="0"/>
              <a:t>kháng insulin</a:t>
            </a:r>
            <a:r>
              <a:rPr lang="vi-VN" dirty="0"/>
              <a:t> kết hợp với </a:t>
            </a:r>
            <a:r>
              <a:rPr lang="vi-VN" b="1" dirty="0"/>
              <a:t>thiếu insulin tương đối</a:t>
            </a:r>
            <a:r>
              <a:rPr lang="vi-VN" dirty="0"/>
              <a:t> hoặc khiếm khuyết bài tiết insulin</a:t>
            </a:r>
            <a:r>
              <a:rPr lang="en-US" dirty="0"/>
              <a:t>.</a:t>
            </a:r>
          </a:p>
          <a:p>
            <a:r>
              <a:rPr lang="en-US" b="1" dirty="0">
                <a:latin typeface="Tahoma" panose="020B0604030504040204" pitchFamily="34" charset="0"/>
                <a:ea typeface="Tahoma" panose="020B0604030504040204" pitchFamily="34" charset="0"/>
                <a:cs typeface="Tahoma" panose="020B0604030504040204" pitchFamily="34" charset="0"/>
              </a:rPr>
              <a:t>Các </a:t>
            </a:r>
            <a:r>
              <a:rPr lang="en-US" b="1" dirty="0" err="1">
                <a:latin typeface="Tahoma" panose="020B0604030504040204" pitchFamily="34" charset="0"/>
                <a:ea typeface="Tahoma" panose="020B0604030504040204" pitchFamily="34" charset="0"/>
                <a:cs typeface="Tahoma" panose="020B0604030504040204" pitchFamily="34" charset="0"/>
              </a:rPr>
              <a:t>loại</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đặc</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hiệu</a:t>
            </a:r>
            <a:r>
              <a:rPr lang="en-US" b="1" dirty="0">
                <a:latin typeface="Tahoma" panose="020B0604030504040204" pitchFamily="34" charset="0"/>
                <a:ea typeface="Tahoma" panose="020B0604030504040204" pitchFamily="34" charset="0"/>
                <a:cs typeface="Tahoma" panose="020B0604030504040204" pitchFamily="34" charset="0"/>
              </a:rPr>
              <a:t> </a:t>
            </a:r>
            <a:r>
              <a:rPr lang="en-US" b="1" dirty="0" err="1">
                <a:latin typeface="Tahoma" panose="020B0604030504040204" pitchFamily="34" charset="0"/>
                <a:ea typeface="Tahoma" panose="020B0604030504040204" pitchFamily="34" charset="0"/>
                <a:cs typeface="Tahoma" panose="020B0604030504040204" pitchFamily="34" charset="0"/>
              </a:rPr>
              <a:t>khác</a:t>
            </a:r>
            <a:r>
              <a:rPr lang="en-US" b="1" dirty="0">
                <a:latin typeface="Tahoma" panose="020B0604030504040204" pitchFamily="34" charset="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Gồm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khiếm</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khuyết</a:t>
            </a:r>
            <a:r>
              <a:rPr lang="en-US" dirty="0">
                <a:latin typeface="Tahoma" panose="020B0604030504040204" pitchFamily="34" charset="0"/>
                <a:ea typeface="Tahoma" panose="020B0604030504040204" pitchFamily="34" charset="0"/>
                <a:cs typeface="Tahoma" panose="020B0604030504040204" pitchFamily="34" charset="0"/>
              </a:rPr>
              <a:t> di </a:t>
            </a:r>
            <a:r>
              <a:rPr lang="en-US" dirty="0" err="1">
                <a:latin typeface="Tahoma" panose="020B0604030504040204" pitchFamily="34" charset="0"/>
                <a:ea typeface="Tahoma" panose="020B0604030504040204" pitchFamily="34" charset="0"/>
                <a:cs typeface="Tahoma" panose="020B0604030504040204" pitchFamily="34" charset="0"/>
              </a:rPr>
              <a:t>truyền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bệnh</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tuyến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tụy</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ngoại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tiết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hoặc</a:t>
            </a:r>
            <a:r>
              <a:rPr lang="en-US" dirty="0">
                <a:latin typeface="Tahoma" panose="020B0604030504040204" pitchFamily="34" charset="0"/>
                <a:ea typeface="Tahoma" panose="020B0604030504040204" pitchFamily="34" charset="0"/>
                <a:cs typeface="Tahoma" panose="020B0604030504040204" pitchFamily="34" charset="0"/>
              </a:rPr>
              <a:t> do </a:t>
            </a:r>
            <a:r>
              <a:rPr lang="en-US" dirty="0" err="1">
                <a:latin typeface="Tahoma" panose="020B0604030504040204" pitchFamily="34" charset="0"/>
                <a:ea typeface="Tahoma" panose="020B0604030504040204" pitchFamily="34" charset="0"/>
                <a:cs typeface="Tahoma" panose="020B0604030504040204" pitchFamily="34" charset="0"/>
              </a:rPr>
              <a:t>thuốc</a:t>
            </a:r>
            <a:r>
              <a:rPr lang="en-US" dirty="0">
                <a:latin typeface="Tahoma" panose="020B0604030504040204" pitchFamily="34" charset="0"/>
                <a:ea typeface="Tahoma" panose="020B0604030504040204" pitchFamily="34" charset="0"/>
                <a:cs typeface="Tahoma" panose="020B0604030504040204" pitchFamily="34" charset="0"/>
              </a:rPr>
              <a:t>/</a:t>
            </a:r>
            <a:r>
              <a:rPr lang="en-US" dirty="0" err="1">
                <a:latin typeface="Tahoma" panose="020B0604030504040204" pitchFamily="34" charset="0"/>
                <a:ea typeface="Tahoma" panose="020B0604030504040204" pitchFamily="34" charset="0"/>
                <a:cs typeface="Tahoma" panose="020B0604030504040204" pitchFamily="34" charset="0"/>
              </a:rPr>
              <a:t>hóa</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chất</a:t>
            </a:r>
            <a:r>
              <a:rPr lang="en-US" dirty="0">
                <a:latin typeface="Tahoma" panose="020B0604030504040204" pitchFamily="34" charset="0"/>
                <a:ea typeface="Tahoma" panose="020B0604030504040204" pitchFamily="34" charset="0"/>
                <a:cs typeface="Tahoma" panose="020B0604030504040204" pitchFamily="34" charset="0"/>
              </a:rPr>
              <a:t>.</a:t>
            </a:r>
            <a:endParaRPr lang="en-US" b="1" dirty="0">
              <a:latin typeface="Tahoma" panose="020B0604030504040204" pitchFamily="34" charset="0"/>
              <a:ea typeface="Tahoma" panose="020B0604030504040204" pitchFamily="34" charset="0"/>
              <a:cs typeface="Tahoma" panose="020B0604030504040204" pitchFamily="34" charset="0"/>
            </a:endParaRPr>
          </a:p>
          <a:p>
            <a:endParaRPr lang="en-US" dirty="0"/>
          </a:p>
        </p:txBody>
      </p:sp>
    </p:spTree>
    <p:extLst>
      <p:ext uri="{BB962C8B-B14F-4D97-AF65-F5344CB8AC3E}">
        <p14:creationId xmlns:p14="http://schemas.microsoft.com/office/powerpoint/2010/main" val="148128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5255C5-2691-2032-C4C0-707F030A07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77738E-1ADA-DA72-EE85-C2BC25CABF9D}"/>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Giới</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Thiệu</a:t>
            </a:r>
            <a:endParaRPr lang="en-US" dirty="0">
              <a:latin typeface="Cascadia Code SemiBold" panose="020B0609020000020004" pitchFamily="49" charset="0"/>
              <a:cs typeface="Cascadia Code SemiBold" panose="020B0609020000020004" pitchFamily="49" charset="0"/>
            </a:endParaRPr>
          </a:p>
        </p:txBody>
      </p:sp>
      <p:sp>
        <p:nvSpPr>
          <p:cNvPr id="3" name="Content Placeholder 2">
            <a:extLst>
              <a:ext uri="{FF2B5EF4-FFF2-40B4-BE49-F238E27FC236}">
                <a16:creationId xmlns:a16="http://schemas.microsoft.com/office/drawing/2014/main" id="{31D8DE4B-A522-64E1-B6E5-5D1044D258EC}"/>
              </a:ext>
            </a:extLst>
          </p:cNvPr>
          <p:cNvSpPr>
            <a:spLocks noGrp="1"/>
          </p:cNvSpPr>
          <p:nvPr>
            <p:ph idx="1"/>
          </p:nvPr>
        </p:nvSpPr>
        <p:spPr/>
        <p:txBody>
          <a:bodyPr>
            <a:normAutofit lnSpcReduction="10000"/>
          </a:bodyPr>
          <a:lstStyle/>
          <a:p>
            <a:pPr marL="0" indent="0">
              <a:buNone/>
            </a:pPr>
            <a:r>
              <a:rPr lang="en-US" b="1" dirty="0"/>
              <a:t>Hậu </a:t>
            </a:r>
            <a:r>
              <a:rPr lang="en-US" b="1" dirty="0" err="1"/>
              <a:t>Quả</a:t>
            </a:r>
            <a:r>
              <a:rPr lang="en-US" b="1" dirty="0"/>
              <a:t> </a:t>
            </a:r>
            <a:r>
              <a:rPr lang="en-US" b="1" dirty="0" err="1"/>
              <a:t>Lâu</a:t>
            </a:r>
            <a:r>
              <a:rPr lang="en-US" b="1" dirty="0"/>
              <a:t> Dài:</a:t>
            </a:r>
          </a:p>
          <a:p>
            <a:pPr marL="0" indent="0">
              <a:buNone/>
            </a:pPr>
            <a:r>
              <a:rPr lang="vi-VN" dirty="0"/>
              <a:t>Tăng đường huyết mạn tính dẫn đến </a:t>
            </a:r>
            <a:r>
              <a:rPr lang="vi-VN" b="1" dirty="0"/>
              <a:t>tổn thương, rối loạn chức năng và suy các cơ quan khác nhau</a:t>
            </a:r>
            <a:r>
              <a:rPr lang="vi-VN" dirty="0"/>
              <a:t> theo thời gian</a:t>
            </a:r>
            <a:r>
              <a:rPr lang="en-US" dirty="0"/>
              <a:t>:</a:t>
            </a:r>
          </a:p>
          <a:p>
            <a:r>
              <a:rPr lang="en-US" b="1" dirty="0" err="1"/>
              <a:t>Biến</a:t>
            </a:r>
            <a:r>
              <a:rPr lang="en-US" b="1" dirty="0"/>
              <a:t> </a:t>
            </a:r>
            <a:r>
              <a:rPr lang="en-US" b="1" dirty="0" err="1"/>
              <a:t>chứng</a:t>
            </a:r>
            <a:r>
              <a:rPr lang="en-US" b="1" dirty="0"/>
              <a:t> Vi </a:t>
            </a:r>
            <a:r>
              <a:rPr lang="en-US" b="1" dirty="0" err="1"/>
              <a:t>mạch</a:t>
            </a:r>
            <a:r>
              <a:rPr lang="en-US" b="1" dirty="0"/>
              <a:t> (Microvascular):</a:t>
            </a:r>
          </a:p>
          <a:p>
            <a:pPr lvl="1"/>
            <a:r>
              <a:rPr lang="vi-VN" b="1" dirty="0"/>
              <a:t>Bệnh võng mạc (Retinopathy):</a:t>
            </a:r>
            <a:r>
              <a:rPr lang="vi-VN" dirty="0"/>
              <a:t> Nguy cơ mù lòa</a:t>
            </a:r>
            <a:endParaRPr lang="en-US" dirty="0"/>
          </a:p>
          <a:p>
            <a:pPr lvl="1"/>
            <a:r>
              <a:rPr lang="en-US" b="1" dirty="0" err="1"/>
              <a:t>Bệnh</a:t>
            </a:r>
            <a:r>
              <a:rPr lang="en-US" b="1" dirty="0"/>
              <a:t> </a:t>
            </a:r>
            <a:r>
              <a:rPr lang="en-US" b="1" dirty="0" err="1"/>
              <a:t>thận</a:t>
            </a:r>
            <a:r>
              <a:rPr lang="en-US" b="1" dirty="0"/>
              <a:t> (Nephropathy):</a:t>
            </a:r>
            <a:r>
              <a:rPr lang="en-US" dirty="0"/>
              <a:t> </a:t>
            </a:r>
            <a:r>
              <a:rPr lang="en-US" dirty="0" err="1"/>
              <a:t>Có</a:t>
            </a:r>
            <a:r>
              <a:rPr lang="en-US" dirty="0"/>
              <a:t> </a:t>
            </a:r>
            <a:r>
              <a:rPr lang="en-US" dirty="0" err="1"/>
              <a:t>thể</a:t>
            </a:r>
            <a:r>
              <a:rPr lang="en-US" dirty="0"/>
              <a:t> </a:t>
            </a:r>
            <a:r>
              <a:rPr lang="en-US" dirty="0" err="1"/>
              <a:t>dẫn</a:t>
            </a:r>
            <a:r>
              <a:rPr lang="en-US" dirty="0"/>
              <a:t> </a:t>
            </a:r>
            <a:r>
              <a:rPr lang="en-US" dirty="0" err="1"/>
              <a:t>đến</a:t>
            </a:r>
            <a:r>
              <a:rPr lang="en-US" dirty="0"/>
              <a:t> </a:t>
            </a:r>
            <a:r>
              <a:rPr lang="en-US" dirty="0" err="1"/>
              <a:t>suy</a:t>
            </a:r>
            <a:r>
              <a:rPr lang="en-US" dirty="0"/>
              <a:t> </a:t>
            </a:r>
            <a:r>
              <a:rPr lang="en-US" dirty="0" err="1"/>
              <a:t>thận</a:t>
            </a:r>
            <a:endParaRPr lang="en-US" dirty="0"/>
          </a:p>
          <a:p>
            <a:pPr lvl="1"/>
            <a:r>
              <a:rPr lang="vi-VN" b="1" dirty="0"/>
              <a:t>Bệnh thần kinh (Neuropathy):</a:t>
            </a:r>
            <a:r>
              <a:rPr lang="vi-VN" dirty="0"/>
              <a:t> Nguy cơ loét bàn chân, cắt cụt chi</a:t>
            </a:r>
            <a:endParaRPr lang="en-US" dirty="0"/>
          </a:p>
          <a:p>
            <a:r>
              <a:rPr lang="vi-VN" b="1" dirty="0"/>
              <a:t>Biến chứng Mạch máu lớn (Macrovascular):</a:t>
            </a:r>
            <a:r>
              <a:rPr lang="vi-VN" dirty="0"/>
              <a:t> Tăng nguy cơ mắc </a:t>
            </a:r>
            <a:r>
              <a:rPr lang="vi-VN" b="1" dirty="0"/>
              <a:t>bệnh tim mạch, bệnh mạch máu ngoại vi và bệnh mạch máu não</a:t>
            </a:r>
            <a:r>
              <a:rPr lang="en-US" b="1" dirty="0"/>
              <a:t>.</a:t>
            </a:r>
          </a:p>
          <a:p>
            <a:r>
              <a:rPr lang="en-US" b="1" dirty="0" err="1"/>
              <a:t>Biến</a:t>
            </a:r>
            <a:r>
              <a:rPr lang="en-US" b="1" dirty="0"/>
              <a:t> </a:t>
            </a:r>
            <a:r>
              <a:rPr lang="en-US" b="1" dirty="0" err="1"/>
              <a:t>chứng</a:t>
            </a:r>
            <a:r>
              <a:rPr lang="en-US" b="1" dirty="0"/>
              <a:t> </a:t>
            </a:r>
            <a:r>
              <a:rPr lang="en-US" b="1" dirty="0" err="1"/>
              <a:t>Cấp</a:t>
            </a:r>
            <a:r>
              <a:rPr lang="en-US" b="1" dirty="0"/>
              <a:t> </a:t>
            </a:r>
            <a:r>
              <a:rPr lang="en-US" b="1" dirty="0" err="1"/>
              <a:t>tính</a:t>
            </a:r>
            <a:r>
              <a:rPr lang="en-US" b="1" dirty="0"/>
              <a:t>:</a:t>
            </a:r>
            <a:r>
              <a:rPr lang="en-US" dirty="0"/>
              <a:t> Các </a:t>
            </a:r>
            <a:r>
              <a:rPr lang="en-US" dirty="0" err="1"/>
              <a:t>thể</a:t>
            </a:r>
            <a:r>
              <a:rPr lang="en-US" dirty="0"/>
              <a:t> </a:t>
            </a:r>
            <a:r>
              <a:rPr lang="en-US" dirty="0" err="1"/>
              <a:t>nghiêm</a:t>
            </a:r>
            <a:r>
              <a:rPr lang="en-US" dirty="0"/>
              <a:t> </a:t>
            </a:r>
            <a:r>
              <a:rPr lang="en-US" dirty="0" err="1"/>
              <a:t>trọng</a:t>
            </a:r>
            <a:r>
              <a:rPr lang="en-US" dirty="0"/>
              <a:t> </a:t>
            </a:r>
            <a:r>
              <a:rPr lang="en-US" dirty="0" err="1"/>
              <a:t>có</a:t>
            </a:r>
            <a:r>
              <a:rPr lang="en-US" dirty="0"/>
              <a:t> </a:t>
            </a:r>
            <a:r>
              <a:rPr lang="en-US" dirty="0" err="1"/>
              <a:t>thể</a:t>
            </a:r>
            <a:r>
              <a:rPr lang="en-US" dirty="0"/>
              <a:t> </a:t>
            </a:r>
            <a:r>
              <a:rPr lang="en-US" dirty="0" err="1"/>
              <a:t>dẫn</a:t>
            </a:r>
            <a:r>
              <a:rPr lang="en-US" dirty="0"/>
              <a:t> </a:t>
            </a:r>
            <a:r>
              <a:rPr lang="en-US" dirty="0" err="1"/>
              <a:t>đến</a:t>
            </a:r>
            <a:r>
              <a:rPr lang="en-US" dirty="0"/>
              <a:t> </a:t>
            </a:r>
            <a:r>
              <a:rPr lang="en-US" b="1" dirty="0" err="1"/>
              <a:t>nhiễm</a:t>
            </a:r>
            <a:r>
              <a:rPr lang="en-US" b="1" dirty="0"/>
              <a:t> </a:t>
            </a:r>
            <a:r>
              <a:rPr lang="en-US" b="1" dirty="0" err="1"/>
              <a:t>ceton</a:t>
            </a:r>
            <a:r>
              <a:rPr lang="en-US" b="1" dirty="0"/>
              <a:t> acid (ketoacidosis)</a:t>
            </a:r>
            <a:r>
              <a:rPr lang="en-US" dirty="0"/>
              <a:t> </a:t>
            </a:r>
            <a:r>
              <a:rPr lang="en-US" dirty="0" err="1"/>
              <a:t>hoặc</a:t>
            </a:r>
            <a:r>
              <a:rPr lang="en-US" dirty="0"/>
              <a:t> </a:t>
            </a:r>
            <a:r>
              <a:rPr lang="en-US" dirty="0" err="1"/>
              <a:t>tình</a:t>
            </a:r>
            <a:r>
              <a:rPr lang="en-US" dirty="0"/>
              <a:t> </a:t>
            </a:r>
            <a:r>
              <a:rPr lang="en-US" dirty="0" err="1"/>
              <a:t>trạng</a:t>
            </a:r>
            <a:r>
              <a:rPr lang="en-US" dirty="0"/>
              <a:t> </a:t>
            </a:r>
            <a:r>
              <a:rPr lang="en-US" b="1" dirty="0" err="1"/>
              <a:t>tăng</a:t>
            </a:r>
            <a:r>
              <a:rPr lang="en-US" b="1" dirty="0"/>
              <a:t> </a:t>
            </a:r>
            <a:r>
              <a:rPr lang="en-US" b="1" dirty="0" err="1"/>
              <a:t>thẩm</a:t>
            </a:r>
            <a:r>
              <a:rPr lang="en-US" b="1" dirty="0"/>
              <a:t> </a:t>
            </a:r>
            <a:r>
              <a:rPr lang="en-US" b="1" dirty="0" err="1"/>
              <a:t>thấu</a:t>
            </a:r>
            <a:r>
              <a:rPr lang="en-US" b="1" dirty="0"/>
              <a:t> </a:t>
            </a:r>
            <a:r>
              <a:rPr lang="en-US" b="1" dirty="0" err="1"/>
              <a:t>không</a:t>
            </a:r>
            <a:r>
              <a:rPr lang="en-US" b="1" dirty="0"/>
              <a:t> </a:t>
            </a:r>
            <a:r>
              <a:rPr lang="en-US" b="1" dirty="0" err="1"/>
              <a:t>nhiễm</a:t>
            </a:r>
            <a:r>
              <a:rPr lang="en-US" b="1" dirty="0"/>
              <a:t> </a:t>
            </a:r>
            <a:r>
              <a:rPr lang="en-US" b="1" dirty="0" err="1"/>
              <a:t>ceton</a:t>
            </a:r>
            <a:r>
              <a:rPr lang="en-US" dirty="0"/>
              <a:t> (non-</a:t>
            </a:r>
            <a:r>
              <a:rPr lang="en-US" dirty="0" err="1"/>
              <a:t>ketotic</a:t>
            </a:r>
            <a:r>
              <a:rPr lang="en-US" dirty="0"/>
              <a:t> hyperosmolar state)</a:t>
            </a:r>
          </a:p>
        </p:txBody>
      </p:sp>
    </p:spTree>
    <p:extLst>
      <p:ext uri="{BB962C8B-B14F-4D97-AF65-F5344CB8AC3E}">
        <p14:creationId xmlns:p14="http://schemas.microsoft.com/office/powerpoint/2010/main" val="1909143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9C3FB-2FD3-8980-DBF6-31913B81DC60}"/>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Tìm</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hiểu</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dữ</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liệu</a:t>
            </a:r>
            <a:endParaRPr lang="en-US" dirty="0">
              <a:latin typeface="Cascadia Code SemiBold" panose="020B0609020000020004" pitchFamily="49" charset="0"/>
              <a:cs typeface="Cascadia Code SemiBold" panose="020B0609020000020004" pitchFamily="49" charset="0"/>
            </a:endParaRPr>
          </a:p>
        </p:txBody>
      </p:sp>
      <p:sp>
        <p:nvSpPr>
          <p:cNvPr id="3" name="Text Placeholder 2">
            <a:extLst>
              <a:ext uri="{FF2B5EF4-FFF2-40B4-BE49-F238E27FC236}">
                <a16:creationId xmlns:a16="http://schemas.microsoft.com/office/drawing/2014/main" id="{E4F1A014-7887-5026-67F6-1232F86525FA}"/>
              </a:ext>
            </a:extLst>
          </p:cNvPr>
          <p:cNvSpPr>
            <a:spLocks noGrp="1"/>
          </p:cNvSpPr>
          <p:nvPr>
            <p:ph type="body" idx="1"/>
          </p:nvPr>
        </p:nvSpPr>
        <p:spPr/>
        <p:txBody>
          <a:bodyPr/>
          <a:lstStyle/>
          <a:p>
            <a:r>
              <a:rPr lang="en-US" dirty="0">
                <a:latin typeface="Cascadia Code SemiBold" panose="020B0609020000020004" pitchFamily="49" charset="0"/>
                <a:cs typeface="Cascadia Code SemiBold" panose="020B0609020000020004" pitchFamily="49" charset="0"/>
              </a:rPr>
              <a:t>Understanding data</a:t>
            </a:r>
          </a:p>
        </p:txBody>
      </p:sp>
    </p:spTree>
    <p:extLst>
      <p:ext uri="{BB962C8B-B14F-4D97-AF65-F5344CB8AC3E}">
        <p14:creationId xmlns:p14="http://schemas.microsoft.com/office/powerpoint/2010/main" val="212489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9EA4E-8973-03C2-91C0-502700EB4A48}"/>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Giới</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Thiệu</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Dữ</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liệu</a:t>
            </a:r>
            <a:r>
              <a:rPr lang="en-US" dirty="0">
                <a:latin typeface="Cascadia Code SemiBold" panose="020B0609020000020004" pitchFamily="49" charset="0"/>
                <a:cs typeface="Cascadia Code SemiBold" panose="020B0609020000020004" pitchFamily="49" charset="0"/>
              </a:rPr>
              <a:t>.</a:t>
            </a:r>
          </a:p>
        </p:txBody>
      </p:sp>
      <p:sp>
        <p:nvSpPr>
          <p:cNvPr id="3" name="Content Placeholder 2">
            <a:extLst>
              <a:ext uri="{FF2B5EF4-FFF2-40B4-BE49-F238E27FC236}">
                <a16:creationId xmlns:a16="http://schemas.microsoft.com/office/drawing/2014/main" id="{C410B004-2F79-AEF4-78DD-239F593AC1EF}"/>
              </a:ext>
            </a:extLst>
          </p:cNvPr>
          <p:cNvSpPr>
            <a:spLocks noGrp="1"/>
          </p:cNvSpPr>
          <p:nvPr>
            <p:ph idx="1"/>
          </p:nvPr>
        </p:nvSpPr>
        <p:spPr/>
        <p:txBody>
          <a:bodyPr/>
          <a:lstStyle/>
          <a:p>
            <a:r>
              <a:rPr lang="vi-VN" dirty="0"/>
              <a:t>Bộ dữ liệu này có nguồn gốc từ Viện Quốc gia về Bệnh Tiểu đường, Tiêu hóa và Thận. Mục tiêu của bộ dữ liệu là dự đoán chẩn đoán xem một bệnh nhân có mắc tiểu đường hay không, dựa trên một số chỉ số chẩn đoán được đưa vào trong bộ dữ liệu.Một số ràng buộc đã được đặt ra khi lựa chọn các trường hợp này từ một cơ sở dữ liệu lớn hơn.Cụ thể, tất cả bệnh nhân trong bộ dữ liệu này đều là nữ, từ 21 tuổi trở lên, và thuộc người da đỏ Pima. </a:t>
            </a:r>
            <a:endParaRPr lang="en-US" dirty="0"/>
          </a:p>
          <a:p>
            <a:r>
              <a:rPr lang="vi-VN" dirty="0"/>
              <a:t>Thuật ngữ tiểu đường</a:t>
            </a:r>
            <a:r>
              <a:rPr lang="en-US" dirty="0"/>
              <a:t> </a:t>
            </a:r>
            <a:r>
              <a:rPr lang="vi-VN" dirty="0"/>
              <a:t>mô tả một rối loạn chuyển hóa có nhiều nguyên nhân, đặc trưng bởi tình trạng tăng đường huyết mạn tính với những rối loạn trong chuyển hóa carbohydrate, chất béo và protein, do các khuyết tật trong việc tiết insulin, hành động của insulin, hoặc cả hai.</a:t>
            </a:r>
            <a:endParaRPr lang="en-US" dirty="0"/>
          </a:p>
        </p:txBody>
      </p:sp>
    </p:spTree>
    <p:extLst>
      <p:ext uri="{BB962C8B-B14F-4D97-AF65-F5344CB8AC3E}">
        <p14:creationId xmlns:p14="http://schemas.microsoft.com/office/powerpoint/2010/main" val="2558370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2DF84-E1CA-AC77-29D0-16396E9D3529}"/>
              </a:ext>
            </a:extLst>
          </p:cNvPr>
          <p:cNvSpPr>
            <a:spLocks noGrp="1"/>
          </p:cNvSpPr>
          <p:nvPr>
            <p:ph type="title"/>
          </p:nvPr>
        </p:nvSpPr>
        <p:spPr/>
        <p:txBody>
          <a:bodyPr/>
          <a:lstStyle/>
          <a:p>
            <a:r>
              <a:rPr lang="en-US" dirty="0">
                <a:latin typeface="Cascadia Code SemiBold" panose="020B0609020000020004" pitchFamily="49" charset="0"/>
                <a:cs typeface="Cascadia Code SemiBold" panose="020B0609020000020004" pitchFamily="49" charset="0"/>
              </a:rPr>
              <a:t>MÔ </a:t>
            </a:r>
            <a:r>
              <a:rPr lang="en-US" dirty="0" err="1">
                <a:latin typeface="Cascadia Code SemiBold" panose="020B0609020000020004" pitchFamily="49" charset="0"/>
                <a:cs typeface="Cascadia Code SemiBold" panose="020B0609020000020004" pitchFamily="49" charset="0"/>
              </a:rPr>
              <a:t>tả</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dữ</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liệu</a:t>
            </a:r>
            <a:endParaRPr lang="en-US" dirty="0">
              <a:latin typeface="Cascadia Code SemiBold" panose="020B0609020000020004" pitchFamily="49" charset="0"/>
              <a:cs typeface="Cascadia Code SemiBold" panose="020B0609020000020004" pitchFamily="49" charset="0"/>
            </a:endParaRPr>
          </a:p>
        </p:txBody>
      </p:sp>
      <p:sp>
        <p:nvSpPr>
          <p:cNvPr id="3" name="Content Placeholder 2">
            <a:extLst>
              <a:ext uri="{FF2B5EF4-FFF2-40B4-BE49-F238E27FC236}">
                <a16:creationId xmlns:a16="http://schemas.microsoft.com/office/drawing/2014/main" id="{A6DE036A-811A-F277-3392-85F99EC80533}"/>
              </a:ext>
            </a:extLst>
          </p:cNvPr>
          <p:cNvSpPr>
            <a:spLocks noGrp="1"/>
          </p:cNvSpPr>
          <p:nvPr>
            <p:ph idx="1"/>
          </p:nvPr>
        </p:nvSpPr>
        <p:spPr/>
        <p:txBody>
          <a:bodyPr/>
          <a:lstStyle/>
          <a:p>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gồm</a:t>
            </a:r>
            <a:r>
              <a:rPr lang="en-US" dirty="0">
                <a:latin typeface="Tahoma" panose="020B0604030504040204" pitchFamily="34" charset="0"/>
                <a:ea typeface="Tahoma" panose="020B0604030504040204" pitchFamily="34" charset="0"/>
                <a:cs typeface="Tahoma" panose="020B0604030504040204" pitchFamily="34" charset="0"/>
              </a:rPr>
              <a:t> 768 </a:t>
            </a:r>
            <a:r>
              <a:rPr lang="en-US" dirty="0" err="1">
                <a:latin typeface="Tahoma" panose="020B0604030504040204" pitchFamily="34" charset="0"/>
                <a:ea typeface="Tahoma" panose="020B0604030504040204" pitchFamily="34" charset="0"/>
                <a:cs typeface="Tahoma" panose="020B0604030504040204" pitchFamily="34" charset="0"/>
              </a:rPr>
              <a:t>dòng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9 </a:t>
            </a:r>
            <a:r>
              <a:rPr lang="en-US" dirty="0" err="1">
                <a:latin typeface="Tahoma" panose="020B0604030504040204" pitchFamily="34" charset="0"/>
                <a:ea typeface="Tahoma" panose="020B0604030504040204" pitchFamily="34" charset="0"/>
                <a:cs typeface="Tahoma" panose="020B0604030504040204" pitchFamily="34" charset="0"/>
              </a:rPr>
              <a:t>cột</a:t>
            </a:r>
            <a:r>
              <a:rPr lang="en-US" dirty="0">
                <a:latin typeface="Tahoma" panose="020B0604030504040204" pitchFamily="34" charset="0"/>
                <a:ea typeface="Tahoma" panose="020B0604030504040204" pitchFamily="34" charset="0"/>
                <a:cs typeface="Tahoma" panose="020B0604030504040204" pitchFamily="34" charset="0"/>
              </a:rPr>
              <a:t>.</a:t>
            </a:r>
          </a:p>
          <a:p>
            <a:r>
              <a:rPr lang="en-US" dirty="0" err="1">
                <a:latin typeface="Tahoma" panose="020B0604030504040204" pitchFamily="34" charset="0"/>
                <a:ea typeface="Tahoma" panose="020B0604030504040204" pitchFamily="34" charset="0"/>
                <a:cs typeface="Tahoma" panose="020B0604030504040204" pitchFamily="34" charset="0"/>
              </a:rPr>
              <a:t>Toàn</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bộ</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đều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số</a:t>
            </a:r>
            <a:r>
              <a:rPr lang="en-US" dirty="0">
                <a:latin typeface="Tahoma" panose="020B0604030504040204" pitchFamily="34" charset="0"/>
                <a:ea typeface="Tahoma" panose="020B0604030504040204" pitchFamily="34" charset="0"/>
                <a:cs typeface="Tahoma" panose="020B0604030504040204" pitchFamily="34" charset="0"/>
              </a:rPr>
              <a:t>.</a:t>
            </a:r>
          </a:p>
          <a:p>
            <a:r>
              <a:rPr lang="en-US" dirty="0" err="1">
                <a:latin typeface="Tahoma" panose="020B0604030504040204" pitchFamily="34" charset="0"/>
                <a:ea typeface="Tahoma" panose="020B0604030504040204" pitchFamily="34" charset="0"/>
                <a:cs typeface="Tahoma" panose="020B0604030504040204" pitchFamily="34" charset="0"/>
              </a:rPr>
              <a:t>Dữ</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liệu</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missing value </a:t>
            </a:r>
            <a:r>
              <a:rPr lang="en-US" dirty="0" err="1">
                <a:latin typeface="Tahoma" panose="020B0604030504040204" pitchFamily="34" charset="0"/>
                <a:ea typeface="Tahoma" panose="020B0604030504040204" pitchFamily="34" charset="0"/>
                <a:cs typeface="Tahoma" panose="020B0604030504040204" pitchFamily="34" charset="0"/>
              </a:rPr>
              <a:t>và</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không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trùng</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lập</a:t>
            </a:r>
            <a:r>
              <a:rPr lang="en-US" dirty="0">
                <a:latin typeface="Tahoma" panose="020B0604030504040204" pitchFamily="34" charset="0"/>
                <a:ea typeface="Tahoma" panose="020B0604030504040204" pitchFamily="34" charset="0"/>
                <a:cs typeface="Tahoma" panose="020B0604030504040204" pitchFamily="34" charset="0"/>
              </a:rPr>
              <a:t>.</a:t>
            </a:r>
          </a:p>
          <a:p>
            <a:r>
              <a:rPr lang="en-US" dirty="0" err="1">
                <a:latin typeface="Tahoma" panose="020B0604030504040204" pitchFamily="34" charset="0"/>
                <a:ea typeface="Tahoma" panose="020B0604030504040204" pitchFamily="34" charset="0"/>
                <a:cs typeface="Tahoma" panose="020B0604030504040204" pitchFamily="34" charset="0"/>
              </a:rPr>
              <a:t>Có</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giá</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trị</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bất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hợp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lý</a:t>
            </a:r>
            <a:r>
              <a:rPr lang="en-US" dirty="0">
                <a:latin typeface="Tahoma" panose="020B0604030504040204" pitchFamily="34" charset="0"/>
                <a:ea typeface="Tahoma" panose="020B0604030504040204" pitchFamily="34" charset="0"/>
                <a:cs typeface="Tahoma" panose="020B0604030504040204" pitchFamily="34" charset="0"/>
              </a:rPr>
              <a:t> (0 ở Glucose, BMI, Insulin…).</a:t>
            </a:r>
          </a:p>
        </p:txBody>
      </p:sp>
    </p:spTree>
    <p:extLst>
      <p:ext uri="{BB962C8B-B14F-4D97-AF65-F5344CB8AC3E}">
        <p14:creationId xmlns:p14="http://schemas.microsoft.com/office/powerpoint/2010/main" val="4034583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FAAA-45D0-688C-E655-CFD7776EF2C3}"/>
              </a:ext>
            </a:extLst>
          </p:cNvPr>
          <p:cNvSpPr>
            <a:spLocks noGrp="1"/>
          </p:cNvSpPr>
          <p:nvPr>
            <p:ph type="title"/>
          </p:nvPr>
        </p:nvSpPr>
        <p:spPr/>
        <p:txBody>
          <a:bodyPr/>
          <a:lstStyle/>
          <a:p>
            <a:r>
              <a:rPr lang="en-US" dirty="0" err="1">
                <a:latin typeface="Cascadia Code SemiBold" panose="020B0609020000020004" pitchFamily="49" charset="0"/>
                <a:cs typeface="Cascadia Code SemiBold" panose="020B0609020000020004" pitchFamily="49" charset="0"/>
              </a:rPr>
              <a:t>Mô</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tả</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dữ</a:t>
            </a:r>
            <a:r>
              <a:rPr lang="en-US" dirty="0">
                <a:latin typeface="Cascadia Code SemiBold" panose="020B0609020000020004" pitchFamily="49" charset="0"/>
                <a:cs typeface="Cascadia Code SemiBold" panose="020B0609020000020004" pitchFamily="49" charset="0"/>
              </a:rPr>
              <a:t> </a:t>
            </a:r>
            <a:r>
              <a:rPr lang="en-US" dirty="0" err="1">
                <a:latin typeface="Cascadia Code SemiBold" panose="020B0609020000020004" pitchFamily="49" charset="0"/>
                <a:cs typeface="Cascadia Code SemiBold" panose="020B0609020000020004" pitchFamily="49" charset="0"/>
              </a:rPr>
              <a:t>liệu</a:t>
            </a:r>
            <a:endParaRPr lang="en-US" dirty="0">
              <a:latin typeface="Cascadia Code SemiBold" panose="020B0609020000020004" pitchFamily="49" charset="0"/>
              <a:cs typeface="Cascadia Code SemiBold" panose="020B0609020000020004" pitchFamily="49" charset="0"/>
            </a:endParaRPr>
          </a:p>
        </p:txBody>
      </p:sp>
      <p:sp>
        <p:nvSpPr>
          <p:cNvPr id="3" name="Content Placeholder 2">
            <a:extLst>
              <a:ext uri="{FF2B5EF4-FFF2-40B4-BE49-F238E27FC236}">
                <a16:creationId xmlns:a16="http://schemas.microsoft.com/office/drawing/2014/main" id="{F3839ABE-CE2E-81F0-6E7A-AF0063A1F99C}"/>
              </a:ext>
            </a:extLst>
          </p:cNvPr>
          <p:cNvSpPr>
            <a:spLocks noGrp="1"/>
          </p:cNvSpPr>
          <p:nvPr>
            <p:ph idx="1"/>
          </p:nvPr>
        </p:nvSpPr>
        <p:spPr/>
        <p:txBody>
          <a:bodyPr>
            <a:normAutofit fontScale="92500" lnSpcReduction="20000"/>
          </a:bodyPr>
          <a:lstStyle/>
          <a:p>
            <a:pPr marL="0" indent="0">
              <a:buNone/>
            </a:pPr>
            <a:r>
              <a:rPr lang="en-US" dirty="0"/>
              <a:t>Các </a:t>
            </a:r>
            <a:r>
              <a:rPr lang="en-US" dirty="0" err="1"/>
              <a:t>cột</a:t>
            </a:r>
            <a:r>
              <a:rPr lang="en-US" dirty="0"/>
              <a:t> </a:t>
            </a:r>
            <a:r>
              <a:rPr lang="en-US" dirty="0" err="1"/>
              <a:t>gồm</a:t>
            </a:r>
            <a:r>
              <a:rPr lang="en-US" dirty="0"/>
              <a:t> </a:t>
            </a:r>
            <a:r>
              <a:rPr lang="en-US" dirty="0" err="1"/>
              <a:t>là</a:t>
            </a:r>
            <a:r>
              <a:rPr lang="en-US" dirty="0"/>
              <a:t>:</a:t>
            </a:r>
          </a:p>
          <a:p>
            <a:r>
              <a:rPr lang="en-US" dirty="0"/>
              <a:t>Number of times pregnant</a:t>
            </a:r>
            <a:r>
              <a:rPr lang="vi-VN" dirty="0"/>
              <a:t>: Số lần mang thai.</a:t>
            </a:r>
          </a:p>
          <a:p>
            <a:r>
              <a:rPr lang="vi-VN" dirty="0"/>
              <a:t>Plasma glucose concentration a 2 hours in an oral glucose tolerance test: Nồng độ glucose trong huyết tương sau 2 giờ trong xét nghiệm dung nạp glucose đường uống.</a:t>
            </a:r>
          </a:p>
          <a:p>
            <a:r>
              <a:rPr lang="vi-VN" dirty="0"/>
              <a:t>Diastolic blood pressure (mm Hg): Huyết áp tâm trương.</a:t>
            </a:r>
          </a:p>
          <a:p>
            <a:r>
              <a:rPr lang="vi-VN" dirty="0"/>
              <a:t>Triceps skin fold thickness (mm): Độ dày nếp gấp da ở cơ tam đầu.</a:t>
            </a:r>
          </a:p>
          <a:p>
            <a:r>
              <a:rPr lang="vi-VN" dirty="0"/>
              <a:t>2-Hour serum insulin (mu U/ml): Lượng insulin trong huyết thanh sau 2 giờ.</a:t>
            </a:r>
          </a:p>
          <a:p>
            <a:r>
              <a:rPr lang="vi-VN" dirty="0"/>
              <a:t>Body mass index (weight in kg/(height in m)^2): Chỉ số khối cơ thể.</a:t>
            </a:r>
          </a:p>
          <a:p>
            <a:r>
              <a:rPr lang="vi-VN" dirty="0"/>
              <a:t>Diabetes pedigree function: Hàm phả hệ tiểu đường (thể hiện khả năng di truyền mắc tiểu đường).</a:t>
            </a:r>
          </a:p>
          <a:p>
            <a:r>
              <a:rPr lang="vi-VN" dirty="0"/>
              <a:t>Age: Tuổi</a:t>
            </a:r>
          </a:p>
          <a:p>
            <a:r>
              <a:rPr lang="vi-VN" dirty="0"/>
              <a:t>Class: Biến phân loại (0 = không mắc tiểu đường, 1 = mắc tiểu đường).</a:t>
            </a:r>
            <a:endParaRPr lang="en-US" dirty="0"/>
          </a:p>
        </p:txBody>
      </p:sp>
    </p:spTree>
    <p:extLst>
      <p:ext uri="{BB962C8B-B14F-4D97-AF65-F5344CB8AC3E}">
        <p14:creationId xmlns:p14="http://schemas.microsoft.com/office/powerpoint/2010/main" val="34611281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{31457BD5-FD92-491F-A4FE-7CF41F365C4C}TF319cfb39-eeba-4af5-a5a2-03d53d0375160e3309b2-0adf682d390f</Template>
  <TotalTime>566</TotalTime>
  <Words>2598</Words>
  <Application>Microsoft Office PowerPoint</Application>
  <PresentationFormat>Widescreen</PresentationFormat>
  <Paragraphs>132</Paragraphs>
  <Slides>31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Calibri</vt:lpstr>
      <vt:lpstr>Cascadia Code SemiBold</vt:lpstr>
      <vt:lpstr>Courier New</vt:lpstr>
      <vt:lpstr>Gill Sans MT</vt:lpstr>
      <vt:lpstr>Tahoma</vt:lpstr>
      <vt:lpstr>Wingdings 2</vt:lpstr>
      <vt:lpstr>Dividend</vt:lpstr>
      <vt:lpstr>Báo cáo PHÂN TÍCH &amp; KHÁM PHÁ DỮ LIỆU</vt:lpstr>
      <vt:lpstr>Giới thiệu</vt:lpstr>
      <vt:lpstr>Giới thiệu</vt:lpstr>
      <vt:lpstr>Giới Thiệu</vt:lpstr>
      <vt:lpstr>Giới Thiệu</vt:lpstr>
      <vt:lpstr>Tìm hiểu dữ liệu</vt:lpstr>
      <vt:lpstr>Giới Thiệu Dữ liệu.</vt:lpstr>
      <vt:lpstr>MÔ tả dữ liệu</vt:lpstr>
      <vt:lpstr>Mô tả dữ liệu</vt:lpstr>
      <vt:lpstr>CÁC TÍNH CHẤT THỐNG KÊ TRÊN DỮ LIỆU SỐ</vt:lpstr>
      <vt:lpstr>CÁC TÍNH CHẤT THỐNG KÊ TRÊN DỮ LIỆU SỐ</vt:lpstr>
      <vt:lpstr>Phân tích dữ liệu</vt:lpstr>
      <vt:lpstr>Phân tích đơn biến</vt:lpstr>
      <vt:lpstr>Phân tích đơn biến</vt:lpstr>
      <vt:lpstr>Phân tích đơn biến</vt:lpstr>
      <vt:lpstr>Phân tích đa Biến</vt:lpstr>
      <vt:lpstr>Phân tích đa Biến</vt:lpstr>
      <vt:lpstr>Phân tích đa Biến</vt:lpstr>
      <vt:lpstr>Phân tích đa Biến</vt:lpstr>
      <vt:lpstr>Phân tích đa biến</vt:lpstr>
      <vt:lpstr>Phân tích đa biến</vt:lpstr>
      <vt:lpstr>Phân Tích đa biến</vt:lpstr>
      <vt:lpstr>Phân tích đa biến</vt:lpstr>
      <vt:lpstr>PHân tích đa biến</vt:lpstr>
      <vt:lpstr>Phân tích đa biến</vt:lpstr>
      <vt:lpstr>PHân tích đa biến</vt:lpstr>
      <vt:lpstr>Phân tích đa biến</vt:lpstr>
      <vt:lpstr>Chuẩn bị dữ liệu</vt:lpstr>
      <vt:lpstr>Xử lý mẫu bất thường</vt:lpstr>
      <vt:lpstr>Xử lý ngoại lệ</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Nguyễn Thanh Nhàn</dc:creator>
  <cp:lastModifiedBy>Nguyễn Thanh Nhàn</cp:lastModifiedBy>
  <cp:revision>4</cp:revision>
  <dcterms:created xsi:type="dcterms:W3CDTF">2025-09-24T19:12:16Z</dcterms:created>
  <dcterms:modified xsi:type="dcterms:W3CDTF">2025-10-03T14:17:12Z</dcterms:modified>
</cp:coreProperties>
</file>