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2"/>
  </p:notesMasterIdLst>
  <p:sldIdLst>
    <p:sldId id="256" r:id="rId5"/>
    <p:sldId id="257" r:id="rId6"/>
    <p:sldId id="296" r:id="rId7"/>
    <p:sldId id="300" r:id="rId8"/>
    <p:sldId id="297" r:id="rId9"/>
    <p:sldId id="298" r:id="rId10"/>
    <p:sldId id="299" r:id="rId11"/>
    <p:sldId id="315" r:id="rId12"/>
    <p:sldId id="303" r:id="rId13"/>
    <p:sldId id="301" r:id="rId14"/>
    <p:sldId id="262" r:id="rId15"/>
    <p:sldId id="263" r:id="rId16"/>
    <p:sldId id="302" r:id="rId17"/>
    <p:sldId id="264" r:id="rId18"/>
    <p:sldId id="320" r:id="rId19"/>
    <p:sldId id="266" r:id="rId20"/>
    <p:sldId id="267" r:id="rId21"/>
    <p:sldId id="268" r:id="rId22"/>
    <p:sldId id="269" r:id="rId23"/>
    <p:sldId id="270" r:id="rId24"/>
    <p:sldId id="321" r:id="rId25"/>
    <p:sldId id="271" r:id="rId26"/>
    <p:sldId id="316" r:id="rId27"/>
    <p:sldId id="317" r:id="rId28"/>
    <p:sldId id="318" r:id="rId29"/>
    <p:sldId id="319" r:id="rId30"/>
    <p:sldId id="295" r:id="rId3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0C48F84-D0BC-40CA-B2CE-6A9E822B54CF}">
          <p14:sldIdLst>
            <p14:sldId id="256"/>
            <p14:sldId id="257"/>
            <p14:sldId id="296"/>
            <p14:sldId id="300"/>
            <p14:sldId id="297"/>
            <p14:sldId id="298"/>
            <p14:sldId id="299"/>
            <p14:sldId id="315"/>
            <p14:sldId id="303"/>
            <p14:sldId id="301"/>
            <p14:sldId id="262"/>
            <p14:sldId id="263"/>
            <p14:sldId id="302"/>
            <p14:sldId id="264"/>
            <p14:sldId id="320"/>
            <p14:sldId id="266"/>
            <p14:sldId id="267"/>
            <p14:sldId id="268"/>
            <p14:sldId id="269"/>
            <p14:sldId id="270"/>
            <p14:sldId id="321"/>
            <p14:sldId id="271"/>
            <p14:sldId id="316"/>
            <p14:sldId id="317"/>
            <p14:sldId id="318"/>
            <p14:sldId id="319"/>
            <p14:sldId id="29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9B4"/>
    <a:srgbClr val="9BBB59"/>
    <a:srgbClr val="3669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varScale="1">
        <p:scale>
          <a:sx n="110" d="100"/>
          <a:sy n="110" d="100"/>
        </p:scale>
        <p:origin x="91" y="37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0137900-3283-439B-80A2-97E44E98CF89}" type="datetimeFigureOut">
              <a:rPr lang="en-US" smtClean="0"/>
              <a:t>3/19/2023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DE86BDF-9885-4B98-BC28-DF23F666225D}" type="slidenum">
              <a:rPr lang="en-US" smtClean="0"/>
              <a:t>‹#›</a:t>
            </a:fld>
            <a:endParaRPr lang="en-US"/>
          </a:p>
        </p:txBody>
      </p:sp>
    </p:spTree>
    <p:extLst>
      <p:ext uri="{BB962C8B-B14F-4D97-AF65-F5344CB8AC3E}">
        <p14:creationId xmlns:p14="http://schemas.microsoft.com/office/powerpoint/2010/main" val="3343781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44923" y="127918"/>
            <a:ext cx="8054152" cy="5130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Roboto"/>
                <a:cs typeface="Roboto"/>
              </a:defRPr>
            </a:lvl1pPr>
          </a:lstStyle>
          <a:p>
            <a:pPr marL="12700">
              <a:lnSpc>
                <a:spcPts val="1680"/>
              </a:lnSpc>
            </a:pPr>
            <a:r>
              <a:rPr spc="-10"/>
              <a:t>UIT </a:t>
            </a:r>
            <a:r>
              <a:rPr spc="-5"/>
              <a:t>- </a:t>
            </a:r>
            <a:r>
              <a:rPr spc="-10"/>
              <a:t>CS112.L11.KHTN </a:t>
            </a:r>
            <a:r>
              <a:rPr spc="-5"/>
              <a:t>- Nhóm</a:t>
            </a:r>
            <a:r>
              <a:rPr spc="-60"/>
              <a:t> </a:t>
            </a:r>
            <a:r>
              <a:rPr spc="-5"/>
              <a:t>005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Roboto"/>
                <a:cs typeface="Roboto"/>
              </a:defRPr>
            </a:lvl1pPr>
          </a:lstStyle>
          <a:p>
            <a:pPr marL="38100">
              <a:lnSpc>
                <a:spcPct val="100000"/>
              </a:lnSpc>
              <a:spcBef>
                <a:spcPts val="25"/>
              </a:spcBef>
            </a:pPr>
            <a:fld id="{81D60167-4931-47E6-BA6A-407CBD079E47}" type="slidenum">
              <a:rPr spc="-5" dirty="0"/>
              <a:t>‹#›</a:t>
            </a:fld>
            <a:endParaRPr spc="-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u="heavy">
                <a:solidFill>
                  <a:srgbClr val="4285F4"/>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000" b="1" i="0">
                <a:solidFill>
                  <a:srgbClr val="1154CC"/>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Roboto"/>
                <a:cs typeface="Roboto"/>
              </a:defRPr>
            </a:lvl1pPr>
          </a:lstStyle>
          <a:p>
            <a:pPr marL="12700">
              <a:lnSpc>
                <a:spcPts val="1680"/>
              </a:lnSpc>
            </a:pPr>
            <a:r>
              <a:rPr spc="-10"/>
              <a:t>UIT </a:t>
            </a:r>
            <a:r>
              <a:rPr spc="-5"/>
              <a:t>- </a:t>
            </a:r>
            <a:r>
              <a:rPr spc="-10"/>
              <a:t>CS112.L11.KHTN </a:t>
            </a:r>
            <a:r>
              <a:rPr spc="-5"/>
              <a:t>- Nhóm</a:t>
            </a:r>
            <a:r>
              <a:rPr spc="-60"/>
              <a:t> </a:t>
            </a:r>
            <a:r>
              <a:rPr spc="-5"/>
              <a:t>005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Roboto"/>
                <a:cs typeface="Roboto"/>
              </a:defRPr>
            </a:lvl1pPr>
          </a:lstStyle>
          <a:p>
            <a:pPr marL="38100">
              <a:lnSpc>
                <a:spcPct val="100000"/>
              </a:lnSpc>
              <a:spcBef>
                <a:spcPts val="25"/>
              </a:spcBef>
            </a:pPr>
            <a:fld id="{81D60167-4931-47E6-BA6A-407CBD079E47}" type="slidenum">
              <a:rPr spc="-5" dirty="0"/>
              <a:t>‹#›</a:t>
            </a:fld>
            <a:endParaRPr spc="-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u="heavy">
                <a:solidFill>
                  <a:srgbClr val="4285F4"/>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chemeClr val="bg1"/>
                </a:solidFill>
                <a:latin typeface="Roboto"/>
                <a:cs typeface="Roboto"/>
              </a:defRPr>
            </a:lvl1pPr>
          </a:lstStyle>
          <a:p>
            <a:pPr marL="12700">
              <a:lnSpc>
                <a:spcPts val="1680"/>
              </a:lnSpc>
            </a:pPr>
            <a:r>
              <a:rPr spc="-10"/>
              <a:t>UIT </a:t>
            </a:r>
            <a:r>
              <a:rPr spc="-5"/>
              <a:t>- </a:t>
            </a:r>
            <a:r>
              <a:rPr spc="-10"/>
              <a:t>CS112.L11.KHTN </a:t>
            </a:r>
            <a:r>
              <a:rPr spc="-5"/>
              <a:t>- Nhóm</a:t>
            </a:r>
            <a:r>
              <a:rPr spc="-60"/>
              <a:t> </a:t>
            </a:r>
            <a:r>
              <a:rPr spc="-5"/>
              <a:t>005</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7" name="Holder 7"/>
          <p:cNvSpPr>
            <a:spLocks noGrp="1"/>
          </p:cNvSpPr>
          <p:nvPr>
            <p:ph type="sldNum" sz="quarter" idx="7"/>
          </p:nvPr>
        </p:nvSpPr>
        <p:spPr/>
        <p:txBody>
          <a:bodyPr lIns="0" tIns="0" rIns="0" bIns="0"/>
          <a:lstStyle>
            <a:lvl1pPr>
              <a:defRPr sz="1000" b="0" i="0">
                <a:solidFill>
                  <a:schemeClr val="bg1"/>
                </a:solidFill>
                <a:latin typeface="Roboto"/>
                <a:cs typeface="Roboto"/>
              </a:defRPr>
            </a:lvl1pPr>
          </a:lstStyle>
          <a:p>
            <a:pPr marL="38100">
              <a:lnSpc>
                <a:spcPct val="100000"/>
              </a:lnSpc>
              <a:spcBef>
                <a:spcPts val="25"/>
              </a:spcBef>
            </a:pPr>
            <a:fld id="{81D60167-4931-47E6-BA6A-407CBD079E47}" type="slidenum">
              <a:rPr spc="-5" dirty="0"/>
              <a:t>‹#›</a:t>
            </a:fld>
            <a:endParaRPr spc="-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u="heavy">
                <a:solidFill>
                  <a:srgbClr val="4285F4"/>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1" i="0">
                <a:solidFill>
                  <a:schemeClr val="bg1"/>
                </a:solidFill>
                <a:latin typeface="Roboto"/>
                <a:cs typeface="Roboto"/>
              </a:defRPr>
            </a:lvl1pPr>
          </a:lstStyle>
          <a:p>
            <a:pPr marL="12700">
              <a:lnSpc>
                <a:spcPts val="1680"/>
              </a:lnSpc>
            </a:pPr>
            <a:r>
              <a:rPr spc="-10"/>
              <a:t>UIT </a:t>
            </a:r>
            <a:r>
              <a:rPr spc="-5"/>
              <a:t>- </a:t>
            </a:r>
            <a:r>
              <a:rPr spc="-10"/>
              <a:t>CS112.L11.KHTN </a:t>
            </a:r>
            <a:r>
              <a:rPr spc="-5"/>
              <a:t>- Nhóm</a:t>
            </a:r>
            <a:r>
              <a:rPr spc="-60"/>
              <a:t> </a:t>
            </a:r>
            <a:r>
              <a:rPr spc="-5"/>
              <a:t>005</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5" name="Holder 5"/>
          <p:cNvSpPr>
            <a:spLocks noGrp="1"/>
          </p:cNvSpPr>
          <p:nvPr>
            <p:ph type="sldNum" sz="quarter" idx="7"/>
          </p:nvPr>
        </p:nvSpPr>
        <p:spPr/>
        <p:txBody>
          <a:bodyPr lIns="0" tIns="0" rIns="0" bIns="0"/>
          <a:lstStyle>
            <a:lvl1pPr>
              <a:defRPr sz="1000" b="0" i="0">
                <a:solidFill>
                  <a:schemeClr val="bg1"/>
                </a:solidFill>
                <a:latin typeface="Roboto"/>
                <a:cs typeface="Roboto"/>
              </a:defRPr>
            </a:lvl1pPr>
          </a:lstStyle>
          <a:p>
            <a:pPr marL="38100">
              <a:lnSpc>
                <a:spcPct val="100000"/>
              </a:lnSpc>
              <a:spcBef>
                <a:spcPts val="25"/>
              </a:spcBef>
            </a:pPr>
            <a:fld id="{81D60167-4931-47E6-BA6A-407CBD079E47}" type="slidenum">
              <a:rPr spc="-5" dirty="0"/>
              <a:t>‹#›</a:t>
            </a:fld>
            <a:endParaRPr spc="-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chemeClr val="bg1"/>
                </a:solidFill>
                <a:latin typeface="Roboto"/>
                <a:cs typeface="Roboto"/>
              </a:defRPr>
            </a:lvl1pPr>
          </a:lstStyle>
          <a:p>
            <a:pPr marL="12700">
              <a:lnSpc>
                <a:spcPts val="1680"/>
              </a:lnSpc>
            </a:pPr>
            <a:r>
              <a:rPr spc="-10"/>
              <a:t>UIT </a:t>
            </a:r>
            <a:r>
              <a:rPr spc="-5"/>
              <a:t>- </a:t>
            </a:r>
            <a:r>
              <a:rPr spc="-10"/>
              <a:t>CS112.L11.KHTN </a:t>
            </a:r>
            <a:r>
              <a:rPr spc="-5"/>
              <a:t>- Nhóm</a:t>
            </a:r>
            <a:r>
              <a:rPr spc="-60"/>
              <a:t> </a:t>
            </a:r>
            <a:r>
              <a:rPr spc="-5"/>
              <a:t>005</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4" name="Holder 4"/>
          <p:cNvSpPr>
            <a:spLocks noGrp="1"/>
          </p:cNvSpPr>
          <p:nvPr>
            <p:ph type="sldNum" sz="quarter" idx="7"/>
          </p:nvPr>
        </p:nvSpPr>
        <p:spPr/>
        <p:txBody>
          <a:bodyPr lIns="0" tIns="0" rIns="0" bIns="0"/>
          <a:lstStyle>
            <a:lvl1pPr>
              <a:defRPr sz="1000" b="0" i="0">
                <a:solidFill>
                  <a:schemeClr val="bg1"/>
                </a:solidFill>
                <a:latin typeface="Roboto"/>
                <a:cs typeface="Roboto"/>
              </a:defRPr>
            </a:lvl1pPr>
          </a:lstStyle>
          <a:p>
            <a:pPr marL="38100">
              <a:lnSpc>
                <a:spcPct val="100000"/>
              </a:lnSpc>
              <a:spcBef>
                <a:spcPts val="25"/>
              </a:spcBef>
            </a:pPr>
            <a:fld id="{81D60167-4931-47E6-BA6A-407CBD079E47}" type="slidenum">
              <a:rPr spc="-5" dirty="0"/>
              <a:t>‹#›</a:t>
            </a:fld>
            <a:endParaRPr spc="-5"/>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728980"/>
          </a:xfrm>
          <a:custGeom>
            <a:avLst/>
            <a:gdLst/>
            <a:ahLst/>
            <a:cxnLst/>
            <a:rect l="l" t="t" r="r" b="b"/>
            <a:pathLst>
              <a:path w="9144000" h="728980">
                <a:moveTo>
                  <a:pt x="0" y="728398"/>
                </a:moveTo>
                <a:lnTo>
                  <a:pt x="9143981" y="728398"/>
                </a:lnTo>
                <a:lnTo>
                  <a:pt x="9143981" y="0"/>
                </a:lnTo>
                <a:lnTo>
                  <a:pt x="0" y="0"/>
                </a:lnTo>
                <a:lnTo>
                  <a:pt x="0" y="728398"/>
                </a:lnTo>
                <a:close/>
              </a:path>
            </a:pathLst>
          </a:custGeom>
          <a:solidFill>
            <a:srgbClr val="4285F4"/>
          </a:solidFill>
        </p:spPr>
        <p:txBody>
          <a:bodyPr wrap="square" lIns="0" tIns="0" rIns="0" bIns="0" rtlCol="0"/>
          <a:lstStyle/>
          <a:p>
            <a:endParaRPr/>
          </a:p>
        </p:txBody>
      </p:sp>
      <p:sp>
        <p:nvSpPr>
          <p:cNvPr id="17" name="bg object 17"/>
          <p:cNvSpPr/>
          <p:nvPr/>
        </p:nvSpPr>
        <p:spPr>
          <a:xfrm>
            <a:off x="0" y="4813790"/>
            <a:ext cx="9144000" cy="330200"/>
          </a:xfrm>
          <a:custGeom>
            <a:avLst/>
            <a:gdLst/>
            <a:ahLst/>
            <a:cxnLst/>
            <a:rect l="l" t="t" r="r" b="b"/>
            <a:pathLst>
              <a:path w="9144000" h="330200">
                <a:moveTo>
                  <a:pt x="0" y="329699"/>
                </a:moveTo>
                <a:lnTo>
                  <a:pt x="9143981" y="329699"/>
                </a:lnTo>
                <a:lnTo>
                  <a:pt x="9143981" y="0"/>
                </a:lnTo>
                <a:lnTo>
                  <a:pt x="0" y="0"/>
                </a:lnTo>
                <a:lnTo>
                  <a:pt x="0" y="329699"/>
                </a:lnTo>
                <a:close/>
              </a:path>
            </a:pathLst>
          </a:custGeom>
          <a:solidFill>
            <a:srgbClr val="4285F4"/>
          </a:solidFill>
        </p:spPr>
        <p:txBody>
          <a:bodyPr wrap="square" lIns="0" tIns="0" rIns="0" bIns="0" rtlCol="0"/>
          <a:lstStyle/>
          <a:p>
            <a:endParaRPr/>
          </a:p>
        </p:txBody>
      </p:sp>
      <p:sp>
        <p:nvSpPr>
          <p:cNvPr id="18" name="bg object 18"/>
          <p:cNvSpPr/>
          <p:nvPr/>
        </p:nvSpPr>
        <p:spPr>
          <a:xfrm>
            <a:off x="0" y="728398"/>
            <a:ext cx="9144000" cy="4085590"/>
          </a:xfrm>
          <a:custGeom>
            <a:avLst/>
            <a:gdLst/>
            <a:ahLst/>
            <a:cxnLst/>
            <a:rect l="l" t="t" r="r" b="b"/>
            <a:pathLst>
              <a:path w="9144000" h="4085590">
                <a:moveTo>
                  <a:pt x="9143981" y="4085391"/>
                </a:moveTo>
                <a:lnTo>
                  <a:pt x="0" y="4085391"/>
                </a:lnTo>
                <a:lnTo>
                  <a:pt x="0" y="0"/>
                </a:lnTo>
                <a:lnTo>
                  <a:pt x="9143981" y="0"/>
                </a:lnTo>
                <a:lnTo>
                  <a:pt x="9143981" y="4085391"/>
                </a:lnTo>
                <a:close/>
              </a:path>
            </a:pathLst>
          </a:custGeom>
          <a:solidFill>
            <a:srgbClr val="F9F9F9"/>
          </a:solidFill>
        </p:spPr>
        <p:txBody>
          <a:bodyPr wrap="square" lIns="0" tIns="0" rIns="0" bIns="0" rtlCol="0"/>
          <a:lstStyle/>
          <a:p>
            <a:endParaRPr/>
          </a:p>
        </p:txBody>
      </p:sp>
      <p:sp>
        <p:nvSpPr>
          <p:cNvPr id="2" name="Holder 2"/>
          <p:cNvSpPr>
            <a:spLocks noGrp="1"/>
          </p:cNvSpPr>
          <p:nvPr>
            <p:ph type="title"/>
          </p:nvPr>
        </p:nvSpPr>
        <p:spPr>
          <a:xfrm>
            <a:off x="887611" y="209546"/>
            <a:ext cx="7368776" cy="436880"/>
          </a:xfrm>
          <a:prstGeom prst="rect">
            <a:avLst/>
          </a:prstGeom>
        </p:spPr>
        <p:txBody>
          <a:bodyPr wrap="square" lIns="0" tIns="0" rIns="0" bIns="0">
            <a:spAutoFit/>
          </a:bodyPr>
          <a:lstStyle>
            <a:lvl1pPr>
              <a:defRPr sz="2700" b="0" i="0" u="heavy">
                <a:solidFill>
                  <a:srgbClr val="4285F4"/>
                </a:solidFill>
                <a:latin typeface="Times New Roman"/>
                <a:cs typeface="Times New Roman"/>
              </a:defRPr>
            </a:lvl1pPr>
          </a:lstStyle>
          <a:p>
            <a:endParaRPr/>
          </a:p>
        </p:txBody>
      </p:sp>
      <p:sp>
        <p:nvSpPr>
          <p:cNvPr id="3" name="Holder 3"/>
          <p:cNvSpPr>
            <a:spLocks noGrp="1"/>
          </p:cNvSpPr>
          <p:nvPr>
            <p:ph type="body" idx="1"/>
          </p:nvPr>
        </p:nvSpPr>
        <p:spPr>
          <a:xfrm>
            <a:off x="1219680" y="980683"/>
            <a:ext cx="6704639" cy="2092325"/>
          </a:xfrm>
          <a:prstGeom prst="rect">
            <a:avLst/>
          </a:prstGeom>
        </p:spPr>
        <p:txBody>
          <a:bodyPr wrap="square" lIns="0" tIns="0" rIns="0" bIns="0">
            <a:spAutoFit/>
          </a:bodyPr>
          <a:lstStyle>
            <a:lvl1pPr>
              <a:defRPr sz="3000" b="1" i="0">
                <a:solidFill>
                  <a:srgbClr val="1154CC"/>
                </a:solidFill>
                <a:latin typeface="Times New Roman"/>
                <a:cs typeface="Times New Roman"/>
              </a:defRPr>
            </a:lvl1pPr>
          </a:lstStyle>
          <a:p>
            <a:endParaRPr/>
          </a:p>
        </p:txBody>
      </p:sp>
      <p:sp>
        <p:nvSpPr>
          <p:cNvPr id="4" name="Holder 4"/>
          <p:cNvSpPr>
            <a:spLocks noGrp="1"/>
          </p:cNvSpPr>
          <p:nvPr>
            <p:ph type="ftr" sz="quarter" idx="5"/>
          </p:nvPr>
        </p:nvSpPr>
        <p:spPr>
          <a:xfrm>
            <a:off x="544923" y="4840125"/>
            <a:ext cx="2846070" cy="234314"/>
          </a:xfrm>
          <a:prstGeom prst="rect">
            <a:avLst/>
          </a:prstGeom>
        </p:spPr>
        <p:txBody>
          <a:bodyPr wrap="square" lIns="0" tIns="0" rIns="0" bIns="0">
            <a:spAutoFit/>
          </a:bodyPr>
          <a:lstStyle>
            <a:lvl1pPr>
              <a:defRPr sz="1400" b="1" i="0">
                <a:solidFill>
                  <a:schemeClr val="bg1"/>
                </a:solidFill>
                <a:latin typeface="Roboto"/>
                <a:cs typeface="Roboto"/>
              </a:defRPr>
            </a:lvl1pPr>
          </a:lstStyle>
          <a:p>
            <a:pPr marL="12700">
              <a:lnSpc>
                <a:spcPts val="1680"/>
              </a:lnSpc>
            </a:pPr>
            <a:r>
              <a:rPr spc="-10"/>
              <a:t>UIT </a:t>
            </a:r>
            <a:r>
              <a:rPr spc="-5"/>
              <a:t>- </a:t>
            </a:r>
            <a:r>
              <a:rPr spc="-10"/>
              <a:t>CS112.L11.KHTN </a:t>
            </a:r>
            <a:r>
              <a:rPr spc="-5"/>
              <a:t>- Nhóm</a:t>
            </a:r>
            <a:r>
              <a:rPr spc="-60"/>
              <a:t> </a:t>
            </a:r>
            <a:r>
              <a:rPr spc="-5"/>
              <a:t>005</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6" name="Holder 6"/>
          <p:cNvSpPr>
            <a:spLocks noGrp="1"/>
          </p:cNvSpPr>
          <p:nvPr>
            <p:ph type="sldNum" sz="quarter" idx="7"/>
          </p:nvPr>
        </p:nvSpPr>
        <p:spPr>
          <a:xfrm>
            <a:off x="8805836" y="4866690"/>
            <a:ext cx="219075" cy="174625"/>
          </a:xfrm>
          <a:prstGeom prst="rect">
            <a:avLst/>
          </a:prstGeom>
        </p:spPr>
        <p:txBody>
          <a:bodyPr wrap="square" lIns="0" tIns="0" rIns="0" bIns="0">
            <a:spAutoFit/>
          </a:bodyPr>
          <a:lstStyle>
            <a:lvl1pPr>
              <a:defRPr sz="1000" b="0" i="0">
                <a:solidFill>
                  <a:schemeClr val="bg1"/>
                </a:solidFill>
                <a:latin typeface="Roboto"/>
                <a:cs typeface="Roboto"/>
              </a:defRPr>
            </a:lvl1pPr>
          </a:lstStyle>
          <a:p>
            <a:pPr marL="38100">
              <a:lnSpc>
                <a:spcPct val="100000"/>
              </a:lnSpc>
              <a:spcBef>
                <a:spcPts val="25"/>
              </a:spcBef>
            </a:pPr>
            <a:fld id="{81D60167-4931-47E6-BA6A-407CBD079E47}" type="slidenum">
              <a:rPr spc="-5" dirty="0"/>
              <a:t>‹#›</a:t>
            </a:fld>
            <a:endParaRPr spc="-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695890"/>
            <a:ext cx="9144000" cy="447675"/>
          </a:xfrm>
          <a:custGeom>
            <a:avLst/>
            <a:gdLst/>
            <a:ahLst/>
            <a:cxnLst/>
            <a:rect l="l" t="t" r="r" b="b"/>
            <a:pathLst>
              <a:path w="9144000" h="447675">
                <a:moveTo>
                  <a:pt x="0" y="447599"/>
                </a:moveTo>
                <a:lnTo>
                  <a:pt x="9143981" y="447599"/>
                </a:lnTo>
                <a:lnTo>
                  <a:pt x="9143981" y="0"/>
                </a:lnTo>
                <a:lnTo>
                  <a:pt x="0" y="0"/>
                </a:lnTo>
                <a:lnTo>
                  <a:pt x="0" y="447599"/>
                </a:lnTo>
                <a:close/>
              </a:path>
            </a:pathLst>
          </a:custGeom>
          <a:solidFill>
            <a:srgbClr val="4285F4"/>
          </a:solidFill>
        </p:spPr>
        <p:txBody>
          <a:bodyPr wrap="square" lIns="0" tIns="0" rIns="0" bIns="0" rtlCol="0"/>
          <a:lstStyle/>
          <a:p>
            <a:endParaRPr/>
          </a:p>
        </p:txBody>
      </p:sp>
      <p:sp>
        <p:nvSpPr>
          <p:cNvPr id="6" name="object 6"/>
          <p:cNvSpPr txBox="1"/>
          <p:nvPr/>
        </p:nvSpPr>
        <p:spPr>
          <a:xfrm>
            <a:off x="304800" y="1027060"/>
            <a:ext cx="7368776" cy="2223686"/>
          </a:xfrm>
          <a:prstGeom prst="rect">
            <a:avLst/>
          </a:prstGeom>
        </p:spPr>
        <p:txBody>
          <a:bodyPr vert="horz" wrap="square" lIns="0" tIns="12700" rIns="0" bIns="0" rtlCol="0">
            <a:spAutoFit/>
          </a:bodyPr>
          <a:lstStyle/>
          <a:p>
            <a:pPr marL="1971675" algn="ctr">
              <a:lnSpc>
                <a:spcPct val="100000"/>
              </a:lnSpc>
              <a:spcBef>
                <a:spcPts val="100"/>
              </a:spcBef>
            </a:pPr>
            <a:r>
              <a:rPr lang="en-US" sz="3000" b="1" spc="-40" dirty="0" err="1">
                <a:solidFill>
                  <a:srgbClr val="9BBB59"/>
                </a:solidFill>
                <a:latin typeface="Times New Roman"/>
                <a:cs typeface="Times New Roman"/>
              </a:rPr>
              <a:t>Phân</a:t>
            </a:r>
            <a:r>
              <a:rPr lang="en-US" sz="3000" b="1" spc="-40" dirty="0">
                <a:solidFill>
                  <a:srgbClr val="9BBB59"/>
                </a:solidFill>
                <a:latin typeface="Times New Roman"/>
                <a:cs typeface="Times New Roman"/>
              </a:rPr>
              <a:t> </a:t>
            </a:r>
            <a:r>
              <a:rPr lang="en-US" sz="3000" b="1" spc="-40" dirty="0" err="1">
                <a:solidFill>
                  <a:srgbClr val="9BBB59"/>
                </a:solidFill>
                <a:latin typeface="Times New Roman"/>
                <a:cs typeface="Times New Roman"/>
              </a:rPr>
              <a:t>tích</a:t>
            </a:r>
            <a:r>
              <a:rPr lang="en-US" sz="3000" b="1" spc="-40" dirty="0">
                <a:solidFill>
                  <a:srgbClr val="9BBB59"/>
                </a:solidFill>
                <a:latin typeface="Times New Roman"/>
                <a:cs typeface="Times New Roman"/>
              </a:rPr>
              <a:t> </a:t>
            </a:r>
            <a:r>
              <a:rPr lang="en-US" sz="3000" b="1" spc="-40" dirty="0" err="1">
                <a:solidFill>
                  <a:srgbClr val="9BBB59"/>
                </a:solidFill>
                <a:latin typeface="Times New Roman"/>
                <a:cs typeface="Times New Roman"/>
              </a:rPr>
              <a:t>độ</a:t>
            </a:r>
            <a:r>
              <a:rPr lang="en-US" sz="3000" b="1" spc="-40" dirty="0">
                <a:solidFill>
                  <a:srgbClr val="9BBB59"/>
                </a:solidFill>
                <a:latin typeface="Times New Roman"/>
                <a:cs typeface="Times New Roman"/>
              </a:rPr>
              <a:t> </a:t>
            </a:r>
            <a:r>
              <a:rPr lang="en-US" sz="3000" b="1" spc="-40" dirty="0" err="1">
                <a:solidFill>
                  <a:srgbClr val="9BBB59"/>
                </a:solidFill>
                <a:latin typeface="Times New Roman"/>
                <a:cs typeface="Times New Roman"/>
              </a:rPr>
              <a:t>phức</a:t>
            </a:r>
            <a:r>
              <a:rPr lang="en-US" sz="3000" b="1" spc="-40" dirty="0">
                <a:solidFill>
                  <a:srgbClr val="9BBB59"/>
                </a:solidFill>
                <a:latin typeface="Times New Roman"/>
                <a:cs typeface="Times New Roman"/>
              </a:rPr>
              <a:t> </a:t>
            </a:r>
            <a:r>
              <a:rPr lang="en-US" sz="3000" b="1" spc="-40" dirty="0" err="1">
                <a:solidFill>
                  <a:srgbClr val="9BBB59"/>
                </a:solidFill>
                <a:latin typeface="Times New Roman"/>
                <a:cs typeface="Times New Roman"/>
              </a:rPr>
              <a:t>tạp</a:t>
            </a:r>
            <a:r>
              <a:rPr lang="en-US" sz="3000" b="1" spc="-40" dirty="0">
                <a:solidFill>
                  <a:srgbClr val="9BBB59"/>
                </a:solidFill>
                <a:latin typeface="Times New Roman"/>
                <a:cs typeface="Times New Roman"/>
              </a:rPr>
              <a:t> </a:t>
            </a:r>
            <a:r>
              <a:rPr lang="en-US" sz="3000" b="1" spc="-40" dirty="0" err="1">
                <a:solidFill>
                  <a:srgbClr val="9BBB59"/>
                </a:solidFill>
                <a:latin typeface="Times New Roman"/>
                <a:cs typeface="Times New Roman"/>
              </a:rPr>
              <a:t>thuật</a:t>
            </a:r>
            <a:r>
              <a:rPr lang="en-US" sz="3000" b="1" spc="-40" dirty="0">
                <a:solidFill>
                  <a:srgbClr val="9BBB59"/>
                </a:solidFill>
                <a:latin typeface="Times New Roman"/>
                <a:cs typeface="Times New Roman"/>
              </a:rPr>
              <a:t> </a:t>
            </a:r>
            <a:r>
              <a:rPr lang="en-US" sz="3000" b="1" spc="-40" dirty="0" err="1">
                <a:solidFill>
                  <a:srgbClr val="9BBB59"/>
                </a:solidFill>
                <a:latin typeface="Times New Roman"/>
                <a:cs typeface="Times New Roman"/>
              </a:rPr>
              <a:t>toán</a:t>
            </a:r>
            <a:r>
              <a:rPr lang="en-US" sz="3000" b="1" spc="-40" dirty="0">
                <a:solidFill>
                  <a:srgbClr val="9BBB59"/>
                </a:solidFill>
                <a:latin typeface="Times New Roman"/>
                <a:cs typeface="Times New Roman"/>
              </a:rPr>
              <a:t> </a:t>
            </a:r>
            <a:r>
              <a:rPr lang="en-US" sz="3000" b="1" spc="-40" dirty="0" err="1">
                <a:solidFill>
                  <a:srgbClr val="9BBB59"/>
                </a:solidFill>
                <a:latin typeface="Times New Roman"/>
                <a:cs typeface="Times New Roman"/>
              </a:rPr>
              <a:t>không</a:t>
            </a:r>
            <a:r>
              <a:rPr lang="en-US" sz="3000" b="1" spc="-40" dirty="0">
                <a:solidFill>
                  <a:srgbClr val="9BBB59"/>
                </a:solidFill>
                <a:latin typeface="Times New Roman"/>
                <a:cs typeface="Times New Roman"/>
              </a:rPr>
              <a:t> </a:t>
            </a:r>
            <a:r>
              <a:rPr lang="en-US" sz="3000" b="1" spc="-40" dirty="0" err="1">
                <a:solidFill>
                  <a:srgbClr val="9BBB59"/>
                </a:solidFill>
                <a:latin typeface="Times New Roman"/>
                <a:cs typeface="Times New Roman"/>
              </a:rPr>
              <a:t>đệ</a:t>
            </a:r>
            <a:r>
              <a:rPr lang="en-US" sz="3000" b="1" spc="-40" dirty="0">
                <a:solidFill>
                  <a:srgbClr val="9BBB59"/>
                </a:solidFill>
                <a:latin typeface="Times New Roman"/>
                <a:cs typeface="Times New Roman"/>
              </a:rPr>
              <a:t> qui​</a:t>
            </a:r>
            <a:endParaRPr lang="en-US" sz="3500" dirty="0">
              <a:solidFill>
                <a:srgbClr val="9BBB59"/>
              </a:solidFill>
              <a:latin typeface="Times New Roman"/>
              <a:cs typeface="Times New Roman"/>
            </a:endParaRPr>
          </a:p>
          <a:p>
            <a:pPr marL="12700">
              <a:lnSpc>
                <a:spcPct val="100000"/>
              </a:lnSpc>
              <a:tabLst>
                <a:tab pos="1594485" algn="l"/>
              </a:tabLst>
            </a:pPr>
            <a:r>
              <a:rPr sz="2400" spc="-5" dirty="0" err="1">
                <a:solidFill>
                  <a:srgbClr val="9BBB59"/>
                </a:solidFill>
                <a:latin typeface="Times New Roman"/>
                <a:cs typeface="Times New Roman"/>
              </a:rPr>
              <a:t>Giảng</a:t>
            </a:r>
            <a:r>
              <a:rPr sz="2400" spc="-5" dirty="0">
                <a:solidFill>
                  <a:srgbClr val="9BBB59"/>
                </a:solidFill>
                <a:latin typeface="Times New Roman"/>
                <a:cs typeface="Times New Roman"/>
              </a:rPr>
              <a:t> </a:t>
            </a:r>
            <a:r>
              <a:rPr sz="2400" dirty="0" err="1">
                <a:solidFill>
                  <a:srgbClr val="9BBB59"/>
                </a:solidFill>
                <a:latin typeface="Times New Roman"/>
                <a:cs typeface="Times New Roman"/>
              </a:rPr>
              <a:t>viên</a:t>
            </a:r>
            <a:r>
              <a:rPr sz="2400" dirty="0">
                <a:solidFill>
                  <a:srgbClr val="9BBB59"/>
                </a:solidFill>
                <a:latin typeface="Times New Roman"/>
                <a:cs typeface="Times New Roman"/>
              </a:rPr>
              <a:t>:	</a:t>
            </a:r>
            <a:r>
              <a:rPr lang="vi-VN" sz="2400" spc="-5" dirty="0">
                <a:solidFill>
                  <a:srgbClr val="9BBB59"/>
                </a:solidFill>
                <a:latin typeface="Times New Roman"/>
                <a:cs typeface="Times New Roman"/>
              </a:rPr>
              <a:t>ThS. Nguyễn Thanh</a:t>
            </a:r>
            <a:r>
              <a:rPr lang="vi-VN" sz="2400" spc="-55" dirty="0">
                <a:solidFill>
                  <a:srgbClr val="9BBB59"/>
                </a:solidFill>
                <a:latin typeface="Times New Roman"/>
                <a:cs typeface="Times New Roman"/>
              </a:rPr>
              <a:t> </a:t>
            </a:r>
            <a:r>
              <a:rPr lang="vi-VN" sz="2400" spc="-5" dirty="0">
                <a:solidFill>
                  <a:srgbClr val="9BBB59"/>
                </a:solidFill>
                <a:latin typeface="Times New Roman"/>
                <a:cs typeface="Times New Roman"/>
              </a:rPr>
              <a:t>Sơn</a:t>
            </a:r>
            <a:endParaRPr lang="vi-VN" sz="2400" dirty="0">
              <a:solidFill>
                <a:srgbClr val="9BBB59"/>
              </a:solidFill>
              <a:latin typeface="Times New Roman"/>
              <a:cs typeface="Times New Roman"/>
            </a:endParaRPr>
          </a:p>
          <a:p>
            <a:pPr marL="12700">
              <a:lnSpc>
                <a:spcPct val="100000"/>
              </a:lnSpc>
              <a:spcBef>
                <a:spcPts val="420"/>
              </a:spcBef>
            </a:pPr>
            <a:endParaRPr lang="en-US" sz="2400" spc="-5" dirty="0">
              <a:solidFill>
                <a:srgbClr val="9BBB59"/>
              </a:solidFill>
              <a:latin typeface="Times New Roman"/>
              <a:cs typeface="Times New Roman"/>
            </a:endParaRPr>
          </a:p>
          <a:p>
            <a:pPr marL="12700">
              <a:lnSpc>
                <a:spcPct val="100000"/>
              </a:lnSpc>
              <a:spcBef>
                <a:spcPts val="420"/>
              </a:spcBef>
            </a:pPr>
            <a:r>
              <a:rPr sz="2400" spc="-5" dirty="0" err="1">
                <a:solidFill>
                  <a:srgbClr val="9BBB59"/>
                </a:solidFill>
                <a:latin typeface="Times New Roman"/>
                <a:cs typeface="Times New Roman"/>
              </a:rPr>
              <a:t>Nhóm</a:t>
            </a:r>
            <a:r>
              <a:rPr sz="2400" spc="-10" dirty="0">
                <a:solidFill>
                  <a:srgbClr val="9BBB59"/>
                </a:solidFill>
                <a:latin typeface="Times New Roman"/>
                <a:cs typeface="Times New Roman"/>
              </a:rPr>
              <a:t> </a:t>
            </a:r>
            <a:r>
              <a:rPr lang="en-US" sz="2400" spc="-10" dirty="0">
                <a:solidFill>
                  <a:srgbClr val="9BBB59"/>
                </a:solidFill>
                <a:latin typeface="Times New Roman"/>
                <a:cs typeface="Times New Roman"/>
              </a:rPr>
              <a:t>14</a:t>
            </a:r>
            <a:r>
              <a:rPr sz="2400" dirty="0">
                <a:solidFill>
                  <a:srgbClr val="9BBB59"/>
                </a:solidFill>
                <a:latin typeface="Times New Roman"/>
                <a:cs typeface="Times New Roman"/>
              </a:rPr>
              <a:t>:</a:t>
            </a:r>
          </a:p>
        </p:txBody>
      </p:sp>
      <p:sp>
        <p:nvSpPr>
          <p:cNvPr id="7" name="object 7"/>
          <p:cNvSpPr txBox="1"/>
          <p:nvPr/>
        </p:nvSpPr>
        <p:spPr>
          <a:xfrm>
            <a:off x="2147682" y="3154537"/>
            <a:ext cx="4431538" cy="1716175"/>
          </a:xfrm>
          <a:prstGeom prst="rect">
            <a:avLst/>
          </a:prstGeom>
        </p:spPr>
        <p:txBody>
          <a:bodyPr vert="horz" wrap="square" lIns="0" tIns="12700" rIns="0" bIns="0" rtlCol="0">
            <a:spAutoFit/>
          </a:bodyPr>
          <a:lstStyle/>
          <a:p>
            <a:pPr marL="17780" marR="5080" indent="-5715">
              <a:lnSpc>
                <a:spcPct val="114599"/>
              </a:lnSpc>
              <a:spcBef>
                <a:spcPts val="100"/>
              </a:spcBef>
            </a:pPr>
            <a:r>
              <a:rPr lang="vi-VN" sz="2400" spc="-5" dirty="0">
                <a:solidFill>
                  <a:srgbClr val="4285F4"/>
                </a:solidFill>
                <a:latin typeface="Times New Roman"/>
                <a:cs typeface="Times New Roman"/>
              </a:rPr>
              <a:t>Nguyễn</a:t>
            </a:r>
            <a:r>
              <a:rPr sz="2400" spc="-120" dirty="0">
                <a:solidFill>
                  <a:srgbClr val="4285F4"/>
                </a:solidFill>
                <a:latin typeface="Times New Roman"/>
                <a:cs typeface="Times New Roman"/>
              </a:rPr>
              <a:t> </a:t>
            </a:r>
            <a:r>
              <a:rPr sz="2400" spc="-30" dirty="0">
                <a:solidFill>
                  <a:srgbClr val="4285F4"/>
                </a:solidFill>
                <a:latin typeface="Times New Roman"/>
                <a:cs typeface="Times New Roman"/>
              </a:rPr>
              <a:t>Tiến</a:t>
            </a:r>
            <a:r>
              <a:rPr lang="vi-VN" sz="2400" spc="-30" dirty="0">
                <a:solidFill>
                  <a:srgbClr val="4285F4"/>
                </a:solidFill>
                <a:latin typeface="Times New Roman"/>
                <a:cs typeface="Times New Roman"/>
              </a:rPr>
              <a:t> Đạt</a:t>
            </a:r>
          </a:p>
          <a:p>
            <a:pPr marL="17780" marR="5080" indent="-5715">
              <a:lnSpc>
                <a:spcPct val="114599"/>
              </a:lnSpc>
              <a:spcBef>
                <a:spcPts val="100"/>
              </a:spcBef>
            </a:pPr>
            <a:r>
              <a:rPr lang="vi-VN" sz="2400" spc="-30" dirty="0">
                <a:solidFill>
                  <a:srgbClr val="4285F4"/>
                </a:solidFill>
                <a:latin typeface="Times New Roman"/>
                <a:cs typeface="Times New Roman"/>
              </a:rPr>
              <a:t>Hứa Bảo Duy</a:t>
            </a:r>
            <a:endParaRPr lang="en-US" sz="2400" spc="-30" dirty="0">
              <a:solidFill>
                <a:srgbClr val="4285F4"/>
              </a:solidFill>
              <a:latin typeface="Times New Roman"/>
              <a:cs typeface="Times New Roman"/>
            </a:endParaRPr>
          </a:p>
          <a:p>
            <a:pPr marL="17780" marR="5080" indent="-5715">
              <a:lnSpc>
                <a:spcPct val="114599"/>
              </a:lnSpc>
              <a:spcBef>
                <a:spcPts val="100"/>
              </a:spcBef>
            </a:pPr>
            <a:r>
              <a:rPr lang="vi-VN" sz="2400" spc="-5" dirty="0">
                <a:solidFill>
                  <a:srgbClr val="4285F4"/>
                </a:solidFill>
                <a:latin typeface="Times New Roman"/>
                <a:cs typeface="Times New Roman"/>
              </a:rPr>
              <a:t>Hoàng Mạc</a:t>
            </a:r>
            <a:r>
              <a:rPr lang="en-US" sz="2400" spc="-5" dirty="0">
                <a:solidFill>
                  <a:srgbClr val="4285F4"/>
                </a:solidFill>
                <a:latin typeface="Times New Roman"/>
                <a:cs typeface="Times New Roman"/>
              </a:rPr>
              <a:t> </a:t>
            </a:r>
            <a:r>
              <a:rPr lang="vi-VN" sz="2400" spc="-5" dirty="0">
                <a:solidFill>
                  <a:srgbClr val="4285F4"/>
                </a:solidFill>
                <a:latin typeface="Times New Roman"/>
                <a:cs typeface="Times New Roman"/>
              </a:rPr>
              <a:t>Hà</a:t>
            </a:r>
            <a:endParaRPr lang="vi-VN" sz="2400" dirty="0">
              <a:latin typeface="Times New Roman"/>
              <a:cs typeface="Times New Roman"/>
            </a:endParaRPr>
          </a:p>
          <a:p>
            <a:pPr marL="17780" marR="5080" indent="-5715">
              <a:lnSpc>
                <a:spcPct val="114599"/>
              </a:lnSpc>
              <a:spcBef>
                <a:spcPts val="100"/>
              </a:spcBef>
            </a:pPr>
            <a:endParaRPr sz="2400" dirty="0">
              <a:latin typeface="Times New Roman"/>
              <a:cs typeface="Times New Roman"/>
            </a:endParaRPr>
          </a:p>
        </p:txBody>
      </p:sp>
      <p:sp>
        <p:nvSpPr>
          <p:cNvPr id="10" name="object 10"/>
          <p:cNvSpPr/>
          <p:nvPr/>
        </p:nvSpPr>
        <p:spPr>
          <a:xfrm>
            <a:off x="8523532" y="4695615"/>
            <a:ext cx="549275" cy="393700"/>
          </a:xfrm>
          <a:custGeom>
            <a:avLst/>
            <a:gdLst/>
            <a:ahLst/>
            <a:cxnLst/>
            <a:rect l="l" t="t" r="r" b="b"/>
            <a:pathLst>
              <a:path w="549275" h="393700">
                <a:moveTo>
                  <a:pt x="0" y="0"/>
                </a:moveTo>
                <a:lnTo>
                  <a:pt x="548698" y="0"/>
                </a:lnTo>
                <a:lnTo>
                  <a:pt x="548698" y="393599"/>
                </a:lnTo>
                <a:lnTo>
                  <a:pt x="0" y="393599"/>
                </a:lnTo>
                <a:lnTo>
                  <a:pt x="0" y="0"/>
                </a:lnTo>
                <a:close/>
              </a:path>
            </a:pathLst>
          </a:custGeom>
          <a:ln w="9524">
            <a:solidFill>
              <a:srgbClr val="4285F4"/>
            </a:solidFill>
          </a:ln>
        </p:spPr>
        <p:txBody>
          <a:bodyPr wrap="square" lIns="0" tIns="0" rIns="0" bIns="0" rtlCol="0"/>
          <a:lstStyle/>
          <a:p>
            <a:endParaRPr/>
          </a:p>
        </p:txBody>
      </p:sp>
      <p:sp>
        <p:nvSpPr>
          <p:cNvPr id="11" name="object 11"/>
          <p:cNvSpPr txBox="1"/>
          <p:nvPr/>
        </p:nvSpPr>
        <p:spPr>
          <a:xfrm>
            <a:off x="8528294" y="4798435"/>
            <a:ext cx="539750" cy="177800"/>
          </a:xfrm>
          <a:prstGeom prst="rect">
            <a:avLst/>
          </a:prstGeom>
        </p:spPr>
        <p:txBody>
          <a:bodyPr vert="horz" wrap="square" lIns="0" tIns="12700" rIns="0" bIns="0" rtlCol="0">
            <a:spAutoFit/>
          </a:bodyPr>
          <a:lstStyle/>
          <a:p>
            <a:pPr marR="73025" algn="r">
              <a:lnSpc>
                <a:spcPct val="100000"/>
              </a:lnSpc>
              <a:spcBef>
                <a:spcPts val="100"/>
              </a:spcBef>
            </a:pPr>
            <a:r>
              <a:rPr sz="1000" spc="-5">
                <a:solidFill>
                  <a:srgbClr val="FFFFFF"/>
                </a:solidFill>
                <a:latin typeface="Roboto"/>
                <a:cs typeface="Roboto"/>
              </a:rPr>
              <a:t>1</a:t>
            </a:r>
            <a:endParaRPr sz="1000">
              <a:latin typeface="Roboto"/>
              <a:cs typeface="Roboto"/>
            </a:endParaRPr>
          </a:p>
        </p:txBody>
      </p:sp>
      <p:sp>
        <p:nvSpPr>
          <p:cNvPr id="13" name="object 13"/>
          <p:cNvSpPr/>
          <p:nvPr/>
        </p:nvSpPr>
        <p:spPr>
          <a:xfrm>
            <a:off x="76199" y="152399"/>
            <a:ext cx="741273" cy="642948"/>
          </a:xfrm>
          <a:prstGeom prst="rect">
            <a:avLst/>
          </a:prstGeom>
          <a:blipFill>
            <a:blip r:embed="rId2" cstate="print"/>
            <a:stretch>
              <a:fillRect/>
            </a:stretch>
          </a:blipFill>
        </p:spPr>
        <p:txBody>
          <a:bodyPr wrap="square" lIns="0" tIns="0" rIns="0" bIns="0" rtlCol="0"/>
          <a:lstStyle/>
          <a:p>
            <a:endParaRPr/>
          </a:p>
        </p:txBody>
      </p:sp>
      <p:sp>
        <p:nvSpPr>
          <p:cNvPr id="15" name="object 15"/>
          <p:cNvSpPr txBox="1">
            <a:spLocks noGrp="1"/>
          </p:cNvSpPr>
          <p:nvPr>
            <p:ph type="title"/>
          </p:nvPr>
        </p:nvSpPr>
        <p:spPr>
          <a:xfrm>
            <a:off x="887610" y="209546"/>
            <a:ext cx="8063101" cy="428322"/>
          </a:xfrm>
          <a:prstGeom prst="rect">
            <a:avLst/>
          </a:prstGeom>
        </p:spPr>
        <p:txBody>
          <a:bodyPr vert="horz" wrap="square" lIns="0" tIns="12700" rIns="0" bIns="0" rtlCol="0">
            <a:spAutoFit/>
          </a:bodyPr>
          <a:lstStyle/>
          <a:p>
            <a:pPr marL="15240">
              <a:lnSpc>
                <a:spcPct val="100000"/>
              </a:lnSpc>
              <a:spcBef>
                <a:spcPts val="100"/>
              </a:spcBef>
            </a:pPr>
            <a:r>
              <a:rPr lang="vi-VN" u="none" spc="-20" dirty="0">
                <a:solidFill>
                  <a:srgbClr val="3669AF"/>
                </a:solidFill>
              </a:rPr>
              <a:t>CS112</a:t>
            </a:r>
            <a:r>
              <a:rPr u="none" spc="-20" dirty="0">
                <a:solidFill>
                  <a:srgbClr val="3669AF"/>
                </a:solidFill>
              </a:rPr>
              <a:t>. </a:t>
            </a:r>
            <a:r>
              <a:rPr lang="en-US" u="none" spc="-5" dirty="0">
                <a:solidFill>
                  <a:srgbClr val="3669AF"/>
                </a:solidFill>
              </a:rPr>
              <a:t>PHÂ</a:t>
            </a:r>
            <a:r>
              <a:rPr u="none" spc="-5" dirty="0">
                <a:solidFill>
                  <a:srgbClr val="3669AF"/>
                </a:solidFill>
              </a:rPr>
              <a:t>N TÍCH VÀ THIẾT KẾ THUẬT</a:t>
            </a:r>
            <a:r>
              <a:rPr u="none" spc="-370" dirty="0">
                <a:solidFill>
                  <a:srgbClr val="3669AF"/>
                </a:solidFill>
              </a:rPr>
              <a:t> </a:t>
            </a:r>
            <a:r>
              <a:rPr u="none" spc="-20" dirty="0">
                <a:solidFill>
                  <a:srgbClr val="3669AF"/>
                </a:solidFill>
              </a:rPr>
              <a:t>TOÁN</a:t>
            </a:r>
          </a:p>
        </p:txBody>
      </p:sp>
      <p:sp>
        <p:nvSpPr>
          <p:cNvPr id="16" name="Rectangle 15">
            <a:extLst>
              <a:ext uri="{FF2B5EF4-FFF2-40B4-BE49-F238E27FC236}">
                <a16:creationId xmlns:a16="http://schemas.microsoft.com/office/drawing/2014/main" id="{E55110C3-DC6F-9AE4-951F-D015C6B00FA8}"/>
              </a:ext>
            </a:extLst>
          </p:cNvPr>
          <p:cNvSpPr/>
          <p:nvPr/>
        </p:nvSpPr>
        <p:spPr>
          <a:xfrm>
            <a:off x="0" y="4704335"/>
            <a:ext cx="9144000" cy="44767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C633C31-1F88-0544-065C-8E058DDA59B5}"/>
              </a:ext>
            </a:extLst>
          </p:cNvPr>
          <p:cNvSpPr/>
          <p:nvPr/>
        </p:nvSpPr>
        <p:spPr>
          <a:xfrm>
            <a:off x="-31837" y="795348"/>
            <a:ext cx="9207673" cy="742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DA9667CF-D394-C7A1-3F10-B5888E76A573}"/>
              </a:ext>
            </a:extLst>
          </p:cNvPr>
          <p:cNvSpPr txBox="1">
            <a:spLocks noGrp="1"/>
          </p:cNvSpPr>
          <p:nvPr>
            <p:ph type="title"/>
          </p:nvPr>
        </p:nvSpPr>
        <p:spPr>
          <a:xfrm>
            <a:off x="304801" y="12839"/>
            <a:ext cx="8686800" cy="505267"/>
          </a:xfrm>
          <a:prstGeom prst="rect">
            <a:avLst/>
          </a:prstGeom>
        </p:spPr>
        <p:txBody>
          <a:bodyPr vert="horz" wrap="square" lIns="0" tIns="12700" rIns="0" bIns="0" rtlCol="0">
            <a:spAutoFit/>
          </a:bodyPr>
          <a:lstStyle/>
          <a:p>
            <a:r>
              <a:rPr lang="vi-VN" sz="3200" u="none" dirty="0">
                <a:solidFill>
                  <a:schemeClr val="bg1"/>
                </a:solidFill>
                <a:latin typeface="Time New Roman"/>
              </a:rPr>
              <a:t>3.</a:t>
            </a:r>
            <a:r>
              <a:rPr lang="en-US" sz="3200" u="none" dirty="0">
                <a:solidFill>
                  <a:schemeClr val="bg1"/>
                </a:solidFill>
                <a:latin typeface="Time New Roman"/>
              </a:rPr>
              <a:t>2 </a:t>
            </a:r>
            <a:r>
              <a:rPr lang="en-US" sz="3200" u="none" dirty="0" err="1">
                <a:solidFill>
                  <a:schemeClr val="bg1"/>
                </a:solidFill>
                <a:latin typeface="Time New Roman"/>
              </a:rPr>
              <a:t>Phân</a:t>
            </a:r>
            <a:r>
              <a:rPr lang="en-US" sz="3200" u="none" dirty="0">
                <a:solidFill>
                  <a:schemeClr val="bg1"/>
                </a:solidFill>
                <a:latin typeface="Time New Roman"/>
              </a:rPr>
              <a:t> </a:t>
            </a:r>
            <a:r>
              <a:rPr lang="en-US" sz="3200" u="none" dirty="0" err="1">
                <a:solidFill>
                  <a:schemeClr val="bg1"/>
                </a:solidFill>
                <a:latin typeface="Time New Roman"/>
              </a:rPr>
              <a:t>tích</a:t>
            </a:r>
            <a:r>
              <a:rPr lang="en-US" sz="3200" u="none" dirty="0">
                <a:solidFill>
                  <a:schemeClr val="bg1"/>
                </a:solidFill>
                <a:latin typeface="Time New Roman"/>
              </a:rPr>
              <a:t> </a:t>
            </a:r>
            <a:r>
              <a:rPr lang="en-US" sz="3200" u="none" dirty="0" err="1">
                <a:solidFill>
                  <a:schemeClr val="bg1"/>
                </a:solidFill>
                <a:latin typeface="Time New Roman"/>
              </a:rPr>
              <a:t>dựa</a:t>
            </a:r>
            <a:r>
              <a:rPr lang="en-US" sz="3200" u="none" dirty="0">
                <a:solidFill>
                  <a:schemeClr val="bg1"/>
                </a:solidFill>
                <a:latin typeface="Time New Roman"/>
              </a:rPr>
              <a:t> </a:t>
            </a:r>
            <a:r>
              <a:rPr lang="en-US" sz="3200" u="none" dirty="0" err="1">
                <a:solidFill>
                  <a:schemeClr val="bg1"/>
                </a:solidFill>
                <a:latin typeface="Time New Roman"/>
              </a:rPr>
              <a:t>trên</a:t>
            </a:r>
            <a:r>
              <a:rPr lang="en-US" sz="3200" u="none" dirty="0">
                <a:solidFill>
                  <a:schemeClr val="bg1"/>
                </a:solidFill>
                <a:latin typeface="Time New Roman"/>
              </a:rPr>
              <a:t> </a:t>
            </a:r>
            <a:r>
              <a:rPr lang="en-US" sz="3200" u="none" dirty="0" err="1">
                <a:solidFill>
                  <a:schemeClr val="bg1"/>
                </a:solidFill>
                <a:latin typeface="Time New Roman"/>
              </a:rPr>
              <a:t>lí</a:t>
            </a:r>
            <a:r>
              <a:rPr lang="en-US" sz="3200" u="none" dirty="0">
                <a:solidFill>
                  <a:schemeClr val="bg1"/>
                </a:solidFill>
                <a:latin typeface="Time New Roman"/>
              </a:rPr>
              <a:t>  </a:t>
            </a:r>
            <a:r>
              <a:rPr lang="en-US" sz="3200" u="none" dirty="0" err="1">
                <a:solidFill>
                  <a:schemeClr val="bg1"/>
                </a:solidFill>
                <a:latin typeface="Time New Roman"/>
              </a:rPr>
              <a:t>thuyết</a:t>
            </a:r>
            <a:r>
              <a:rPr lang="en-US" sz="3200" u="none" dirty="0">
                <a:solidFill>
                  <a:schemeClr val="bg1"/>
                </a:solidFill>
                <a:latin typeface="Time New Roman"/>
              </a:rPr>
              <a:t> </a:t>
            </a:r>
            <a:endParaRPr lang="vi-VN" sz="3200" u="none" dirty="0">
              <a:solidFill>
                <a:schemeClr val="bg1"/>
              </a:solidFill>
              <a:latin typeface="Time New Roman"/>
            </a:endParaRPr>
          </a:p>
        </p:txBody>
      </p:sp>
      <p:sp>
        <p:nvSpPr>
          <p:cNvPr id="9" name="object 5">
            <a:extLst>
              <a:ext uri="{FF2B5EF4-FFF2-40B4-BE49-F238E27FC236}">
                <a16:creationId xmlns:a16="http://schemas.microsoft.com/office/drawing/2014/main" id="{8DF5D0D6-8EE4-ED9D-D4A1-B32C20DA19E5}"/>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6" name="object 4">
            <a:extLst>
              <a:ext uri="{FF2B5EF4-FFF2-40B4-BE49-F238E27FC236}">
                <a16:creationId xmlns:a16="http://schemas.microsoft.com/office/drawing/2014/main" id="{63D362AE-8E40-77E4-63C4-C4B70DE18AF2}"/>
              </a:ext>
            </a:extLst>
          </p:cNvPr>
          <p:cNvSpPr txBox="1"/>
          <p:nvPr/>
        </p:nvSpPr>
        <p:spPr>
          <a:xfrm>
            <a:off x="304801" y="909235"/>
            <a:ext cx="8686800" cy="628377"/>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vi-VN" sz="2000" dirty="0">
                <a:latin typeface="Time New Roman"/>
              </a:rPr>
              <a:t>Khái niệm: Phân tích dựa trên lý thuyết là quá trình tính toán thời gian chạy của một thuật toán theo các đơn vị toán học để tìm giới hạn của chương trình .</a:t>
            </a:r>
            <a:endParaRPr lang="vi-VN" sz="2000" dirty="0">
              <a:latin typeface="Time New Roman"/>
              <a:cs typeface="Times New Roman"/>
            </a:endParaRPr>
          </a:p>
        </p:txBody>
      </p:sp>
      <p:sp>
        <p:nvSpPr>
          <p:cNvPr id="7" name="object 4">
            <a:extLst>
              <a:ext uri="{FF2B5EF4-FFF2-40B4-BE49-F238E27FC236}">
                <a16:creationId xmlns:a16="http://schemas.microsoft.com/office/drawing/2014/main" id="{9C6312D0-AC4A-CEEA-0EA6-516B5DB79824}"/>
              </a:ext>
            </a:extLst>
          </p:cNvPr>
          <p:cNvSpPr txBox="1"/>
          <p:nvPr/>
        </p:nvSpPr>
        <p:spPr>
          <a:xfrm>
            <a:off x="304801" y="1816173"/>
            <a:ext cx="8686800" cy="1243930"/>
          </a:xfrm>
          <a:prstGeom prst="rect">
            <a:avLst/>
          </a:prstGeom>
        </p:spPr>
        <p:txBody>
          <a:bodyPr vert="horz" wrap="square" lIns="0" tIns="12700" rIns="0" bIns="0" rtlCol="0">
            <a:spAutoFit/>
          </a:bodyPr>
          <a:lstStyle/>
          <a:p>
            <a:pPr marL="342900" indent="-342900">
              <a:buFont typeface="Courier New" panose="02070309020205020404" pitchFamily="49" charset="0"/>
              <a:buChar char="o"/>
            </a:pPr>
            <a:r>
              <a:rPr lang="vi-VN" sz="2000" dirty="0">
                <a:latin typeface="Time New Roman"/>
                <a:cs typeface="Times New Roman"/>
              </a:rPr>
              <a:t>Ưu điểm: Khái quát độ phức tạp của thuật toán kể cả số lượng dữ liệu đầu vào lớn hay nhỏ</a:t>
            </a:r>
          </a:p>
          <a:p>
            <a:pPr marL="342900" indent="-342900">
              <a:buFont typeface="Courier New" panose="02070309020205020404" pitchFamily="49" charset="0"/>
              <a:buChar char="o"/>
            </a:pPr>
            <a:r>
              <a:rPr lang="en-US" sz="2000" dirty="0" err="1">
                <a:latin typeface="Time New Roman"/>
              </a:rPr>
              <a:t>Nhược</a:t>
            </a:r>
            <a:r>
              <a:rPr lang="en-US" sz="2000" dirty="0">
                <a:latin typeface="Time New Roman"/>
              </a:rPr>
              <a:t> </a:t>
            </a:r>
            <a:r>
              <a:rPr lang="en-US" sz="2000" dirty="0" err="1">
                <a:latin typeface="Time New Roman"/>
              </a:rPr>
              <a:t>điểm</a:t>
            </a:r>
            <a:r>
              <a:rPr lang="en-US" sz="2000" dirty="0">
                <a:latin typeface="Time New Roman"/>
              </a:rPr>
              <a:t>  : </a:t>
            </a:r>
            <a:r>
              <a:rPr lang="en-US" sz="2000" dirty="0" err="1">
                <a:latin typeface="Time New Roman"/>
              </a:rPr>
              <a:t>Không</a:t>
            </a:r>
            <a:r>
              <a:rPr lang="en-US" sz="2000" dirty="0">
                <a:latin typeface="Time New Roman"/>
              </a:rPr>
              <a:t> </a:t>
            </a:r>
            <a:r>
              <a:rPr lang="en-US" sz="2000" dirty="0" err="1">
                <a:latin typeface="Time New Roman"/>
              </a:rPr>
              <a:t>thường</a:t>
            </a:r>
            <a:r>
              <a:rPr lang="en-US" sz="2000" dirty="0">
                <a:latin typeface="Time New Roman"/>
              </a:rPr>
              <a:t> </a:t>
            </a:r>
            <a:r>
              <a:rPr lang="en-US" sz="2000" dirty="0" err="1">
                <a:latin typeface="Time New Roman"/>
              </a:rPr>
              <a:t>được</a:t>
            </a:r>
            <a:r>
              <a:rPr lang="en-US" sz="2000" dirty="0">
                <a:latin typeface="Time New Roman"/>
              </a:rPr>
              <a:t> </a:t>
            </a:r>
            <a:r>
              <a:rPr lang="en-US" sz="2000" dirty="0" err="1">
                <a:latin typeface="Time New Roman"/>
              </a:rPr>
              <a:t>dùng</a:t>
            </a:r>
            <a:r>
              <a:rPr lang="en-US" sz="2000" dirty="0">
                <a:latin typeface="Time New Roman"/>
              </a:rPr>
              <a:t> </a:t>
            </a:r>
            <a:r>
              <a:rPr lang="en-US" sz="2000" dirty="0" err="1">
                <a:latin typeface="Time New Roman"/>
              </a:rPr>
              <a:t>để</a:t>
            </a:r>
            <a:r>
              <a:rPr lang="en-US" sz="2000" dirty="0">
                <a:latin typeface="Time New Roman"/>
              </a:rPr>
              <a:t> so </a:t>
            </a:r>
            <a:r>
              <a:rPr lang="en-US" sz="2000" dirty="0" err="1">
                <a:latin typeface="Time New Roman"/>
              </a:rPr>
              <a:t>sánh</a:t>
            </a:r>
            <a:r>
              <a:rPr lang="en-US" sz="2000" dirty="0">
                <a:latin typeface="Time New Roman"/>
              </a:rPr>
              <a:t> </a:t>
            </a:r>
            <a:r>
              <a:rPr lang="en-US" sz="2000" dirty="0" err="1">
                <a:latin typeface="Time New Roman"/>
              </a:rPr>
              <a:t>các</a:t>
            </a:r>
            <a:r>
              <a:rPr lang="en-US" sz="2000" dirty="0">
                <a:latin typeface="Time New Roman"/>
              </a:rPr>
              <a:t> </a:t>
            </a:r>
            <a:r>
              <a:rPr lang="en-US" sz="2000" dirty="0" err="1">
                <a:latin typeface="Time New Roman"/>
              </a:rPr>
              <a:t>thuật</a:t>
            </a:r>
            <a:r>
              <a:rPr lang="en-US" sz="2000" dirty="0">
                <a:latin typeface="Time New Roman"/>
              </a:rPr>
              <a:t> </a:t>
            </a:r>
            <a:r>
              <a:rPr lang="en-US" sz="2000" dirty="0" err="1">
                <a:latin typeface="Time New Roman"/>
              </a:rPr>
              <a:t>toán</a:t>
            </a:r>
            <a:r>
              <a:rPr lang="en-US" sz="2000" dirty="0">
                <a:latin typeface="Time New Roman"/>
              </a:rPr>
              <a:t>  </a:t>
            </a:r>
            <a:r>
              <a:rPr lang="en-US" sz="2000" dirty="0" err="1">
                <a:latin typeface="Time New Roman"/>
              </a:rPr>
              <a:t>với</a:t>
            </a:r>
            <a:r>
              <a:rPr lang="en-US" sz="2000" dirty="0">
                <a:latin typeface="Time New Roman"/>
              </a:rPr>
              <a:t> </a:t>
            </a:r>
            <a:r>
              <a:rPr lang="en-US" sz="2000" dirty="0" err="1">
                <a:latin typeface="Time New Roman"/>
              </a:rPr>
              <a:t>nhau</a:t>
            </a:r>
            <a:r>
              <a:rPr lang="en-US" sz="2000" dirty="0">
                <a:latin typeface="Time New Roman"/>
              </a:rPr>
              <a:t> </a:t>
            </a:r>
            <a:r>
              <a:rPr lang="en-US" sz="2000" dirty="0" err="1">
                <a:latin typeface="Time New Roman"/>
              </a:rPr>
              <a:t>nếu</a:t>
            </a:r>
            <a:r>
              <a:rPr lang="en-US" sz="2000" dirty="0">
                <a:latin typeface="Time New Roman"/>
              </a:rPr>
              <a:t> </a:t>
            </a:r>
            <a:r>
              <a:rPr lang="en-US" sz="2000" dirty="0" err="1">
                <a:latin typeface="Time New Roman"/>
              </a:rPr>
              <a:t>các</a:t>
            </a:r>
            <a:r>
              <a:rPr lang="en-US" sz="2000" dirty="0">
                <a:latin typeface="Time New Roman"/>
              </a:rPr>
              <a:t> </a:t>
            </a:r>
            <a:r>
              <a:rPr lang="en-US" sz="2000" dirty="0" err="1">
                <a:latin typeface="Time New Roman"/>
              </a:rPr>
              <a:t>thuật</a:t>
            </a:r>
            <a:r>
              <a:rPr lang="en-US" sz="2000" dirty="0">
                <a:latin typeface="Time New Roman"/>
              </a:rPr>
              <a:t> </a:t>
            </a:r>
            <a:r>
              <a:rPr lang="en-US" sz="2000" dirty="0" err="1">
                <a:latin typeface="Time New Roman"/>
              </a:rPr>
              <a:t>toán</a:t>
            </a:r>
            <a:r>
              <a:rPr lang="en-US" sz="2000" dirty="0">
                <a:latin typeface="Time New Roman"/>
              </a:rPr>
              <a:t> </a:t>
            </a:r>
            <a:r>
              <a:rPr lang="en-US" sz="2000" dirty="0" err="1">
                <a:latin typeface="Time New Roman"/>
              </a:rPr>
              <a:t>có</a:t>
            </a:r>
            <a:r>
              <a:rPr lang="en-US" sz="2000" dirty="0">
                <a:latin typeface="Time New Roman"/>
              </a:rPr>
              <a:t> </a:t>
            </a:r>
            <a:r>
              <a:rPr lang="en-US" sz="2000" dirty="0" err="1">
                <a:latin typeface="Time New Roman"/>
              </a:rPr>
              <a:t>thời</a:t>
            </a:r>
            <a:r>
              <a:rPr lang="en-US" sz="2000" dirty="0">
                <a:latin typeface="Time New Roman"/>
              </a:rPr>
              <a:t> </a:t>
            </a:r>
            <a:r>
              <a:rPr lang="en-US" sz="2000" dirty="0" err="1">
                <a:latin typeface="Time New Roman"/>
              </a:rPr>
              <a:t>gian</a:t>
            </a:r>
            <a:r>
              <a:rPr lang="en-US" sz="2000" dirty="0">
                <a:latin typeface="Time New Roman"/>
              </a:rPr>
              <a:t> </a:t>
            </a:r>
            <a:r>
              <a:rPr lang="en-US" sz="2000" dirty="0" err="1">
                <a:latin typeface="Time New Roman"/>
              </a:rPr>
              <a:t>thực</a:t>
            </a:r>
            <a:r>
              <a:rPr lang="en-US" sz="2000" dirty="0">
                <a:latin typeface="Time New Roman"/>
              </a:rPr>
              <a:t> </a:t>
            </a:r>
            <a:r>
              <a:rPr lang="en-US" sz="2000" dirty="0" err="1">
                <a:latin typeface="Time New Roman"/>
              </a:rPr>
              <a:t>thi</a:t>
            </a:r>
            <a:r>
              <a:rPr lang="en-US" sz="2000" dirty="0">
                <a:latin typeface="Time New Roman"/>
              </a:rPr>
              <a:t> </a:t>
            </a:r>
            <a:r>
              <a:rPr lang="en-US" sz="2000" dirty="0" err="1">
                <a:latin typeface="Time New Roman"/>
              </a:rPr>
              <a:t>gần</a:t>
            </a:r>
            <a:r>
              <a:rPr lang="en-US" sz="2000" dirty="0">
                <a:latin typeface="Time New Roman"/>
              </a:rPr>
              <a:t> </a:t>
            </a:r>
            <a:r>
              <a:rPr lang="en-US" sz="2000" dirty="0" err="1">
                <a:latin typeface="Time New Roman"/>
              </a:rPr>
              <a:t>như</a:t>
            </a:r>
            <a:r>
              <a:rPr lang="en-US" sz="2000" dirty="0">
                <a:latin typeface="Time New Roman"/>
              </a:rPr>
              <a:t> </a:t>
            </a:r>
            <a:r>
              <a:rPr lang="en-US" sz="2000" dirty="0" err="1">
                <a:latin typeface="Time New Roman"/>
              </a:rPr>
              <a:t>nhau</a:t>
            </a:r>
            <a:endParaRPr lang="en-US" sz="2000" dirty="0">
              <a:latin typeface="Time New Roman"/>
            </a:endParaRPr>
          </a:p>
        </p:txBody>
      </p:sp>
      <p:sp>
        <p:nvSpPr>
          <p:cNvPr id="8" name="object 4">
            <a:extLst>
              <a:ext uri="{FF2B5EF4-FFF2-40B4-BE49-F238E27FC236}">
                <a16:creationId xmlns:a16="http://schemas.microsoft.com/office/drawing/2014/main" id="{327E2F0E-994C-3008-E5AF-ACAB06A87FA4}"/>
              </a:ext>
            </a:extLst>
          </p:cNvPr>
          <p:cNvSpPr txBox="1"/>
          <p:nvPr/>
        </p:nvSpPr>
        <p:spPr>
          <a:xfrm>
            <a:off x="225496" y="3304523"/>
            <a:ext cx="8686800" cy="1859483"/>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000" dirty="0" err="1">
                <a:latin typeface="Time New Roman"/>
              </a:rPr>
              <a:t>Ví</a:t>
            </a:r>
            <a:r>
              <a:rPr lang="en-US" sz="2000" dirty="0">
                <a:latin typeface="Time New Roman"/>
              </a:rPr>
              <a:t> </a:t>
            </a:r>
            <a:r>
              <a:rPr lang="en-US" sz="2000" dirty="0" err="1">
                <a:latin typeface="Time New Roman"/>
              </a:rPr>
              <a:t>dụ</a:t>
            </a:r>
            <a:r>
              <a:rPr lang="en-US" sz="2000" dirty="0">
                <a:latin typeface="Time New Roman"/>
              </a:rPr>
              <a:t> : </a:t>
            </a:r>
            <a:r>
              <a:rPr lang="en-US" sz="2000" dirty="0" err="1">
                <a:latin typeface="Time New Roman"/>
              </a:rPr>
              <a:t>thời</a:t>
            </a:r>
            <a:r>
              <a:rPr lang="en-US" sz="2000" dirty="0">
                <a:latin typeface="Time New Roman"/>
              </a:rPr>
              <a:t> </a:t>
            </a:r>
            <a:r>
              <a:rPr lang="en-US" sz="2000" dirty="0" err="1">
                <a:latin typeface="Time New Roman"/>
              </a:rPr>
              <a:t>gian</a:t>
            </a:r>
            <a:r>
              <a:rPr lang="en-US" sz="2000" dirty="0">
                <a:latin typeface="Time New Roman"/>
              </a:rPr>
              <a:t> </a:t>
            </a:r>
            <a:r>
              <a:rPr lang="en-US" sz="2000" dirty="0" err="1">
                <a:latin typeface="Time New Roman"/>
              </a:rPr>
              <a:t>chạy</a:t>
            </a:r>
            <a:r>
              <a:rPr lang="en-US" sz="2000" dirty="0">
                <a:latin typeface="Time New Roman"/>
              </a:rPr>
              <a:t> </a:t>
            </a:r>
            <a:r>
              <a:rPr lang="en-US" sz="2000" dirty="0" err="1">
                <a:latin typeface="Time New Roman"/>
              </a:rPr>
              <a:t>của</a:t>
            </a:r>
            <a:r>
              <a:rPr lang="en-US" sz="2000" dirty="0">
                <a:latin typeface="Time New Roman"/>
              </a:rPr>
              <a:t> </a:t>
            </a:r>
            <a:r>
              <a:rPr lang="en-US" sz="2000" dirty="0" err="1">
                <a:latin typeface="Time New Roman"/>
              </a:rPr>
              <a:t>một</a:t>
            </a:r>
            <a:r>
              <a:rPr lang="en-US" sz="2000" dirty="0">
                <a:latin typeface="Time New Roman"/>
              </a:rPr>
              <a:t> </a:t>
            </a:r>
            <a:r>
              <a:rPr lang="en-US" sz="2000" dirty="0" err="1">
                <a:latin typeface="Time New Roman"/>
              </a:rPr>
              <a:t>hoạt</a:t>
            </a:r>
            <a:r>
              <a:rPr lang="en-US" sz="2000" dirty="0">
                <a:latin typeface="Time New Roman"/>
              </a:rPr>
              <a:t> </a:t>
            </a:r>
            <a:r>
              <a:rPr lang="en-US" sz="2000" dirty="0" err="1">
                <a:latin typeface="Time New Roman"/>
              </a:rPr>
              <a:t>động</a:t>
            </a:r>
            <a:r>
              <a:rPr lang="en-US" sz="2000" dirty="0">
                <a:latin typeface="Time New Roman"/>
              </a:rPr>
              <a:t> </a:t>
            </a:r>
            <a:r>
              <a:rPr lang="en-US" sz="2000" dirty="0" err="1">
                <a:latin typeface="Time New Roman"/>
              </a:rPr>
              <a:t>là</a:t>
            </a:r>
            <a:r>
              <a:rPr lang="en-US" sz="2000" dirty="0">
                <a:latin typeface="Time New Roman"/>
              </a:rPr>
              <a:t> f(n) </a:t>
            </a:r>
            <a:r>
              <a:rPr lang="en-US" sz="2000" dirty="0" err="1">
                <a:latin typeface="Time New Roman"/>
              </a:rPr>
              <a:t>và</a:t>
            </a:r>
            <a:r>
              <a:rPr lang="en-US" sz="2000" dirty="0">
                <a:latin typeface="Time New Roman"/>
              </a:rPr>
              <a:t> </a:t>
            </a:r>
            <a:r>
              <a:rPr lang="en-US" sz="2000" dirty="0" err="1">
                <a:latin typeface="Time New Roman"/>
              </a:rPr>
              <a:t>với</a:t>
            </a:r>
            <a:r>
              <a:rPr lang="en-US" sz="2000" dirty="0">
                <a:latin typeface="Time New Roman"/>
              </a:rPr>
              <a:t> </a:t>
            </a:r>
            <a:r>
              <a:rPr lang="en-US" sz="2000" dirty="0" err="1">
                <a:latin typeface="Time New Roman"/>
              </a:rPr>
              <a:t>một</a:t>
            </a:r>
            <a:r>
              <a:rPr lang="en-US" sz="2000" dirty="0">
                <a:latin typeface="Time New Roman"/>
              </a:rPr>
              <a:t> </a:t>
            </a:r>
            <a:r>
              <a:rPr lang="en-US" sz="2000" dirty="0" err="1">
                <a:latin typeface="Time New Roman"/>
              </a:rPr>
              <a:t>hoạt</a:t>
            </a:r>
            <a:r>
              <a:rPr lang="en-US" sz="2000" dirty="0">
                <a:latin typeface="Time New Roman"/>
              </a:rPr>
              <a:t> </a:t>
            </a:r>
            <a:r>
              <a:rPr lang="en-US" sz="2000" dirty="0" err="1">
                <a:latin typeface="Time New Roman"/>
              </a:rPr>
              <a:t>động</a:t>
            </a:r>
            <a:r>
              <a:rPr lang="en-US" sz="2000" dirty="0">
                <a:latin typeface="Time New Roman"/>
              </a:rPr>
              <a:t> </a:t>
            </a:r>
            <a:r>
              <a:rPr lang="en-US" sz="2000" dirty="0" err="1">
                <a:latin typeface="Time New Roman"/>
              </a:rPr>
              <a:t>khác</a:t>
            </a:r>
            <a:r>
              <a:rPr lang="en-US" sz="2000" dirty="0">
                <a:latin typeface="Time New Roman"/>
              </a:rPr>
              <a:t> </a:t>
            </a:r>
            <a:r>
              <a:rPr lang="en-US" sz="2000" dirty="0" err="1">
                <a:latin typeface="Time New Roman"/>
              </a:rPr>
              <a:t>là</a:t>
            </a:r>
            <a:r>
              <a:rPr lang="en-US" sz="2000" dirty="0">
                <a:latin typeface="Time New Roman"/>
              </a:rPr>
              <a:t> g(n</a:t>
            </a:r>
            <a:r>
              <a:rPr lang="en-US" sz="2000" baseline="30000" dirty="0">
                <a:latin typeface="Time New Roman"/>
              </a:rPr>
              <a:t>2</a:t>
            </a:r>
            <a:r>
              <a:rPr lang="en-US" sz="2000" dirty="0">
                <a:latin typeface="Time New Roman"/>
              </a:rPr>
              <a:t>) </a:t>
            </a:r>
          </a:p>
          <a:p>
            <a:pPr marL="800100" lvl="1" indent="-342900">
              <a:buFont typeface="Arial" panose="020B0604020202020204" pitchFamily="34" charset="0"/>
              <a:buChar char="•"/>
            </a:pPr>
            <a:r>
              <a:rPr lang="en-US" sz="2000" dirty="0" err="1">
                <a:latin typeface="Time New Roman"/>
              </a:rPr>
              <a:t>Thời</a:t>
            </a:r>
            <a:r>
              <a:rPr lang="en-US" sz="2000" dirty="0">
                <a:latin typeface="Time New Roman"/>
              </a:rPr>
              <a:t> </a:t>
            </a:r>
            <a:r>
              <a:rPr lang="en-US" sz="2000" dirty="0" err="1">
                <a:latin typeface="Time New Roman"/>
              </a:rPr>
              <a:t>gian</a:t>
            </a:r>
            <a:r>
              <a:rPr lang="en-US" sz="2000" dirty="0">
                <a:latin typeface="Time New Roman"/>
              </a:rPr>
              <a:t> </a:t>
            </a:r>
            <a:r>
              <a:rPr lang="en-US" sz="2000" dirty="0" err="1">
                <a:latin typeface="Time New Roman"/>
              </a:rPr>
              <a:t>chạy</a:t>
            </a:r>
            <a:r>
              <a:rPr lang="en-US" sz="2000" dirty="0">
                <a:latin typeface="Time New Roman"/>
              </a:rPr>
              <a:t> </a:t>
            </a:r>
            <a:r>
              <a:rPr lang="en-US" sz="2000" dirty="0" err="1">
                <a:latin typeface="Time New Roman"/>
              </a:rPr>
              <a:t>của</a:t>
            </a:r>
            <a:r>
              <a:rPr lang="en-US" sz="2000" dirty="0">
                <a:latin typeface="Time New Roman"/>
              </a:rPr>
              <a:t> </a:t>
            </a:r>
            <a:r>
              <a:rPr lang="en-US" sz="2000" dirty="0" err="1">
                <a:latin typeface="Time New Roman"/>
              </a:rPr>
              <a:t>hoạt</a:t>
            </a:r>
            <a:r>
              <a:rPr lang="en-US" sz="2000" dirty="0">
                <a:latin typeface="Time New Roman"/>
              </a:rPr>
              <a:t> </a:t>
            </a:r>
            <a:r>
              <a:rPr lang="en-US" sz="2000" dirty="0" err="1">
                <a:latin typeface="Time New Roman"/>
              </a:rPr>
              <a:t>động</a:t>
            </a:r>
            <a:r>
              <a:rPr lang="en-US" sz="2000" dirty="0">
                <a:latin typeface="Time New Roman"/>
              </a:rPr>
              <a:t> </a:t>
            </a:r>
            <a:r>
              <a:rPr lang="en-US" sz="2000" dirty="0" err="1">
                <a:latin typeface="Time New Roman"/>
              </a:rPr>
              <a:t>đầu</a:t>
            </a:r>
            <a:r>
              <a:rPr lang="en-US" sz="2000" dirty="0">
                <a:latin typeface="Time New Roman"/>
              </a:rPr>
              <a:t> </a:t>
            </a:r>
            <a:r>
              <a:rPr lang="en-US" sz="2000" dirty="0" err="1">
                <a:latin typeface="Time New Roman"/>
              </a:rPr>
              <a:t>tiên</a:t>
            </a:r>
            <a:r>
              <a:rPr lang="en-US" sz="2000" dirty="0">
                <a:latin typeface="Time New Roman"/>
              </a:rPr>
              <a:t> </a:t>
            </a:r>
            <a:r>
              <a:rPr lang="en-US" sz="2000" dirty="0" err="1">
                <a:latin typeface="Time New Roman"/>
              </a:rPr>
              <a:t>sẽ</a:t>
            </a:r>
            <a:r>
              <a:rPr lang="en-US" sz="2000" dirty="0">
                <a:latin typeface="Time New Roman"/>
              </a:rPr>
              <a:t> </a:t>
            </a:r>
            <a:r>
              <a:rPr lang="en-US" sz="2000" dirty="0" err="1">
                <a:latin typeface="Time New Roman"/>
              </a:rPr>
              <a:t>tăng</a:t>
            </a:r>
            <a:r>
              <a:rPr lang="en-US" sz="2000" dirty="0">
                <a:latin typeface="Time New Roman"/>
              </a:rPr>
              <a:t> </a:t>
            </a:r>
            <a:r>
              <a:rPr lang="en-US" sz="2000" dirty="0" err="1">
                <a:latin typeface="Time New Roman"/>
              </a:rPr>
              <a:t>tuyến</a:t>
            </a:r>
            <a:r>
              <a:rPr lang="en-US" sz="2000" dirty="0">
                <a:latin typeface="Time New Roman"/>
              </a:rPr>
              <a:t> </a:t>
            </a:r>
            <a:r>
              <a:rPr lang="en-US" sz="2000" dirty="0" err="1">
                <a:latin typeface="Time New Roman"/>
              </a:rPr>
              <a:t>tính</a:t>
            </a:r>
            <a:r>
              <a:rPr lang="en-US" sz="2000" dirty="0">
                <a:latin typeface="Time New Roman"/>
              </a:rPr>
              <a:t> </a:t>
            </a:r>
            <a:r>
              <a:rPr lang="en-US" sz="2000" dirty="0" err="1">
                <a:latin typeface="Time New Roman"/>
              </a:rPr>
              <a:t>với</a:t>
            </a:r>
            <a:r>
              <a:rPr lang="en-US" sz="2000" dirty="0">
                <a:latin typeface="Time New Roman"/>
              </a:rPr>
              <a:t> </a:t>
            </a:r>
            <a:r>
              <a:rPr lang="en-US" sz="2000" dirty="0" err="1">
                <a:latin typeface="Time New Roman"/>
              </a:rPr>
              <a:t>sự</a:t>
            </a:r>
            <a:r>
              <a:rPr lang="en-US" sz="2000" dirty="0">
                <a:latin typeface="Time New Roman"/>
              </a:rPr>
              <a:t> </a:t>
            </a:r>
            <a:r>
              <a:rPr lang="en-US" sz="2000" dirty="0" err="1">
                <a:latin typeface="Time New Roman"/>
              </a:rPr>
              <a:t>tăng</a:t>
            </a:r>
            <a:r>
              <a:rPr lang="en-US" sz="2000" dirty="0">
                <a:latin typeface="Time New Roman"/>
              </a:rPr>
              <a:t> </a:t>
            </a:r>
            <a:r>
              <a:rPr lang="en-US" sz="2000" dirty="0" err="1">
                <a:latin typeface="Time New Roman"/>
              </a:rPr>
              <a:t>lên</a:t>
            </a:r>
            <a:r>
              <a:rPr lang="en-US" sz="2000" dirty="0">
                <a:latin typeface="Time New Roman"/>
              </a:rPr>
              <a:t> </a:t>
            </a:r>
            <a:r>
              <a:rPr lang="en-US" sz="2000" dirty="0" err="1">
                <a:latin typeface="Time New Roman"/>
              </a:rPr>
              <a:t>của</a:t>
            </a:r>
            <a:r>
              <a:rPr lang="en-US" sz="2000" dirty="0">
                <a:latin typeface="Time New Roman"/>
              </a:rPr>
              <a:t> n.</a:t>
            </a:r>
          </a:p>
          <a:p>
            <a:pPr marL="800100" lvl="1" indent="-342900">
              <a:buFont typeface="Arial" panose="020B0604020202020204" pitchFamily="34" charset="0"/>
              <a:buChar char="•"/>
            </a:pPr>
            <a:r>
              <a:rPr lang="en-US" sz="2000" dirty="0" err="1">
                <a:latin typeface="Time New Roman"/>
              </a:rPr>
              <a:t>Thời</a:t>
            </a:r>
            <a:r>
              <a:rPr lang="en-US" sz="2000" dirty="0">
                <a:latin typeface="Time New Roman"/>
              </a:rPr>
              <a:t> </a:t>
            </a:r>
            <a:r>
              <a:rPr lang="en-US" sz="2000" dirty="0" err="1">
                <a:latin typeface="Time New Roman"/>
              </a:rPr>
              <a:t>gian</a:t>
            </a:r>
            <a:r>
              <a:rPr lang="en-US" sz="2000" dirty="0">
                <a:latin typeface="Time New Roman"/>
              </a:rPr>
              <a:t> </a:t>
            </a:r>
            <a:r>
              <a:rPr lang="en-US" sz="2000" dirty="0" err="1">
                <a:latin typeface="Time New Roman"/>
              </a:rPr>
              <a:t>chạy</a:t>
            </a:r>
            <a:r>
              <a:rPr lang="en-US" sz="2000" dirty="0">
                <a:latin typeface="Time New Roman"/>
              </a:rPr>
              <a:t> </a:t>
            </a:r>
            <a:r>
              <a:rPr lang="en-US" sz="2000" dirty="0" err="1">
                <a:latin typeface="Time New Roman"/>
              </a:rPr>
              <a:t>của</a:t>
            </a:r>
            <a:r>
              <a:rPr lang="en-US" sz="2000" dirty="0">
                <a:latin typeface="Time New Roman"/>
              </a:rPr>
              <a:t> </a:t>
            </a:r>
            <a:r>
              <a:rPr lang="en-US" sz="2000" dirty="0" err="1">
                <a:latin typeface="Time New Roman"/>
              </a:rPr>
              <a:t>hoạt</a:t>
            </a:r>
            <a:r>
              <a:rPr lang="en-US" sz="2000" dirty="0">
                <a:latin typeface="Time New Roman"/>
              </a:rPr>
              <a:t> </a:t>
            </a:r>
            <a:r>
              <a:rPr lang="en-US" sz="2000" dirty="0" err="1">
                <a:latin typeface="Time New Roman"/>
              </a:rPr>
              <a:t>động</a:t>
            </a:r>
            <a:r>
              <a:rPr lang="en-US" sz="2000" dirty="0">
                <a:latin typeface="Time New Roman"/>
              </a:rPr>
              <a:t> </a:t>
            </a:r>
            <a:r>
              <a:rPr lang="en-US" sz="2000" dirty="0" err="1">
                <a:latin typeface="Time New Roman"/>
              </a:rPr>
              <a:t>thứ</a:t>
            </a:r>
            <a:r>
              <a:rPr lang="en-US" sz="2000" dirty="0">
                <a:latin typeface="Time New Roman"/>
              </a:rPr>
              <a:t> 2 </a:t>
            </a:r>
            <a:r>
              <a:rPr lang="en-US" sz="2000" dirty="0" err="1">
                <a:latin typeface="Time New Roman"/>
              </a:rPr>
              <a:t>sẽ</a:t>
            </a:r>
            <a:r>
              <a:rPr lang="en-US" sz="2000" dirty="0">
                <a:latin typeface="Time New Roman"/>
              </a:rPr>
              <a:t> </a:t>
            </a:r>
            <a:r>
              <a:rPr lang="en-US" sz="2000" dirty="0" err="1">
                <a:latin typeface="Time New Roman"/>
              </a:rPr>
              <a:t>tăng</a:t>
            </a:r>
            <a:r>
              <a:rPr lang="en-US" sz="2000" dirty="0">
                <a:latin typeface="Time New Roman"/>
              </a:rPr>
              <a:t> </a:t>
            </a:r>
            <a:r>
              <a:rPr lang="en-US" sz="2000" dirty="0" err="1">
                <a:latin typeface="Time New Roman"/>
              </a:rPr>
              <a:t>lên</a:t>
            </a:r>
            <a:r>
              <a:rPr lang="en-US" sz="2000" dirty="0">
                <a:latin typeface="Time New Roman"/>
              </a:rPr>
              <a:t> </a:t>
            </a:r>
            <a:r>
              <a:rPr lang="en-US" sz="2000" dirty="0" err="1">
                <a:latin typeface="Time New Roman"/>
              </a:rPr>
              <a:t>theo</a:t>
            </a:r>
            <a:r>
              <a:rPr lang="en-US" sz="2000" dirty="0">
                <a:latin typeface="Time New Roman"/>
              </a:rPr>
              <a:t> </a:t>
            </a:r>
            <a:r>
              <a:rPr lang="en-US" sz="2000" dirty="0" err="1">
                <a:latin typeface="Time New Roman"/>
              </a:rPr>
              <a:t>luỹ</a:t>
            </a:r>
            <a:r>
              <a:rPr lang="en-US" sz="2000" dirty="0">
                <a:latin typeface="Time New Roman"/>
              </a:rPr>
              <a:t> </a:t>
            </a:r>
            <a:r>
              <a:rPr lang="en-US" sz="2000" dirty="0" err="1">
                <a:latin typeface="Time New Roman"/>
              </a:rPr>
              <a:t>thừa</a:t>
            </a:r>
            <a:r>
              <a:rPr lang="en-US" sz="2000" dirty="0">
                <a:latin typeface="Time New Roman"/>
              </a:rPr>
              <a:t> </a:t>
            </a:r>
            <a:r>
              <a:rPr lang="en-US" sz="2000" dirty="0" err="1">
                <a:latin typeface="Time New Roman"/>
              </a:rPr>
              <a:t>khi</a:t>
            </a:r>
            <a:r>
              <a:rPr lang="en-US" sz="2000" dirty="0">
                <a:latin typeface="Time New Roman"/>
              </a:rPr>
              <a:t> n </a:t>
            </a:r>
            <a:r>
              <a:rPr lang="en-US" sz="2000" dirty="0" err="1">
                <a:latin typeface="Time New Roman"/>
              </a:rPr>
              <a:t>tăng</a:t>
            </a:r>
            <a:r>
              <a:rPr lang="en-US" sz="2000" dirty="0">
                <a:latin typeface="Time New Roman"/>
              </a:rPr>
              <a:t> </a:t>
            </a:r>
            <a:r>
              <a:rPr lang="en-US" sz="2000" dirty="0" err="1">
                <a:latin typeface="Time New Roman"/>
              </a:rPr>
              <a:t>lên</a:t>
            </a:r>
            <a:endParaRPr lang="en-US" sz="2000" dirty="0">
              <a:latin typeface="Time New Roman"/>
            </a:endParaRPr>
          </a:p>
          <a:p>
            <a:endParaRPr lang="en-US" sz="2000" dirty="0">
              <a:latin typeface="Time New Roman"/>
            </a:endParaRPr>
          </a:p>
        </p:txBody>
      </p:sp>
      <p:sp>
        <p:nvSpPr>
          <p:cNvPr id="2" name="Rectangle 1">
            <a:extLst>
              <a:ext uri="{FF2B5EF4-FFF2-40B4-BE49-F238E27FC236}">
                <a16:creationId xmlns:a16="http://schemas.microsoft.com/office/drawing/2014/main" id="{E1581C3A-7752-DE62-1EA9-5C1D57DB3251}"/>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98F25E0-F97A-E083-4FA4-49F1FF76F91F}"/>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8338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44923" y="135239"/>
            <a:ext cx="6670886" cy="443711"/>
          </a:xfrm>
          <a:prstGeom prst="rect">
            <a:avLst/>
          </a:prstGeom>
        </p:spPr>
        <p:txBody>
          <a:bodyPr vert="horz" wrap="square" lIns="0" tIns="12700" rIns="0" bIns="0" rtlCol="0">
            <a:spAutoFit/>
          </a:bodyPr>
          <a:lstStyle/>
          <a:p>
            <a:pPr marL="12700">
              <a:lnSpc>
                <a:spcPct val="100000"/>
              </a:lnSpc>
              <a:spcBef>
                <a:spcPts val="100"/>
              </a:spcBef>
            </a:pPr>
            <a:r>
              <a:rPr lang="vi-VN" sz="2800" u="none" dirty="0">
                <a:solidFill>
                  <a:schemeClr val="bg1"/>
                </a:solidFill>
                <a:latin typeface="Times New Roman" panose="02020603050405020304" pitchFamily="18" charset="0"/>
                <a:cs typeface="Times New Roman" panose="02020603050405020304" pitchFamily="18" charset="0"/>
              </a:rPr>
              <a:t>3.</a:t>
            </a:r>
            <a:r>
              <a:rPr lang="en-US" sz="2800" u="none" dirty="0">
                <a:solidFill>
                  <a:schemeClr val="bg1"/>
                </a:solidFill>
                <a:latin typeface="Times New Roman" panose="02020603050405020304" pitchFamily="18" charset="0"/>
                <a:cs typeface="Times New Roman" panose="02020603050405020304" pitchFamily="18" charset="0"/>
              </a:rPr>
              <a:t>2</a:t>
            </a:r>
            <a:r>
              <a:rPr lang="vi-VN"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Phân</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tích</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dựa</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trên</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lí</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thuyết</a:t>
            </a:r>
            <a:endParaRPr sz="2800" dirty="0">
              <a:solidFill>
                <a:schemeClr val="bg1"/>
              </a:solidFill>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6" name="object 6"/>
          <p:cNvSpPr txBox="1"/>
          <p:nvPr/>
        </p:nvSpPr>
        <p:spPr>
          <a:xfrm>
            <a:off x="8877122" y="4866690"/>
            <a:ext cx="147955" cy="174625"/>
          </a:xfrm>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z="1000" spc="-5" dirty="0">
                <a:solidFill>
                  <a:srgbClr val="FFFFFF"/>
                </a:solidFill>
                <a:latin typeface="Roboto"/>
                <a:cs typeface="Roboto"/>
              </a:rPr>
              <a:t>11</a:t>
            </a:fld>
            <a:endParaRPr sz="1000">
              <a:latin typeface="Roboto"/>
              <a:cs typeface="Roboto"/>
            </a:endParaRPr>
          </a:p>
        </p:txBody>
      </p:sp>
      <p:sp>
        <p:nvSpPr>
          <p:cNvPr id="4" name="object 4"/>
          <p:cNvSpPr txBox="1"/>
          <p:nvPr/>
        </p:nvSpPr>
        <p:spPr>
          <a:xfrm>
            <a:off x="149224" y="813077"/>
            <a:ext cx="8783955" cy="1275862"/>
          </a:xfrm>
          <a:prstGeom prst="rect">
            <a:avLst/>
          </a:prstGeom>
        </p:spPr>
        <p:txBody>
          <a:bodyPr vert="horz" wrap="square" lIns="0" tIns="12700" rIns="0" bIns="0" rtlCol="0">
            <a:spAutoFit/>
          </a:bodyPr>
          <a:lstStyle/>
          <a:p>
            <a:pPr marL="26670" marR="365760" algn="just">
              <a:lnSpc>
                <a:spcPct val="113599"/>
              </a:lnSpc>
              <a:spcBef>
                <a:spcPts val="100"/>
              </a:spcBef>
              <a:buChar char="-"/>
              <a:tabLst>
                <a:tab pos="174625" algn="l"/>
              </a:tabLst>
            </a:pPr>
            <a:r>
              <a:rPr lang="vi-VN" sz="2200" spc="-5" dirty="0">
                <a:latin typeface="Times New Roman"/>
                <a:cs typeface="Times New Roman"/>
              </a:rPr>
              <a:t> </a:t>
            </a:r>
            <a:r>
              <a:rPr sz="2200" spc="-5" dirty="0">
                <a:latin typeface="Times New Roman"/>
                <a:cs typeface="Times New Roman"/>
              </a:rPr>
              <a:t>Asymptotic </a:t>
            </a:r>
            <a:r>
              <a:rPr lang="vi-VN" sz="2200" spc="-5" dirty="0">
                <a:latin typeface="Times New Roman"/>
                <a:cs typeface="Times New Roman"/>
              </a:rPr>
              <a:t>Notation</a:t>
            </a:r>
            <a:r>
              <a:rPr lang="en-US" sz="2200" spc="-5" dirty="0">
                <a:latin typeface="Times New Roman"/>
                <a:cs typeface="Times New Roman"/>
              </a:rPr>
              <a:t> (</a:t>
            </a:r>
            <a:r>
              <a:rPr lang="en-US" sz="2200" spc="-5" dirty="0" err="1">
                <a:latin typeface="Times New Roman"/>
                <a:cs typeface="Times New Roman"/>
              </a:rPr>
              <a:t>kí</a:t>
            </a:r>
            <a:r>
              <a:rPr lang="en-US" sz="2200" spc="-5" dirty="0">
                <a:latin typeface="Times New Roman"/>
                <a:cs typeface="Times New Roman"/>
              </a:rPr>
              <a:t>  </a:t>
            </a:r>
            <a:r>
              <a:rPr lang="en-US" sz="2200" spc="-5" dirty="0" err="1">
                <a:latin typeface="Times New Roman"/>
                <a:cs typeface="Times New Roman"/>
              </a:rPr>
              <a:t>hiệu</a:t>
            </a:r>
            <a:r>
              <a:rPr lang="en-US" sz="2200" spc="-5" dirty="0">
                <a:latin typeface="Times New Roman"/>
                <a:cs typeface="Times New Roman"/>
              </a:rPr>
              <a:t> </a:t>
            </a:r>
            <a:r>
              <a:rPr lang="en-US" sz="2200" spc="-5" dirty="0" err="1">
                <a:latin typeface="Times New Roman"/>
                <a:cs typeface="Times New Roman"/>
              </a:rPr>
              <a:t>tiệm</a:t>
            </a:r>
            <a:r>
              <a:rPr lang="en-US" sz="2200" spc="-5" dirty="0">
                <a:latin typeface="Times New Roman"/>
                <a:cs typeface="Times New Roman"/>
              </a:rPr>
              <a:t> </a:t>
            </a:r>
            <a:r>
              <a:rPr lang="en-US" sz="2200" spc="-5" dirty="0" err="1">
                <a:latin typeface="Times New Roman"/>
                <a:cs typeface="Times New Roman"/>
              </a:rPr>
              <a:t>cận</a:t>
            </a:r>
            <a:r>
              <a:rPr lang="en-US" sz="2200" spc="-5" dirty="0">
                <a:latin typeface="Times New Roman"/>
                <a:cs typeface="Times New Roman"/>
              </a:rPr>
              <a:t>)</a:t>
            </a:r>
            <a:r>
              <a:rPr lang="vi-VN" sz="2200" spc="-5" dirty="0">
                <a:latin typeface="Times New Roman"/>
                <a:cs typeface="Times New Roman"/>
              </a:rPr>
              <a:t>:</a:t>
            </a:r>
            <a:r>
              <a:rPr sz="2200" spc="-5" dirty="0">
                <a:latin typeface="Times New Roman"/>
                <a:cs typeface="Times New Roman"/>
              </a:rPr>
              <a:t> </a:t>
            </a:r>
            <a:r>
              <a:rPr lang="en-US" sz="2200" spc="-5" dirty="0" err="1">
                <a:latin typeface="Times New Roman"/>
                <a:cs typeface="Times New Roman"/>
              </a:rPr>
              <a:t>l</a:t>
            </a:r>
            <a:r>
              <a:rPr lang="en-US" sz="2400" dirty="0" err="1"/>
              <a:t>à</a:t>
            </a:r>
            <a:r>
              <a:rPr lang="en-US" sz="2400" dirty="0"/>
              <a:t> </a:t>
            </a:r>
            <a:r>
              <a:rPr lang="en-US" sz="2400" dirty="0" err="1"/>
              <a:t>các</a:t>
            </a:r>
            <a:r>
              <a:rPr lang="en-US" sz="2400" dirty="0"/>
              <a:t> </a:t>
            </a:r>
            <a:r>
              <a:rPr lang="en-US" sz="2400" dirty="0" err="1"/>
              <a:t>kí</a:t>
            </a:r>
            <a:r>
              <a:rPr lang="en-US" sz="2400" dirty="0"/>
              <a:t> </a:t>
            </a:r>
            <a:r>
              <a:rPr lang="en-US" sz="2400" dirty="0" err="1"/>
              <a:t>hiệu</a:t>
            </a:r>
            <a:r>
              <a:rPr lang="en-US" sz="2400" dirty="0"/>
              <a:t> </a:t>
            </a:r>
            <a:r>
              <a:rPr lang="en-US" sz="2400" dirty="0" err="1"/>
              <a:t>toán</a:t>
            </a:r>
            <a:r>
              <a:rPr lang="en-US" sz="2400" dirty="0"/>
              <a:t> </a:t>
            </a:r>
            <a:r>
              <a:rPr lang="en-US" sz="2400" dirty="0" err="1"/>
              <a:t>học</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để</a:t>
            </a:r>
            <a:r>
              <a:rPr lang="en-US" sz="2400" dirty="0"/>
              <a:t> </a:t>
            </a:r>
            <a:r>
              <a:rPr lang="en-US" sz="2400" dirty="0" err="1"/>
              <a:t>mô</a:t>
            </a:r>
            <a:r>
              <a:rPr lang="en-US" sz="2400" dirty="0"/>
              <a:t> </a:t>
            </a:r>
            <a:r>
              <a:rPr lang="en-US" sz="2400" dirty="0" err="1"/>
              <a:t>tả</a:t>
            </a:r>
            <a:r>
              <a:rPr lang="en-US" sz="2400" dirty="0"/>
              <a:t> </a:t>
            </a:r>
            <a:r>
              <a:rPr lang="en-US" sz="2400" dirty="0" err="1"/>
              <a:t>thời</a:t>
            </a:r>
            <a:r>
              <a:rPr lang="en-US" sz="2400" dirty="0"/>
              <a:t> </a:t>
            </a:r>
            <a:r>
              <a:rPr lang="en-US" sz="2400" dirty="0" err="1"/>
              <a:t>gian</a:t>
            </a:r>
            <a:r>
              <a:rPr lang="en-US" sz="2400" dirty="0"/>
              <a:t> </a:t>
            </a:r>
            <a:r>
              <a:rPr lang="en-US" sz="2400" dirty="0" err="1"/>
              <a:t>chạy</a:t>
            </a:r>
            <a:r>
              <a:rPr lang="en-US" sz="2400" dirty="0"/>
              <a:t> </a:t>
            </a:r>
            <a:r>
              <a:rPr lang="en-US" sz="2400" dirty="0" err="1"/>
              <a:t>của</a:t>
            </a:r>
            <a:r>
              <a:rPr lang="en-US" sz="2400" dirty="0"/>
              <a:t> </a:t>
            </a:r>
            <a:r>
              <a:rPr lang="en-US" sz="2400" dirty="0" err="1"/>
              <a:t>thuật</a:t>
            </a:r>
            <a:r>
              <a:rPr lang="en-US" sz="2400" dirty="0"/>
              <a:t> </a:t>
            </a:r>
            <a:r>
              <a:rPr lang="en-US" sz="2400" dirty="0" err="1"/>
              <a:t>toán</a:t>
            </a:r>
            <a:r>
              <a:rPr lang="en-US" sz="2400" dirty="0"/>
              <a:t> </a:t>
            </a:r>
            <a:r>
              <a:rPr lang="en-US" sz="2400" dirty="0" err="1"/>
              <a:t>khi</a:t>
            </a:r>
            <a:r>
              <a:rPr lang="en-US" sz="2400" dirty="0"/>
              <a:t> input </a:t>
            </a:r>
            <a:r>
              <a:rPr lang="en-US" sz="2400" dirty="0" err="1"/>
              <a:t>có</a:t>
            </a:r>
            <a:r>
              <a:rPr lang="en-US" sz="2400" dirty="0"/>
              <a:t> xu </a:t>
            </a:r>
            <a:r>
              <a:rPr lang="en-US" sz="2400" dirty="0" err="1"/>
              <a:t>hướng</a:t>
            </a:r>
            <a:r>
              <a:rPr lang="en-US" sz="2400" dirty="0"/>
              <a:t> </a:t>
            </a:r>
            <a:r>
              <a:rPr lang="en-US" sz="2400" dirty="0" err="1"/>
              <a:t>hướng</a:t>
            </a:r>
            <a:r>
              <a:rPr lang="en-US" sz="2400" dirty="0"/>
              <a:t> </a:t>
            </a:r>
            <a:r>
              <a:rPr lang="en-US" sz="2400" dirty="0" err="1"/>
              <a:t>tới</a:t>
            </a:r>
            <a:r>
              <a:rPr lang="en-US" sz="2400" dirty="0"/>
              <a:t> </a:t>
            </a:r>
            <a:r>
              <a:rPr lang="en-US" sz="2400" dirty="0" err="1"/>
              <a:t>một</a:t>
            </a:r>
            <a:r>
              <a:rPr lang="en-US" sz="2400" dirty="0"/>
              <a:t> </a:t>
            </a:r>
            <a:r>
              <a:rPr lang="en-US" sz="2400" dirty="0" err="1"/>
              <a:t>giá</a:t>
            </a:r>
            <a:r>
              <a:rPr lang="en-US" sz="2400" dirty="0"/>
              <a:t> </a:t>
            </a:r>
            <a:r>
              <a:rPr lang="en-US" sz="2400" dirty="0" err="1"/>
              <a:t>trị</a:t>
            </a:r>
            <a:r>
              <a:rPr lang="en-US" sz="2400" dirty="0"/>
              <a:t> </a:t>
            </a:r>
            <a:r>
              <a:rPr lang="en-US" sz="2400" dirty="0" err="1"/>
              <a:t>cụ</a:t>
            </a:r>
            <a:r>
              <a:rPr lang="en-US" sz="2400" dirty="0"/>
              <a:t> </a:t>
            </a:r>
            <a:r>
              <a:rPr lang="en-US" sz="2400" dirty="0" err="1"/>
              <a:t>thể</a:t>
            </a:r>
            <a:r>
              <a:rPr lang="en-US" sz="2400" dirty="0"/>
              <a:t> </a:t>
            </a:r>
            <a:r>
              <a:rPr lang="en-US" sz="2400" dirty="0" err="1"/>
              <a:t>hoặc</a:t>
            </a:r>
            <a:r>
              <a:rPr lang="en-US" sz="2400" dirty="0"/>
              <a:t> </a:t>
            </a:r>
            <a:r>
              <a:rPr lang="en-US" sz="2400" dirty="0" err="1"/>
              <a:t>một</a:t>
            </a:r>
            <a:r>
              <a:rPr lang="en-US" sz="2400" dirty="0"/>
              <a:t> </a:t>
            </a:r>
            <a:r>
              <a:rPr lang="en-US" sz="2400" dirty="0" err="1"/>
              <a:t>giá</a:t>
            </a:r>
            <a:r>
              <a:rPr lang="en-US" sz="2400" dirty="0"/>
              <a:t> </a:t>
            </a:r>
            <a:r>
              <a:rPr lang="en-US" sz="2400" dirty="0" err="1"/>
              <a:t>trị</a:t>
            </a:r>
            <a:r>
              <a:rPr lang="en-US" sz="2400" dirty="0"/>
              <a:t> </a:t>
            </a:r>
            <a:r>
              <a:rPr lang="en-US" sz="2400" dirty="0" err="1"/>
              <a:t>giới</a:t>
            </a:r>
            <a:r>
              <a:rPr lang="en-US" sz="2400" dirty="0"/>
              <a:t> </a:t>
            </a:r>
            <a:r>
              <a:rPr lang="en-US" sz="2400" dirty="0" err="1"/>
              <a:t>hạn</a:t>
            </a:r>
            <a:r>
              <a:rPr lang="en-US" sz="2400" dirty="0"/>
              <a:t>.</a:t>
            </a:r>
            <a:endParaRPr sz="2200" dirty="0">
              <a:latin typeface="Times New Roman"/>
              <a:cs typeface="Times New Roman"/>
            </a:endParaRPr>
          </a:p>
        </p:txBody>
      </p:sp>
      <p:sp>
        <p:nvSpPr>
          <p:cNvPr id="7" name="object 4">
            <a:extLst>
              <a:ext uri="{FF2B5EF4-FFF2-40B4-BE49-F238E27FC236}">
                <a16:creationId xmlns:a16="http://schemas.microsoft.com/office/drawing/2014/main" id="{200FB78B-B85B-710E-D988-B6E53998D2EE}"/>
              </a:ext>
            </a:extLst>
          </p:cNvPr>
          <p:cNvSpPr txBox="1"/>
          <p:nvPr/>
        </p:nvSpPr>
        <p:spPr>
          <a:xfrm>
            <a:off x="93167" y="2183024"/>
            <a:ext cx="8783955" cy="1888915"/>
          </a:xfrm>
          <a:prstGeom prst="rect">
            <a:avLst/>
          </a:prstGeom>
        </p:spPr>
        <p:txBody>
          <a:bodyPr vert="horz" wrap="square" lIns="0" tIns="12700" rIns="0" bIns="0" rtlCol="0">
            <a:spAutoFit/>
          </a:bodyPr>
          <a:lstStyle/>
          <a:p>
            <a:r>
              <a:rPr lang="en-US" sz="2400" dirty="0" err="1"/>
              <a:t>Có</a:t>
            </a:r>
            <a:r>
              <a:rPr lang="en-US" sz="2400" dirty="0"/>
              <a:t> 3 </a:t>
            </a:r>
            <a:r>
              <a:rPr lang="en-US" sz="2400" b="1" dirty="0"/>
              <a:t>Asymptotic Notations </a:t>
            </a:r>
            <a:r>
              <a:rPr lang="en-US" sz="2400" dirty="0" err="1"/>
              <a:t>chính</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a:t>
            </a:r>
          </a:p>
          <a:p>
            <a:r>
              <a:rPr lang="en-US" sz="2400" dirty="0"/>
              <a:t>-Big-O notation(</a:t>
            </a:r>
            <a:r>
              <a:rPr lang="en-US" sz="2400" b="1" dirty="0"/>
              <a:t>O</a:t>
            </a:r>
            <a:r>
              <a:rPr lang="en-US" sz="2400" dirty="0"/>
              <a:t>)</a:t>
            </a:r>
          </a:p>
          <a:p>
            <a:r>
              <a:rPr lang="en-US" sz="2400" dirty="0"/>
              <a:t>-Omega notation(Ω)</a:t>
            </a:r>
          </a:p>
          <a:p>
            <a:r>
              <a:rPr lang="en-US" sz="2400" dirty="0"/>
              <a:t>-Theta notation(</a:t>
            </a:r>
            <a:r>
              <a:rPr lang="en-US" sz="2400" b="1" dirty="0"/>
              <a:t>Θ</a:t>
            </a:r>
            <a:r>
              <a:rPr lang="en-US" sz="2400" dirty="0"/>
              <a:t>)</a:t>
            </a:r>
          </a:p>
          <a:p>
            <a:pPr marL="26670" marR="365760" algn="just">
              <a:lnSpc>
                <a:spcPct val="113599"/>
              </a:lnSpc>
              <a:spcBef>
                <a:spcPts val="100"/>
              </a:spcBef>
              <a:tabLst>
                <a:tab pos="174625" algn="l"/>
              </a:tabLst>
            </a:pPr>
            <a:endParaRPr sz="2200" dirty="0">
              <a:latin typeface="Times New Roman"/>
              <a:cs typeface="Times New Roman"/>
            </a:endParaRPr>
          </a:p>
        </p:txBody>
      </p:sp>
      <p:sp>
        <p:nvSpPr>
          <p:cNvPr id="8" name="Rectangle 7">
            <a:extLst>
              <a:ext uri="{FF2B5EF4-FFF2-40B4-BE49-F238E27FC236}">
                <a16:creationId xmlns:a16="http://schemas.microsoft.com/office/drawing/2014/main" id="{F9CAB941-FE0C-FD8A-59BB-5E0FE7A506E7}"/>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53A0C6-89EF-0249-BCDE-7973110EE5BC}"/>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4923" y="127918"/>
            <a:ext cx="6107668" cy="443711"/>
          </a:xfrm>
          <a:prstGeom prst="rect">
            <a:avLst/>
          </a:prstGeom>
        </p:spPr>
        <p:txBody>
          <a:bodyPr vert="horz" wrap="square" lIns="0" tIns="12700" rIns="0" bIns="0" rtlCol="0">
            <a:spAutoFit/>
          </a:bodyPr>
          <a:lstStyle/>
          <a:p>
            <a:pPr marL="12700">
              <a:lnSpc>
                <a:spcPct val="100000"/>
              </a:lnSpc>
              <a:spcBef>
                <a:spcPts val="100"/>
              </a:spcBef>
            </a:pPr>
            <a:r>
              <a:rPr lang="vi-VN" sz="2800" u="none" dirty="0">
                <a:solidFill>
                  <a:schemeClr val="bg1"/>
                </a:solidFill>
                <a:latin typeface="Times New Roman" panose="02020603050405020304" pitchFamily="18" charset="0"/>
                <a:cs typeface="Times New Roman" panose="02020603050405020304" pitchFamily="18" charset="0"/>
              </a:rPr>
              <a:t>3.</a:t>
            </a:r>
            <a:r>
              <a:rPr lang="en-US" sz="2800" u="none" dirty="0">
                <a:solidFill>
                  <a:schemeClr val="bg1"/>
                </a:solidFill>
                <a:latin typeface="Times New Roman" panose="02020603050405020304" pitchFamily="18" charset="0"/>
                <a:cs typeface="Times New Roman" panose="02020603050405020304" pitchFamily="18" charset="0"/>
              </a:rPr>
              <a:t>2</a:t>
            </a:r>
            <a:r>
              <a:rPr lang="vi-VN"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Phân</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tích</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dựa</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trên</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lí</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thuyết</a:t>
            </a:r>
            <a:endParaRPr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mc:AlternateContent xmlns:mc="http://schemas.openxmlformats.org/markup-compatibility/2006" xmlns:a14="http://schemas.microsoft.com/office/drawing/2010/main">
        <mc:Choice Requires="a14">
          <p:sp>
            <p:nvSpPr>
              <p:cNvPr id="7" name="object 7"/>
              <p:cNvSpPr txBox="1"/>
              <p:nvPr/>
            </p:nvSpPr>
            <p:spPr>
              <a:xfrm>
                <a:off x="22223" y="813077"/>
                <a:ext cx="9088031" cy="1015662"/>
              </a:xfrm>
              <a:prstGeom prst="rect">
                <a:avLst/>
              </a:prstGeom>
            </p:spPr>
            <p:txBody>
              <a:bodyPr vert="horz" wrap="square" lIns="0" tIns="58419" rIns="0" bIns="0" rtlCol="0">
                <a:spAutoFit/>
              </a:bodyPr>
              <a:lstStyle/>
              <a:p>
                <a:pPr marL="153670">
                  <a:lnSpc>
                    <a:spcPct val="100000"/>
                  </a:lnSpc>
                  <a:spcBef>
                    <a:spcPts val="459"/>
                  </a:spcBef>
                </a:pPr>
                <a:r>
                  <a:rPr lang="vi-VN" spc="-5" dirty="0">
                    <a:latin typeface="Times New Roman"/>
                    <a:cs typeface="Times New Roman"/>
                  </a:rPr>
                  <a:t>Big-O Notation (O-notation): </a:t>
                </a:r>
                <a:r>
                  <a:rPr lang="vi-VN" dirty="0">
                    <a:solidFill>
                      <a:srgbClr val="222222"/>
                    </a:solidFill>
                    <a:effectLst/>
                    <a:latin typeface="Times New Roman" panose="02020603050405020304" pitchFamily="18" charset="0"/>
                    <a:ea typeface="Calibri" panose="020F0502020204030204" pitchFamily="34" charset="0"/>
                  </a:rPr>
                  <a:t>Hàm số t(n) thuộc </a:t>
                </a:r>
                <a:r>
                  <a:rPr lang="vi-VN" b="1" spc="10" dirty="0">
                    <a:solidFill>
                      <a:srgbClr val="273239"/>
                    </a:solidFill>
                    <a:effectLst/>
                    <a:ea typeface="Calibri" panose="020F0502020204030204" pitchFamily="34" charset="0"/>
                  </a:rPr>
                  <a:t>O</a:t>
                </a:r>
                <a:r>
                  <a:rPr lang="en-US" spc="10" dirty="0">
                    <a:solidFill>
                      <a:srgbClr val="273239"/>
                    </a:solidFill>
                    <a:effectLst/>
                    <a:ea typeface="Calibri" panose="020F0502020204030204" pitchFamily="34" charset="0"/>
                  </a:rPr>
                  <a:t>(</a:t>
                </a:r>
                <a:r>
                  <a:rPr lang="en-US" dirty="0"/>
                  <a:t>t(n) = O(g(n))</a:t>
                </a:r>
                <a:r>
                  <a:rPr lang="en-US" spc="10" dirty="0">
                    <a:solidFill>
                      <a:srgbClr val="273239"/>
                    </a:solidFill>
                    <a:effectLst/>
                    <a:ea typeface="Calibri" panose="020F0502020204030204" pitchFamily="34" charset="0"/>
                  </a:rPr>
                  <a:t>)</a:t>
                </a:r>
                <a:r>
                  <a:rPr lang="vi-VN" dirty="0">
                    <a:solidFill>
                      <a:srgbClr val="222222"/>
                    </a:solidFill>
                    <a:effectLst/>
                    <a:latin typeface="Times New Roman" panose="02020603050405020304" pitchFamily="18" charset="0"/>
                    <a:ea typeface="Calibri" panose="020F0502020204030204" pitchFamily="34" charset="0"/>
                  </a:rPr>
                  <a:t> chỉ khi tồn tại tại hằng số dương c &gt; 0 và số </a:t>
                </a:r>
                <a:r>
                  <a:rPr lang="vi-VN" b="1" spc="10" dirty="0">
                    <a:solidFill>
                      <a:srgbClr val="273239"/>
                    </a:solidFill>
                    <a:effectLst/>
                    <a:latin typeface="Time New Roman"/>
                    <a:ea typeface="Calibri" panose="020F0502020204030204" pitchFamily="34" charset="0"/>
                  </a:rPr>
                  <a:t>nguyên không âm </a:t>
                </a:r>
                <a:r>
                  <a:rPr lang="vi-VN" b="1" spc="10" dirty="0">
                    <a:solidFill>
                      <a:srgbClr val="273239"/>
                    </a:solidFill>
                    <a:effectLst/>
                    <a:ea typeface="Calibri" panose="020F0502020204030204" pitchFamily="34" charset="0"/>
                  </a:rPr>
                  <a:t>n</a:t>
                </a:r>
                <a:r>
                  <a:rPr lang="vi-VN" b="1" spc="10" baseline="-25000" dirty="0">
                    <a:solidFill>
                      <a:srgbClr val="273239"/>
                    </a:solidFill>
                    <a:effectLst/>
                    <a:ea typeface="Calibri" panose="020F0502020204030204" pitchFamily="34" charset="0"/>
                  </a:rPr>
                  <a:t>0</a:t>
                </a:r>
                <a:r>
                  <a:rPr lang="vi-VN" b="1" spc="10" dirty="0">
                    <a:solidFill>
                      <a:srgbClr val="273239"/>
                    </a:solidFill>
                    <a:effectLst/>
                    <a:ea typeface="Calibri" panose="020F0502020204030204" pitchFamily="34" charset="0"/>
                  </a:rPr>
                  <a:t> </a:t>
                </a:r>
                <a14:m>
                  <m:oMath xmlns:m="http://schemas.openxmlformats.org/officeDocument/2006/math">
                    <m:r>
                      <a:rPr lang="vi-VN" b="1" i="1" spc="10" smtClean="0">
                        <a:solidFill>
                          <a:srgbClr val="273239"/>
                        </a:solidFill>
                        <a:effectLst/>
                        <a:latin typeface="Cambria Math" panose="02040503050406030204" pitchFamily="18" charset="0"/>
                        <a:ea typeface="Calibri" panose="020F0502020204030204" pitchFamily="34" charset="0"/>
                      </a:rPr>
                      <m:t>≥</m:t>
                    </m:r>
                  </m:oMath>
                </a14:m>
                <a:r>
                  <a:rPr lang="vi-VN" dirty="0">
                    <a:solidFill>
                      <a:srgbClr val="222222"/>
                    </a:solidFill>
                    <a:effectLst/>
                    <a:latin typeface="Times New Roman" panose="02020603050405020304" pitchFamily="18" charset="0"/>
                    <a:ea typeface="Calibri" panose="020F0502020204030204" pitchFamily="34" charset="0"/>
                  </a:rPr>
                  <a:t> 0 :</a:t>
                </a:r>
                <a:endParaRPr lang="vi-VN" spc="-5" dirty="0">
                  <a:solidFill>
                    <a:srgbClr val="222222"/>
                  </a:solidFill>
                  <a:effectLst/>
                  <a:latin typeface="Times New Roman"/>
                  <a:ea typeface="Calibri" panose="020F0502020204030204" pitchFamily="34" charset="0"/>
                  <a:cs typeface="Times New Roman"/>
                </a:endParaRPr>
              </a:p>
              <a:p>
                <a:pPr marL="153670">
                  <a:lnSpc>
                    <a:spcPct val="100000"/>
                  </a:lnSpc>
                  <a:spcBef>
                    <a:spcPts val="459"/>
                  </a:spcBef>
                </a:pPr>
                <a:r>
                  <a:rPr lang="vi-VN" sz="2200" spc="-5" dirty="0">
                    <a:solidFill>
                      <a:srgbClr val="222222"/>
                    </a:solidFill>
                    <a:latin typeface="Times New Roman"/>
                    <a:ea typeface="Calibri" panose="020F0502020204030204" pitchFamily="34" charset="0"/>
                    <a:cs typeface="Times New Roman"/>
                  </a:rPr>
                  <a:t>			</a:t>
                </a:r>
                <a:r>
                  <a:rPr lang="vi-VN" sz="2200" dirty="0">
                    <a:latin typeface="Times New Roman"/>
                    <a:cs typeface="Times New Roman"/>
                  </a:rPr>
                  <a:t>t(n) ≤ c * g(n), </a:t>
                </a:r>
                <a:r>
                  <a:rPr lang="vi-VN" sz="2200" dirty="0">
                    <a:latin typeface="AoyagiKouzanFontT"/>
                    <a:cs typeface="AoyagiKouzanFontT"/>
                  </a:rPr>
                  <a:t>∀</a:t>
                </a:r>
                <a:r>
                  <a:rPr lang="vi-VN" sz="2200" spc="-580" dirty="0">
                    <a:latin typeface="AoyagiKouzanFontT"/>
                    <a:cs typeface="AoyagiKouzanFontT"/>
                  </a:rPr>
                  <a:t> </a:t>
                </a:r>
                <a:r>
                  <a:rPr lang="vi-VN" sz="2200" dirty="0">
                    <a:latin typeface="Times New Roman"/>
                    <a:cs typeface="Times New Roman"/>
                  </a:rPr>
                  <a:t>n ≥ n</a:t>
                </a:r>
                <a:r>
                  <a:rPr lang="vi-VN" sz="2200" baseline="-30651" dirty="0">
                    <a:latin typeface="Times New Roman"/>
                    <a:cs typeface="Times New Roman"/>
                  </a:rPr>
                  <a:t>0</a:t>
                </a:r>
              </a:p>
            </p:txBody>
          </p:sp>
        </mc:Choice>
        <mc:Fallback xmlns="">
          <p:sp>
            <p:nvSpPr>
              <p:cNvPr id="7" name="object 7"/>
              <p:cNvSpPr txBox="1">
                <a:spLocks noRot="1" noChangeAspect="1" noMove="1" noResize="1" noEditPoints="1" noAdjustHandles="1" noChangeArrowheads="1" noChangeShapeType="1" noTextEdit="1"/>
              </p:cNvSpPr>
              <p:nvPr/>
            </p:nvSpPr>
            <p:spPr>
              <a:xfrm>
                <a:off x="22223" y="813077"/>
                <a:ext cx="9088031" cy="1015662"/>
              </a:xfrm>
              <a:prstGeom prst="rect">
                <a:avLst/>
              </a:prstGeom>
              <a:blipFill rotWithShape="0">
                <a:blip r:embed="rId2"/>
                <a:stretch>
                  <a:fillRect t="-2395" b="-161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bject 7">
                <a:extLst>
                  <a:ext uri="{FF2B5EF4-FFF2-40B4-BE49-F238E27FC236}">
                    <a16:creationId xmlns:a16="http://schemas.microsoft.com/office/drawing/2014/main" id="{BF67AD49-6E60-54C6-C1C0-5BF46965404C}"/>
                  </a:ext>
                </a:extLst>
              </p:cNvPr>
              <p:cNvSpPr txBox="1"/>
              <p:nvPr/>
            </p:nvSpPr>
            <p:spPr>
              <a:xfrm>
                <a:off x="370514" y="1826817"/>
                <a:ext cx="5459511" cy="3072635"/>
              </a:xfrm>
              <a:prstGeom prst="rect">
                <a:avLst/>
              </a:prstGeom>
            </p:spPr>
            <p:txBody>
              <a:bodyPr vert="horz" wrap="square" lIns="0" tIns="58419" rIns="0" bIns="0" rtlCol="0">
                <a:spAutoFit/>
              </a:bodyPr>
              <a:lstStyle/>
              <a:p>
                <a:pPr marL="0" marR="0">
                  <a:lnSpc>
                    <a:spcPct val="107000"/>
                  </a:lnSpc>
                  <a:spcBef>
                    <a:spcPts val="0"/>
                  </a:spcBef>
                  <a:spcAft>
                    <a:spcPts val="800"/>
                  </a:spcAft>
                </a:pPr>
                <a:r>
                  <a:rPr lang="vi-VN" sz="1800" spc="-5" dirty="0">
                    <a:latin typeface="Times New Roman"/>
                    <a:cs typeface="Times New Roman"/>
                  </a:rPr>
                  <a:t>Ví Dụ: </a:t>
                </a:r>
                <a:endParaRPr lang="en-US" sz="1800" spc="-5" dirty="0">
                  <a:latin typeface="Times New Roman"/>
                  <a:cs typeface="Times New Roman"/>
                </a:endParaRPr>
              </a:p>
              <a:p>
                <a:pPr marL="0" marR="0">
                  <a:lnSpc>
                    <a:spcPct val="107000"/>
                  </a:lnSpc>
                  <a:spcBef>
                    <a:spcPts val="0"/>
                  </a:spcBef>
                  <a:spcAft>
                    <a:spcPts val="800"/>
                  </a:spcAft>
                </a:pP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f(n) = n</a:t>
                </a:r>
                <a:r>
                  <a:rPr lang="en-US" sz="1800" kern="100" baseline="30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+ 2n + 1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g(n) =n</a:t>
                </a:r>
                <a:r>
                  <a:rPr lang="en-US" sz="1800" kern="100" baseline="30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hàm</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f(n) = </a:t>
                </a:r>
                <a:r>
                  <a:rPr lang="en-US" sz="1800" b="1"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(g(n)) </a:t>
                </a:r>
                <a:r>
                  <a:rPr lang="en-US"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+ 2 n + n</a:t>
                </a:r>
                <a:r>
                  <a:rPr lang="en-US" sz="1800" kern="1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n</a:t>
                </a:r>
                <a:r>
                  <a:rPr lang="en-US" sz="1800" kern="1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+ 2 n</a:t>
                </a:r>
                <a:r>
                  <a:rPr lang="en-US" sz="1800" kern="1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 </a:t>
                </a:r>
                <a:r>
                  <a:rPr lang="en-US" sz="1800" kern="1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4 n</a:t>
                </a:r>
                <a:r>
                  <a:rPr lang="en-US" sz="1800" kern="1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vi-VN" dirty="0">
                    <a:latin typeface="AoyagiKouzanFontT"/>
                    <a:cs typeface="AoyagiKouzanFontT"/>
                  </a:rPr>
                  <a:t>∀</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 </a:t>
                </a:r>
                <a14:m>
                  <m:oMath xmlns:m="http://schemas.openxmlformats.org/officeDocument/2006/math">
                    <m:r>
                      <a:rPr lang="en-US" sz="1800" b="0" i="1" kern="1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kern="1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800" b="0" i="1" kern="1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c = 4 </a:t>
                </a:r>
                <a:r>
                  <a:rPr lang="en-US"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n</a:t>
                </a:r>
                <a:r>
                  <a:rPr lang="en-US" sz="1800" kern="100" baseline="-25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 1 =&gt; f(n) = </a:t>
                </a:r>
                <a:r>
                  <a:rPr lang="en-US" sz="1800" b="1"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222222"/>
                    </a:solidFill>
                    <a:effectLst/>
                    <a:latin typeface="Times New Roman" panose="02020603050405020304" pitchFamily="18" charset="0"/>
                    <a:ea typeface="Calibri" panose="020F0502020204030204" pitchFamily="34" charset="0"/>
                  </a:rPr>
                  <a:t>Big-O </a:t>
                </a:r>
                <a:r>
                  <a:rPr lang="en-US" sz="1800" dirty="0" err="1">
                    <a:solidFill>
                      <a:srgbClr val="222222"/>
                    </a:solidFill>
                    <a:effectLst/>
                    <a:latin typeface="Times New Roman" panose="02020603050405020304" pitchFamily="18" charset="0"/>
                    <a:ea typeface="Calibri" panose="020F0502020204030204" pitchFamily="34" charset="0"/>
                  </a:rPr>
                  <a:t>được</a:t>
                </a:r>
                <a:r>
                  <a:rPr lang="en-US" sz="1800" dirty="0">
                    <a:solidFill>
                      <a:srgbClr val="222222"/>
                    </a:solidFill>
                    <a:effectLst/>
                    <a:latin typeface="Times New Roman" panose="02020603050405020304" pitchFamily="18" charset="0"/>
                    <a:ea typeface="Calibri" panose="020F0502020204030204" pitchFamily="34" charset="0"/>
                  </a:rPr>
                  <a:t> </a:t>
                </a:r>
                <a:r>
                  <a:rPr lang="en-US" sz="1800" dirty="0" err="1">
                    <a:solidFill>
                      <a:srgbClr val="222222"/>
                    </a:solidFill>
                    <a:effectLst/>
                    <a:latin typeface="Times New Roman" panose="02020603050405020304" pitchFamily="18" charset="0"/>
                    <a:ea typeface="Calibri" panose="020F0502020204030204" pitchFamily="34" charset="0"/>
                  </a:rPr>
                  <a:t>sử</a:t>
                </a:r>
                <a:r>
                  <a:rPr lang="en-US" sz="1800" dirty="0">
                    <a:solidFill>
                      <a:srgbClr val="222222"/>
                    </a:solidFill>
                    <a:effectLst/>
                    <a:latin typeface="Times New Roman" panose="02020603050405020304" pitchFamily="18" charset="0"/>
                    <a:ea typeface="Calibri" panose="020F0502020204030204" pitchFamily="34" charset="0"/>
                  </a:rPr>
                  <a:t> </a:t>
                </a:r>
                <a:r>
                  <a:rPr lang="en-US" sz="1800" dirty="0" err="1">
                    <a:solidFill>
                      <a:srgbClr val="222222"/>
                    </a:solidFill>
                    <a:effectLst/>
                    <a:latin typeface="Times New Roman" panose="02020603050405020304" pitchFamily="18" charset="0"/>
                    <a:ea typeface="Calibri" panose="020F0502020204030204" pitchFamily="34" charset="0"/>
                  </a:rPr>
                  <a:t>dụng</a:t>
                </a:r>
                <a:r>
                  <a:rPr lang="en-US" sz="1800" dirty="0">
                    <a:solidFill>
                      <a:srgbClr val="222222"/>
                    </a:solidFill>
                    <a:effectLst/>
                    <a:latin typeface="Times New Roman" panose="02020603050405020304" pitchFamily="18" charset="0"/>
                    <a:ea typeface="Calibri" panose="020F0502020204030204" pitchFamily="34" charset="0"/>
                  </a:rPr>
                  <a:t> </a:t>
                </a:r>
                <a:r>
                  <a:rPr lang="en-US" sz="1800" dirty="0" err="1">
                    <a:solidFill>
                      <a:srgbClr val="222222"/>
                    </a:solidFill>
                    <a:effectLst/>
                    <a:latin typeface="Times New Roman" panose="02020603050405020304" pitchFamily="18" charset="0"/>
                    <a:ea typeface="Calibri" panose="020F0502020204030204" pitchFamily="34" charset="0"/>
                  </a:rPr>
                  <a:t>để</a:t>
                </a:r>
                <a:r>
                  <a:rPr lang="en-US" sz="1800" dirty="0">
                    <a:solidFill>
                      <a:srgbClr val="222222"/>
                    </a:solidFill>
                    <a:effectLst/>
                    <a:latin typeface="Times New Roman" panose="02020603050405020304" pitchFamily="18" charset="0"/>
                    <a:ea typeface="Calibri" panose="020F0502020204030204" pitchFamily="34" charset="0"/>
                  </a:rPr>
                  <a:t> </a:t>
                </a:r>
                <a:r>
                  <a:rPr lang="en-US" sz="1800" b="1" dirty="0" err="1">
                    <a:solidFill>
                      <a:srgbClr val="222222"/>
                    </a:solidFill>
                    <a:effectLst/>
                    <a:latin typeface="Times New Roman" panose="02020603050405020304" pitchFamily="18" charset="0"/>
                    <a:ea typeface="Calibri" panose="020F0502020204030204" pitchFamily="34" charset="0"/>
                  </a:rPr>
                  <a:t>tìm</a:t>
                </a:r>
                <a:r>
                  <a:rPr lang="en-US" sz="1800" b="1" dirty="0">
                    <a:solidFill>
                      <a:srgbClr val="222222"/>
                    </a:solidFill>
                    <a:effectLst/>
                    <a:latin typeface="Times New Roman" panose="02020603050405020304" pitchFamily="18" charset="0"/>
                    <a:ea typeface="Calibri" panose="020F0502020204030204" pitchFamily="34" charset="0"/>
                  </a:rPr>
                  <a:t> </a:t>
                </a:r>
                <a:r>
                  <a:rPr lang="en-US" sz="1800" b="1" dirty="0" err="1">
                    <a:solidFill>
                      <a:srgbClr val="222222"/>
                    </a:solidFill>
                    <a:effectLst/>
                    <a:latin typeface="Times New Roman" panose="02020603050405020304" pitchFamily="18" charset="0"/>
                    <a:ea typeface="Calibri" panose="020F0502020204030204" pitchFamily="34" charset="0"/>
                  </a:rPr>
                  <a:t>giới</a:t>
                </a:r>
                <a:r>
                  <a:rPr lang="en-US" sz="1800" b="1" dirty="0">
                    <a:solidFill>
                      <a:srgbClr val="222222"/>
                    </a:solidFill>
                    <a:effectLst/>
                    <a:latin typeface="Times New Roman" panose="02020603050405020304" pitchFamily="18" charset="0"/>
                    <a:ea typeface="Calibri" panose="020F0502020204030204" pitchFamily="34" charset="0"/>
                  </a:rPr>
                  <a:t> </a:t>
                </a:r>
                <a:r>
                  <a:rPr lang="en-US" sz="1800" b="1" dirty="0" err="1">
                    <a:solidFill>
                      <a:srgbClr val="222222"/>
                    </a:solidFill>
                    <a:effectLst/>
                    <a:latin typeface="Times New Roman" panose="02020603050405020304" pitchFamily="18" charset="0"/>
                    <a:ea typeface="Calibri" panose="020F0502020204030204" pitchFamily="34" charset="0"/>
                  </a:rPr>
                  <a:t>hạn</a:t>
                </a:r>
                <a:r>
                  <a:rPr lang="en-US" sz="1800" b="1" dirty="0">
                    <a:solidFill>
                      <a:srgbClr val="222222"/>
                    </a:solidFill>
                    <a:effectLst/>
                    <a:latin typeface="Times New Roman" panose="02020603050405020304" pitchFamily="18" charset="0"/>
                    <a:ea typeface="Calibri" panose="020F0502020204030204" pitchFamily="34" charset="0"/>
                  </a:rPr>
                  <a:t> </a:t>
                </a:r>
                <a:r>
                  <a:rPr lang="en-US" sz="1800" b="1" dirty="0" err="1">
                    <a:solidFill>
                      <a:srgbClr val="222222"/>
                    </a:solidFill>
                    <a:effectLst/>
                    <a:latin typeface="Times New Roman" panose="02020603050405020304" pitchFamily="18" charset="0"/>
                    <a:ea typeface="Calibri" panose="020F0502020204030204" pitchFamily="34" charset="0"/>
                  </a:rPr>
                  <a:t>tiệm</a:t>
                </a:r>
                <a:r>
                  <a:rPr lang="en-US" sz="1800" b="1" dirty="0">
                    <a:solidFill>
                      <a:srgbClr val="222222"/>
                    </a:solidFill>
                    <a:effectLst/>
                    <a:latin typeface="Times New Roman" panose="02020603050405020304" pitchFamily="18" charset="0"/>
                    <a:ea typeface="Calibri" panose="020F0502020204030204" pitchFamily="34" charset="0"/>
                  </a:rPr>
                  <a:t> </a:t>
                </a:r>
                <a:r>
                  <a:rPr lang="en-US" sz="1800" b="1" dirty="0" err="1">
                    <a:solidFill>
                      <a:srgbClr val="222222"/>
                    </a:solidFill>
                    <a:effectLst/>
                    <a:latin typeface="Times New Roman" panose="02020603050405020304" pitchFamily="18" charset="0"/>
                    <a:ea typeface="Calibri" panose="020F0502020204030204" pitchFamily="34" charset="0"/>
                  </a:rPr>
                  <a:t>cận</a:t>
                </a:r>
                <a:r>
                  <a:rPr lang="en-US" sz="1800" b="1" dirty="0">
                    <a:solidFill>
                      <a:srgbClr val="222222"/>
                    </a:solidFill>
                    <a:effectLst/>
                    <a:latin typeface="Times New Roman" panose="02020603050405020304" pitchFamily="18" charset="0"/>
                    <a:ea typeface="Calibri" panose="020F0502020204030204" pitchFamily="34" charset="0"/>
                  </a:rPr>
                  <a:t> </a:t>
                </a:r>
                <a:r>
                  <a:rPr lang="en-US" sz="1800" b="1" dirty="0" err="1">
                    <a:solidFill>
                      <a:srgbClr val="222222"/>
                    </a:solidFill>
                    <a:effectLst/>
                    <a:latin typeface="Times New Roman" panose="02020603050405020304" pitchFamily="18" charset="0"/>
                    <a:ea typeface="Calibri" panose="020F0502020204030204" pitchFamily="34" charset="0"/>
                  </a:rPr>
                  <a:t>trên</a:t>
                </a:r>
                <a:r>
                  <a:rPr lang="en-US" sz="1800" b="1" dirty="0">
                    <a:solidFill>
                      <a:srgbClr val="222222"/>
                    </a:solidFill>
                    <a:effectLst/>
                    <a:latin typeface="Times New Roman" panose="02020603050405020304" pitchFamily="18" charset="0"/>
                    <a:ea typeface="Calibri" panose="020F0502020204030204" pitchFamily="34" charset="0"/>
                  </a:rPr>
                  <a:t> </a:t>
                </a:r>
                <a:r>
                  <a:rPr lang="en-US" sz="1800" dirty="0" err="1">
                    <a:solidFill>
                      <a:srgbClr val="222222"/>
                    </a:solidFill>
                    <a:effectLst/>
                    <a:latin typeface="Times New Roman" panose="02020603050405020304" pitchFamily="18" charset="0"/>
                    <a:ea typeface="Calibri" panose="020F0502020204030204" pitchFamily="34" charset="0"/>
                  </a:rPr>
                  <a:t>của</a:t>
                </a:r>
                <a:r>
                  <a:rPr lang="en-US" sz="1800" dirty="0">
                    <a:solidFill>
                      <a:srgbClr val="222222"/>
                    </a:solidFill>
                    <a:effectLst/>
                    <a:latin typeface="Times New Roman" panose="02020603050405020304" pitchFamily="18" charset="0"/>
                    <a:ea typeface="Calibri" panose="020F0502020204030204" pitchFamily="34" charset="0"/>
                  </a:rPr>
                  <a:t> </a:t>
                </a:r>
                <a:r>
                  <a:rPr lang="en-US" sz="1800" dirty="0" err="1">
                    <a:solidFill>
                      <a:srgbClr val="222222"/>
                    </a:solidFill>
                    <a:effectLst/>
                    <a:latin typeface="Times New Roman" panose="02020603050405020304" pitchFamily="18" charset="0"/>
                    <a:ea typeface="Calibri" panose="020F0502020204030204" pitchFamily="34" charset="0"/>
                  </a:rPr>
                  <a:t>độ</a:t>
                </a:r>
                <a:r>
                  <a:rPr lang="en-US" sz="1800" dirty="0">
                    <a:solidFill>
                      <a:srgbClr val="222222"/>
                    </a:solidFill>
                    <a:effectLst/>
                    <a:latin typeface="Times New Roman" panose="02020603050405020304" pitchFamily="18" charset="0"/>
                    <a:ea typeface="Calibri" panose="020F0502020204030204" pitchFamily="34" charset="0"/>
                  </a:rPr>
                  <a:t> </a:t>
                </a:r>
                <a:r>
                  <a:rPr lang="en-US" sz="1800" dirty="0" err="1">
                    <a:solidFill>
                      <a:srgbClr val="222222"/>
                    </a:solidFill>
                    <a:effectLst/>
                    <a:latin typeface="Times New Roman" panose="02020603050405020304" pitchFamily="18" charset="0"/>
                    <a:ea typeface="Calibri" panose="020F0502020204030204" pitchFamily="34" charset="0"/>
                  </a:rPr>
                  <a:t>phức</a:t>
                </a:r>
                <a:r>
                  <a:rPr lang="en-US" sz="1800" dirty="0">
                    <a:solidFill>
                      <a:srgbClr val="222222"/>
                    </a:solidFill>
                    <a:effectLst/>
                    <a:latin typeface="Times New Roman" panose="02020603050405020304" pitchFamily="18" charset="0"/>
                    <a:ea typeface="Calibri" panose="020F0502020204030204" pitchFamily="34" charset="0"/>
                  </a:rPr>
                  <a:t> </a:t>
                </a:r>
                <a:r>
                  <a:rPr lang="en-US" sz="1800" dirty="0" err="1">
                    <a:solidFill>
                      <a:srgbClr val="222222"/>
                    </a:solidFill>
                    <a:effectLst/>
                    <a:latin typeface="Times New Roman" panose="02020603050405020304" pitchFamily="18" charset="0"/>
                    <a:ea typeface="Calibri" panose="020F0502020204030204" pitchFamily="34" charset="0"/>
                  </a:rPr>
                  <a:t>tạp</a:t>
                </a:r>
                <a:r>
                  <a:rPr lang="en-US" sz="1800" dirty="0">
                    <a:solidFill>
                      <a:srgbClr val="222222"/>
                    </a:solidFill>
                    <a:effectLst/>
                    <a:latin typeface="Times New Roman" panose="02020603050405020304" pitchFamily="18" charset="0"/>
                    <a:ea typeface="Calibri" panose="020F0502020204030204" pitchFamily="34" charset="0"/>
                  </a:rPr>
                  <a:t> </a:t>
                </a:r>
                <a:r>
                  <a:rPr lang="en-US" sz="1800" dirty="0" err="1">
                    <a:solidFill>
                      <a:srgbClr val="222222"/>
                    </a:solidFill>
                    <a:effectLst/>
                    <a:latin typeface="Times New Roman" panose="02020603050405020304" pitchFamily="18" charset="0"/>
                    <a:ea typeface="Calibri" panose="020F0502020204030204" pitchFamily="34" charset="0"/>
                  </a:rPr>
                  <a:t>của</a:t>
                </a:r>
                <a:r>
                  <a:rPr lang="en-US" sz="1800" dirty="0">
                    <a:solidFill>
                      <a:srgbClr val="222222"/>
                    </a:solidFill>
                    <a:effectLst/>
                    <a:latin typeface="Times New Roman" panose="02020603050405020304" pitchFamily="18" charset="0"/>
                    <a:ea typeface="Calibri" panose="020F0502020204030204" pitchFamily="34" charset="0"/>
                  </a:rPr>
                  <a:t>  </a:t>
                </a:r>
                <a:r>
                  <a:rPr lang="en-US" sz="1800" dirty="0" err="1">
                    <a:solidFill>
                      <a:srgbClr val="222222"/>
                    </a:solidFill>
                    <a:effectLst/>
                    <a:latin typeface="Times New Roman" panose="02020603050405020304" pitchFamily="18" charset="0"/>
                    <a:ea typeface="Calibri" panose="020F0502020204030204" pitchFamily="34" charset="0"/>
                  </a:rPr>
                  <a:t>thuật</a:t>
                </a:r>
                <a:r>
                  <a:rPr lang="en-US" sz="1800" dirty="0">
                    <a:solidFill>
                      <a:srgbClr val="222222"/>
                    </a:solidFill>
                    <a:effectLst/>
                    <a:latin typeface="Times New Roman" panose="02020603050405020304" pitchFamily="18" charset="0"/>
                    <a:ea typeface="Calibri" panose="020F0502020204030204" pitchFamily="34" charset="0"/>
                  </a:rPr>
                  <a:t> </a:t>
                </a:r>
                <a:r>
                  <a:rPr lang="en-US" sz="1800" dirty="0" err="1">
                    <a:solidFill>
                      <a:srgbClr val="222222"/>
                    </a:solidFill>
                    <a:effectLst/>
                    <a:latin typeface="Times New Roman" panose="02020603050405020304" pitchFamily="18" charset="0"/>
                    <a:ea typeface="Calibri" panose="020F0502020204030204" pitchFamily="34" charset="0"/>
                  </a:rPr>
                  <a:t>toán</a:t>
                </a:r>
                <a:endParaRPr lang="vi-VN" sz="1800" spc="-5" dirty="0">
                  <a:latin typeface="Times New Roman"/>
                  <a:cs typeface="Times New Roman"/>
                </a:endParaRPr>
              </a:p>
            </p:txBody>
          </p:sp>
        </mc:Choice>
        <mc:Fallback xmlns="">
          <p:sp>
            <p:nvSpPr>
              <p:cNvPr id="12" name="object 7">
                <a:extLst>
                  <a:ext uri="{FF2B5EF4-FFF2-40B4-BE49-F238E27FC236}">
                    <a16:creationId xmlns:a16="http://schemas.microsoft.com/office/drawing/2014/main" xmlns:a14="http://schemas.microsoft.com/office/drawing/2010/main" xmlns="" id="{BF67AD49-6E60-54C6-C1C0-5BF46965404C}"/>
                  </a:ext>
                </a:extLst>
              </p:cNvPr>
              <p:cNvSpPr txBox="1">
                <a:spLocks noRot="1" noChangeAspect="1" noMove="1" noResize="1" noEditPoints="1" noAdjustHandles="1" noChangeArrowheads="1" noChangeShapeType="1" noTextEdit="1"/>
              </p:cNvSpPr>
              <p:nvPr/>
            </p:nvSpPr>
            <p:spPr>
              <a:xfrm>
                <a:off x="370514" y="1826817"/>
                <a:ext cx="5459511" cy="3072635"/>
              </a:xfrm>
              <a:prstGeom prst="rect">
                <a:avLst/>
              </a:prstGeom>
              <a:blipFill rotWithShape="0">
                <a:blip r:embed="rId3"/>
                <a:stretch>
                  <a:fillRect l="-2682" t="-794" r="-1453" b="-158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378100DA-477F-3271-94D3-19DEEFCA402F}"/>
              </a:ext>
            </a:extLst>
          </p:cNvPr>
          <p:cNvSpPr/>
          <p:nvPr/>
        </p:nvSpPr>
        <p:spPr>
          <a:xfrm>
            <a:off x="-34940" y="483161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4AA2962-31D2-B057-7F05-407527E8C6ED}"/>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2" name="Picture 1" descr="Diagram&#10;&#10;Description automatically generated">
            <a:extLst>
              <a:ext uri="{FF2B5EF4-FFF2-40B4-BE49-F238E27FC236}">
                <a16:creationId xmlns:a16="http://schemas.microsoft.com/office/drawing/2014/main" id="{F1880CEF-4C42-5A94-C266-E7C2D20D0B00}"/>
              </a:ext>
            </a:extLst>
          </p:cNvPr>
          <p:cNvPicPr/>
          <p:nvPr/>
        </p:nvPicPr>
        <p:blipFill>
          <a:blip r:embed="rId4"/>
          <a:stretch>
            <a:fillRect/>
          </a:stretch>
        </p:blipFill>
        <p:spPr>
          <a:xfrm>
            <a:off x="5315230" y="1141201"/>
            <a:ext cx="3793830" cy="26077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fade">
                                      <p:cBhvr>
                                        <p:cTn id="20" dur="500"/>
                                        <p:tgtEl>
                                          <p:spTgt spid="12">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Effect transition="in" filter="fade">
                                      <p:cBhvr>
                                        <p:cTn id="23" dur="500"/>
                                        <p:tgtEl>
                                          <p:spTgt spid="12">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animEffect transition="in" filter="fade">
                                      <p:cBhvr>
                                        <p:cTn id="26" dur="500"/>
                                        <p:tgtEl>
                                          <p:spTgt spid="1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500"/>
                                        <p:tgtEl>
                                          <p:spTgt spid="12">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xEl>
                                              <p:pRg st="5" end="5"/>
                                            </p:txEl>
                                          </p:spTgt>
                                        </p:tgtEl>
                                        <p:attrNameLst>
                                          <p:attrName>style.visibility</p:attrName>
                                        </p:attrNameLst>
                                      </p:cBhvr>
                                      <p:to>
                                        <p:strVal val="visible"/>
                                      </p:to>
                                    </p:set>
                                    <p:animEffect transition="in" filter="fade">
                                      <p:cBhvr>
                                        <p:cTn id="34" dur="500"/>
                                        <p:tgtEl>
                                          <p:spTgt spid="1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animEffect transition="in" filter="fade">
                                      <p:cBhvr>
                                        <p:cTn id="39"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4">
                <a:extLst>
                  <a:ext uri="{FF2B5EF4-FFF2-40B4-BE49-F238E27FC236}">
                    <a16:creationId xmlns:a16="http://schemas.microsoft.com/office/drawing/2014/main" id="{50848EB4-C3A7-9A5F-8A56-08E87372F402}"/>
                  </a:ext>
                </a:extLst>
              </p:cNvPr>
              <p:cNvSpPr txBox="1"/>
              <p:nvPr/>
            </p:nvSpPr>
            <p:spPr>
              <a:xfrm>
                <a:off x="95963" y="654091"/>
                <a:ext cx="8952053" cy="783547"/>
              </a:xfrm>
              <a:prstGeom prst="rect">
                <a:avLst/>
              </a:prstGeom>
            </p:spPr>
            <p:txBody>
              <a:bodyPr vert="horz" wrap="square" lIns="0" tIns="58419" rIns="0" bIns="0" rtlCol="0">
                <a:spAutoFit/>
              </a:bodyPr>
              <a:lstStyle/>
              <a:p>
                <a:pPr>
                  <a:lnSpc>
                    <a:spcPct val="107000"/>
                  </a:lnSpc>
                  <a:spcAft>
                    <a:spcPts val="800"/>
                  </a:spcAft>
                </a:pPr>
                <a:r>
                  <a:rPr lang="vi-VN" sz="2200" dirty="0">
                    <a:latin typeface="Times New Roman"/>
                    <a:cs typeface="Times New Roman"/>
                  </a:rPr>
                  <a:t>Big Omega </a:t>
                </a:r>
                <a:r>
                  <a:rPr lang="el-GR" sz="2200" dirty="0">
                    <a:latin typeface="Times New Roman"/>
                    <a:cs typeface="Times New Roman"/>
                  </a:rPr>
                  <a:t>Ω</a:t>
                </a:r>
                <a:r>
                  <a:rPr lang="vi-VN" sz="2200" dirty="0">
                    <a:latin typeface="Times New Roman"/>
                    <a:cs typeface="Times New Roman"/>
                  </a:rPr>
                  <a:t>: Hàm số t(n) thuộc </a:t>
                </a:r>
                <a:r>
                  <a:rPr lang="el-GR" sz="2200" dirty="0">
                    <a:latin typeface="Times New Roman"/>
                    <a:cs typeface="Times New Roman"/>
                  </a:rPr>
                  <a:t>Ω (</a:t>
                </a:r>
                <a:r>
                  <a:rPr lang="vi-VN" sz="2200" dirty="0">
                    <a:latin typeface="Times New Roman"/>
                    <a:cs typeface="Times New Roman"/>
                  </a:rPr>
                  <a:t>g(n)) (t(n) </a:t>
                </a:r>
                <a:r>
                  <a:rPr lang="en-US" sz="2200" dirty="0">
                    <a:latin typeface="Times New Roman"/>
                    <a:cs typeface="Times New Roman"/>
                  </a:rPr>
                  <a:t>=</a:t>
                </a:r>
                <a:r>
                  <a:rPr lang="vi-VN" sz="2200" dirty="0">
                    <a:latin typeface="Times New Roman"/>
                    <a:cs typeface="Times New Roman"/>
                  </a:rPr>
                  <a:t> </a:t>
                </a:r>
                <a:r>
                  <a:rPr lang="el-GR" sz="2200" dirty="0">
                    <a:latin typeface="Times New Roman"/>
                    <a:cs typeface="Times New Roman"/>
                  </a:rPr>
                  <a:t>Ω (</a:t>
                </a:r>
                <a:r>
                  <a:rPr lang="vi-VN" sz="2200" dirty="0">
                    <a:latin typeface="Times New Roman"/>
                    <a:cs typeface="Times New Roman"/>
                  </a:rPr>
                  <a:t>g(n)) chỉ khi tồn tại hằng số dương c và số nguyên không âm </a:t>
                </a:r>
                <a14:m>
                  <m:oMath xmlns:m="http://schemas.openxmlformats.org/officeDocument/2006/math">
                    <m:sSub>
                      <m:sSubPr>
                        <m:ctrlPr>
                          <a:rPr lang="vi-VN" sz="2200" i="1" smtClean="0">
                            <a:latin typeface="Cambria Math" panose="02040503050406030204" pitchFamily="18" charset="0"/>
                            <a:cs typeface="Times New Roman"/>
                          </a:rPr>
                        </m:ctrlPr>
                      </m:sSubPr>
                      <m:e>
                        <m:r>
                          <m:rPr>
                            <m:sty m:val="p"/>
                          </m:rPr>
                          <a:rPr lang="vi-VN" sz="2200" i="1">
                            <a:latin typeface="Cambria Math" panose="02040503050406030204" pitchFamily="18" charset="0"/>
                            <a:cs typeface="Times New Roman"/>
                          </a:rPr>
                          <m:t>n</m:t>
                        </m:r>
                      </m:e>
                      <m:sub>
                        <m:r>
                          <a:rPr lang="vi-VN" sz="2200" i="1">
                            <a:latin typeface="Cambria Math" panose="02040503050406030204" pitchFamily="18" charset="0"/>
                            <a:cs typeface="Times New Roman"/>
                          </a:rPr>
                          <m:t>0</m:t>
                        </m:r>
                      </m:sub>
                    </m:sSub>
                  </m:oMath>
                </a14:m>
                <a:r>
                  <a:rPr lang="vi-VN" sz="2200" dirty="0">
                    <a:latin typeface="Times New Roman"/>
                    <a:cs typeface="Times New Roman"/>
                  </a:rPr>
                  <a:t> thỏa :</a:t>
                </a:r>
              </a:p>
            </p:txBody>
          </p:sp>
        </mc:Choice>
        <mc:Fallback xmlns="">
          <p:sp>
            <p:nvSpPr>
              <p:cNvPr id="4" name="object 4">
                <a:extLst>
                  <a:ext uri="{FF2B5EF4-FFF2-40B4-BE49-F238E27FC236}">
                    <a16:creationId xmlns:a16="http://schemas.microsoft.com/office/drawing/2014/main" xmlns:a14="http://schemas.microsoft.com/office/drawing/2010/main" xmlns="" id="{50848EB4-C3A7-9A5F-8A56-08E87372F402}"/>
                  </a:ext>
                </a:extLst>
              </p:cNvPr>
              <p:cNvSpPr txBox="1">
                <a:spLocks noRot="1" noChangeAspect="1" noMove="1" noResize="1" noEditPoints="1" noAdjustHandles="1" noChangeArrowheads="1" noChangeShapeType="1" noTextEdit="1"/>
              </p:cNvSpPr>
              <p:nvPr/>
            </p:nvSpPr>
            <p:spPr>
              <a:xfrm>
                <a:off x="95963" y="654091"/>
                <a:ext cx="8952053" cy="783547"/>
              </a:xfrm>
              <a:prstGeom prst="rect">
                <a:avLst/>
              </a:prstGeom>
              <a:blipFill rotWithShape="0">
                <a:blip r:embed="rId2"/>
                <a:stretch>
                  <a:fillRect l="-1907" t="-3101" r="-749" b="-17829"/>
                </a:stretch>
              </a:blipFill>
            </p:spPr>
            <p:txBody>
              <a:bodyPr/>
              <a:lstStyle/>
              <a:p>
                <a:r>
                  <a:rPr lang="en-US">
                    <a:noFill/>
                  </a:rPr>
                  <a:t> </a:t>
                </a:r>
              </a:p>
            </p:txBody>
          </p:sp>
        </mc:Fallback>
      </mc:AlternateContent>
      <p:sp>
        <p:nvSpPr>
          <p:cNvPr id="5" name="object 3">
            <a:extLst>
              <a:ext uri="{FF2B5EF4-FFF2-40B4-BE49-F238E27FC236}">
                <a16:creationId xmlns:a16="http://schemas.microsoft.com/office/drawing/2014/main" id="{0C01184A-BAAA-9237-BC57-5C857B1AC2B2}"/>
              </a:ext>
            </a:extLst>
          </p:cNvPr>
          <p:cNvSpPr txBox="1">
            <a:spLocks noGrp="1"/>
          </p:cNvSpPr>
          <p:nvPr>
            <p:ph type="title"/>
          </p:nvPr>
        </p:nvSpPr>
        <p:spPr>
          <a:xfrm>
            <a:off x="544923" y="96842"/>
            <a:ext cx="5855877" cy="443711"/>
          </a:xfrm>
          <a:prstGeom prst="rect">
            <a:avLst/>
          </a:prstGeom>
        </p:spPr>
        <p:txBody>
          <a:bodyPr vert="horz" wrap="square" lIns="0" tIns="12700" rIns="0" bIns="0" rtlCol="0">
            <a:spAutoFit/>
          </a:bodyPr>
          <a:lstStyle/>
          <a:p>
            <a:pPr marL="12700">
              <a:lnSpc>
                <a:spcPct val="100000"/>
              </a:lnSpc>
              <a:spcBef>
                <a:spcPts val="100"/>
              </a:spcBef>
            </a:pPr>
            <a:r>
              <a:rPr lang="vi-VN" sz="2800" u="none" dirty="0">
                <a:solidFill>
                  <a:schemeClr val="bg1"/>
                </a:solidFill>
                <a:latin typeface="Times New Roman" panose="02020603050405020304" pitchFamily="18" charset="0"/>
                <a:cs typeface="Times New Roman" panose="02020603050405020304" pitchFamily="18" charset="0"/>
              </a:rPr>
              <a:t>3.</a:t>
            </a:r>
            <a:r>
              <a:rPr lang="en-US" sz="2800" u="none" dirty="0">
                <a:solidFill>
                  <a:schemeClr val="bg1"/>
                </a:solidFill>
                <a:latin typeface="Times New Roman" panose="02020603050405020304" pitchFamily="18" charset="0"/>
                <a:cs typeface="Times New Roman" panose="02020603050405020304" pitchFamily="18" charset="0"/>
              </a:rPr>
              <a:t>2</a:t>
            </a:r>
            <a:r>
              <a:rPr lang="vi-VN"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Phân</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tích</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dựa</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trên</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lí</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thuyết</a:t>
            </a:r>
            <a:endParaRPr sz="2800" dirty="0">
              <a:latin typeface="Times New Roman" panose="02020603050405020304" pitchFamily="18" charset="0"/>
              <a:cs typeface="Times New Roman" panose="02020603050405020304" pitchFamily="18" charset="0"/>
            </a:endParaRPr>
          </a:p>
        </p:txBody>
      </p:sp>
      <p:sp>
        <p:nvSpPr>
          <p:cNvPr id="10" name="object 5">
            <a:extLst>
              <a:ext uri="{FF2B5EF4-FFF2-40B4-BE49-F238E27FC236}">
                <a16:creationId xmlns:a16="http://schemas.microsoft.com/office/drawing/2014/main" id="{00D872DE-A245-7566-9D9C-7B2A2A30FD0A}"/>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6" name="object 4">
            <a:extLst>
              <a:ext uri="{FF2B5EF4-FFF2-40B4-BE49-F238E27FC236}">
                <a16:creationId xmlns:a16="http://schemas.microsoft.com/office/drawing/2014/main" id="{69239898-7738-3457-7580-BD7FF7939C3C}"/>
              </a:ext>
            </a:extLst>
          </p:cNvPr>
          <p:cNvSpPr txBox="1"/>
          <p:nvPr/>
        </p:nvSpPr>
        <p:spPr>
          <a:xfrm>
            <a:off x="2971800" y="1440207"/>
            <a:ext cx="2666999" cy="403058"/>
          </a:xfrm>
          <a:prstGeom prst="rect">
            <a:avLst/>
          </a:prstGeom>
        </p:spPr>
        <p:txBody>
          <a:bodyPr vert="horz" wrap="square" lIns="0" tIns="58419" rIns="0" bIns="0" rtlCol="0">
            <a:spAutoFit/>
          </a:bodyPr>
          <a:lstStyle/>
          <a:p>
            <a:pPr>
              <a:lnSpc>
                <a:spcPct val="107000"/>
              </a:lnSpc>
              <a:spcAft>
                <a:spcPts val="800"/>
              </a:spcAft>
            </a:pPr>
            <a:r>
              <a:rPr lang="vi-VN" sz="2200" dirty="0">
                <a:latin typeface="Time New Roman"/>
              </a:rPr>
              <a:t>t</a:t>
            </a:r>
            <a:r>
              <a:rPr lang="pt-BR" sz="2200" dirty="0">
                <a:latin typeface="Time New Roman"/>
              </a:rPr>
              <a:t>(n) ≥ c * g(n), ∀ n ≥ n</a:t>
            </a:r>
            <a:r>
              <a:rPr lang="pt-BR" sz="2200" baseline="-25000" dirty="0">
                <a:latin typeface="Time New Roman"/>
              </a:rPr>
              <a:t>0</a:t>
            </a:r>
            <a:endParaRPr lang="el-GR" sz="2200" baseline="30651" dirty="0">
              <a:latin typeface="Time New Roman"/>
              <a:cs typeface="Times New Roman"/>
            </a:endParaRPr>
          </a:p>
        </p:txBody>
      </p:sp>
      <p:sp>
        <p:nvSpPr>
          <p:cNvPr id="9" name="object 7">
            <a:extLst>
              <a:ext uri="{FF2B5EF4-FFF2-40B4-BE49-F238E27FC236}">
                <a16:creationId xmlns:a16="http://schemas.microsoft.com/office/drawing/2014/main" id="{4E4FE322-DD2D-79DE-CFEF-182A464E1C27}"/>
              </a:ext>
            </a:extLst>
          </p:cNvPr>
          <p:cNvSpPr txBox="1"/>
          <p:nvPr/>
        </p:nvSpPr>
        <p:spPr>
          <a:xfrm>
            <a:off x="242044" y="2106397"/>
            <a:ext cx="5459511" cy="2090315"/>
          </a:xfrm>
          <a:prstGeom prst="rect">
            <a:avLst/>
          </a:prstGeom>
        </p:spPr>
        <p:txBody>
          <a:bodyPr vert="horz" wrap="square" lIns="0" tIns="58419" rIns="0" bIns="0" rtlCol="0">
            <a:spAutoFit/>
          </a:bodyPr>
          <a:lstStyle/>
          <a:p>
            <a:r>
              <a:rPr lang="vi-VN" sz="2200" spc="-5" dirty="0">
                <a:latin typeface="Time New Roman"/>
                <a:cs typeface="Times New Roman"/>
              </a:rPr>
              <a:t>Ví Dụ: </a:t>
            </a:r>
            <a:r>
              <a:rPr lang="en-US" sz="2200" dirty="0" err="1">
                <a:latin typeface="Time New Roman"/>
              </a:rPr>
              <a:t>Chứng</a:t>
            </a:r>
            <a:r>
              <a:rPr lang="en-US" sz="2200" dirty="0">
                <a:latin typeface="Time New Roman"/>
              </a:rPr>
              <a:t> minh n</a:t>
            </a:r>
            <a:r>
              <a:rPr lang="en-US" sz="2200" baseline="30000" dirty="0">
                <a:latin typeface="Time New Roman"/>
              </a:rPr>
              <a:t>3  </a:t>
            </a:r>
            <a:r>
              <a:rPr lang="en-US" sz="2200" dirty="0">
                <a:latin typeface="Time New Roman"/>
              </a:rPr>
              <a:t>= </a:t>
            </a:r>
            <a:r>
              <a:rPr lang="en-US" sz="2200" b="1" dirty="0">
                <a:latin typeface="Time New Roman"/>
              </a:rPr>
              <a:t>Ω</a:t>
            </a:r>
            <a:r>
              <a:rPr lang="en-US" sz="2200" dirty="0">
                <a:latin typeface="Time New Roman"/>
              </a:rPr>
              <a:t> (n</a:t>
            </a:r>
            <a:r>
              <a:rPr lang="en-US" sz="2200" baseline="30000" dirty="0">
                <a:latin typeface="Time New Roman"/>
              </a:rPr>
              <a:t>2</a:t>
            </a:r>
            <a:r>
              <a:rPr lang="en-US" sz="2200" dirty="0">
                <a:latin typeface="Time New Roman"/>
              </a:rPr>
              <a:t>)</a:t>
            </a:r>
          </a:p>
          <a:p>
            <a:r>
              <a:rPr lang="en-US" sz="2200" dirty="0">
                <a:latin typeface="Time New Roman"/>
              </a:rPr>
              <a:t>F(n) = n</a:t>
            </a:r>
            <a:r>
              <a:rPr lang="en-US" sz="2200" baseline="30000" dirty="0">
                <a:latin typeface="Time New Roman"/>
              </a:rPr>
              <a:t>3</a:t>
            </a:r>
            <a:endParaRPr lang="en-US" sz="2200" dirty="0">
              <a:latin typeface="Time New Roman"/>
            </a:endParaRPr>
          </a:p>
          <a:p>
            <a:r>
              <a:rPr lang="en-US" sz="2200" dirty="0">
                <a:latin typeface="Time New Roman"/>
              </a:rPr>
              <a:t>Ta </a:t>
            </a:r>
            <a:r>
              <a:rPr lang="en-US" sz="2200" dirty="0" err="1">
                <a:latin typeface="Time New Roman"/>
              </a:rPr>
              <a:t>có</a:t>
            </a:r>
            <a:r>
              <a:rPr lang="en-US" sz="2200" dirty="0">
                <a:latin typeface="Time New Roman"/>
              </a:rPr>
              <a:t> : n</a:t>
            </a:r>
            <a:r>
              <a:rPr lang="en-US" sz="2200" baseline="30000" dirty="0">
                <a:latin typeface="Time New Roman"/>
              </a:rPr>
              <a:t>3  </a:t>
            </a:r>
            <a:r>
              <a:rPr lang="en-US" sz="2200" dirty="0">
                <a:latin typeface="Time New Roman"/>
              </a:rPr>
              <a:t>≥ n</a:t>
            </a:r>
            <a:r>
              <a:rPr lang="en-US" sz="2200" baseline="30000" dirty="0">
                <a:latin typeface="Time New Roman"/>
              </a:rPr>
              <a:t>2	</a:t>
            </a:r>
            <a:r>
              <a:rPr lang="en-US" sz="2200" dirty="0">
                <a:latin typeface="Time New Roman"/>
              </a:rPr>
              <a:t> (∀ n ≥ 0)</a:t>
            </a:r>
          </a:p>
          <a:p>
            <a:r>
              <a:rPr lang="en-US" sz="2200" dirty="0" err="1">
                <a:latin typeface="Time New Roman"/>
              </a:rPr>
              <a:t>Với</a:t>
            </a:r>
            <a:r>
              <a:rPr lang="en-US" sz="2200" dirty="0">
                <a:latin typeface="Time New Roman"/>
              </a:rPr>
              <a:t> c = 1, n</a:t>
            </a:r>
            <a:r>
              <a:rPr lang="en-US" sz="2200" baseline="-25000" dirty="0">
                <a:latin typeface="Time New Roman"/>
              </a:rPr>
              <a:t>0</a:t>
            </a:r>
            <a:r>
              <a:rPr lang="en-US" sz="2200" dirty="0">
                <a:latin typeface="Time New Roman"/>
              </a:rPr>
              <a:t>=  0 =&gt; n</a:t>
            </a:r>
            <a:r>
              <a:rPr lang="en-US" sz="2200" baseline="30000" dirty="0">
                <a:latin typeface="Time New Roman"/>
              </a:rPr>
              <a:t>3  </a:t>
            </a:r>
            <a:r>
              <a:rPr lang="en-US" sz="2200" dirty="0">
                <a:latin typeface="Time New Roman"/>
              </a:rPr>
              <a:t>= </a:t>
            </a:r>
            <a:r>
              <a:rPr lang="en-US" sz="2200" b="1" dirty="0">
                <a:latin typeface="Time New Roman"/>
              </a:rPr>
              <a:t>Ω</a:t>
            </a:r>
            <a:r>
              <a:rPr lang="en-US" sz="2200" dirty="0">
                <a:latin typeface="Time New Roman"/>
              </a:rPr>
              <a:t> (n</a:t>
            </a:r>
            <a:r>
              <a:rPr lang="en-US" sz="2200" baseline="30000" dirty="0">
                <a:latin typeface="Time New Roman"/>
              </a:rPr>
              <a:t>2</a:t>
            </a:r>
            <a:r>
              <a:rPr lang="en-US" sz="2200" dirty="0">
                <a:latin typeface="Time New Roman"/>
              </a:rPr>
              <a:t>)</a:t>
            </a:r>
          </a:p>
          <a:p>
            <a:r>
              <a:rPr lang="en-US" sz="2200" dirty="0">
                <a:latin typeface="Time New Roman"/>
              </a:rPr>
              <a:t>Big Omega </a:t>
            </a:r>
            <a:r>
              <a:rPr lang="en-US" sz="2200" dirty="0" err="1">
                <a:latin typeface="Time New Roman"/>
              </a:rPr>
              <a:t>được</a:t>
            </a:r>
            <a:r>
              <a:rPr lang="en-US" sz="2200" dirty="0">
                <a:latin typeface="Time New Roman"/>
              </a:rPr>
              <a:t> </a:t>
            </a:r>
            <a:r>
              <a:rPr lang="en-US" sz="2200" dirty="0" err="1">
                <a:latin typeface="Time New Roman"/>
              </a:rPr>
              <a:t>dùng</a:t>
            </a:r>
            <a:r>
              <a:rPr lang="en-US" sz="2200" dirty="0">
                <a:latin typeface="Time New Roman"/>
              </a:rPr>
              <a:t> </a:t>
            </a:r>
            <a:r>
              <a:rPr lang="en-US" sz="2200" dirty="0" err="1">
                <a:latin typeface="Time New Roman"/>
              </a:rPr>
              <a:t>để</a:t>
            </a:r>
            <a:r>
              <a:rPr lang="en-US" sz="2200" dirty="0">
                <a:latin typeface="Time New Roman"/>
              </a:rPr>
              <a:t> </a:t>
            </a:r>
            <a:r>
              <a:rPr lang="en-US" sz="2200" dirty="0" err="1">
                <a:latin typeface="Time New Roman"/>
              </a:rPr>
              <a:t>xác</a:t>
            </a:r>
            <a:r>
              <a:rPr lang="en-US" sz="2200" dirty="0">
                <a:latin typeface="Time New Roman"/>
              </a:rPr>
              <a:t> </a:t>
            </a:r>
            <a:r>
              <a:rPr lang="en-US" sz="2200" dirty="0" err="1">
                <a:latin typeface="Time New Roman"/>
              </a:rPr>
              <a:t>định</a:t>
            </a:r>
            <a:r>
              <a:rPr lang="en-US" sz="2200" dirty="0">
                <a:latin typeface="Time New Roman"/>
              </a:rPr>
              <a:t> </a:t>
            </a:r>
            <a:r>
              <a:rPr lang="en-US" sz="2200" b="1" dirty="0" err="1">
                <a:latin typeface="Time New Roman"/>
              </a:rPr>
              <a:t>cận</a:t>
            </a:r>
            <a:r>
              <a:rPr lang="en-US" sz="2200" b="1" dirty="0">
                <a:latin typeface="Time New Roman"/>
              </a:rPr>
              <a:t> </a:t>
            </a:r>
            <a:r>
              <a:rPr lang="en-US" sz="2200" b="1" dirty="0" err="1">
                <a:latin typeface="Time New Roman"/>
              </a:rPr>
              <a:t>dưới</a:t>
            </a:r>
            <a:r>
              <a:rPr lang="en-US" sz="2200" b="1" dirty="0">
                <a:latin typeface="Time New Roman"/>
              </a:rPr>
              <a:t> </a:t>
            </a:r>
            <a:r>
              <a:rPr lang="en-US" sz="2200" dirty="0" err="1">
                <a:latin typeface="Time New Roman"/>
              </a:rPr>
              <a:t>của</a:t>
            </a:r>
            <a:r>
              <a:rPr lang="en-US" sz="2200" dirty="0">
                <a:latin typeface="Time New Roman"/>
              </a:rPr>
              <a:t> </a:t>
            </a:r>
            <a:r>
              <a:rPr lang="en-US" sz="2200" dirty="0" err="1">
                <a:latin typeface="Time New Roman"/>
              </a:rPr>
              <a:t>độ</a:t>
            </a:r>
            <a:r>
              <a:rPr lang="en-US" sz="2200" dirty="0">
                <a:latin typeface="Time New Roman"/>
              </a:rPr>
              <a:t> </a:t>
            </a:r>
            <a:r>
              <a:rPr lang="en-US" sz="2200" dirty="0" err="1">
                <a:latin typeface="Time New Roman"/>
              </a:rPr>
              <a:t>phức</a:t>
            </a:r>
            <a:r>
              <a:rPr lang="en-US" sz="2200" dirty="0">
                <a:latin typeface="Time New Roman"/>
              </a:rPr>
              <a:t> </a:t>
            </a:r>
            <a:r>
              <a:rPr lang="en-US" sz="2200" dirty="0" err="1">
                <a:latin typeface="Time New Roman"/>
              </a:rPr>
              <a:t>tạp</a:t>
            </a:r>
            <a:r>
              <a:rPr lang="en-US" sz="2200" dirty="0">
                <a:latin typeface="Time New Roman"/>
              </a:rPr>
              <a:t> </a:t>
            </a:r>
            <a:r>
              <a:rPr lang="en-US" sz="2200" dirty="0" err="1">
                <a:latin typeface="Time New Roman"/>
              </a:rPr>
              <a:t>của</a:t>
            </a:r>
            <a:r>
              <a:rPr lang="en-US" sz="2200" dirty="0">
                <a:latin typeface="Time New Roman"/>
              </a:rPr>
              <a:t>  </a:t>
            </a:r>
            <a:r>
              <a:rPr lang="en-US" sz="2200" dirty="0" err="1">
                <a:latin typeface="Time New Roman"/>
              </a:rPr>
              <a:t>thuật</a:t>
            </a:r>
            <a:r>
              <a:rPr lang="en-US" sz="2200" dirty="0">
                <a:latin typeface="Time New Roman"/>
              </a:rPr>
              <a:t> </a:t>
            </a:r>
            <a:r>
              <a:rPr lang="en-US" sz="2200" dirty="0" err="1">
                <a:latin typeface="Time New Roman"/>
              </a:rPr>
              <a:t>toán</a:t>
            </a:r>
            <a:endParaRPr lang="en-US" sz="2200" dirty="0">
              <a:latin typeface="Time New Roman"/>
            </a:endParaRPr>
          </a:p>
        </p:txBody>
      </p:sp>
      <p:sp>
        <p:nvSpPr>
          <p:cNvPr id="2" name="Rectangle 1">
            <a:extLst>
              <a:ext uri="{FF2B5EF4-FFF2-40B4-BE49-F238E27FC236}">
                <a16:creationId xmlns:a16="http://schemas.microsoft.com/office/drawing/2014/main" id="{81AE39DF-F25A-35DD-33D4-228461CA212A}"/>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9A422A-CBC7-34CC-14CC-3FAAB747EC9E}"/>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3" name="Picture 2" descr="Chart, line chart&#10;&#10;Description automatically generated">
            <a:extLst>
              <a:ext uri="{FF2B5EF4-FFF2-40B4-BE49-F238E27FC236}">
                <a16:creationId xmlns:a16="http://schemas.microsoft.com/office/drawing/2014/main" id="{C1451BC0-73D1-EF14-D277-8DC7038E40AA}"/>
              </a:ext>
            </a:extLst>
          </p:cNvPr>
          <p:cNvPicPr/>
          <p:nvPr/>
        </p:nvPicPr>
        <p:blipFill>
          <a:blip r:embed="rId3"/>
          <a:stretch>
            <a:fillRect/>
          </a:stretch>
        </p:blipFill>
        <p:spPr>
          <a:xfrm>
            <a:off x="5611911" y="1456689"/>
            <a:ext cx="3483376" cy="1967491"/>
          </a:xfrm>
          <a:prstGeom prst="rect">
            <a:avLst/>
          </a:prstGeom>
        </p:spPr>
      </p:pic>
    </p:spTree>
    <p:extLst>
      <p:ext uri="{BB962C8B-B14F-4D97-AF65-F5344CB8AC3E}">
        <p14:creationId xmlns:p14="http://schemas.microsoft.com/office/powerpoint/2010/main" val="289464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fade">
                                      <p:cBhvr>
                                        <p:cTn id="25" dur="500"/>
                                        <p:tgtEl>
                                          <p:spTgt spid="9">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500"/>
                                        <p:tgtEl>
                                          <p:spTgt spid="9">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Effect transition="in" filter="fade">
                                      <p:cBhvr>
                                        <p:cTn id="31" dur="500"/>
                                        <p:tgtEl>
                                          <p:spTgt spid="9">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Effect transition="in" filter="fade">
                                      <p:cBhvr>
                                        <p:cTn id="34"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44923" y="110763"/>
            <a:ext cx="6034781" cy="443711"/>
          </a:xfrm>
          <a:prstGeom prst="rect">
            <a:avLst/>
          </a:prstGeom>
        </p:spPr>
        <p:txBody>
          <a:bodyPr vert="horz" wrap="square" lIns="0" tIns="12700" rIns="0" bIns="0" rtlCol="0">
            <a:spAutoFit/>
          </a:bodyPr>
          <a:lstStyle/>
          <a:p>
            <a:r>
              <a:rPr lang="vi-VN" sz="2800" u="none" dirty="0">
                <a:solidFill>
                  <a:schemeClr val="bg1"/>
                </a:solidFill>
                <a:latin typeface="Times New Roman" panose="02020603050405020304" pitchFamily="18" charset="0"/>
                <a:cs typeface="Times New Roman" panose="02020603050405020304" pitchFamily="18" charset="0"/>
              </a:rPr>
              <a:t>3.</a:t>
            </a:r>
            <a:r>
              <a:rPr lang="en-US" sz="2800" u="none" dirty="0">
                <a:solidFill>
                  <a:schemeClr val="bg1"/>
                </a:solidFill>
                <a:latin typeface="Times New Roman" panose="02020603050405020304" pitchFamily="18" charset="0"/>
                <a:cs typeface="Times New Roman" panose="02020603050405020304" pitchFamily="18" charset="0"/>
              </a:rPr>
              <a:t>2</a:t>
            </a:r>
            <a:r>
              <a:rPr lang="vi-VN"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Phân</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tích</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dựa</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trên</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lí</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thuyết</a:t>
            </a:r>
            <a:endParaRPr lang="en-US" sz="2800" u="sng"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mc:AlternateContent xmlns:mc="http://schemas.openxmlformats.org/markup-compatibility/2006" xmlns:a14="http://schemas.microsoft.com/office/drawing/2010/main">
        <mc:Choice Requires="a14">
          <p:sp>
            <p:nvSpPr>
              <p:cNvPr id="4" name="object 4"/>
              <p:cNvSpPr txBox="1"/>
              <p:nvPr/>
            </p:nvSpPr>
            <p:spPr>
              <a:xfrm>
                <a:off x="95963" y="654091"/>
                <a:ext cx="8952053" cy="767517"/>
              </a:xfrm>
              <a:prstGeom prst="rect">
                <a:avLst/>
              </a:prstGeom>
            </p:spPr>
            <p:txBody>
              <a:bodyPr vert="horz" wrap="square" lIns="0" tIns="58419" rIns="0" bIns="0" rtlCol="0">
                <a:spAutoFit/>
              </a:bodyPr>
              <a:lstStyle/>
              <a:p>
                <a:pPr>
                  <a:lnSpc>
                    <a:spcPct val="107000"/>
                  </a:lnSpc>
                  <a:spcAft>
                    <a:spcPts val="800"/>
                  </a:spcAft>
                </a:pPr>
                <a:r>
                  <a:rPr lang="vi-VN" sz="2200" dirty="0">
                    <a:latin typeface="Times New Roman"/>
                    <a:cs typeface="Times New Roman"/>
                  </a:rPr>
                  <a:t>Big Theta notation (</a:t>
                </a:r>
                <a14:m>
                  <m:oMath xmlns:m="http://schemas.openxmlformats.org/officeDocument/2006/math">
                    <m:r>
                      <m:rPr>
                        <m:sty m:val="p"/>
                      </m:rPr>
                      <a:rPr lang="en-US" sz="2200" kern="100" spc="10">
                        <a:solidFill>
                          <a:srgbClr val="273239"/>
                        </a:solidFill>
                        <a:latin typeface="Cambria Math" panose="02040503050406030204" pitchFamily="18" charset="0"/>
                        <a:ea typeface="Cambria Math" panose="02040503050406030204" pitchFamily="18" charset="0"/>
                        <a:cs typeface="Times New Roman" panose="02020603050405020304" pitchFamily="18" charset="0"/>
                      </a:rPr>
                      <m:t>θ</m:t>
                    </m:r>
                  </m:oMath>
                </a14:m>
                <a:r>
                  <a:rPr lang="el-GR" sz="2200" dirty="0">
                    <a:latin typeface="Times New Roman"/>
                    <a:cs typeface="Times New Roman"/>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Hàm</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số</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t(n)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thuộc</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14:m>
                  <m:oMath xmlns:m="http://schemas.openxmlformats.org/officeDocument/2006/math">
                    <m:r>
                      <m:rPr>
                        <m:sty m:val="p"/>
                      </m:rPr>
                      <a:rPr lang="en-US" sz="2200" i="0" kern="100" spc="10" smtClean="0">
                        <a:solidFill>
                          <a:srgbClr val="273239"/>
                        </a:solidFill>
                        <a:effectLst/>
                        <a:latin typeface="Cambria Math" panose="02040503050406030204" pitchFamily="18" charset="0"/>
                        <a:ea typeface="Cambria Math" panose="02040503050406030204" pitchFamily="18" charset="0"/>
                        <a:cs typeface="Times New Roman" panose="02020603050405020304" pitchFamily="18" charset="0"/>
                      </a:rPr>
                      <m:t>θ</m:t>
                    </m:r>
                  </m:oMath>
                </a14:m>
                <a:r>
                  <a:rPr lang="en-US" sz="2200" kern="100"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rPr>
                  <a:t>(g(n))</a:t>
                </a:r>
                <a:r>
                  <a:rPr lang="vi-VN" sz="2200" dirty="0">
                    <a:latin typeface="Times New Roman"/>
                    <a:cs typeface="Times New Roman"/>
                  </a:rPr>
                  <a:t> (t(n) </a:t>
                </a:r>
                <a:r>
                  <a:rPr lang="en-US" sz="2200" dirty="0">
                    <a:latin typeface="Times New Roman"/>
                    <a:cs typeface="Times New Roman"/>
                  </a:rPr>
                  <a:t>=</a:t>
                </a:r>
                <a:r>
                  <a:rPr lang="vi-VN" sz="2200" dirty="0">
                    <a:latin typeface="Times New Roman"/>
                    <a:cs typeface="Times New Roman"/>
                  </a:rPr>
                  <a:t> </a:t>
                </a:r>
                <a14:m>
                  <m:oMath xmlns:m="http://schemas.openxmlformats.org/officeDocument/2006/math">
                    <m:r>
                      <m:rPr>
                        <m:sty m:val="p"/>
                      </m:rPr>
                      <a:rPr lang="en-US" sz="2200" kern="100" spc="10">
                        <a:solidFill>
                          <a:srgbClr val="273239"/>
                        </a:solidFill>
                        <a:latin typeface="Cambria Math" panose="02040503050406030204" pitchFamily="18" charset="0"/>
                        <a:ea typeface="Cambria Math" panose="02040503050406030204" pitchFamily="18" charset="0"/>
                        <a:cs typeface="Times New Roman" panose="02020603050405020304" pitchFamily="18" charset="0"/>
                      </a:rPr>
                      <m:t>θ</m:t>
                    </m:r>
                  </m:oMath>
                </a14:m>
                <a:r>
                  <a:rPr lang="el-GR" sz="2200" dirty="0">
                    <a:latin typeface="Times New Roman"/>
                    <a:cs typeface="Times New Roman"/>
                  </a:rPr>
                  <a:t> (</a:t>
                </a:r>
                <a:r>
                  <a:rPr lang="vi-VN" sz="2200" dirty="0">
                    <a:latin typeface="Times New Roman"/>
                    <a:cs typeface="Times New Roman"/>
                  </a:rPr>
                  <a:t>g(n))</a:t>
                </a:r>
                <a:r>
                  <a:rPr lang="en-US" sz="2200" kern="100"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chỉ</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khi</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tồn</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tại</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hằng</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số</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dương</a:t>
                </a:r>
                <a:r>
                  <a:rPr lang="en-US" sz="2200" kern="100" spc="1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 </a:t>
                </a:r>
                <a:r>
                  <a:rPr lang="vi-VN" sz="2200" kern="100" spc="10" dirty="0">
                    <a:solidFill>
                      <a:srgbClr val="273239"/>
                    </a:solidFill>
                    <a:effectLst/>
                    <a:latin typeface="Time New Roman"/>
                    <a:ea typeface="Calibri" panose="020F0502020204030204" pitchFamily="34" charset="0"/>
                    <a:cs typeface="Times New Roman" panose="02020603050405020304" pitchFamily="18" charset="0"/>
                  </a:rPr>
                  <a:t>c</a:t>
                </a:r>
                <a:r>
                  <a:rPr lang="en-US" sz="2200" kern="100" spc="10" baseline="-2500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1</a:t>
                </a:r>
                <a:r>
                  <a:rPr lang="en-US" sz="2200" kern="100" spc="1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 , </a:t>
                </a:r>
                <a:r>
                  <a:rPr lang="vi-VN" sz="2200" kern="100" spc="10" dirty="0">
                    <a:solidFill>
                      <a:srgbClr val="273239"/>
                    </a:solidFill>
                    <a:effectLst/>
                    <a:latin typeface="Time New Roman"/>
                    <a:ea typeface="Calibri" panose="020F0502020204030204" pitchFamily="34" charset="0"/>
                    <a:cs typeface="Times New Roman" panose="02020603050405020304" pitchFamily="18" charset="0"/>
                  </a:rPr>
                  <a:t>c</a:t>
                </a:r>
                <a:r>
                  <a:rPr lang="en-US" sz="2200" kern="100" spc="10" baseline="-2500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2</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và</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số</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nguyên</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không</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âm</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n</a:t>
                </a:r>
                <a:r>
                  <a:rPr lang="en-US" sz="2200" kern="100" spc="10" baseline="-25000" dirty="0">
                    <a:solidFill>
                      <a:srgbClr val="273239"/>
                    </a:solidFill>
                    <a:effectLst/>
                    <a:latin typeface="Time New Roman"/>
                    <a:ea typeface="Calibri" panose="020F0502020204030204" pitchFamily="34" charset="0"/>
                    <a:cs typeface="Times New Roman" panose="02020603050405020304" pitchFamily="18" charset="0"/>
                  </a:rPr>
                  <a:t>0</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r>
                  <a:rPr lang="en-US" sz="2200" kern="100" spc="10" dirty="0" err="1">
                    <a:solidFill>
                      <a:srgbClr val="273239"/>
                    </a:solidFill>
                    <a:effectLst/>
                    <a:latin typeface="Time New Roman"/>
                    <a:ea typeface="Calibri" panose="020F0502020204030204" pitchFamily="34" charset="0"/>
                    <a:cs typeface="Times New Roman" panose="02020603050405020304" pitchFamily="18" charset="0"/>
                  </a:rPr>
                  <a:t>thỏa</a:t>
                </a:r>
                <a:r>
                  <a:rPr lang="en-US" sz="2200" kern="100" spc="10" dirty="0">
                    <a:solidFill>
                      <a:srgbClr val="273239"/>
                    </a:solidFill>
                    <a:effectLst/>
                    <a:latin typeface="Time New Roman"/>
                    <a:ea typeface="Calibri" panose="020F0502020204030204" pitchFamily="34" charset="0"/>
                    <a:cs typeface="Times New Roman" panose="02020603050405020304" pitchFamily="18" charset="0"/>
                  </a:rPr>
                  <a:t> :</a:t>
                </a:r>
                <a:endParaRPr lang="vi-VN" sz="2200" kern="100" spc="10" dirty="0">
                  <a:latin typeface="Time New Roman"/>
                  <a:ea typeface="Calibri" panose="020F0502020204030204" pitchFamily="34" charset="0"/>
                  <a:cs typeface="Times New Roman" panose="02020603050405020304" pitchFamily="18" charset="0"/>
                </a:endParaRPr>
              </a:p>
            </p:txBody>
          </p:sp>
        </mc:Choice>
        <mc:Fallback xmlns="">
          <p:sp>
            <p:nvSpPr>
              <p:cNvPr id="4" name="object 4"/>
              <p:cNvSpPr txBox="1">
                <a:spLocks noRot="1" noChangeAspect="1" noMove="1" noResize="1" noEditPoints="1" noAdjustHandles="1" noChangeArrowheads="1" noChangeShapeType="1" noTextEdit="1"/>
              </p:cNvSpPr>
              <p:nvPr/>
            </p:nvSpPr>
            <p:spPr>
              <a:xfrm>
                <a:off x="95963" y="654091"/>
                <a:ext cx="8952053" cy="767517"/>
              </a:xfrm>
              <a:prstGeom prst="rect">
                <a:avLst/>
              </a:prstGeom>
              <a:blipFill>
                <a:blip r:embed="rId3"/>
                <a:stretch>
                  <a:fillRect l="-1907" t="-3175" b="-21429"/>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2E92374D-0DD2-E3C5-01B5-CE318A6E4F4E}"/>
              </a:ext>
            </a:extLst>
          </p:cNvPr>
          <p:cNvSpPr txBox="1"/>
          <p:nvPr/>
        </p:nvSpPr>
        <p:spPr>
          <a:xfrm>
            <a:off x="1371600" y="1421608"/>
            <a:ext cx="5832795" cy="403058"/>
          </a:xfrm>
          <a:prstGeom prst="rect">
            <a:avLst/>
          </a:prstGeom>
        </p:spPr>
        <p:txBody>
          <a:bodyPr vert="horz" wrap="square" lIns="0" tIns="58419" rIns="0" bIns="0" rtlCol="0">
            <a:spAutoFit/>
          </a:bodyPr>
          <a:lstStyle/>
          <a:p>
            <a:pPr>
              <a:lnSpc>
                <a:spcPct val="107000"/>
              </a:lnSpc>
              <a:spcAft>
                <a:spcPts val="800"/>
              </a:spcAft>
            </a:pPr>
            <a:r>
              <a:rPr lang="vi-VN" sz="2200" kern="100" spc="10" dirty="0">
                <a:solidFill>
                  <a:srgbClr val="273239"/>
                </a:solidFill>
                <a:effectLst/>
                <a:latin typeface="Time New Roman"/>
                <a:ea typeface="Calibri" panose="020F0502020204030204" pitchFamily="34" charset="0"/>
                <a:cs typeface="Times New Roman" panose="02020603050405020304" pitchFamily="18" charset="0"/>
              </a:rPr>
              <a:t>c</a:t>
            </a:r>
            <a:r>
              <a:rPr lang="en-US" sz="2200" kern="100" spc="10" baseline="-25000" dirty="0">
                <a:solidFill>
                  <a:srgbClr val="273239"/>
                </a:solidFill>
                <a:latin typeface="Calibri" panose="020F0502020204030204" pitchFamily="34" charset="0"/>
                <a:ea typeface="Calibri" panose="020F0502020204030204" pitchFamily="34" charset="0"/>
                <a:cs typeface="Times New Roman" panose="02020603050405020304" pitchFamily="18" charset="0"/>
              </a:rPr>
              <a:t>1</a:t>
            </a:r>
            <a:r>
              <a:rPr lang="pt-BR" sz="2200" dirty="0">
                <a:latin typeface="Time New Roman"/>
              </a:rPr>
              <a:t> </a:t>
            </a:r>
            <a:r>
              <a:rPr lang="vi-VN" sz="2200" dirty="0">
                <a:latin typeface="Time New Roman"/>
              </a:rPr>
              <a:t>*</a:t>
            </a:r>
            <a:r>
              <a:rPr lang="pt-BR" sz="2200" dirty="0">
                <a:latin typeface="Time New Roman"/>
              </a:rPr>
              <a:t> g(n) </a:t>
            </a:r>
            <a:r>
              <a:rPr lang="pt-BR" sz="2200" dirty="0"/>
              <a:t>≤ </a:t>
            </a:r>
            <a:r>
              <a:rPr lang="vi-VN" sz="2200" dirty="0">
                <a:latin typeface="Time New Roman"/>
              </a:rPr>
              <a:t>t</a:t>
            </a:r>
            <a:r>
              <a:rPr lang="pt-BR" sz="2200" dirty="0">
                <a:latin typeface="Time New Roman"/>
              </a:rPr>
              <a:t>(n) </a:t>
            </a:r>
            <a:r>
              <a:rPr lang="pt-BR" sz="2200" dirty="0"/>
              <a:t>≤ </a:t>
            </a:r>
            <a:r>
              <a:rPr lang="vi-VN" sz="2200" kern="100" spc="10" dirty="0">
                <a:solidFill>
                  <a:srgbClr val="273239"/>
                </a:solidFill>
                <a:effectLst/>
                <a:latin typeface="Time New Roman"/>
                <a:ea typeface="Calibri" panose="020F0502020204030204" pitchFamily="34" charset="0"/>
                <a:cs typeface="Times New Roman" panose="02020603050405020304" pitchFamily="18" charset="0"/>
              </a:rPr>
              <a:t>c</a:t>
            </a:r>
            <a:r>
              <a:rPr lang="en-US" sz="2200" kern="100" spc="10" baseline="-2500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2</a:t>
            </a:r>
            <a:r>
              <a:rPr lang="vi-VN" sz="2200" kern="100" spc="10" baseline="-2500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 </a:t>
            </a:r>
            <a:r>
              <a:rPr lang="vi-VN" sz="2200" dirty="0">
                <a:latin typeface="Time New Roman"/>
              </a:rPr>
              <a:t>*</a:t>
            </a:r>
            <a:r>
              <a:rPr lang="pt-BR" sz="2200" dirty="0"/>
              <a:t> </a:t>
            </a:r>
            <a:r>
              <a:rPr lang="pt-BR" sz="2200" dirty="0">
                <a:latin typeface="Time New Roman"/>
              </a:rPr>
              <a:t>g(n)</a:t>
            </a:r>
            <a:r>
              <a:rPr lang="vi-VN" sz="2200" dirty="0">
                <a:latin typeface="Time New Roman"/>
              </a:rPr>
              <a:t>, </a:t>
            </a:r>
            <a:r>
              <a:rPr lang="en-US" sz="2200" dirty="0">
                <a:latin typeface="AoyagiKouzanFontT"/>
                <a:cs typeface="AoyagiKouzanFontT"/>
              </a:rPr>
              <a:t>∀</a:t>
            </a:r>
            <a:r>
              <a:rPr lang="en-US" sz="2200" spc="-580" dirty="0">
                <a:latin typeface="AoyagiKouzanFontT"/>
                <a:cs typeface="AoyagiKouzanFontT"/>
              </a:rPr>
              <a:t> </a:t>
            </a:r>
            <a:r>
              <a:rPr lang="en-US" sz="2200" dirty="0">
                <a:latin typeface="Times New Roman"/>
                <a:cs typeface="Times New Roman"/>
              </a:rPr>
              <a:t>n ≥ n</a:t>
            </a:r>
            <a:r>
              <a:rPr lang="en-US" sz="2200" baseline="-30651" dirty="0">
                <a:latin typeface="Times New Roman"/>
                <a:cs typeface="Times New Roman"/>
              </a:rPr>
              <a:t>0</a:t>
            </a:r>
            <a:endParaRPr lang="el-GR" sz="2200" baseline="30651" dirty="0">
              <a:latin typeface="Times New Roman"/>
              <a:cs typeface="Times New Roman"/>
            </a:endParaRPr>
          </a:p>
        </p:txBody>
      </p:sp>
      <p:sp>
        <p:nvSpPr>
          <p:cNvPr id="16" name="object 7">
            <a:extLst>
              <a:ext uri="{FF2B5EF4-FFF2-40B4-BE49-F238E27FC236}">
                <a16:creationId xmlns:a16="http://schemas.microsoft.com/office/drawing/2014/main" id="{25D5824B-1FB3-86EB-931D-D4DF9D1D57BC}"/>
              </a:ext>
            </a:extLst>
          </p:cNvPr>
          <p:cNvSpPr txBox="1"/>
          <p:nvPr/>
        </p:nvSpPr>
        <p:spPr>
          <a:xfrm>
            <a:off x="283065" y="1940961"/>
            <a:ext cx="4968549" cy="2828979"/>
          </a:xfrm>
          <a:prstGeom prst="rect">
            <a:avLst/>
          </a:prstGeom>
        </p:spPr>
        <p:txBody>
          <a:bodyPr vert="horz" wrap="square" lIns="0" tIns="58419" rIns="0" bIns="0" rtlCol="0">
            <a:spAutoFit/>
          </a:bodyPr>
          <a:lstStyle/>
          <a:p>
            <a:r>
              <a:rPr lang="vi-VN" sz="2000" spc="-5" dirty="0">
                <a:latin typeface="Times New Roman"/>
                <a:cs typeface="Times New Roman"/>
              </a:rPr>
              <a:t>Ví Dụ: </a:t>
            </a:r>
            <a:r>
              <a:rPr lang="en-US" sz="2000" dirty="0">
                <a:latin typeface="Time New Roman"/>
              </a:rPr>
              <a:t>F(n) =  ½ n(n-1), G(n) = n</a:t>
            </a:r>
            <a:r>
              <a:rPr lang="en-US" sz="2000" baseline="30000" dirty="0">
                <a:latin typeface="Time New Roman"/>
              </a:rPr>
              <a:t>2</a:t>
            </a:r>
            <a:r>
              <a:rPr lang="en-US" sz="2000" dirty="0">
                <a:latin typeface="Time New Roman"/>
              </a:rPr>
              <a:t> </a:t>
            </a:r>
            <a:r>
              <a:rPr lang="en-US" sz="2000" dirty="0" err="1">
                <a:latin typeface="Time New Roman"/>
              </a:rPr>
              <a:t>Chứng</a:t>
            </a:r>
            <a:r>
              <a:rPr lang="en-US" sz="2000" dirty="0">
                <a:latin typeface="Time New Roman"/>
              </a:rPr>
              <a:t> minh : F(n) = Θ (g(n)) </a:t>
            </a:r>
          </a:p>
          <a:p>
            <a:r>
              <a:rPr lang="en-US" sz="2000" dirty="0"/>
              <a:t>½ n(n-1) = ½n</a:t>
            </a:r>
            <a:r>
              <a:rPr lang="en-US" sz="2000" baseline="30000" dirty="0"/>
              <a:t>2</a:t>
            </a:r>
            <a:r>
              <a:rPr lang="en-US" sz="2000" dirty="0"/>
              <a:t> – ½ n ≤ ½ n</a:t>
            </a:r>
            <a:r>
              <a:rPr lang="en-US" sz="2000" baseline="30000" dirty="0"/>
              <a:t>2</a:t>
            </a:r>
            <a:r>
              <a:rPr lang="en-US" sz="2000" dirty="0"/>
              <a:t>	(∀ n≥0)</a:t>
            </a:r>
          </a:p>
          <a:p>
            <a:r>
              <a:rPr lang="en-US" sz="2000" dirty="0"/>
              <a:t>½ n(n-1) = ½n</a:t>
            </a:r>
            <a:r>
              <a:rPr lang="en-US" sz="2000" baseline="30000" dirty="0"/>
              <a:t>2</a:t>
            </a:r>
            <a:r>
              <a:rPr lang="en-US" sz="2000" dirty="0"/>
              <a:t> – ½ n ≥  ½n</a:t>
            </a:r>
            <a:r>
              <a:rPr lang="en-US" sz="2000" baseline="30000" dirty="0"/>
              <a:t>2</a:t>
            </a:r>
            <a:r>
              <a:rPr lang="en-US" sz="2000" dirty="0"/>
              <a:t> – ½</a:t>
            </a:r>
            <a:r>
              <a:rPr lang="vi-VN" sz="2000" dirty="0"/>
              <a:t>  </a:t>
            </a:r>
            <a:r>
              <a:rPr lang="en-US" sz="2000" dirty="0"/>
              <a:t>n ½n ( ∀ n ≥ 2) =</a:t>
            </a:r>
            <a:r>
              <a:rPr lang="vi-VN" sz="2000" dirty="0"/>
              <a:t> </a:t>
            </a:r>
            <a:r>
              <a:rPr lang="en-US" sz="2000" dirty="0"/>
              <a:t>¼ n</a:t>
            </a:r>
            <a:r>
              <a:rPr lang="en-US" sz="2000" baseline="30000" dirty="0"/>
              <a:t>2</a:t>
            </a:r>
            <a:endParaRPr lang="vi-VN" sz="2000" dirty="0"/>
          </a:p>
          <a:p>
            <a:r>
              <a:rPr lang="en-US" sz="2000" dirty="0" err="1"/>
              <a:t>Với</a:t>
            </a:r>
            <a:r>
              <a:rPr lang="en-US" sz="2000" dirty="0"/>
              <a:t> </a:t>
            </a:r>
            <a:r>
              <a:rPr lang="en-US" sz="2000" b="1" dirty="0"/>
              <a:t>c</a:t>
            </a:r>
            <a:r>
              <a:rPr lang="en-US" sz="2000" b="1" baseline="-25000" dirty="0"/>
              <a:t>1 = </a:t>
            </a:r>
            <a:r>
              <a:rPr lang="en-US" sz="2000" dirty="0"/>
              <a:t>¼</a:t>
            </a:r>
            <a:r>
              <a:rPr lang="vi-VN" sz="2000" dirty="0"/>
              <a:t>,</a:t>
            </a:r>
            <a:r>
              <a:rPr lang="en-US" sz="2000" b="1" dirty="0"/>
              <a:t> c</a:t>
            </a:r>
            <a:r>
              <a:rPr lang="en-US" sz="2000" b="1" baseline="-25000" dirty="0"/>
              <a:t>2 </a:t>
            </a:r>
            <a:r>
              <a:rPr lang="en-US" sz="2000" dirty="0"/>
              <a:t>= ½ </a:t>
            </a:r>
            <a:r>
              <a:rPr lang="en-US" sz="2000" dirty="0" err="1"/>
              <a:t>và</a:t>
            </a:r>
            <a:r>
              <a:rPr lang="en-US" sz="2000" dirty="0"/>
              <a:t> n0 = 2 =&gt; </a:t>
            </a:r>
            <a:r>
              <a:rPr lang="en-US" sz="2000" b="1" dirty="0"/>
              <a:t>F(n) = Θ (g(n))</a:t>
            </a:r>
            <a:br>
              <a:rPr lang="en-US" sz="2000" dirty="0"/>
            </a:br>
            <a:r>
              <a:rPr lang="en-US" sz="2000" dirty="0"/>
              <a:t>=&gt;Big Theta </a:t>
            </a:r>
            <a:r>
              <a:rPr lang="en-US" sz="2000" dirty="0" err="1"/>
              <a:t>dùng</a:t>
            </a:r>
            <a:r>
              <a:rPr lang="en-US" sz="2000" dirty="0"/>
              <a:t> </a:t>
            </a:r>
            <a:r>
              <a:rPr lang="en-US" sz="2000" dirty="0" err="1"/>
              <a:t>để</a:t>
            </a:r>
            <a:r>
              <a:rPr lang="en-US" sz="2000" dirty="0"/>
              <a:t> </a:t>
            </a:r>
            <a:r>
              <a:rPr lang="en-US" sz="2000" dirty="0" err="1"/>
              <a:t>tìm</a:t>
            </a:r>
            <a:r>
              <a:rPr lang="en-US" sz="2000" dirty="0"/>
              <a:t> </a:t>
            </a:r>
            <a:r>
              <a:rPr lang="en-US" sz="2000" b="1" dirty="0" err="1"/>
              <a:t>giới</a:t>
            </a:r>
            <a:r>
              <a:rPr lang="en-US" sz="2000" b="1" dirty="0"/>
              <a:t> </a:t>
            </a:r>
            <a:r>
              <a:rPr lang="en-US" sz="2000" b="1" dirty="0" err="1"/>
              <a:t>hạn</a:t>
            </a:r>
            <a:r>
              <a:rPr lang="en-US" sz="2000" dirty="0"/>
              <a:t> </a:t>
            </a:r>
            <a:r>
              <a:rPr lang="en-US" sz="2000" b="1" dirty="0" err="1"/>
              <a:t>tiệm</a:t>
            </a:r>
            <a:r>
              <a:rPr lang="en-US" sz="2000" b="1" dirty="0"/>
              <a:t> </a:t>
            </a:r>
            <a:r>
              <a:rPr lang="en-US" sz="2000" b="1" dirty="0" err="1"/>
              <a:t>cận</a:t>
            </a:r>
            <a:r>
              <a:rPr lang="en-US" sz="2000" b="1" dirty="0"/>
              <a:t> </a:t>
            </a:r>
            <a:r>
              <a:rPr lang="en-US" sz="2000" b="1" dirty="0" err="1"/>
              <a:t>trên</a:t>
            </a:r>
            <a:r>
              <a:rPr lang="en-US" sz="2000" b="1" dirty="0"/>
              <a:t> </a:t>
            </a:r>
            <a:r>
              <a:rPr lang="en-US" sz="2000" b="1" dirty="0" err="1"/>
              <a:t>và</a:t>
            </a:r>
            <a:r>
              <a:rPr lang="en-US" sz="2000" b="1" dirty="0"/>
              <a:t> </a:t>
            </a:r>
            <a:r>
              <a:rPr lang="en-US" sz="2000" b="1" dirty="0" err="1"/>
              <a:t>tiệm</a:t>
            </a:r>
            <a:r>
              <a:rPr lang="en-US" sz="2000" b="1" dirty="0"/>
              <a:t> </a:t>
            </a:r>
            <a:r>
              <a:rPr lang="en-US" sz="2000" b="1" dirty="0" err="1"/>
              <a:t>cận</a:t>
            </a:r>
            <a:r>
              <a:rPr lang="en-US" sz="2000" b="1" dirty="0"/>
              <a:t> </a:t>
            </a:r>
            <a:r>
              <a:rPr lang="en-US" sz="2000" b="1" dirty="0" err="1"/>
              <a:t>dưới</a:t>
            </a:r>
            <a:r>
              <a:rPr lang="en-US" sz="2000" b="1" dirty="0"/>
              <a:t> </a:t>
            </a:r>
            <a:r>
              <a:rPr lang="en-US" sz="2000" dirty="0" err="1"/>
              <a:t>của</a:t>
            </a:r>
            <a:r>
              <a:rPr lang="en-US" sz="2000" dirty="0"/>
              <a:t> </a:t>
            </a: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của</a:t>
            </a:r>
            <a:r>
              <a:rPr lang="en-US" sz="2000" dirty="0"/>
              <a:t>  </a:t>
            </a:r>
            <a:r>
              <a:rPr lang="en-US" sz="2000" dirty="0" err="1"/>
              <a:t>thuật</a:t>
            </a:r>
            <a:r>
              <a:rPr lang="en-US" sz="2000" dirty="0"/>
              <a:t> </a:t>
            </a:r>
            <a:r>
              <a:rPr lang="en-US" sz="2000" dirty="0" err="1"/>
              <a:t>toán</a:t>
            </a:r>
            <a:endParaRPr lang="en-US" sz="2000" dirty="0"/>
          </a:p>
        </p:txBody>
      </p:sp>
      <p:sp>
        <p:nvSpPr>
          <p:cNvPr id="6" name="Rectangle 5">
            <a:extLst>
              <a:ext uri="{FF2B5EF4-FFF2-40B4-BE49-F238E27FC236}">
                <a16:creationId xmlns:a16="http://schemas.microsoft.com/office/drawing/2014/main" id="{16B89DBA-E8A5-602D-C8FA-8B1B5DC773B2}"/>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9833ED-FABE-8A2A-EED8-ED8CA6E8ACCB}"/>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BD66E432-2E21-61A5-5FCE-FB8C1B0F47A1}"/>
              </a:ext>
            </a:extLst>
          </p:cNvPr>
          <p:cNvPicPr/>
          <p:nvPr/>
        </p:nvPicPr>
        <p:blipFill>
          <a:blip r:embed="rId4"/>
          <a:stretch>
            <a:fillRect/>
          </a:stretch>
        </p:blipFill>
        <p:spPr>
          <a:xfrm>
            <a:off x="5409963" y="1532468"/>
            <a:ext cx="3734018" cy="23926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Effect transition="in" filter="fade">
                                      <p:cBhvr>
                                        <p:cTn id="25" dur="500"/>
                                        <p:tgtEl>
                                          <p:spTgt spid="16">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xEl>
                                              <p:pRg st="2" end="2"/>
                                            </p:txEl>
                                          </p:spTgt>
                                        </p:tgtEl>
                                        <p:attrNameLst>
                                          <p:attrName>style.visibility</p:attrName>
                                        </p:attrNameLst>
                                      </p:cBhvr>
                                      <p:to>
                                        <p:strVal val="visible"/>
                                      </p:to>
                                    </p:set>
                                    <p:animEffect transition="in" filter="fade">
                                      <p:cBhvr>
                                        <p:cTn id="28" dur="500"/>
                                        <p:tgtEl>
                                          <p:spTgt spid="16">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Effect transition="in" filter="fade">
                                      <p:cBhvr>
                                        <p:cTn id="31"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44923" y="114332"/>
            <a:ext cx="6034781" cy="443711"/>
          </a:xfrm>
          <a:prstGeom prst="rect">
            <a:avLst/>
          </a:prstGeom>
        </p:spPr>
        <p:txBody>
          <a:bodyPr vert="horz" wrap="square" lIns="0" tIns="12700" rIns="0" bIns="0" rtlCol="0">
            <a:spAutoFit/>
          </a:bodyPr>
          <a:lstStyle/>
          <a:p>
            <a:r>
              <a:rPr lang="vi-VN" sz="2800" u="none" dirty="0">
                <a:solidFill>
                  <a:schemeClr val="bg1"/>
                </a:solidFill>
                <a:latin typeface="Times New Roman" panose="02020603050405020304" pitchFamily="18" charset="0"/>
                <a:cs typeface="Times New Roman" panose="02020603050405020304" pitchFamily="18" charset="0"/>
              </a:rPr>
              <a:t>3.</a:t>
            </a:r>
            <a:r>
              <a:rPr lang="en-US" sz="2800" u="none" dirty="0">
                <a:solidFill>
                  <a:schemeClr val="bg1"/>
                </a:solidFill>
                <a:latin typeface="Times New Roman" panose="02020603050405020304" pitchFamily="18" charset="0"/>
                <a:cs typeface="Times New Roman" panose="02020603050405020304" pitchFamily="18" charset="0"/>
              </a:rPr>
              <a:t>2</a:t>
            </a:r>
            <a:r>
              <a:rPr lang="vi-VN"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Phân</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tích</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dựa</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trên</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lí</a:t>
            </a:r>
            <a:r>
              <a:rPr lang="en-US" sz="2800" u="none" dirty="0">
                <a:solidFill>
                  <a:schemeClr val="bg1"/>
                </a:solidFill>
                <a:latin typeface="Times New Roman" panose="02020603050405020304" pitchFamily="18" charset="0"/>
                <a:cs typeface="Times New Roman" panose="02020603050405020304" pitchFamily="18" charset="0"/>
              </a:rPr>
              <a:t> </a:t>
            </a:r>
            <a:r>
              <a:rPr lang="en-US" sz="2800" u="none" dirty="0" err="1">
                <a:solidFill>
                  <a:schemeClr val="bg1"/>
                </a:solidFill>
                <a:latin typeface="Times New Roman" panose="02020603050405020304" pitchFamily="18" charset="0"/>
                <a:cs typeface="Times New Roman" panose="02020603050405020304" pitchFamily="18" charset="0"/>
              </a:rPr>
              <a:t>thuyết</a:t>
            </a:r>
            <a:endParaRPr lang="en-US" sz="2800" u="sng"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mc:AlternateContent xmlns:mc="http://schemas.openxmlformats.org/markup-compatibility/2006" xmlns:a14="http://schemas.microsoft.com/office/drawing/2010/main">
        <mc:Choice Requires="a14">
          <p:sp>
            <p:nvSpPr>
              <p:cNvPr id="13" name="object 4">
                <a:extLst>
                  <a:ext uri="{FF2B5EF4-FFF2-40B4-BE49-F238E27FC236}">
                    <a16:creationId xmlns:a16="http://schemas.microsoft.com/office/drawing/2014/main" id="{2E92374D-0DD2-E3C5-01B5-CE318A6E4F4E}"/>
                  </a:ext>
                </a:extLst>
              </p:cNvPr>
              <p:cNvSpPr txBox="1"/>
              <p:nvPr/>
            </p:nvSpPr>
            <p:spPr>
              <a:xfrm>
                <a:off x="164523" y="685070"/>
                <a:ext cx="7931150" cy="5095753"/>
              </a:xfrm>
              <a:prstGeom prst="rect">
                <a:avLst/>
              </a:prstGeom>
            </p:spPr>
            <p:txBody>
              <a:bodyPr vert="horz" wrap="square" lIns="0" tIns="58419" rIns="0" bIns="0" rtlCol="0">
                <a:spAutoFit/>
              </a:bodyPr>
              <a:lstStyle/>
              <a:p>
                <a:r>
                  <a:rPr lang="en-US" sz="1500" kern="100" spc="10" dirty="0">
                    <a:solidFill>
                      <a:srgbClr val="273239"/>
                    </a:solidFill>
                    <a:latin typeface="Time New Roman"/>
                    <a:ea typeface="Calibri" panose="020F0502020204030204" pitchFamily="34" charset="0"/>
                    <a:cs typeface="Times New Roman" panose="02020603050405020304" pitchFamily="18" charset="0"/>
                  </a:rPr>
                  <a:t>Quiz: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Sử</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dụng</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kí</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pháp</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600" b="1" dirty="0"/>
                  <a:t>Θ, </a:t>
                </a:r>
                <a:r>
                  <a:rPr lang="en-US" sz="1600" dirty="0"/>
                  <a:t>Ω</a:t>
                </a:r>
                <a:r>
                  <a:rPr lang="en-US" sz="1600" b="1" dirty="0"/>
                  <a:t>, O</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để</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đánh</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giá</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tốc</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độ</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tiệm</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cận</a:t>
                </a:r>
                <a:r>
                  <a:rPr lang="en-US" sz="1500" kern="100" spc="10" dirty="0">
                    <a:solidFill>
                      <a:srgbClr val="273239"/>
                    </a:solidFill>
                    <a:latin typeface="Time New Roman"/>
                    <a:ea typeface="Calibri" panose="020F0502020204030204" pitchFamily="34" charset="0"/>
                    <a:cs typeface="Times New Roman" panose="02020603050405020304" pitchFamily="18" charset="0"/>
                  </a:rPr>
                  <a:t>:</a:t>
                </a:r>
              </a:p>
              <a:p>
                <a:pPr>
                  <a:lnSpc>
                    <a:spcPct val="107000"/>
                  </a:lnSpc>
                  <a:spcAft>
                    <a:spcPts val="800"/>
                  </a:spcAft>
                </a:pPr>
                <a:r>
                  <a:rPr lang="en-US" sz="1500" kern="100" spc="10" dirty="0">
                    <a:solidFill>
                      <a:srgbClr val="273239"/>
                    </a:solidFill>
                    <a:latin typeface="Time New Roman"/>
                    <a:ea typeface="Calibri" panose="020F0502020204030204" pitchFamily="34" charset="0"/>
                    <a:cs typeface="Times New Roman" panose="02020603050405020304" pitchFamily="18" charset="0"/>
                  </a:rPr>
                  <a:t>T(n) 2n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3</a:t>
                </a:r>
                <a:r>
                  <a:rPr lang="en-US" sz="1500" kern="100" spc="10" dirty="0">
                    <a:solidFill>
                      <a:srgbClr val="273239"/>
                    </a:solidFill>
                    <a:latin typeface="Time New Roman"/>
                    <a:ea typeface="Calibri" panose="020F0502020204030204" pitchFamily="34" charset="0"/>
                    <a:cs typeface="Times New Roman" panose="02020603050405020304" pitchFamily="18" charset="0"/>
                  </a:rPr>
                  <a:t> – 3n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2  </a:t>
                </a:r>
                <a:r>
                  <a:rPr lang="en-US" sz="1500" kern="100" spc="10" dirty="0">
                    <a:solidFill>
                      <a:srgbClr val="273239"/>
                    </a:solidFill>
                    <a:latin typeface="Time New Roman"/>
                    <a:ea typeface="Calibri" panose="020F0502020204030204" pitchFamily="34" charset="0"/>
                    <a:cs typeface="Times New Roman" panose="02020603050405020304" pitchFamily="18" charset="0"/>
                  </a:rPr>
                  <a:t>+ 7</a:t>
                </a:r>
              </a:p>
              <a:p>
                <a:pPr>
                  <a:lnSpc>
                    <a:spcPct val="107000"/>
                  </a:lnSpc>
                  <a:spcAft>
                    <a:spcPts val="800"/>
                  </a:spcAft>
                </a:pPr>
                <a:r>
                  <a:rPr lang="en-US" sz="1500" kern="100" spc="10" dirty="0" err="1">
                    <a:solidFill>
                      <a:srgbClr val="273239"/>
                    </a:solidFill>
                    <a:latin typeface="Time New Roman"/>
                    <a:ea typeface="Calibri" panose="020F0502020204030204" pitchFamily="34" charset="0"/>
                    <a:cs typeface="Times New Roman" panose="02020603050405020304" pitchFamily="18" charset="0"/>
                  </a:rPr>
                  <a:t>Giải</a:t>
                </a:r>
                <a:r>
                  <a:rPr lang="en-US" sz="1500" kern="100" spc="10" dirty="0">
                    <a:solidFill>
                      <a:srgbClr val="273239"/>
                    </a:solidFill>
                    <a:latin typeface="Time New Roman"/>
                    <a:ea typeface="Calibri" panose="020F0502020204030204" pitchFamily="34" charset="0"/>
                    <a:cs typeface="Times New Roman" panose="02020603050405020304" pitchFamily="18" charset="0"/>
                  </a:rPr>
                  <a:t>:</a:t>
                </a:r>
              </a:p>
              <a:p>
                <a:pPr>
                  <a:lnSpc>
                    <a:spcPct val="107000"/>
                  </a:lnSpc>
                  <a:spcAft>
                    <a:spcPts val="800"/>
                  </a:spcAft>
                </a:pPr>
                <a:r>
                  <a:rPr lang="en-US" sz="1500" kern="100" spc="10" dirty="0">
                    <a:solidFill>
                      <a:srgbClr val="273239"/>
                    </a:solidFill>
                    <a:latin typeface="Time New Roman"/>
                    <a:ea typeface="Calibri" panose="020F0502020204030204" pitchFamily="34" charset="0"/>
                    <a:cs typeface="Times New Roman" panose="02020603050405020304" pitchFamily="18" charset="0"/>
                  </a:rPr>
                  <a:t>2n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3</a:t>
                </a:r>
                <a:r>
                  <a:rPr lang="en-US" sz="1500" kern="100" spc="10" dirty="0">
                    <a:solidFill>
                      <a:srgbClr val="273239"/>
                    </a:solidFill>
                    <a:latin typeface="Time New Roman"/>
                    <a:ea typeface="Calibri" panose="020F0502020204030204" pitchFamily="34" charset="0"/>
                    <a:cs typeface="Times New Roman" panose="02020603050405020304" pitchFamily="18" charset="0"/>
                  </a:rPr>
                  <a:t> – 3n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2  </a:t>
                </a:r>
                <a:r>
                  <a:rPr lang="en-US" sz="1500" kern="100" spc="10" dirty="0">
                    <a:solidFill>
                      <a:srgbClr val="273239"/>
                    </a:solidFill>
                    <a:latin typeface="Time New Roman"/>
                    <a:ea typeface="Calibri" panose="020F0502020204030204" pitchFamily="34" charset="0"/>
                    <a:cs typeface="Times New Roman" panose="02020603050405020304" pitchFamily="18" charset="0"/>
                  </a:rPr>
                  <a:t>+ 7 </a:t>
                </a:r>
                <a14:m>
                  <m:oMath xmlns:m="http://schemas.openxmlformats.org/officeDocument/2006/math">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1500" kern="100" spc="10" dirty="0">
                    <a:solidFill>
                      <a:srgbClr val="273239"/>
                    </a:solidFill>
                    <a:latin typeface="Time New Roman"/>
                    <a:ea typeface="Calibri" panose="020F0502020204030204" pitchFamily="34" charset="0"/>
                    <a:cs typeface="Times New Roman" panose="02020603050405020304" pitchFamily="18" charset="0"/>
                  </a:rPr>
                  <a:t> 2n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3</a:t>
                </a:r>
                <a:r>
                  <a:rPr lang="en-US" sz="1500" kern="100" spc="10" dirty="0">
                    <a:solidFill>
                      <a:srgbClr val="273239"/>
                    </a:solidFill>
                    <a:latin typeface="Time New Roman"/>
                    <a:ea typeface="Calibri" panose="020F0502020204030204" pitchFamily="34" charset="0"/>
                    <a:cs typeface="Times New Roman" panose="02020603050405020304" pitchFamily="18" charset="0"/>
                  </a:rPr>
                  <a:t> + 7n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3</a:t>
                </a:r>
                <a:r>
                  <a:rPr lang="en-US" sz="1500" kern="100" spc="10" dirty="0">
                    <a:solidFill>
                      <a:srgbClr val="273239"/>
                    </a:solidFill>
                    <a:latin typeface="Time New Roman"/>
                    <a:ea typeface="Calibri" panose="020F0502020204030204" pitchFamily="34" charset="0"/>
                    <a:cs typeface="Times New Roman" panose="02020603050405020304" pitchFamily="18" charset="0"/>
                  </a:rPr>
                  <a:t>= 9n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3</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với</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mọi</a:t>
                </a:r>
                <a:r>
                  <a:rPr lang="en-US" sz="1500" kern="100" spc="10" dirty="0">
                    <a:solidFill>
                      <a:srgbClr val="273239"/>
                    </a:solidFill>
                    <a:latin typeface="Time New Roman"/>
                    <a:ea typeface="Calibri" panose="020F0502020204030204" pitchFamily="34" charset="0"/>
                    <a:cs typeface="Times New Roman" panose="02020603050405020304" pitchFamily="18" charset="0"/>
                  </a:rPr>
                  <a:t> n </a:t>
                </a:r>
                <a14:m>
                  <m:oMath xmlns:m="http://schemas.openxmlformats.org/officeDocument/2006/math">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a:solidFill>
                      <a:srgbClr val="273239"/>
                    </a:solidFill>
                    <a:latin typeface="Time New Roman"/>
                    <a:ea typeface="Calibri" panose="020F0502020204030204" pitchFamily="34" charset="0"/>
                    <a:cs typeface="Times New Roman" panose="02020603050405020304" pitchFamily="18" charset="0"/>
                  </a:rPr>
                  <a:t>0)</a:t>
                </a:r>
              </a:p>
              <a:p>
                <a:pPr>
                  <a:lnSpc>
                    <a:spcPct val="107000"/>
                  </a:lnSpc>
                  <a:spcAft>
                    <a:spcPts val="800"/>
                  </a:spcAft>
                </a:pPr>
                <a:r>
                  <a:rPr lang="en-US" sz="1500" kern="100" spc="10" dirty="0" err="1">
                    <a:solidFill>
                      <a:srgbClr val="273239"/>
                    </a:solidFill>
                    <a:latin typeface="Time New Roman"/>
                    <a:ea typeface="Calibri" panose="020F0502020204030204" pitchFamily="34" charset="0"/>
                    <a:cs typeface="Times New Roman" panose="02020603050405020304" pitchFamily="18" charset="0"/>
                  </a:rPr>
                  <a:t>Với</a:t>
                </a:r>
                <a:r>
                  <a:rPr lang="en-US" sz="1500" kern="100" spc="10" dirty="0">
                    <a:solidFill>
                      <a:srgbClr val="273239"/>
                    </a:solidFill>
                    <a:latin typeface="Time New Roman"/>
                    <a:ea typeface="Calibri" panose="020F0502020204030204" pitchFamily="34" charset="0"/>
                    <a:cs typeface="Times New Roman" panose="02020603050405020304" pitchFamily="18" charset="0"/>
                  </a:rPr>
                  <a:t> c = 9, n</a:t>
                </a:r>
                <a:r>
                  <a:rPr lang="en-US" sz="1500" kern="100" spc="10" baseline="-25000" dirty="0">
                    <a:solidFill>
                      <a:srgbClr val="273239"/>
                    </a:solidFill>
                    <a:latin typeface="Time New Roman"/>
                    <a:ea typeface="Calibri" panose="020F0502020204030204" pitchFamily="34" charset="0"/>
                    <a:cs typeface="Times New Roman" panose="02020603050405020304" pitchFamily="18" charset="0"/>
                  </a:rPr>
                  <a:t>0</a:t>
                </a:r>
                <a:r>
                  <a:rPr lang="en-US" sz="1500" kern="100" spc="10" dirty="0">
                    <a:solidFill>
                      <a:srgbClr val="273239"/>
                    </a:solidFill>
                    <a:latin typeface="Time New Roman"/>
                    <a:ea typeface="Calibri" panose="020F0502020204030204" pitchFamily="34" charset="0"/>
                    <a:cs typeface="Times New Roman" panose="02020603050405020304" pitchFamily="18" charset="0"/>
                  </a:rPr>
                  <a:t> = 0 =&gt; T(n) = </a:t>
                </a:r>
                <a:r>
                  <a:rPr lang="en-US" sz="1400" b="1" dirty="0"/>
                  <a:t>O</a:t>
                </a:r>
                <a:r>
                  <a:rPr lang="en-US" sz="1400" dirty="0"/>
                  <a:t>(n</a:t>
                </a:r>
                <a:r>
                  <a:rPr lang="en-US" sz="1400" baseline="30000" dirty="0"/>
                  <a:t>3</a:t>
                </a:r>
                <a:r>
                  <a:rPr lang="en-US" sz="1400" dirty="0"/>
                  <a:t>)</a:t>
                </a:r>
                <a:endParaRPr lang="en-US" sz="1500" kern="100" spc="10" dirty="0">
                  <a:solidFill>
                    <a:srgbClr val="273239"/>
                  </a:solidFill>
                  <a:latin typeface="Time New Roman"/>
                  <a:ea typeface="Calibri" panose="020F0502020204030204" pitchFamily="34" charset="0"/>
                  <a:cs typeface="Times New Roman" panose="02020603050405020304" pitchFamily="18" charset="0"/>
                </a:endParaRPr>
              </a:p>
              <a:p>
                <a:pPr>
                  <a:lnSpc>
                    <a:spcPct val="107000"/>
                  </a:lnSpc>
                  <a:spcAft>
                    <a:spcPts val="800"/>
                  </a:spcAft>
                </a:pPr>
                <a:r>
                  <a:rPr lang="en-US" sz="1500" kern="100" spc="10" dirty="0">
                    <a:solidFill>
                      <a:srgbClr val="273239"/>
                    </a:solidFill>
                    <a:latin typeface="Time New Roman"/>
                    <a:ea typeface="Calibri" panose="020F0502020204030204" pitchFamily="34" charset="0"/>
                    <a:cs typeface="Times New Roman" panose="02020603050405020304" pitchFamily="18" charset="0"/>
                  </a:rPr>
                  <a:t>2n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3</a:t>
                </a:r>
                <a:r>
                  <a:rPr lang="en-US" sz="1500" kern="100" spc="10" dirty="0">
                    <a:solidFill>
                      <a:srgbClr val="273239"/>
                    </a:solidFill>
                    <a:latin typeface="Time New Roman"/>
                    <a:ea typeface="Calibri" panose="020F0502020204030204" pitchFamily="34" charset="0"/>
                    <a:cs typeface="Times New Roman" panose="02020603050405020304" pitchFamily="18" charset="0"/>
                  </a:rPr>
                  <a:t> – 3n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2  </a:t>
                </a:r>
                <a:r>
                  <a:rPr lang="en-US" sz="1500" kern="100" spc="10" dirty="0">
                    <a:solidFill>
                      <a:srgbClr val="273239"/>
                    </a:solidFill>
                    <a:latin typeface="Time New Roman"/>
                    <a:ea typeface="Calibri" panose="020F0502020204030204" pitchFamily="34" charset="0"/>
                    <a:cs typeface="Times New Roman" panose="02020603050405020304" pitchFamily="18" charset="0"/>
                  </a:rPr>
                  <a:t>+ 7 </a:t>
                </a:r>
                <a14:m>
                  <m:oMath xmlns:m="http://schemas.openxmlformats.org/officeDocument/2006/math">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1500" kern="100" spc="10" dirty="0">
                    <a:solidFill>
                      <a:srgbClr val="273239"/>
                    </a:solidFill>
                    <a:latin typeface="Time New Roman"/>
                    <a:ea typeface="Calibri" panose="020F0502020204030204" pitchFamily="34" charset="0"/>
                    <a:cs typeface="Times New Roman" panose="02020603050405020304" pitchFamily="18" charset="0"/>
                  </a:rPr>
                  <a:t> 2n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3</a:t>
                </a:r>
                <a:r>
                  <a:rPr lang="en-US" sz="1500" kern="100" spc="10" dirty="0">
                    <a:solidFill>
                      <a:srgbClr val="273239"/>
                    </a:solidFill>
                    <a:latin typeface="Time New Roman"/>
                    <a:ea typeface="Calibri" panose="020F0502020204030204" pitchFamily="34" charset="0"/>
                    <a:cs typeface="Times New Roman" panose="02020603050405020304" pitchFamily="18" charset="0"/>
                  </a:rPr>
                  <a:t> – 3n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2</a:t>
                </a:r>
                <a:r>
                  <a:rPr lang="en-US" sz="1500" kern="100" spc="10" dirty="0">
                    <a:solidFill>
                      <a:srgbClr val="273239"/>
                    </a:solidFill>
                    <a:latin typeface="Time New Roman"/>
                    <a:ea typeface="Calibri" panose="020F0502020204030204" pitchFamily="34" charset="0"/>
                    <a:cs typeface="Times New Roman" panose="02020603050405020304" pitchFamily="18" charset="0"/>
                  </a:rPr>
                  <a:t>*</a:t>
                </a:r>
                <a14:m>
                  <m:oMath xmlns:m="http://schemas.openxmlformats.org/officeDocument/2006/math">
                    <m:f>
                      <m:fPr>
                        <m:ctrlP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1</m:t>
                        </m:r>
                      </m:num>
                      <m:den>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1500" kern="100" spc="10" dirty="0">
                    <a:solidFill>
                      <a:srgbClr val="273239"/>
                    </a:solidFill>
                    <a:latin typeface="Time New Roman"/>
                    <a:ea typeface="Calibri" panose="020F0502020204030204" pitchFamily="34" charset="0"/>
                    <a:cs typeface="Times New Roman" panose="02020603050405020304" pitchFamily="18" charset="0"/>
                  </a:rPr>
                  <a:t>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14:m>
                  <m:oMath xmlns:m="http://schemas.openxmlformats.org/officeDocument/2006/math">
                    <m:f>
                      <m:fPr>
                        <m:ctrlP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1</m:t>
                        </m:r>
                      </m:num>
                      <m:den>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2</m:t>
                        </m:r>
                      </m:den>
                    </m:f>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1500" kern="100" spc="10" dirty="0">
                    <a:solidFill>
                      <a:srgbClr val="273239"/>
                    </a:solidFill>
                    <a:latin typeface="Time New Roman"/>
                    <a:ea typeface="Calibri" panose="020F0502020204030204" pitchFamily="34" charset="0"/>
                    <a:cs typeface="Times New Roman" panose="02020603050405020304" pitchFamily="18" charset="0"/>
                  </a:rPr>
                  <a:t>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3</a:t>
                </a:r>
                <a:r>
                  <a:rPr lang="en-US" sz="1500" kern="100" spc="1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a:solidFill>
                      <a:srgbClr val="273239"/>
                    </a:solidFill>
                    <a:latin typeface="Time New Roman"/>
                    <a:ea typeface="Calibri" panose="020F0502020204030204" pitchFamily="34" charset="0"/>
                    <a:cs typeface="Times New Roman" panose="02020603050405020304" pitchFamily="18" charset="0"/>
                  </a:rPr>
                  <a:t>(với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mọi</a:t>
                </a:r>
                <a:r>
                  <a:rPr lang="en-US" sz="1500" kern="100" spc="10" dirty="0">
                    <a:solidFill>
                      <a:srgbClr val="273239"/>
                    </a:solidFill>
                    <a:latin typeface="Time New Roman"/>
                    <a:ea typeface="Calibri" panose="020F0502020204030204" pitchFamily="34" charset="0"/>
                    <a:cs typeface="Times New Roman" panose="02020603050405020304" pitchFamily="18" charset="0"/>
                  </a:rPr>
                  <a:t> n </a:t>
                </a:r>
                <a14:m>
                  <m:oMath xmlns:m="http://schemas.openxmlformats.org/officeDocument/2006/math">
                    <m:r>
                      <a:rPr lang="en-US" sz="1500" i="1" kern="100" spc="10">
                        <a:solidFill>
                          <a:srgbClr val="273239"/>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a:solidFill>
                      <a:srgbClr val="273239"/>
                    </a:solidFill>
                    <a:latin typeface="Time New Roman"/>
                    <a:ea typeface="Calibri" panose="020F0502020204030204" pitchFamily="34" charset="0"/>
                    <a:cs typeface="Times New Roman" panose="02020603050405020304" pitchFamily="18" charset="0"/>
                  </a:rPr>
                  <a:t>0)</a:t>
                </a:r>
              </a:p>
              <a:p>
                <a:pPr>
                  <a:lnSpc>
                    <a:spcPct val="107000"/>
                  </a:lnSpc>
                  <a:spcAft>
                    <a:spcPts val="800"/>
                  </a:spcAft>
                </a:pPr>
                <a:r>
                  <a:rPr lang="en-US" sz="1500" kern="100" spc="10" dirty="0" err="1">
                    <a:solidFill>
                      <a:srgbClr val="273239"/>
                    </a:solidFill>
                    <a:latin typeface="Time New Roman"/>
                    <a:ea typeface="Calibri" panose="020F0502020204030204" pitchFamily="34" charset="0"/>
                    <a:cs typeface="Times New Roman" panose="02020603050405020304" pitchFamily="18" charset="0"/>
                  </a:rPr>
                  <a:t>Với</a:t>
                </a:r>
                <a:r>
                  <a:rPr lang="en-US" sz="1500" kern="100" spc="10" dirty="0">
                    <a:solidFill>
                      <a:srgbClr val="273239"/>
                    </a:solidFill>
                    <a:latin typeface="Time New Roman"/>
                    <a:ea typeface="Calibri" panose="020F0502020204030204" pitchFamily="34" charset="0"/>
                    <a:cs typeface="Times New Roman" panose="02020603050405020304" pitchFamily="18" charset="0"/>
                  </a:rPr>
                  <a:t> c = </a:t>
                </a:r>
                <a14:m>
                  <m:oMath xmlns:m="http://schemas.openxmlformats.org/officeDocument/2006/math">
                    <m:f>
                      <m:fPr>
                        <m:ctrlP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1</m:t>
                        </m:r>
                      </m:num>
                      <m:den>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2</m:t>
                        </m:r>
                      </m:den>
                    </m:f>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1500" kern="100" spc="10" dirty="0">
                    <a:solidFill>
                      <a:srgbClr val="273239"/>
                    </a:solidFill>
                    <a:latin typeface="Time New Roman"/>
                    <a:ea typeface="Calibri" panose="020F0502020204030204" pitchFamily="34" charset="0"/>
                    <a:cs typeface="Times New Roman" panose="02020603050405020304" pitchFamily="18" charset="0"/>
                  </a:rPr>
                  <a:t>, n</a:t>
                </a:r>
                <a:r>
                  <a:rPr lang="en-US" sz="1500" kern="100" spc="10" baseline="-25000" dirty="0">
                    <a:solidFill>
                      <a:srgbClr val="273239"/>
                    </a:solidFill>
                    <a:latin typeface="Time New Roman"/>
                    <a:ea typeface="Calibri" panose="020F0502020204030204" pitchFamily="34" charset="0"/>
                    <a:cs typeface="Times New Roman" panose="02020603050405020304" pitchFamily="18" charset="0"/>
                  </a:rPr>
                  <a:t>0</a:t>
                </a:r>
                <a:r>
                  <a:rPr lang="en-US" sz="1500" kern="100" spc="10" dirty="0">
                    <a:solidFill>
                      <a:srgbClr val="273239"/>
                    </a:solidFill>
                    <a:latin typeface="Time New Roman"/>
                    <a:ea typeface="Calibri" panose="020F0502020204030204" pitchFamily="34" charset="0"/>
                    <a:cs typeface="Times New Roman" panose="02020603050405020304" pitchFamily="18" charset="0"/>
                  </a:rPr>
                  <a:t> = 0 =&gt; T(n) = </a:t>
                </a:r>
                <a:r>
                  <a:rPr lang="en-US" sz="1400" dirty="0"/>
                  <a:t>Ω(n</a:t>
                </a:r>
                <a:r>
                  <a:rPr lang="en-US" sz="1400" baseline="30000" dirty="0"/>
                  <a:t>3</a:t>
                </a:r>
                <a:r>
                  <a:rPr lang="en-US" sz="1400" dirty="0"/>
                  <a:t>)</a:t>
                </a:r>
                <a:endParaRPr lang="en-US" sz="1500" kern="100" spc="10" dirty="0">
                  <a:solidFill>
                    <a:srgbClr val="273239"/>
                  </a:solidFill>
                  <a:latin typeface="Time New Roman"/>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US" sz="1500" i="1" kern="100" spc="10">
                            <a:solidFill>
                              <a:srgbClr val="273239"/>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500" i="1" kern="100" spc="10">
                            <a:solidFill>
                              <a:srgbClr val="273239"/>
                            </a:solidFill>
                            <a:latin typeface="Cambria Math" panose="02040503050406030204" pitchFamily="18" charset="0"/>
                            <a:ea typeface="Calibri" panose="020F0502020204030204" pitchFamily="34" charset="0"/>
                            <a:cs typeface="Times New Roman" panose="02020603050405020304" pitchFamily="18" charset="0"/>
                          </a:rPr>
                          <m:t>1</m:t>
                        </m:r>
                      </m:num>
                      <m:den>
                        <m:r>
                          <a:rPr lang="en-US" sz="1500" i="1" kern="100" spc="10">
                            <a:solidFill>
                              <a:srgbClr val="273239"/>
                            </a:solidFill>
                            <a:latin typeface="Cambria Math" panose="02040503050406030204" pitchFamily="18" charset="0"/>
                            <a:ea typeface="Calibri" panose="020F0502020204030204" pitchFamily="34" charset="0"/>
                            <a:cs typeface="Times New Roman" panose="02020603050405020304" pitchFamily="18" charset="0"/>
                          </a:rPr>
                          <m:t>2</m:t>
                        </m:r>
                      </m:den>
                    </m:f>
                    <m:r>
                      <a:rPr lang="en-US" sz="1500" i="1" kern="100" spc="10">
                        <a:solidFill>
                          <a:srgbClr val="273239"/>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sz="1500" kern="100" spc="10" dirty="0">
                        <a:solidFill>
                          <a:srgbClr val="273239"/>
                        </a:solidFill>
                        <a:latin typeface="Time New Roman"/>
                        <a:ea typeface="Calibri" panose="020F0502020204030204" pitchFamily="34" charset="0"/>
                        <a:cs typeface="Times New Roman" panose="02020603050405020304" pitchFamily="18" charset="0"/>
                      </a:rPr>
                      <m:t>n</m:t>
                    </m:r>
                    <m:r>
                      <m:rPr>
                        <m:nor/>
                      </m:rP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m:t>3</m:t>
                    </m:r>
                    <m:r>
                      <a:rPr lang="en-US" sz="1500" i="1" kern="100" spc="10">
                        <a:solidFill>
                          <a:srgbClr val="273239"/>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1500" kern="100" spc="10" dirty="0">
                    <a:solidFill>
                      <a:srgbClr val="273239"/>
                    </a:solidFill>
                    <a:latin typeface="Time New Roman"/>
                    <a:ea typeface="Calibri" panose="020F0502020204030204" pitchFamily="34" charset="0"/>
                    <a:cs typeface="Times New Roman" panose="02020603050405020304" pitchFamily="18" charset="0"/>
                  </a:rPr>
                  <a:t>2n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3</a:t>
                </a:r>
                <a:r>
                  <a:rPr lang="en-US" sz="1500" kern="100" spc="10" dirty="0">
                    <a:solidFill>
                      <a:srgbClr val="273239"/>
                    </a:solidFill>
                    <a:latin typeface="Time New Roman"/>
                    <a:ea typeface="Calibri" panose="020F0502020204030204" pitchFamily="34" charset="0"/>
                    <a:cs typeface="Times New Roman" panose="02020603050405020304" pitchFamily="18" charset="0"/>
                  </a:rPr>
                  <a:t> – 3n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2  </a:t>
                </a:r>
                <a:r>
                  <a:rPr lang="en-US" sz="1500" kern="100" spc="10" dirty="0">
                    <a:solidFill>
                      <a:srgbClr val="273239"/>
                    </a:solidFill>
                    <a:latin typeface="Time New Roman"/>
                    <a:ea typeface="Calibri" panose="020F0502020204030204" pitchFamily="34" charset="0"/>
                    <a:cs typeface="Times New Roman" panose="02020603050405020304" pitchFamily="18" charset="0"/>
                  </a:rPr>
                  <a:t>+ 7 </a:t>
                </a:r>
                <a14:m>
                  <m:oMath xmlns:m="http://schemas.openxmlformats.org/officeDocument/2006/math">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1500" kern="100" spc="10" dirty="0">
                    <a:solidFill>
                      <a:srgbClr val="273239"/>
                    </a:solidFill>
                    <a:latin typeface="Time New Roman"/>
                    <a:ea typeface="Calibri" panose="020F0502020204030204" pitchFamily="34" charset="0"/>
                    <a:cs typeface="Times New Roman" panose="02020603050405020304" pitchFamily="18" charset="0"/>
                  </a:rPr>
                  <a:t> 9n</a:t>
                </a:r>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3 </a:t>
                </a:r>
                <a:r>
                  <a:rPr lang="en-US" sz="1500" kern="100" spc="10" dirty="0">
                    <a:solidFill>
                      <a:srgbClr val="273239"/>
                    </a:solidFill>
                    <a:latin typeface="Time New Roman"/>
                    <a:ea typeface="Calibri" panose="020F0502020204030204" pitchFamily="34" charset="0"/>
                    <a:cs typeface="Times New Roman" panose="02020603050405020304" pitchFamily="18" charset="0"/>
                  </a:rPr>
                  <a:t>(với  </a:t>
                </a:r>
                <a:r>
                  <a:rPr lang="en-US" sz="1500" kern="100" spc="10" dirty="0" err="1">
                    <a:solidFill>
                      <a:srgbClr val="273239"/>
                    </a:solidFill>
                    <a:latin typeface="Time New Roman"/>
                    <a:ea typeface="Calibri" panose="020F0502020204030204" pitchFamily="34" charset="0"/>
                    <a:cs typeface="Times New Roman" panose="02020603050405020304" pitchFamily="18" charset="0"/>
                  </a:rPr>
                  <a:t>mọi</a:t>
                </a:r>
                <a:r>
                  <a:rPr lang="en-US" sz="1500" kern="100" spc="10" dirty="0">
                    <a:solidFill>
                      <a:srgbClr val="273239"/>
                    </a:solidFill>
                    <a:latin typeface="Time New Roman"/>
                    <a:ea typeface="Calibri" panose="020F0502020204030204" pitchFamily="34" charset="0"/>
                    <a:cs typeface="Times New Roman" panose="02020603050405020304" pitchFamily="18" charset="0"/>
                  </a:rPr>
                  <a:t> n </a:t>
                </a:r>
                <a14:m>
                  <m:oMath xmlns:m="http://schemas.openxmlformats.org/officeDocument/2006/math">
                    <m:r>
                      <a:rPr lang="en-US" sz="1500" i="1" kern="100" spc="10">
                        <a:solidFill>
                          <a:srgbClr val="273239"/>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1500" kern="100" spc="10" baseline="30000" dirty="0">
                    <a:solidFill>
                      <a:srgbClr val="273239"/>
                    </a:solidFill>
                    <a:latin typeface="Time New Roman"/>
                    <a:ea typeface="Calibri" panose="020F0502020204030204" pitchFamily="34" charset="0"/>
                    <a:cs typeface="Times New Roman" panose="02020603050405020304" pitchFamily="18" charset="0"/>
                  </a:rPr>
                  <a:t> </a:t>
                </a:r>
                <a:r>
                  <a:rPr lang="en-US" sz="1500" kern="100" spc="10" dirty="0">
                    <a:solidFill>
                      <a:srgbClr val="273239"/>
                    </a:solidFill>
                    <a:latin typeface="Time New Roman"/>
                    <a:ea typeface="Calibri" panose="020F0502020204030204" pitchFamily="34" charset="0"/>
                    <a:cs typeface="Times New Roman" panose="02020603050405020304" pitchFamily="18" charset="0"/>
                  </a:rPr>
                  <a:t>0)</a:t>
                </a:r>
              </a:p>
              <a:p>
                <a:pPr>
                  <a:lnSpc>
                    <a:spcPct val="107000"/>
                  </a:lnSpc>
                  <a:spcAft>
                    <a:spcPts val="800"/>
                  </a:spcAft>
                </a:pPr>
                <a:r>
                  <a:rPr lang="en-US" sz="1500" kern="100" spc="10" dirty="0" err="1">
                    <a:solidFill>
                      <a:srgbClr val="273239"/>
                    </a:solidFill>
                    <a:latin typeface="Time New Roman"/>
                    <a:ea typeface="Calibri" panose="020F0502020204030204" pitchFamily="34" charset="0"/>
                    <a:cs typeface="Times New Roman" panose="02020603050405020304" pitchFamily="18" charset="0"/>
                  </a:rPr>
                  <a:t>Chọn</a:t>
                </a:r>
                <a:r>
                  <a:rPr lang="en-US" sz="1500" kern="100" spc="10" dirty="0">
                    <a:solidFill>
                      <a:srgbClr val="273239"/>
                    </a:solidFill>
                    <a:latin typeface="Time New Roman"/>
                    <a:ea typeface="Calibri" panose="020F0502020204030204" pitchFamily="34" charset="0"/>
                    <a:cs typeface="Times New Roman" panose="02020603050405020304" pitchFamily="18" charset="0"/>
                  </a:rPr>
                  <a:t> c</a:t>
                </a:r>
                <a:r>
                  <a:rPr lang="en-US" sz="1500" kern="100" spc="10" baseline="-25000" dirty="0">
                    <a:solidFill>
                      <a:srgbClr val="273239"/>
                    </a:solidFill>
                    <a:latin typeface="Time New Roman"/>
                    <a:ea typeface="Calibri" panose="020F0502020204030204" pitchFamily="34" charset="0"/>
                    <a:cs typeface="Times New Roman" panose="02020603050405020304" pitchFamily="18" charset="0"/>
                  </a:rPr>
                  <a:t>1</a:t>
                </a:r>
                <a:r>
                  <a:rPr lang="en-US" sz="1500" kern="100" spc="10" dirty="0">
                    <a:solidFill>
                      <a:srgbClr val="273239"/>
                    </a:solidFill>
                    <a:latin typeface="Time New Roman"/>
                    <a:ea typeface="Calibri" panose="020F0502020204030204" pitchFamily="34" charset="0"/>
                    <a:cs typeface="Times New Roman" panose="02020603050405020304" pitchFamily="18" charset="0"/>
                  </a:rPr>
                  <a:t> = </a:t>
                </a:r>
                <a14:m>
                  <m:oMath xmlns:m="http://schemas.openxmlformats.org/officeDocument/2006/math">
                    <m:f>
                      <m:fPr>
                        <m:ctrlP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1</m:t>
                        </m:r>
                      </m:num>
                      <m:den>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2</m:t>
                        </m:r>
                      </m:den>
                    </m:f>
                    <m:r>
                      <a:rPr lang="en-US" sz="1500" b="0" i="1" kern="100" spc="10" smtClean="0">
                        <a:solidFill>
                          <a:srgbClr val="273239"/>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1500" kern="100" spc="10" dirty="0">
                    <a:solidFill>
                      <a:srgbClr val="273239"/>
                    </a:solidFill>
                    <a:latin typeface="Time New Roman"/>
                    <a:ea typeface="Calibri" panose="020F0502020204030204" pitchFamily="34" charset="0"/>
                    <a:cs typeface="Times New Roman" panose="02020603050405020304" pitchFamily="18" charset="0"/>
                  </a:rPr>
                  <a:t>, c</a:t>
                </a:r>
                <a:r>
                  <a:rPr lang="en-US" sz="1500" kern="100" spc="10" baseline="-25000" dirty="0">
                    <a:solidFill>
                      <a:srgbClr val="273239"/>
                    </a:solidFill>
                    <a:latin typeface="Time New Roman"/>
                    <a:ea typeface="Calibri" panose="020F0502020204030204" pitchFamily="34" charset="0"/>
                    <a:cs typeface="Times New Roman" panose="02020603050405020304" pitchFamily="18" charset="0"/>
                  </a:rPr>
                  <a:t>2</a:t>
                </a:r>
                <a:r>
                  <a:rPr lang="en-US" sz="1500" kern="100" spc="10" dirty="0">
                    <a:solidFill>
                      <a:srgbClr val="273239"/>
                    </a:solidFill>
                    <a:latin typeface="Time New Roman"/>
                    <a:ea typeface="Calibri" panose="020F0502020204030204" pitchFamily="34" charset="0"/>
                    <a:cs typeface="Times New Roman" panose="02020603050405020304" pitchFamily="18" charset="0"/>
                  </a:rPr>
                  <a:t> = 9, n</a:t>
                </a:r>
                <a:r>
                  <a:rPr lang="en-US" sz="1500" kern="100" spc="10" baseline="-25000" dirty="0">
                    <a:solidFill>
                      <a:srgbClr val="273239"/>
                    </a:solidFill>
                    <a:latin typeface="Time New Roman"/>
                    <a:ea typeface="Calibri" panose="020F0502020204030204" pitchFamily="34" charset="0"/>
                    <a:cs typeface="Times New Roman" panose="02020603050405020304" pitchFamily="18" charset="0"/>
                  </a:rPr>
                  <a:t>0</a:t>
                </a:r>
                <a:r>
                  <a:rPr lang="en-US" sz="1500" kern="100" spc="10" dirty="0">
                    <a:solidFill>
                      <a:srgbClr val="273239"/>
                    </a:solidFill>
                    <a:latin typeface="Time New Roman"/>
                    <a:ea typeface="Calibri" panose="020F0502020204030204" pitchFamily="34" charset="0"/>
                    <a:cs typeface="Times New Roman" panose="02020603050405020304" pitchFamily="18" charset="0"/>
                  </a:rPr>
                  <a:t> =  0 =&gt;T(n) = </a:t>
                </a:r>
                <a:r>
                  <a:rPr lang="en-US" sz="1400" b="1" dirty="0"/>
                  <a:t>Θ</a:t>
                </a:r>
                <a:r>
                  <a:rPr lang="en-US" sz="1400" dirty="0"/>
                  <a:t>(n</a:t>
                </a:r>
                <a:r>
                  <a:rPr lang="en-US" sz="1400" baseline="30000" dirty="0"/>
                  <a:t>3</a:t>
                </a:r>
                <a:r>
                  <a:rPr lang="en-US" sz="1400" dirty="0"/>
                  <a:t>)</a:t>
                </a:r>
                <a:endParaRPr lang="en-US" sz="2000" kern="100" spc="10" dirty="0">
                  <a:solidFill>
                    <a:srgbClr val="273239"/>
                  </a:solidFill>
                  <a:latin typeface="Time New Roman"/>
                  <a:ea typeface="Calibri" panose="020F0502020204030204" pitchFamily="34" charset="0"/>
                  <a:cs typeface="Times New Roman" panose="02020603050405020304" pitchFamily="18" charset="0"/>
                </a:endParaRPr>
              </a:p>
              <a:p>
                <a:pPr>
                  <a:lnSpc>
                    <a:spcPct val="107000"/>
                  </a:lnSpc>
                  <a:spcAft>
                    <a:spcPts val="800"/>
                  </a:spcAft>
                </a:pPr>
                <a:endParaRPr lang="en-US" sz="2000" kern="100" spc="10" dirty="0">
                  <a:solidFill>
                    <a:srgbClr val="273239"/>
                  </a:solidFill>
                  <a:latin typeface="Time New Roman"/>
                  <a:ea typeface="Calibri" panose="020F0502020204030204" pitchFamily="34" charset="0"/>
                  <a:cs typeface="Times New Roman" panose="02020603050405020304" pitchFamily="18" charset="0"/>
                </a:endParaRPr>
              </a:p>
              <a:p>
                <a:pPr>
                  <a:lnSpc>
                    <a:spcPct val="107000"/>
                  </a:lnSpc>
                  <a:spcAft>
                    <a:spcPts val="800"/>
                  </a:spcAft>
                </a:pPr>
                <a:endParaRPr lang="en-US" sz="2200" kern="100" spc="10" dirty="0">
                  <a:solidFill>
                    <a:srgbClr val="273239"/>
                  </a:solidFill>
                  <a:latin typeface="Time New Roman"/>
                  <a:ea typeface="Calibri" panose="020F0502020204030204" pitchFamily="34" charset="0"/>
                  <a:cs typeface="Times New Roman" panose="02020603050405020304" pitchFamily="18" charset="0"/>
                </a:endParaRPr>
              </a:p>
              <a:p>
                <a:pPr>
                  <a:lnSpc>
                    <a:spcPct val="107000"/>
                  </a:lnSpc>
                  <a:spcAft>
                    <a:spcPts val="800"/>
                  </a:spcAft>
                </a:pPr>
                <a:endParaRPr lang="en-US" sz="2200" kern="100" spc="10" dirty="0">
                  <a:solidFill>
                    <a:srgbClr val="273239"/>
                  </a:solidFill>
                  <a:latin typeface="Time New Roman"/>
                  <a:ea typeface="Calibri" panose="020F0502020204030204" pitchFamily="34" charset="0"/>
                  <a:cs typeface="Times New Roman" panose="02020603050405020304" pitchFamily="18" charset="0"/>
                </a:endParaRPr>
              </a:p>
              <a:p>
                <a:pPr>
                  <a:lnSpc>
                    <a:spcPct val="107000"/>
                  </a:lnSpc>
                  <a:spcAft>
                    <a:spcPts val="800"/>
                  </a:spcAft>
                </a:pPr>
                <a:endParaRPr lang="el-GR" sz="2200" baseline="30651" dirty="0">
                  <a:latin typeface="Times New Roman"/>
                  <a:cs typeface="Times New Roman"/>
                </a:endParaRPr>
              </a:p>
            </p:txBody>
          </p:sp>
        </mc:Choice>
        <mc:Fallback xmlns="">
          <p:sp>
            <p:nvSpPr>
              <p:cNvPr id="13" name="object 4">
                <a:extLst>
                  <a:ext uri="{FF2B5EF4-FFF2-40B4-BE49-F238E27FC236}">
                    <a16:creationId xmlns:a16="http://schemas.microsoft.com/office/drawing/2014/main" id="{2E92374D-0DD2-E3C5-01B5-CE318A6E4F4E}"/>
                  </a:ext>
                </a:extLst>
              </p:cNvPr>
              <p:cNvSpPr txBox="1">
                <a:spLocks noRot="1" noChangeAspect="1" noMove="1" noResize="1" noEditPoints="1" noAdjustHandles="1" noChangeArrowheads="1" noChangeShapeType="1" noTextEdit="1"/>
              </p:cNvSpPr>
              <p:nvPr/>
            </p:nvSpPr>
            <p:spPr>
              <a:xfrm>
                <a:off x="164523" y="685070"/>
                <a:ext cx="7931150" cy="5095753"/>
              </a:xfrm>
              <a:prstGeom prst="rect">
                <a:avLst/>
              </a:prstGeom>
              <a:blipFill>
                <a:blip r:embed="rId3"/>
                <a:stretch>
                  <a:fillRect l="-1460" t="-12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229833ED-FABE-8A2A-EED8-ED8CA6E8ACCB}"/>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63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44923" y="882347"/>
            <a:ext cx="5948156" cy="2115964"/>
          </a:xfrm>
          <a:prstGeom prst="rect">
            <a:avLst/>
          </a:prstGeom>
        </p:spPr>
        <p:txBody>
          <a:bodyPr vert="horz" wrap="square" lIns="0" tIns="12700" rIns="0" bIns="0" rtlCol="0">
            <a:spAutoFit/>
          </a:bodyPr>
          <a:lstStyle/>
          <a:p>
            <a:pPr marL="12700">
              <a:lnSpc>
                <a:spcPct val="100000"/>
              </a:lnSpc>
              <a:spcBef>
                <a:spcPts val="100"/>
              </a:spcBef>
            </a:pPr>
            <a:r>
              <a:rPr sz="2200" b="1" spc="-5" dirty="0" err="1">
                <a:latin typeface="Times New Roman"/>
                <a:cs typeface="Times New Roman"/>
              </a:rPr>
              <a:t>Bốn</a:t>
            </a:r>
            <a:r>
              <a:rPr sz="2200" b="1" spc="-5" dirty="0">
                <a:latin typeface="Times New Roman"/>
                <a:cs typeface="Times New Roman"/>
              </a:rPr>
              <a:t> </a:t>
            </a:r>
            <a:r>
              <a:rPr sz="2200" b="1" dirty="0" err="1">
                <a:latin typeface="Times New Roman"/>
                <a:cs typeface="Times New Roman"/>
              </a:rPr>
              <a:t>quy</a:t>
            </a:r>
            <a:r>
              <a:rPr sz="2200" b="1" dirty="0">
                <a:latin typeface="Times New Roman"/>
                <a:cs typeface="Times New Roman"/>
              </a:rPr>
              <a:t> </a:t>
            </a:r>
            <a:r>
              <a:rPr sz="2200" b="1" spc="-5" dirty="0" err="1">
                <a:latin typeface="Times New Roman"/>
                <a:cs typeface="Times New Roman"/>
              </a:rPr>
              <a:t>tắc</a:t>
            </a:r>
            <a:r>
              <a:rPr sz="2200" b="1" spc="-5" dirty="0">
                <a:latin typeface="Times New Roman"/>
                <a:cs typeface="Times New Roman"/>
              </a:rPr>
              <a:t> </a:t>
            </a:r>
            <a:r>
              <a:rPr sz="2200" spc="-5" dirty="0" err="1">
                <a:latin typeface="Times New Roman"/>
                <a:cs typeface="Times New Roman"/>
              </a:rPr>
              <a:t>cơ</a:t>
            </a:r>
            <a:r>
              <a:rPr sz="2200" spc="-5" dirty="0">
                <a:latin typeface="Times New Roman"/>
                <a:cs typeface="Times New Roman"/>
              </a:rPr>
              <a:t> </a:t>
            </a:r>
            <a:r>
              <a:rPr sz="2200" dirty="0" err="1">
                <a:latin typeface="Times New Roman"/>
                <a:cs typeface="Times New Roman"/>
              </a:rPr>
              <a:t>bản</a:t>
            </a:r>
            <a:r>
              <a:rPr sz="2200" dirty="0">
                <a:latin typeface="Times New Roman"/>
                <a:cs typeface="Times New Roman"/>
              </a:rPr>
              <a:t> </a:t>
            </a:r>
            <a:r>
              <a:rPr sz="2200" dirty="0" err="1">
                <a:latin typeface="Times New Roman"/>
                <a:cs typeface="Times New Roman"/>
              </a:rPr>
              <a:t>để</a:t>
            </a:r>
            <a:r>
              <a:rPr sz="2200" dirty="0">
                <a:latin typeface="Times New Roman"/>
                <a:cs typeface="Times New Roman"/>
              </a:rPr>
              <a:t> </a:t>
            </a:r>
            <a:r>
              <a:rPr sz="2200" spc="-5" dirty="0" err="1">
                <a:latin typeface="Times New Roman"/>
                <a:cs typeface="Times New Roman"/>
              </a:rPr>
              <a:t>tính</a:t>
            </a:r>
            <a:r>
              <a:rPr sz="2200" spc="-5" dirty="0">
                <a:latin typeface="Times New Roman"/>
                <a:cs typeface="Times New Roman"/>
              </a:rPr>
              <a:t> </a:t>
            </a:r>
            <a:r>
              <a:rPr sz="2200" dirty="0" err="1">
                <a:latin typeface="Times New Roman"/>
                <a:cs typeface="Times New Roman"/>
              </a:rPr>
              <a:t>độ</a:t>
            </a:r>
            <a:r>
              <a:rPr sz="2200" dirty="0">
                <a:latin typeface="Times New Roman"/>
                <a:cs typeface="Times New Roman"/>
              </a:rPr>
              <a:t> </a:t>
            </a:r>
            <a:r>
              <a:rPr sz="2200" dirty="0" err="1">
                <a:latin typeface="Times New Roman"/>
                <a:cs typeface="Times New Roman"/>
              </a:rPr>
              <a:t>phức</a:t>
            </a:r>
            <a:r>
              <a:rPr sz="2200" dirty="0">
                <a:latin typeface="Times New Roman"/>
                <a:cs typeface="Times New Roman"/>
              </a:rPr>
              <a:t> </a:t>
            </a:r>
            <a:r>
              <a:rPr sz="2200" spc="-5" dirty="0" err="1">
                <a:latin typeface="Times New Roman"/>
                <a:cs typeface="Times New Roman"/>
              </a:rPr>
              <a:t>tạp</a:t>
            </a:r>
            <a:r>
              <a:rPr sz="2200" spc="-5" dirty="0">
                <a:latin typeface="Times New Roman"/>
                <a:cs typeface="Times New Roman"/>
              </a:rPr>
              <a:t> </a:t>
            </a:r>
            <a:r>
              <a:rPr sz="2200" spc="-5" dirty="0" err="1">
                <a:latin typeface="Times New Roman"/>
                <a:cs typeface="Times New Roman"/>
              </a:rPr>
              <a:t>thuật</a:t>
            </a:r>
            <a:r>
              <a:rPr sz="2200" spc="-75" dirty="0">
                <a:latin typeface="Times New Roman"/>
                <a:cs typeface="Times New Roman"/>
              </a:rPr>
              <a:t> </a:t>
            </a:r>
            <a:r>
              <a:rPr sz="2200" spc="-5" dirty="0" err="1">
                <a:latin typeface="Times New Roman"/>
                <a:cs typeface="Times New Roman"/>
              </a:rPr>
              <a:t>toán</a:t>
            </a:r>
            <a:r>
              <a:rPr sz="2200" spc="-5" dirty="0">
                <a:latin typeface="Times New Roman"/>
                <a:cs typeface="Times New Roman"/>
              </a:rPr>
              <a:t>:</a:t>
            </a:r>
            <a:endParaRPr sz="2200" dirty="0">
              <a:latin typeface="Times New Roman"/>
              <a:cs typeface="Times New Roman"/>
            </a:endParaRPr>
          </a:p>
          <a:p>
            <a:pPr marL="469900" indent="-438150">
              <a:lnSpc>
                <a:spcPct val="100000"/>
              </a:lnSpc>
              <a:spcBef>
                <a:spcPts val="2010"/>
              </a:spcBef>
              <a:buAutoNum type="arabicPeriod"/>
              <a:tabLst>
                <a:tab pos="469265" algn="l"/>
                <a:tab pos="469900" algn="l"/>
              </a:tabLst>
            </a:pPr>
            <a:r>
              <a:rPr sz="2200" b="1" spc="-5" dirty="0" err="1">
                <a:latin typeface="Times New Roman"/>
                <a:cs typeface="Times New Roman"/>
              </a:rPr>
              <a:t>Quy</a:t>
            </a:r>
            <a:r>
              <a:rPr sz="2200" b="1" spc="-5" dirty="0">
                <a:latin typeface="Times New Roman"/>
                <a:cs typeface="Times New Roman"/>
              </a:rPr>
              <a:t> </a:t>
            </a:r>
            <a:r>
              <a:rPr sz="2200" b="1" spc="-5" dirty="0" err="1">
                <a:latin typeface="Times New Roman"/>
                <a:cs typeface="Times New Roman"/>
              </a:rPr>
              <a:t>tắc</a:t>
            </a:r>
            <a:r>
              <a:rPr sz="2200" b="1" spc="-5" dirty="0">
                <a:latin typeface="Times New Roman"/>
                <a:cs typeface="Times New Roman"/>
              </a:rPr>
              <a:t> </a:t>
            </a:r>
            <a:r>
              <a:rPr sz="2200" b="1" dirty="0" err="1">
                <a:latin typeface="Times New Roman"/>
                <a:cs typeface="Times New Roman"/>
              </a:rPr>
              <a:t>bỏ</a:t>
            </a:r>
            <a:r>
              <a:rPr sz="2200" b="1" dirty="0">
                <a:latin typeface="Times New Roman"/>
                <a:cs typeface="Times New Roman"/>
              </a:rPr>
              <a:t> </a:t>
            </a:r>
            <a:r>
              <a:rPr sz="2200" b="1" dirty="0" err="1">
                <a:latin typeface="Times New Roman"/>
                <a:cs typeface="Times New Roman"/>
              </a:rPr>
              <a:t>hằng</a:t>
            </a:r>
            <a:r>
              <a:rPr sz="2200" b="1" spc="-10" dirty="0">
                <a:latin typeface="Times New Roman"/>
                <a:cs typeface="Times New Roman"/>
              </a:rPr>
              <a:t> </a:t>
            </a:r>
            <a:r>
              <a:rPr sz="2200" b="1" spc="-5" dirty="0" err="1">
                <a:latin typeface="Times New Roman"/>
                <a:cs typeface="Times New Roman"/>
              </a:rPr>
              <a:t>số</a:t>
            </a:r>
            <a:endParaRPr sz="2200" b="1" dirty="0">
              <a:latin typeface="Times New Roman"/>
              <a:cs typeface="Times New Roman"/>
            </a:endParaRPr>
          </a:p>
          <a:p>
            <a:pPr marL="469900" indent="-438150">
              <a:lnSpc>
                <a:spcPct val="100000"/>
              </a:lnSpc>
              <a:spcBef>
                <a:spcPts val="359"/>
              </a:spcBef>
              <a:buAutoNum type="arabicPeriod"/>
              <a:tabLst>
                <a:tab pos="469265" algn="l"/>
                <a:tab pos="469900" algn="l"/>
              </a:tabLst>
            </a:pPr>
            <a:r>
              <a:rPr sz="2200" b="1" spc="-5" dirty="0" err="1">
                <a:latin typeface="Times New Roman"/>
                <a:cs typeface="Times New Roman"/>
              </a:rPr>
              <a:t>Quy</a:t>
            </a:r>
            <a:r>
              <a:rPr sz="2200" b="1" spc="-5" dirty="0">
                <a:latin typeface="Times New Roman"/>
                <a:cs typeface="Times New Roman"/>
              </a:rPr>
              <a:t> </a:t>
            </a:r>
            <a:r>
              <a:rPr sz="2200" b="1" spc="-5" dirty="0" err="1">
                <a:latin typeface="Times New Roman"/>
                <a:cs typeface="Times New Roman"/>
              </a:rPr>
              <a:t>tắc</a:t>
            </a:r>
            <a:r>
              <a:rPr sz="2200" b="1" spc="-5" dirty="0">
                <a:latin typeface="Times New Roman"/>
                <a:cs typeface="Times New Roman"/>
              </a:rPr>
              <a:t> </a:t>
            </a:r>
            <a:r>
              <a:rPr sz="2200" b="1" spc="-5" dirty="0" err="1">
                <a:latin typeface="Times New Roman"/>
                <a:cs typeface="Times New Roman"/>
              </a:rPr>
              <a:t>lấy</a:t>
            </a:r>
            <a:r>
              <a:rPr sz="2200" b="1" spc="-10" dirty="0">
                <a:latin typeface="Times New Roman"/>
                <a:cs typeface="Times New Roman"/>
              </a:rPr>
              <a:t> </a:t>
            </a:r>
            <a:r>
              <a:rPr sz="2200" b="1" spc="-5" dirty="0">
                <a:latin typeface="Times New Roman"/>
                <a:cs typeface="Times New Roman"/>
              </a:rPr>
              <a:t>max</a:t>
            </a:r>
            <a:endParaRPr sz="2200" b="1" dirty="0">
              <a:latin typeface="Times New Roman"/>
              <a:cs typeface="Times New Roman"/>
            </a:endParaRPr>
          </a:p>
          <a:p>
            <a:pPr marL="469900" indent="-438150">
              <a:lnSpc>
                <a:spcPct val="100000"/>
              </a:lnSpc>
              <a:spcBef>
                <a:spcPts val="359"/>
              </a:spcBef>
              <a:buAutoNum type="arabicPeriod"/>
              <a:tabLst>
                <a:tab pos="469265" algn="l"/>
                <a:tab pos="469900" algn="l"/>
              </a:tabLst>
            </a:pPr>
            <a:r>
              <a:rPr sz="2200" b="1" spc="-5" dirty="0" err="1">
                <a:latin typeface="Times New Roman"/>
                <a:cs typeface="Times New Roman"/>
              </a:rPr>
              <a:t>Quy</a:t>
            </a:r>
            <a:r>
              <a:rPr sz="2200" b="1" spc="-5" dirty="0">
                <a:latin typeface="Times New Roman"/>
                <a:cs typeface="Times New Roman"/>
              </a:rPr>
              <a:t> </a:t>
            </a:r>
            <a:r>
              <a:rPr sz="2200" b="1" spc="-5" dirty="0" err="1">
                <a:latin typeface="Times New Roman"/>
                <a:cs typeface="Times New Roman"/>
              </a:rPr>
              <a:t>tắc</a:t>
            </a:r>
            <a:r>
              <a:rPr sz="2200" b="1" spc="-95" dirty="0">
                <a:latin typeface="Times New Roman"/>
                <a:cs typeface="Times New Roman"/>
              </a:rPr>
              <a:t> </a:t>
            </a:r>
            <a:r>
              <a:rPr sz="2200" b="1" spc="-5" dirty="0" err="1">
                <a:latin typeface="Times New Roman"/>
                <a:cs typeface="Times New Roman"/>
              </a:rPr>
              <a:t>cộng</a:t>
            </a:r>
            <a:endParaRPr sz="2200" b="1" dirty="0">
              <a:latin typeface="Times New Roman"/>
              <a:cs typeface="Times New Roman"/>
            </a:endParaRPr>
          </a:p>
          <a:p>
            <a:pPr marL="469900" indent="-438150">
              <a:lnSpc>
                <a:spcPct val="100000"/>
              </a:lnSpc>
              <a:spcBef>
                <a:spcPts val="359"/>
              </a:spcBef>
              <a:buAutoNum type="arabicPeriod"/>
              <a:tabLst>
                <a:tab pos="469265" algn="l"/>
                <a:tab pos="469900" algn="l"/>
              </a:tabLst>
            </a:pPr>
            <a:r>
              <a:rPr sz="2200" b="1" spc="-5" dirty="0" err="1">
                <a:latin typeface="Times New Roman"/>
                <a:cs typeface="Times New Roman"/>
              </a:rPr>
              <a:t>Quy</a:t>
            </a:r>
            <a:r>
              <a:rPr sz="2200" b="1" spc="-5" dirty="0">
                <a:latin typeface="Times New Roman"/>
                <a:cs typeface="Times New Roman"/>
              </a:rPr>
              <a:t> </a:t>
            </a:r>
            <a:r>
              <a:rPr sz="2200" b="1" spc="-5" dirty="0" err="1">
                <a:latin typeface="Times New Roman"/>
                <a:cs typeface="Times New Roman"/>
              </a:rPr>
              <a:t>tắc</a:t>
            </a:r>
            <a:r>
              <a:rPr sz="2200" b="1" spc="-95" dirty="0">
                <a:latin typeface="Times New Roman"/>
                <a:cs typeface="Times New Roman"/>
              </a:rPr>
              <a:t> </a:t>
            </a:r>
            <a:r>
              <a:rPr sz="2200" b="1" dirty="0" err="1">
                <a:latin typeface="Times New Roman"/>
                <a:cs typeface="Times New Roman"/>
              </a:rPr>
              <a:t>nhân</a:t>
            </a:r>
            <a:endParaRPr sz="2200" b="1" dirty="0">
              <a:latin typeface="Times New Roman"/>
              <a:cs typeface="Times New Roman"/>
            </a:endParaRPr>
          </a:p>
        </p:txBody>
      </p:sp>
      <p:sp>
        <p:nvSpPr>
          <p:cNvPr id="10" name="object 3">
            <a:extLst>
              <a:ext uri="{FF2B5EF4-FFF2-40B4-BE49-F238E27FC236}">
                <a16:creationId xmlns:a16="http://schemas.microsoft.com/office/drawing/2014/main" id="{3ED636F6-FF7F-181A-7ADA-B881C3FB94DD}"/>
              </a:ext>
            </a:extLst>
          </p:cNvPr>
          <p:cNvSpPr txBox="1">
            <a:spLocks noGrp="1"/>
          </p:cNvSpPr>
          <p:nvPr>
            <p:ph type="title"/>
          </p:nvPr>
        </p:nvSpPr>
        <p:spPr>
          <a:xfrm>
            <a:off x="544923" y="29374"/>
            <a:ext cx="8599058" cy="474489"/>
          </a:xfrm>
          <a:prstGeom prst="rect">
            <a:avLst/>
          </a:prstGeom>
        </p:spPr>
        <p:txBody>
          <a:bodyPr vert="horz" wrap="square" lIns="0" tIns="12700" rIns="0" bIns="0" rtlCol="0">
            <a:spAutoFit/>
          </a:bodyPr>
          <a:lstStyle/>
          <a:p>
            <a:pPr marL="12700" algn="l">
              <a:lnSpc>
                <a:spcPct val="100000"/>
              </a:lnSpc>
              <a:spcBef>
                <a:spcPts val="100"/>
              </a:spcBef>
            </a:pPr>
            <a:r>
              <a:rPr lang="vi-VN" sz="3000" u="none" dirty="0">
                <a:solidFill>
                  <a:srgbClr val="FFFFFF"/>
                </a:solidFill>
              </a:rPr>
              <a:t>4. </a:t>
            </a:r>
            <a:r>
              <a:rPr lang="en-US" sz="3000" u="none" spc="-10" dirty="0" err="1">
                <a:solidFill>
                  <a:srgbClr val="FFFFFF"/>
                </a:solidFill>
              </a:rPr>
              <a:t>Ước</a:t>
            </a:r>
            <a:r>
              <a:rPr lang="en-US" sz="3000" u="none" spc="-10" dirty="0">
                <a:solidFill>
                  <a:srgbClr val="FFFFFF"/>
                </a:solidFill>
              </a:rPr>
              <a:t>  </a:t>
            </a:r>
            <a:r>
              <a:rPr lang="en-US" sz="3000" u="none" spc="-10" dirty="0" err="1">
                <a:solidFill>
                  <a:srgbClr val="FFFFFF"/>
                </a:solidFill>
              </a:rPr>
              <a:t>lượng</a:t>
            </a:r>
            <a:r>
              <a:rPr lang="en-US" sz="3000" u="none" spc="-10" dirty="0">
                <a:solidFill>
                  <a:srgbClr val="FFFFFF"/>
                </a:solidFill>
              </a:rPr>
              <a:t> </a:t>
            </a:r>
            <a:r>
              <a:rPr lang="en-US" sz="3000" u="none" spc="-10" dirty="0" err="1">
                <a:solidFill>
                  <a:srgbClr val="FFFFFF"/>
                </a:solidFill>
              </a:rPr>
              <a:t>độ</a:t>
            </a:r>
            <a:r>
              <a:rPr lang="en-US" sz="3000" u="none" spc="-10" dirty="0">
                <a:solidFill>
                  <a:srgbClr val="FFFFFF"/>
                </a:solidFill>
              </a:rPr>
              <a:t> </a:t>
            </a:r>
            <a:r>
              <a:rPr lang="en-US" sz="3000" u="none" spc="-10" dirty="0" err="1">
                <a:solidFill>
                  <a:srgbClr val="FFFFFF"/>
                </a:solidFill>
              </a:rPr>
              <a:t>phức</a:t>
            </a:r>
            <a:r>
              <a:rPr lang="en-US" sz="3000" u="none" spc="-10" dirty="0">
                <a:solidFill>
                  <a:srgbClr val="FFFFFF"/>
                </a:solidFill>
              </a:rPr>
              <a:t> </a:t>
            </a:r>
            <a:r>
              <a:rPr lang="en-US" sz="3000" u="none" spc="-10" dirty="0" err="1">
                <a:solidFill>
                  <a:srgbClr val="FFFFFF"/>
                </a:solidFill>
              </a:rPr>
              <a:t>tạp</a:t>
            </a:r>
            <a:r>
              <a:rPr lang="en-US" sz="3000" u="none" spc="-10" dirty="0">
                <a:solidFill>
                  <a:srgbClr val="FFFFFF"/>
                </a:solidFill>
              </a:rPr>
              <a:t> </a:t>
            </a:r>
            <a:r>
              <a:rPr lang="en-US" sz="3000" u="none" spc="-10" dirty="0" err="1">
                <a:solidFill>
                  <a:srgbClr val="FFFFFF"/>
                </a:solidFill>
              </a:rPr>
              <a:t>của</a:t>
            </a:r>
            <a:r>
              <a:rPr lang="en-US" sz="3000" u="none" spc="-10" dirty="0">
                <a:solidFill>
                  <a:srgbClr val="FFFFFF"/>
                </a:solidFill>
              </a:rPr>
              <a:t> </a:t>
            </a:r>
            <a:r>
              <a:rPr lang="en-US" sz="3000" u="none" spc="-10" dirty="0" err="1">
                <a:solidFill>
                  <a:srgbClr val="FFFFFF"/>
                </a:solidFill>
              </a:rPr>
              <a:t>thuật</a:t>
            </a:r>
            <a:r>
              <a:rPr lang="en-US" sz="3000" u="none" spc="-10" dirty="0">
                <a:solidFill>
                  <a:srgbClr val="FFFFFF"/>
                </a:solidFill>
              </a:rPr>
              <a:t> </a:t>
            </a:r>
            <a:r>
              <a:rPr lang="en-US" sz="3000" u="none" spc="-10" dirty="0" err="1">
                <a:solidFill>
                  <a:srgbClr val="FFFFFF"/>
                </a:solidFill>
              </a:rPr>
              <a:t>toán</a:t>
            </a:r>
            <a:endParaRPr lang="vi-VN" sz="3000" dirty="0"/>
          </a:p>
        </p:txBody>
      </p:sp>
      <p:sp>
        <p:nvSpPr>
          <p:cNvPr id="12" name="object 5">
            <a:extLst>
              <a:ext uri="{FF2B5EF4-FFF2-40B4-BE49-F238E27FC236}">
                <a16:creationId xmlns:a16="http://schemas.microsoft.com/office/drawing/2014/main" id="{A44017CC-2E67-DC92-1353-51C64F1EA397}"/>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4" name="Rectangle 3">
            <a:extLst>
              <a:ext uri="{FF2B5EF4-FFF2-40B4-BE49-F238E27FC236}">
                <a16:creationId xmlns:a16="http://schemas.microsoft.com/office/drawing/2014/main" id="{BB38CBBC-A1AB-15B9-D729-8A5FA0E91F8F}"/>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94F7CBF-D374-E720-7B92-03920B809F0C}"/>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44923" y="882347"/>
            <a:ext cx="4552315" cy="351378"/>
          </a:xfrm>
          <a:prstGeom prst="rect">
            <a:avLst/>
          </a:prstGeom>
        </p:spPr>
        <p:txBody>
          <a:bodyPr vert="horz" wrap="square" lIns="0" tIns="12700" rIns="0" bIns="0" rtlCol="0">
            <a:spAutoFit/>
          </a:bodyPr>
          <a:lstStyle/>
          <a:p>
            <a:pPr marL="12700">
              <a:lnSpc>
                <a:spcPct val="100000"/>
              </a:lnSpc>
              <a:spcBef>
                <a:spcPts val="100"/>
              </a:spcBef>
            </a:pPr>
            <a:r>
              <a:rPr sz="2200" b="1" dirty="0">
                <a:latin typeface="Times New Roman"/>
                <a:cs typeface="Times New Roman"/>
              </a:rPr>
              <a:t>1. </a:t>
            </a:r>
            <a:r>
              <a:rPr sz="2200" b="1" spc="-5" dirty="0">
                <a:latin typeface="Times New Roman"/>
                <a:cs typeface="Times New Roman"/>
              </a:rPr>
              <a:t>Quy </a:t>
            </a:r>
            <a:r>
              <a:rPr sz="2200" b="1" dirty="0" err="1">
                <a:latin typeface="Times New Roman"/>
                <a:cs typeface="Times New Roman"/>
              </a:rPr>
              <a:t>tắc</a:t>
            </a:r>
            <a:r>
              <a:rPr sz="2200" b="1" dirty="0">
                <a:latin typeface="Times New Roman"/>
                <a:cs typeface="Times New Roman"/>
              </a:rPr>
              <a:t> </a:t>
            </a:r>
            <a:r>
              <a:rPr sz="2200" b="1" spc="-5" dirty="0" err="1">
                <a:latin typeface="Times New Roman"/>
                <a:cs typeface="Times New Roman"/>
              </a:rPr>
              <a:t>bỏ</a:t>
            </a:r>
            <a:r>
              <a:rPr sz="2200" b="1" spc="-5" dirty="0">
                <a:latin typeface="Times New Roman"/>
                <a:cs typeface="Times New Roman"/>
              </a:rPr>
              <a:t> </a:t>
            </a:r>
            <a:r>
              <a:rPr sz="2200" b="1" spc="-5" dirty="0" err="1">
                <a:latin typeface="Times New Roman"/>
                <a:cs typeface="Times New Roman"/>
              </a:rPr>
              <a:t>hằng</a:t>
            </a:r>
            <a:r>
              <a:rPr sz="2200" b="1" spc="-20" dirty="0">
                <a:latin typeface="Times New Roman"/>
                <a:cs typeface="Times New Roman"/>
              </a:rPr>
              <a:t> </a:t>
            </a:r>
            <a:r>
              <a:rPr sz="2200" b="1" spc="-5" dirty="0" err="1">
                <a:latin typeface="Times New Roman"/>
                <a:cs typeface="Times New Roman"/>
              </a:rPr>
              <a:t>số</a:t>
            </a:r>
            <a:r>
              <a:rPr sz="2200" b="1" spc="-5" dirty="0">
                <a:latin typeface="Times New Roman"/>
                <a:cs typeface="Times New Roman"/>
              </a:rPr>
              <a:t>:</a:t>
            </a:r>
            <a:endParaRPr sz="2200" dirty="0">
              <a:latin typeface="Times New Roman"/>
              <a:cs typeface="Times New Roman"/>
            </a:endParaRPr>
          </a:p>
        </p:txBody>
      </p:sp>
      <p:sp>
        <p:nvSpPr>
          <p:cNvPr id="12" name="object 5">
            <a:extLst>
              <a:ext uri="{FF2B5EF4-FFF2-40B4-BE49-F238E27FC236}">
                <a16:creationId xmlns:a16="http://schemas.microsoft.com/office/drawing/2014/main" id="{29D48D61-2BCB-000F-2A0C-EDAC4DF65B8F}"/>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11" name="object 3">
            <a:extLst>
              <a:ext uri="{FF2B5EF4-FFF2-40B4-BE49-F238E27FC236}">
                <a16:creationId xmlns:a16="http://schemas.microsoft.com/office/drawing/2014/main" id="{21791CE9-3B58-8902-5CB5-FA5934ABB97E}"/>
              </a:ext>
            </a:extLst>
          </p:cNvPr>
          <p:cNvSpPr txBox="1"/>
          <p:nvPr/>
        </p:nvSpPr>
        <p:spPr>
          <a:xfrm>
            <a:off x="544923" y="1352550"/>
            <a:ext cx="6465477" cy="1705595"/>
          </a:xfrm>
          <a:prstGeom prst="rect">
            <a:avLst/>
          </a:prstGeom>
        </p:spPr>
        <p:txBody>
          <a:bodyPr vert="horz" wrap="square" lIns="0" tIns="12700" rIns="0" bIns="0" rtlCol="0">
            <a:spAutoFit/>
          </a:bodyPr>
          <a:lstStyle/>
          <a:p>
            <a:r>
              <a:rPr lang="en-US" sz="2200" dirty="0"/>
              <a:t>T1(n) = O(</a:t>
            </a:r>
            <a:r>
              <a:rPr lang="en-US" sz="2200" dirty="0" err="1"/>
              <a:t>c.f</a:t>
            </a:r>
            <a:r>
              <a:rPr lang="en-US" sz="2200" dirty="0"/>
              <a:t>(n)) = O(f(n)) </a:t>
            </a:r>
            <a:r>
              <a:rPr lang="en-US" sz="2200" dirty="0" err="1"/>
              <a:t>với</a:t>
            </a:r>
            <a:r>
              <a:rPr lang="en-US" sz="2200" dirty="0"/>
              <a:t> c </a:t>
            </a:r>
            <a:r>
              <a:rPr lang="en-US" sz="2200" dirty="0" err="1"/>
              <a:t>là</a:t>
            </a:r>
            <a:r>
              <a:rPr lang="en-US" sz="2200" dirty="0"/>
              <a:t> </a:t>
            </a:r>
            <a:r>
              <a:rPr lang="en-US" sz="2200" dirty="0" err="1"/>
              <a:t>một</a:t>
            </a:r>
            <a:r>
              <a:rPr lang="en-US" sz="2200" dirty="0"/>
              <a:t> </a:t>
            </a:r>
            <a:r>
              <a:rPr lang="en-US" sz="2200" dirty="0" err="1"/>
              <a:t>hằng</a:t>
            </a:r>
            <a:r>
              <a:rPr lang="en-US" sz="2200" dirty="0"/>
              <a:t> </a:t>
            </a:r>
            <a:r>
              <a:rPr lang="en-US" sz="2200" dirty="0" err="1"/>
              <a:t>số</a:t>
            </a:r>
            <a:r>
              <a:rPr lang="en-US" sz="2200" dirty="0"/>
              <a:t> </a:t>
            </a:r>
            <a:r>
              <a:rPr lang="en-US" sz="2200" dirty="0" err="1"/>
              <a:t>dương</a:t>
            </a:r>
            <a:endParaRPr lang="en-US" sz="2200" dirty="0"/>
          </a:p>
          <a:p>
            <a:r>
              <a:rPr lang="en-US" sz="2200" dirty="0" err="1"/>
              <a:t>Ví</a:t>
            </a:r>
            <a:r>
              <a:rPr lang="en-US" sz="2200" dirty="0"/>
              <a:t> </a:t>
            </a:r>
            <a:r>
              <a:rPr lang="en-US" sz="2200" dirty="0" err="1"/>
              <a:t>dụ</a:t>
            </a:r>
            <a:r>
              <a:rPr lang="en-US" sz="2200" dirty="0"/>
              <a:t> : T(n)  =  5n</a:t>
            </a:r>
            <a:r>
              <a:rPr lang="en-US" sz="2200" baseline="30000" dirty="0"/>
              <a:t>4</a:t>
            </a:r>
            <a:r>
              <a:rPr lang="en-US" sz="2200" dirty="0"/>
              <a:t> + 6n</a:t>
            </a:r>
            <a:r>
              <a:rPr lang="en-US" sz="2200" baseline="30000" dirty="0"/>
              <a:t>2</a:t>
            </a:r>
            <a:r>
              <a:rPr lang="en-US" sz="2200" dirty="0"/>
              <a:t> + 2 </a:t>
            </a:r>
          </a:p>
          <a:p>
            <a:r>
              <a:rPr lang="en-US" sz="2200" dirty="0" err="1"/>
              <a:t>Bỏ</a:t>
            </a:r>
            <a:r>
              <a:rPr lang="en-US" sz="2200" dirty="0"/>
              <a:t> qua </a:t>
            </a:r>
            <a:r>
              <a:rPr lang="en-US" sz="2200" dirty="0" err="1"/>
              <a:t>các</a:t>
            </a:r>
            <a:r>
              <a:rPr lang="en-US" sz="2200" dirty="0"/>
              <a:t> </a:t>
            </a:r>
            <a:r>
              <a:rPr lang="en-US" sz="2200" dirty="0" err="1"/>
              <a:t>hằng</a:t>
            </a:r>
            <a:r>
              <a:rPr lang="en-US" sz="2200" dirty="0"/>
              <a:t> </a:t>
            </a:r>
            <a:r>
              <a:rPr lang="en-US" sz="2200" dirty="0" err="1"/>
              <a:t>số</a:t>
            </a:r>
            <a:r>
              <a:rPr lang="en-US" sz="2200" dirty="0"/>
              <a:t> 5, 6 </a:t>
            </a:r>
            <a:r>
              <a:rPr lang="en-US" sz="2200" dirty="0" err="1"/>
              <a:t>và</a:t>
            </a:r>
            <a:r>
              <a:rPr lang="en-US" sz="2200" dirty="0"/>
              <a:t> 2 ta </a:t>
            </a:r>
            <a:r>
              <a:rPr lang="en-US" sz="2200" dirty="0" err="1"/>
              <a:t>được</a:t>
            </a:r>
            <a:r>
              <a:rPr lang="en-US" sz="2200" dirty="0"/>
              <a:t>:</a:t>
            </a:r>
          </a:p>
          <a:p>
            <a:r>
              <a:rPr lang="en-US" sz="2200" dirty="0"/>
              <a:t>T(n) = n</a:t>
            </a:r>
            <a:r>
              <a:rPr lang="en-US" sz="2200" baseline="30000" dirty="0"/>
              <a:t>4</a:t>
            </a:r>
            <a:r>
              <a:rPr lang="en-US" sz="2200" dirty="0"/>
              <a:t> + n</a:t>
            </a:r>
            <a:r>
              <a:rPr lang="en-US" sz="2200" baseline="30000" dirty="0"/>
              <a:t>2</a:t>
            </a:r>
            <a:r>
              <a:rPr lang="en-US" sz="2200" dirty="0"/>
              <a:t> </a:t>
            </a:r>
          </a:p>
          <a:p>
            <a:r>
              <a:rPr lang="en-US" sz="2200" dirty="0"/>
              <a:t>=&gt;T(n) = </a:t>
            </a:r>
            <a:r>
              <a:rPr lang="en-US" sz="2200" b="1" dirty="0"/>
              <a:t>O</a:t>
            </a:r>
            <a:r>
              <a:rPr lang="en-US" sz="2200" dirty="0"/>
              <a:t>(n</a:t>
            </a:r>
            <a:r>
              <a:rPr lang="en-US" sz="2200" baseline="30000" dirty="0"/>
              <a:t>4</a:t>
            </a:r>
            <a:r>
              <a:rPr lang="en-US" sz="2200" dirty="0"/>
              <a:t> + n</a:t>
            </a:r>
            <a:r>
              <a:rPr lang="en-US" sz="2200" baseline="30000" dirty="0"/>
              <a:t>2</a:t>
            </a:r>
            <a:r>
              <a:rPr lang="en-US" sz="2200" dirty="0"/>
              <a:t>)</a:t>
            </a:r>
            <a:endParaRPr sz="2200" dirty="0">
              <a:latin typeface="Times New Roman"/>
              <a:cs typeface="Times New Roman"/>
            </a:endParaRPr>
          </a:p>
        </p:txBody>
      </p:sp>
      <p:sp>
        <p:nvSpPr>
          <p:cNvPr id="2" name="Rectangle 1">
            <a:extLst>
              <a:ext uri="{FF2B5EF4-FFF2-40B4-BE49-F238E27FC236}">
                <a16:creationId xmlns:a16="http://schemas.microsoft.com/office/drawing/2014/main" id="{C359E4FC-8046-ECEC-DB84-D868FE99A309}"/>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D5A9903-375B-E029-3EE7-9EC1FD049E66}"/>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26460D3D-B921-0C9F-0C70-E0962F89DC6C}"/>
              </a:ext>
            </a:extLst>
          </p:cNvPr>
          <p:cNvSpPr>
            <a:spLocks noGrp="1"/>
          </p:cNvSpPr>
          <p:nvPr>
            <p:ph type="title"/>
          </p:nvPr>
        </p:nvSpPr>
        <p:spPr/>
        <p:txBody>
          <a:bodyPr/>
          <a:lstStyle/>
          <a:p>
            <a:endParaRPr lang="en-US"/>
          </a:p>
        </p:txBody>
      </p:sp>
      <p:sp>
        <p:nvSpPr>
          <p:cNvPr id="7" name="object 3">
            <a:extLst>
              <a:ext uri="{FF2B5EF4-FFF2-40B4-BE49-F238E27FC236}">
                <a16:creationId xmlns:a16="http://schemas.microsoft.com/office/drawing/2014/main" id="{C2C5D927-CCF8-CC08-E8D9-8DC175FC1398}"/>
              </a:ext>
            </a:extLst>
          </p:cNvPr>
          <p:cNvSpPr txBox="1">
            <a:spLocks/>
          </p:cNvSpPr>
          <p:nvPr/>
        </p:nvSpPr>
        <p:spPr>
          <a:xfrm>
            <a:off x="544923" y="29374"/>
            <a:ext cx="8599058" cy="474489"/>
          </a:xfrm>
          <a:prstGeom prst="rect">
            <a:avLst/>
          </a:prstGeom>
        </p:spPr>
        <p:txBody>
          <a:bodyPr vert="horz" wrap="square" lIns="0" tIns="12700" rIns="0" bIns="0" rtlCol="0">
            <a:spAutoFit/>
          </a:bodyPr>
          <a:lstStyle>
            <a:lvl1pPr>
              <a:defRPr sz="2700" b="0" i="0" u="heavy">
                <a:solidFill>
                  <a:srgbClr val="4285F4"/>
                </a:solidFill>
                <a:latin typeface="Times New Roman"/>
                <a:ea typeface="+mj-ea"/>
                <a:cs typeface="Times New Roman"/>
              </a:defRPr>
            </a:lvl1pPr>
          </a:lstStyle>
          <a:p>
            <a:pPr marL="12700" algn="l">
              <a:spcBef>
                <a:spcPts val="100"/>
              </a:spcBef>
            </a:pPr>
            <a:r>
              <a:rPr lang="vi-VN" sz="3000" u="none" kern="0">
                <a:solidFill>
                  <a:srgbClr val="FFFFFF"/>
                </a:solidFill>
              </a:rPr>
              <a:t>4. </a:t>
            </a:r>
            <a:r>
              <a:rPr lang="en-US" sz="3000" u="none" kern="0" spc="-10">
                <a:solidFill>
                  <a:srgbClr val="FFFFFF"/>
                </a:solidFill>
              </a:rPr>
              <a:t>Ước  lượng độ phức tạp của thuật toán</a:t>
            </a:r>
            <a:endParaRPr lang="vi-VN" sz="3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fade">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500"/>
                                        <p:tgtEl>
                                          <p:spTgt spid="11">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3" end="3"/>
                                            </p:txEl>
                                          </p:spTgt>
                                        </p:tgtEl>
                                        <p:attrNameLst>
                                          <p:attrName>style.visibility</p:attrName>
                                        </p:attrNameLst>
                                      </p:cBhvr>
                                      <p:to>
                                        <p:strVal val="visible"/>
                                      </p:to>
                                    </p:set>
                                    <p:animEffect transition="in" filter="fade">
                                      <p:cBhvr>
                                        <p:cTn id="24" dur="500"/>
                                        <p:tgtEl>
                                          <p:spTgt spid="11">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44922" y="882347"/>
            <a:ext cx="6846477" cy="351378"/>
          </a:xfrm>
          <a:prstGeom prst="rect">
            <a:avLst/>
          </a:prstGeom>
        </p:spPr>
        <p:txBody>
          <a:bodyPr vert="horz" wrap="square" lIns="0" tIns="12700" rIns="0" bIns="0" rtlCol="0">
            <a:spAutoFit/>
          </a:bodyPr>
          <a:lstStyle/>
          <a:p>
            <a:pPr marL="12700">
              <a:lnSpc>
                <a:spcPct val="100000"/>
              </a:lnSpc>
              <a:spcBef>
                <a:spcPts val="100"/>
              </a:spcBef>
            </a:pPr>
            <a:r>
              <a:rPr lang="vi-VN" sz="2200" b="1">
                <a:latin typeface="Times New Roman"/>
                <a:cs typeface="Times New Roman"/>
              </a:rPr>
              <a:t>2</a:t>
            </a:r>
            <a:r>
              <a:rPr sz="2200" b="1">
                <a:latin typeface="Times New Roman"/>
                <a:cs typeface="Times New Roman"/>
              </a:rPr>
              <a:t>. </a:t>
            </a:r>
            <a:r>
              <a:rPr sz="2200" b="1" spc="-5">
                <a:latin typeface="Times New Roman"/>
                <a:cs typeface="Times New Roman"/>
              </a:rPr>
              <a:t>Quy </a:t>
            </a:r>
            <a:r>
              <a:rPr sz="2200" b="1">
                <a:latin typeface="Times New Roman"/>
                <a:cs typeface="Times New Roman"/>
              </a:rPr>
              <a:t>tắc </a:t>
            </a:r>
            <a:r>
              <a:rPr sz="2200" b="1" spc="-5">
                <a:latin typeface="Times New Roman"/>
                <a:cs typeface="Times New Roman"/>
              </a:rPr>
              <a:t>lấy</a:t>
            </a:r>
            <a:r>
              <a:rPr sz="2200" b="1" spc="-20">
                <a:latin typeface="Times New Roman"/>
                <a:cs typeface="Times New Roman"/>
              </a:rPr>
              <a:t> </a:t>
            </a:r>
            <a:r>
              <a:rPr sz="2200" b="1">
                <a:latin typeface="Times New Roman"/>
                <a:cs typeface="Times New Roman"/>
              </a:rPr>
              <a:t>max:</a:t>
            </a:r>
            <a:endParaRPr sz="2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80"/>
              </a:lnSpc>
            </a:pPr>
            <a:r>
              <a:rPr spc="-10"/>
              <a:t>UIT </a:t>
            </a:r>
            <a:r>
              <a:rPr spc="-5"/>
              <a:t>- </a:t>
            </a:r>
            <a:r>
              <a:rPr spc="-10"/>
              <a:t>CS112.L11.KHTN </a:t>
            </a:r>
            <a:r>
              <a:rPr spc="-5"/>
              <a:t>- Nhóm</a:t>
            </a:r>
            <a:r>
              <a:rPr spc="-60"/>
              <a:t> </a:t>
            </a:r>
            <a:r>
              <a:rPr spc="-5"/>
              <a:t>005</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5" dirty="0"/>
              <a:t>18</a:t>
            </a:fld>
            <a:endParaRPr spc="-5"/>
          </a:p>
        </p:txBody>
      </p:sp>
      <p:sp>
        <p:nvSpPr>
          <p:cNvPr id="11" name="object 3">
            <a:extLst>
              <a:ext uri="{FF2B5EF4-FFF2-40B4-BE49-F238E27FC236}">
                <a16:creationId xmlns:a16="http://schemas.microsoft.com/office/drawing/2014/main" id="{FEDDAD12-FD6B-4867-0338-BBC068995F06}"/>
              </a:ext>
            </a:extLst>
          </p:cNvPr>
          <p:cNvSpPr txBox="1"/>
          <p:nvPr/>
        </p:nvSpPr>
        <p:spPr>
          <a:xfrm>
            <a:off x="544923" y="1352550"/>
            <a:ext cx="6465477" cy="351378"/>
          </a:xfrm>
          <a:prstGeom prst="rect">
            <a:avLst/>
          </a:prstGeom>
        </p:spPr>
        <p:txBody>
          <a:bodyPr vert="horz" wrap="square" lIns="0" tIns="12700" rIns="0" bIns="0" rtlCol="0">
            <a:spAutoFit/>
          </a:bodyPr>
          <a:lstStyle/>
          <a:p>
            <a:endParaRPr sz="2200">
              <a:latin typeface="Times New Roman"/>
              <a:cs typeface="Times New Roman"/>
            </a:endParaRPr>
          </a:p>
        </p:txBody>
      </p:sp>
      <p:sp>
        <p:nvSpPr>
          <p:cNvPr id="12" name="object 3">
            <a:extLst>
              <a:ext uri="{FF2B5EF4-FFF2-40B4-BE49-F238E27FC236}">
                <a16:creationId xmlns:a16="http://schemas.microsoft.com/office/drawing/2014/main" id="{23BAA1C3-3DF1-A147-454E-111EE8F8D171}"/>
              </a:ext>
            </a:extLst>
          </p:cNvPr>
          <p:cNvSpPr txBox="1"/>
          <p:nvPr/>
        </p:nvSpPr>
        <p:spPr>
          <a:xfrm>
            <a:off x="544923" y="1352550"/>
            <a:ext cx="6465477" cy="1028487"/>
          </a:xfrm>
          <a:prstGeom prst="rect">
            <a:avLst/>
          </a:prstGeom>
        </p:spPr>
        <p:txBody>
          <a:bodyPr vert="horz" wrap="square" lIns="0" tIns="12700" rIns="0" bIns="0" rtlCol="0">
            <a:spAutoFit/>
          </a:bodyPr>
          <a:lstStyle/>
          <a:p>
            <a:r>
              <a:rPr lang="en-US" sz="2200" dirty="0"/>
              <a:t>T(n) = O(f(n)+ g(n)) = O(max(f(n), g(n)))</a:t>
            </a:r>
          </a:p>
          <a:p>
            <a:r>
              <a:rPr lang="en-US" sz="2200" dirty="0" err="1"/>
              <a:t>Ví</a:t>
            </a:r>
            <a:r>
              <a:rPr lang="en-US" sz="2200" dirty="0"/>
              <a:t> </a:t>
            </a:r>
            <a:r>
              <a:rPr lang="en-US" sz="2200" dirty="0" err="1"/>
              <a:t>dụ</a:t>
            </a:r>
            <a:r>
              <a:rPr lang="en-US" sz="2200" dirty="0"/>
              <a:t> :</a:t>
            </a:r>
          </a:p>
          <a:p>
            <a:r>
              <a:rPr lang="en-US" sz="2200" dirty="0"/>
              <a:t>T(n) = O(n</a:t>
            </a:r>
            <a:r>
              <a:rPr lang="en-US" sz="2200" baseline="30000" dirty="0"/>
              <a:t>5</a:t>
            </a:r>
            <a:r>
              <a:rPr lang="en-US" sz="2200" dirty="0"/>
              <a:t> + n</a:t>
            </a:r>
            <a:r>
              <a:rPr lang="en-US" sz="2200" baseline="30000" dirty="0"/>
              <a:t>2</a:t>
            </a:r>
            <a:r>
              <a:rPr lang="en-US" sz="2200" dirty="0"/>
              <a:t>) = O(n</a:t>
            </a:r>
            <a:r>
              <a:rPr lang="en-US" sz="2200" baseline="30000" dirty="0"/>
              <a:t>5</a:t>
            </a:r>
            <a:r>
              <a:rPr lang="en-US" sz="2200" dirty="0"/>
              <a:t>)</a:t>
            </a:r>
            <a:endParaRPr sz="2200" dirty="0">
              <a:latin typeface="Times New Roman"/>
              <a:cs typeface="Times New Roman"/>
            </a:endParaRPr>
          </a:p>
        </p:txBody>
      </p:sp>
      <p:sp>
        <p:nvSpPr>
          <p:cNvPr id="3" name="Rectangle 2">
            <a:extLst>
              <a:ext uri="{FF2B5EF4-FFF2-40B4-BE49-F238E27FC236}">
                <a16:creationId xmlns:a16="http://schemas.microsoft.com/office/drawing/2014/main" id="{743353EB-6773-5F4C-A224-60D51B8698F3}"/>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2474BE3-4AA8-F3DD-D111-8A99C1CCC364}"/>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99FFAA7E-E9DB-8693-10FB-6E2014CBDE98}"/>
              </a:ext>
            </a:extLst>
          </p:cNvPr>
          <p:cNvSpPr>
            <a:spLocks noGrp="1"/>
          </p:cNvSpPr>
          <p:nvPr>
            <p:ph type="title"/>
          </p:nvPr>
        </p:nvSpPr>
        <p:spPr/>
        <p:txBody>
          <a:bodyPr/>
          <a:lstStyle/>
          <a:p>
            <a:endParaRPr lang="en-US"/>
          </a:p>
        </p:txBody>
      </p:sp>
      <p:sp>
        <p:nvSpPr>
          <p:cNvPr id="13" name="object 3">
            <a:extLst>
              <a:ext uri="{FF2B5EF4-FFF2-40B4-BE49-F238E27FC236}">
                <a16:creationId xmlns:a16="http://schemas.microsoft.com/office/drawing/2014/main" id="{3FC4E2CE-9EF1-24BA-E39C-BC3804A25177}"/>
              </a:ext>
            </a:extLst>
          </p:cNvPr>
          <p:cNvSpPr txBox="1">
            <a:spLocks/>
          </p:cNvSpPr>
          <p:nvPr/>
        </p:nvSpPr>
        <p:spPr>
          <a:xfrm>
            <a:off x="544923" y="29374"/>
            <a:ext cx="8599058" cy="474489"/>
          </a:xfrm>
          <a:prstGeom prst="rect">
            <a:avLst/>
          </a:prstGeom>
        </p:spPr>
        <p:txBody>
          <a:bodyPr vert="horz" wrap="square" lIns="0" tIns="12700" rIns="0" bIns="0" rtlCol="0">
            <a:spAutoFit/>
          </a:bodyPr>
          <a:lstStyle>
            <a:lvl1pPr>
              <a:defRPr sz="2700" b="0" i="0" u="heavy">
                <a:solidFill>
                  <a:srgbClr val="4285F4"/>
                </a:solidFill>
                <a:latin typeface="Times New Roman"/>
                <a:ea typeface="+mj-ea"/>
                <a:cs typeface="Times New Roman"/>
              </a:defRPr>
            </a:lvl1pPr>
          </a:lstStyle>
          <a:p>
            <a:pPr marL="12700" algn="l">
              <a:spcBef>
                <a:spcPts val="100"/>
              </a:spcBef>
            </a:pPr>
            <a:r>
              <a:rPr lang="vi-VN" sz="3000" u="none" kern="0">
                <a:solidFill>
                  <a:srgbClr val="FFFFFF"/>
                </a:solidFill>
              </a:rPr>
              <a:t>4. </a:t>
            </a:r>
            <a:r>
              <a:rPr lang="en-US" sz="3000" u="none" kern="0" spc="-10">
                <a:solidFill>
                  <a:srgbClr val="FFFFFF"/>
                </a:solidFill>
              </a:rPr>
              <a:t>Ước  lượng độ phức tạp của thuật toán</a:t>
            </a:r>
            <a:endParaRPr lang="vi-VN" sz="3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44923" y="882347"/>
            <a:ext cx="8063230" cy="351378"/>
          </a:xfrm>
          <a:prstGeom prst="rect">
            <a:avLst/>
          </a:prstGeom>
        </p:spPr>
        <p:txBody>
          <a:bodyPr vert="horz" wrap="square" lIns="0" tIns="12700" rIns="0" bIns="0" rtlCol="0">
            <a:spAutoFit/>
          </a:bodyPr>
          <a:lstStyle/>
          <a:p>
            <a:pPr marL="12700">
              <a:lnSpc>
                <a:spcPct val="100000"/>
              </a:lnSpc>
              <a:spcBef>
                <a:spcPts val="100"/>
              </a:spcBef>
            </a:pPr>
            <a:r>
              <a:rPr lang="vi-VN" sz="2200" b="1">
                <a:latin typeface="Times New Roman"/>
                <a:cs typeface="Times New Roman"/>
              </a:rPr>
              <a:t>3</a:t>
            </a:r>
            <a:r>
              <a:rPr sz="2200" b="1">
                <a:latin typeface="Times New Roman"/>
                <a:cs typeface="Times New Roman"/>
              </a:rPr>
              <a:t>. </a:t>
            </a:r>
            <a:r>
              <a:rPr sz="2200" b="1" spc="-5">
                <a:latin typeface="Times New Roman"/>
                <a:cs typeface="Times New Roman"/>
              </a:rPr>
              <a:t>Quy </a:t>
            </a:r>
            <a:r>
              <a:rPr sz="2200" b="1">
                <a:latin typeface="Times New Roman"/>
                <a:cs typeface="Times New Roman"/>
              </a:rPr>
              <a:t>tắc</a:t>
            </a:r>
            <a:r>
              <a:rPr sz="2200" b="1" spc="-5">
                <a:latin typeface="Times New Roman"/>
                <a:cs typeface="Times New Roman"/>
              </a:rPr>
              <a:t> </a:t>
            </a:r>
            <a:r>
              <a:rPr sz="2200" b="1" spc="-5" err="1">
                <a:latin typeface="Times New Roman"/>
                <a:cs typeface="Times New Roman"/>
              </a:rPr>
              <a:t>cộng</a:t>
            </a:r>
            <a:r>
              <a:rPr sz="2200" b="1" spc="-5">
                <a:latin typeface="Times New Roman"/>
                <a:cs typeface="Times New Roman"/>
              </a:rPr>
              <a:t>:</a:t>
            </a:r>
            <a:endParaRPr sz="2200">
              <a:latin typeface="Times New Roman"/>
              <a:cs typeface="Times New Roman"/>
            </a:endParaRPr>
          </a:p>
        </p:txBody>
      </p:sp>
      <p:sp>
        <p:nvSpPr>
          <p:cNvPr id="19" name="object 5">
            <a:extLst>
              <a:ext uri="{FF2B5EF4-FFF2-40B4-BE49-F238E27FC236}">
                <a16:creationId xmlns:a16="http://schemas.microsoft.com/office/drawing/2014/main" id="{1215BB16-C4E0-FC36-C478-DBEAD0A103BB}"/>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18" name="object 3">
            <a:extLst>
              <a:ext uri="{FF2B5EF4-FFF2-40B4-BE49-F238E27FC236}">
                <a16:creationId xmlns:a16="http://schemas.microsoft.com/office/drawing/2014/main" id="{E5C734DB-D4A9-5367-0AE3-2A795D19B9F5}"/>
              </a:ext>
            </a:extLst>
          </p:cNvPr>
          <p:cNvSpPr txBox="1"/>
          <p:nvPr/>
        </p:nvSpPr>
        <p:spPr>
          <a:xfrm>
            <a:off x="544923" y="1352550"/>
            <a:ext cx="8479988" cy="3459922"/>
          </a:xfrm>
          <a:prstGeom prst="rect">
            <a:avLst/>
          </a:prstGeom>
        </p:spPr>
        <p:txBody>
          <a:bodyPr vert="horz" wrap="square" lIns="0" tIns="12700" rIns="0" bIns="0" rtlCol="0">
            <a:spAutoFit/>
          </a:bodyPr>
          <a:lstStyle/>
          <a:p>
            <a:r>
              <a:rPr lang="en-US" sz="2200" dirty="0"/>
              <a:t>T1(n) = O(f(n)) </a:t>
            </a:r>
            <a:r>
              <a:rPr lang="en-US" sz="2200" dirty="0" err="1"/>
              <a:t>và</a:t>
            </a:r>
            <a:r>
              <a:rPr lang="en-US" sz="2200" dirty="0"/>
              <a:t> T2(n) = O(g(n))</a:t>
            </a:r>
          </a:p>
          <a:p>
            <a:r>
              <a:rPr lang="en-US" sz="2200" dirty="0" err="1"/>
              <a:t>Thời</a:t>
            </a:r>
            <a:r>
              <a:rPr lang="en-US" sz="2200" dirty="0"/>
              <a:t> </a:t>
            </a:r>
            <a:r>
              <a:rPr lang="en-US" sz="2200" dirty="0" err="1"/>
              <a:t>gian</a:t>
            </a:r>
            <a:r>
              <a:rPr lang="en-US" sz="2200" dirty="0"/>
              <a:t> </a:t>
            </a:r>
            <a:r>
              <a:rPr lang="en-US" sz="2200" dirty="0" err="1"/>
              <a:t>thực</a:t>
            </a:r>
            <a:r>
              <a:rPr lang="en-US" sz="2200" dirty="0"/>
              <a:t> </a:t>
            </a:r>
            <a:r>
              <a:rPr lang="en-US" sz="2200" dirty="0" err="1"/>
              <a:t>thi</a:t>
            </a:r>
            <a:r>
              <a:rPr lang="en-US" sz="2200" dirty="0"/>
              <a:t> </a:t>
            </a:r>
            <a:r>
              <a:rPr lang="en-US" sz="2200" dirty="0" err="1"/>
              <a:t>của</a:t>
            </a:r>
            <a:r>
              <a:rPr lang="en-US" sz="2200" dirty="0"/>
              <a:t> 2 </a:t>
            </a:r>
            <a:r>
              <a:rPr lang="en-US" sz="2200" dirty="0" err="1"/>
              <a:t>đoạn</a:t>
            </a:r>
            <a:r>
              <a:rPr lang="en-US" sz="2200" dirty="0"/>
              <a:t> </a:t>
            </a:r>
            <a:r>
              <a:rPr lang="en-US" sz="2200" dirty="0" err="1"/>
              <a:t>chương</a:t>
            </a:r>
            <a:r>
              <a:rPr lang="en-US" sz="2200" dirty="0"/>
              <a:t> </a:t>
            </a:r>
            <a:r>
              <a:rPr lang="en-US" sz="2200" dirty="0" err="1"/>
              <a:t>trình</a:t>
            </a:r>
            <a:r>
              <a:rPr lang="en-US" sz="2200" dirty="0"/>
              <a:t> P1 </a:t>
            </a:r>
            <a:r>
              <a:rPr lang="en-US" sz="2200" dirty="0" err="1"/>
              <a:t>và</a:t>
            </a:r>
            <a:r>
              <a:rPr lang="en-US" sz="2200" dirty="0"/>
              <a:t> P2 </a:t>
            </a:r>
            <a:r>
              <a:rPr lang="en-US" sz="2200" dirty="0" err="1"/>
              <a:t>nối</a:t>
            </a:r>
            <a:r>
              <a:rPr lang="en-US" sz="2200" dirty="0"/>
              <a:t> </a:t>
            </a:r>
            <a:r>
              <a:rPr lang="en-US" sz="2200" dirty="0" err="1"/>
              <a:t>tiếp</a:t>
            </a:r>
            <a:r>
              <a:rPr lang="en-US" sz="2200" dirty="0"/>
              <a:t> </a:t>
            </a:r>
            <a:r>
              <a:rPr lang="en-US" sz="2200" dirty="0" err="1"/>
              <a:t>nhau</a:t>
            </a:r>
            <a:r>
              <a:rPr lang="en-US" sz="2200" dirty="0"/>
              <a:t> </a:t>
            </a:r>
            <a:r>
              <a:rPr lang="en-US" sz="2200" dirty="0" err="1"/>
              <a:t>thì</a:t>
            </a:r>
            <a:r>
              <a:rPr lang="en-US" sz="2200" dirty="0"/>
              <a:t>:</a:t>
            </a:r>
          </a:p>
          <a:p>
            <a:r>
              <a:rPr lang="en-US" sz="2200" dirty="0"/>
              <a:t>T(n) = </a:t>
            </a:r>
            <a:r>
              <a:rPr lang="en-US" sz="2400" dirty="0"/>
              <a:t>O</a:t>
            </a:r>
            <a:r>
              <a:rPr lang="en-US" sz="2200" dirty="0"/>
              <a:t>(max{f(n), g(n)}).</a:t>
            </a:r>
          </a:p>
          <a:p>
            <a:r>
              <a:rPr lang="en-US" sz="2200" dirty="0"/>
              <a:t> </a:t>
            </a:r>
          </a:p>
          <a:p>
            <a:r>
              <a:rPr lang="en-US" sz="2200" dirty="0" err="1"/>
              <a:t>Ví</a:t>
            </a:r>
            <a:r>
              <a:rPr lang="en-US" sz="2200" dirty="0"/>
              <a:t> </a:t>
            </a:r>
            <a:r>
              <a:rPr lang="en-US" sz="2200" dirty="0" err="1"/>
              <a:t>dụ</a:t>
            </a:r>
            <a:r>
              <a:rPr lang="en-US" sz="2200" dirty="0"/>
              <a:t> : </a:t>
            </a:r>
          </a:p>
          <a:p>
            <a:r>
              <a:rPr lang="en-US" sz="2200" dirty="0"/>
              <a:t>T1(n) ∈ O(n</a:t>
            </a:r>
            <a:r>
              <a:rPr lang="en-US" sz="2200" baseline="30000" dirty="0"/>
              <a:t>5</a:t>
            </a:r>
            <a:r>
              <a:rPr lang="en-US" sz="2200" dirty="0"/>
              <a:t>)</a:t>
            </a:r>
          </a:p>
          <a:p>
            <a:r>
              <a:rPr lang="en-US" sz="2200" dirty="0"/>
              <a:t>T2(n) ∈ O(n</a:t>
            </a:r>
            <a:r>
              <a:rPr lang="en-US" sz="2200" baseline="30000" dirty="0"/>
              <a:t>3</a:t>
            </a:r>
            <a:r>
              <a:rPr lang="en-US" sz="2200" dirty="0"/>
              <a:t>)</a:t>
            </a:r>
          </a:p>
          <a:p>
            <a:r>
              <a:rPr lang="en-US" sz="2200" dirty="0"/>
              <a:t> </a:t>
            </a:r>
          </a:p>
          <a:p>
            <a:r>
              <a:rPr lang="en-US" sz="2200" dirty="0"/>
              <a:t>T(n) ∈ O(max{n</a:t>
            </a:r>
            <a:r>
              <a:rPr lang="en-US" sz="2200" baseline="30000" dirty="0"/>
              <a:t>5</a:t>
            </a:r>
            <a:r>
              <a:rPr lang="en-US" sz="2200" dirty="0"/>
              <a:t>,n</a:t>
            </a:r>
            <a:r>
              <a:rPr lang="en-US" sz="2200" baseline="30000" dirty="0"/>
              <a:t>2</a:t>
            </a:r>
            <a:r>
              <a:rPr lang="en-US" sz="2200" dirty="0"/>
              <a:t>})</a:t>
            </a:r>
          </a:p>
          <a:p>
            <a:pPr lvl="0"/>
            <a:r>
              <a:rPr lang="en-US" sz="2200" dirty="0"/>
              <a:t>T(n) = </a:t>
            </a:r>
            <a:r>
              <a:rPr lang="en-US" sz="2400" dirty="0"/>
              <a:t>O</a:t>
            </a:r>
            <a:r>
              <a:rPr lang="en-US" sz="2200" dirty="0"/>
              <a:t>(n</a:t>
            </a:r>
            <a:r>
              <a:rPr lang="en-US" sz="2200" baseline="30000" dirty="0"/>
              <a:t>5</a:t>
            </a:r>
            <a:r>
              <a:rPr lang="en-US" sz="2200" dirty="0"/>
              <a:t>)</a:t>
            </a:r>
          </a:p>
        </p:txBody>
      </p:sp>
      <p:sp>
        <p:nvSpPr>
          <p:cNvPr id="3" name="Rectangle 2">
            <a:extLst>
              <a:ext uri="{FF2B5EF4-FFF2-40B4-BE49-F238E27FC236}">
                <a16:creationId xmlns:a16="http://schemas.microsoft.com/office/drawing/2014/main" id="{B46D7EAB-FA00-C56D-0FF7-5C381074940C}"/>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C888F2-0867-7312-22AE-B2E90DCF3484}"/>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763A46F-1EFE-846D-961D-55479115DF01}"/>
              </a:ext>
            </a:extLst>
          </p:cNvPr>
          <p:cNvSpPr>
            <a:spLocks noGrp="1"/>
          </p:cNvSpPr>
          <p:nvPr>
            <p:ph type="title"/>
          </p:nvPr>
        </p:nvSpPr>
        <p:spPr/>
        <p:txBody>
          <a:bodyPr/>
          <a:lstStyle/>
          <a:p>
            <a:endParaRPr lang="en-US"/>
          </a:p>
        </p:txBody>
      </p:sp>
      <p:sp>
        <p:nvSpPr>
          <p:cNvPr id="8" name="object 3">
            <a:extLst>
              <a:ext uri="{FF2B5EF4-FFF2-40B4-BE49-F238E27FC236}">
                <a16:creationId xmlns:a16="http://schemas.microsoft.com/office/drawing/2014/main" id="{143FAB04-E0FA-C3C1-96FB-D4BBE50AD803}"/>
              </a:ext>
            </a:extLst>
          </p:cNvPr>
          <p:cNvSpPr txBox="1">
            <a:spLocks/>
          </p:cNvSpPr>
          <p:nvPr/>
        </p:nvSpPr>
        <p:spPr>
          <a:xfrm>
            <a:off x="544923" y="29374"/>
            <a:ext cx="8599058" cy="474489"/>
          </a:xfrm>
          <a:prstGeom prst="rect">
            <a:avLst/>
          </a:prstGeom>
        </p:spPr>
        <p:txBody>
          <a:bodyPr vert="horz" wrap="square" lIns="0" tIns="12700" rIns="0" bIns="0" rtlCol="0">
            <a:spAutoFit/>
          </a:bodyPr>
          <a:lstStyle>
            <a:lvl1pPr>
              <a:defRPr sz="2700" b="0" i="0" u="heavy">
                <a:solidFill>
                  <a:srgbClr val="4285F4"/>
                </a:solidFill>
                <a:latin typeface="Times New Roman"/>
                <a:ea typeface="+mj-ea"/>
                <a:cs typeface="Times New Roman"/>
              </a:defRPr>
            </a:lvl1pPr>
          </a:lstStyle>
          <a:p>
            <a:pPr marL="12700" algn="l">
              <a:spcBef>
                <a:spcPts val="100"/>
              </a:spcBef>
            </a:pPr>
            <a:r>
              <a:rPr lang="vi-VN" sz="3000" u="none" kern="0">
                <a:solidFill>
                  <a:srgbClr val="FFFFFF"/>
                </a:solidFill>
              </a:rPr>
              <a:t>4. </a:t>
            </a:r>
            <a:r>
              <a:rPr lang="en-US" sz="3000" u="none" kern="0" spc="-10">
                <a:solidFill>
                  <a:srgbClr val="FFFFFF"/>
                </a:solidFill>
              </a:rPr>
              <a:t>Ước  lượng độ phức tạp của thuật toán</a:t>
            </a:r>
            <a:endParaRPr lang="vi-VN" sz="3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fade">
                                      <p:cBhvr>
                                        <p:cTn id="17" dur="500"/>
                                        <p:tgtEl>
                                          <p:spTgt spid="18">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xEl>
                                              <p:pRg st="2" end="2"/>
                                            </p:txEl>
                                          </p:spTgt>
                                        </p:tgtEl>
                                        <p:attrNameLst>
                                          <p:attrName>style.visibility</p:attrName>
                                        </p:attrNameLst>
                                      </p:cBhvr>
                                      <p:to>
                                        <p:strVal val="visible"/>
                                      </p:to>
                                    </p:set>
                                    <p:animEffect transition="in" filter="fade">
                                      <p:cBhvr>
                                        <p:cTn id="20" dur="500"/>
                                        <p:tgtEl>
                                          <p:spTgt spid="1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Effect transition="in" filter="fade">
                                      <p:cBhvr>
                                        <p:cTn id="25" dur="500"/>
                                        <p:tgtEl>
                                          <p:spTgt spid="18">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xEl>
                                              <p:pRg st="5" end="5"/>
                                            </p:txEl>
                                          </p:spTgt>
                                        </p:tgtEl>
                                        <p:attrNameLst>
                                          <p:attrName>style.visibility</p:attrName>
                                        </p:attrNameLst>
                                      </p:cBhvr>
                                      <p:to>
                                        <p:strVal val="visible"/>
                                      </p:to>
                                    </p:set>
                                    <p:animEffect transition="in" filter="fade">
                                      <p:cBhvr>
                                        <p:cTn id="28" dur="500"/>
                                        <p:tgtEl>
                                          <p:spTgt spid="18">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animEffect transition="in" filter="fade">
                                      <p:cBhvr>
                                        <p:cTn id="31" dur="500"/>
                                        <p:tgtEl>
                                          <p:spTgt spid="18">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xEl>
                                              <p:pRg st="7" end="7"/>
                                            </p:txEl>
                                          </p:spTgt>
                                        </p:tgtEl>
                                        <p:attrNameLst>
                                          <p:attrName>style.visibility</p:attrName>
                                        </p:attrNameLst>
                                      </p:cBhvr>
                                      <p:to>
                                        <p:strVal val="visible"/>
                                      </p:to>
                                    </p:set>
                                    <p:animEffect transition="in" filter="fade">
                                      <p:cBhvr>
                                        <p:cTn id="34" dur="500"/>
                                        <p:tgtEl>
                                          <p:spTgt spid="18">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xEl>
                                              <p:pRg st="8" end="8"/>
                                            </p:txEl>
                                          </p:spTgt>
                                        </p:tgtEl>
                                        <p:attrNameLst>
                                          <p:attrName>style.visibility</p:attrName>
                                        </p:attrNameLst>
                                      </p:cBhvr>
                                      <p:to>
                                        <p:strVal val="visible"/>
                                      </p:to>
                                    </p:set>
                                    <p:animEffect transition="in" filter="fade">
                                      <p:cBhvr>
                                        <p:cTn id="37" dur="500"/>
                                        <p:tgtEl>
                                          <p:spTgt spid="18">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xEl>
                                              <p:pRg st="9" end="9"/>
                                            </p:txEl>
                                          </p:spTgt>
                                        </p:tgtEl>
                                        <p:attrNameLst>
                                          <p:attrName>style.visibility</p:attrName>
                                        </p:attrNameLst>
                                      </p:cBhvr>
                                      <p:to>
                                        <p:strVal val="visible"/>
                                      </p:to>
                                    </p:set>
                                    <p:animEffect transition="in" filter="fade">
                                      <p:cBhvr>
                                        <p:cTn id="40" dur="500"/>
                                        <p:tgtEl>
                                          <p:spTgt spid="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44923" y="66055"/>
            <a:ext cx="1367155" cy="513080"/>
          </a:xfrm>
          <a:prstGeom prst="rect">
            <a:avLst/>
          </a:prstGeom>
        </p:spPr>
        <p:txBody>
          <a:bodyPr vert="horz" wrap="square" lIns="0" tIns="12700" rIns="0" bIns="0" rtlCol="0">
            <a:spAutoFit/>
          </a:bodyPr>
          <a:lstStyle/>
          <a:p>
            <a:pPr marL="12700">
              <a:lnSpc>
                <a:spcPct val="100000"/>
              </a:lnSpc>
              <a:spcBef>
                <a:spcPts val="100"/>
              </a:spcBef>
            </a:pPr>
            <a:r>
              <a:rPr lang="en-US" sz="3200" u="none" spc="-5" dirty="0" err="1">
                <a:solidFill>
                  <a:srgbClr val="FFFFFF"/>
                </a:solidFill>
              </a:rPr>
              <a:t>Mục</a:t>
            </a:r>
            <a:r>
              <a:rPr lang="en-US" sz="3200" u="none" spc="-90" dirty="0">
                <a:solidFill>
                  <a:srgbClr val="FFFFFF"/>
                </a:solidFill>
              </a:rPr>
              <a:t> </a:t>
            </a:r>
            <a:r>
              <a:rPr lang="en-US" sz="3200" u="none" spc="-5" dirty="0" err="1">
                <a:solidFill>
                  <a:srgbClr val="FFFFFF"/>
                </a:solidFill>
              </a:rPr>
              <a:t>lục</a:t>
            </a:r>
            <a:endParaRPr lang="en-US" sz="3200" dirty="0"/>
          </a:p>
        </p:txBody>
      </p:sp>
      <p:sp>
        <p:nvSpPr>
          <p:cNvPr id="5" name="object 5"/>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6" name="object 6"/>
          <p:cNvSpPr txBox="1"/>
          <p:nvPr/>
        </p:nvSpPr>
        <p:spPr>
          <a:xfrm>
            <a:off x="8877122" y="4866690"/>
            <a:ext cx="147955" cy="174625"/>
          </a:xfrm>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lang="en-US" sz="1000" spc="-5" smtClean="0">
                <a:solidFill>
                  <a:srgbClr val="FFFFFF"/>
                </a:solidFill>
                <a:latin typeface="Roboto"/>
                <a:cs typeface="Roboto"/>
              </a:rPr>
              <a:t>2</a:t>
            </a:fld>
            <a:endParaRPr lang="en-US" sz="1000">
              <a:latin typeface="Roboto"/>
              <a:cs typeface="Roboto"/>
            </a:endParaRPr>
          </a:p>
        </p:txBody>
      </p:sp>
      <p:sp>
        <p:nvSpPr>
          <p:cNvPr id="4" name="object 4"/>
          <p:cNvSpPr txBox="1"/>
          <p:nvPr/>
        </p:nvSpPr>
        <p:spPr>
          <a:xfrm>
            <a:off x="544923" y="1538228"/>
            <a:ext cx="7684677" cy="2931572"/>
          </a:xfrm>
          <a:prstGeom prst="rect">
            <a:avLst/>
          </a:prstGeom>
        </p:spPr>
        <p:txBody>
          <a:bodyPr vert="horz" wrap="square" lIns="0" tIns="12700" rIns="0" bIns="0" rtlCol="0">
            <a:spAutoFit/>
          </a:bodyPr>
          <a:lstStyle/>
          <a:p>
            <a:pPr marL="469900" indent="-457200">
              <a:lnSpc>
                <a:spcPct val="100000"/>
              </a:lnSpc>
              <a:spcBef>
                <a:spcPts val="100"/>
              </a:spcBef>
              <a:buFont typeface="+mj-lt"/>
              <a:buAutoNum type="arabicPeriod"/>
              <a:tabLst>
                <a:tab pos="292100" algn="l"/>
              </a:tabLst>
            </a:pPr>
            <a:r>
              <a:rPr lang="en-US" sz="2200" spc="-5" dirty="0" err="1">
                <a:latin typeface="Times New Roman" panose="02020603050405020304" pitchFamily="18" charset="0"/>
                <a:cs typeface="Times New Roman" panose="02020603050405020304" pitchFamily="18" charset="0"/>
              </a:rPr>
              <a:t>Khái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niệm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về</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phân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tích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thuật</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toán</a:t>
            </a:r>
            <a:r>
              <a:rPr lang="en-US" sz="2200" spc="-5" dirty="0">
                <a:latin typeface="Times New Roman" panose="02020603050405020304" pitchFamily="18" charset="0"/>
                <a:cs typeface="Times New Roman" panose="02020603050405020304" pitchFamily="18" charset="0"/>
              </a:rPr>
              <a:t>.</a:t>
            </a:r>
          </a:p>
          <a:p>
            <a:pPr marL="469900" indent="-457200">
              <a:lnSpc>
                <a:spcPct val="100000"/>
              </a:lnSpc>
              <a:spcBef>
                <a:spcPts val="100"/>
              </a:spcBef>
              <a:buFont typeface="+mj-lt"/>
              <a:buAutoNum type="arabicPeriod"/>
              <a:tabLst>
                <a:tab pos="292100" algn="l"/>
              </a:tabLst>
            </a:pPr>
            <a:r>
              <a:rPr lang="en-US" sz="2200" spc="-5" dirty="0" err="1">
                <a:latin typeface="Times New Roman" panose="02020603050405020304" pitchFamily="18" charset="0"/>
                <a:cs typeface="Times New Roman" panose="02020603050405020304" pitchFamily="18" charset="0"/>
              </a:rPr>
              <a:t>Sự</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cần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thiết</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của</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phân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tích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thuật</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toán</a:t>
            </a:r>
            <a:r>
              <a:rPr lang="en-US" sz="2200" spc="-5" dirty="0">
                <a:latin typeface="Times New Roman" panose="02020603050405020304" pitchFamily="18" charset="0"/>
                <a:cs typeface="Times New Roman" panose="02020603050405020304" pitchFamily="18" charset="0"/>
              </a:rPr>
              <a:t>.</a:t>
            </a:r>
          </a:p>
          <a:p>
            <a:pPr marL="469900" indent="-457200">
              <a:lnSpc>
                <a:spcPct val="100000"/>
              </a:lnSpc>
              <a:spcBef>
                <a:spcPts val="100"/>
              </a:spcBef>
              <a:buFont typeface="+mj-lt"/>
              <a:buAutoNum type="arabicPeriod"/>
              <a:tabLst>
                <a:tab pos="292100" algn="l"/>
              </a:tabLst>
            </a:pP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a:t>
            </a:r>
          </a:p>
          <a:p>
            <a:pPr marL="812800" lvl="1" indent="-342900">
              <a:spcBef>
                <a:spcPts val="100"/>
              </a:spcBef>
              <a:buFont typeface="+mj-lt"/>
              <a:buAutoNum type="arabicPeriod"/>
              <a:tabLst>
                <a:tab pos="292100" algn="l"/>
              </a:tabLst>
            </a:pPr>
            <a:r>
              <a:rPr lang="en-US" dirty="0">
                <a:latin typeface="Times New Roman" panose="02020603050405020304" pitchFamily="18" charset="0"/>
                <a:cs typeface="Times New Roman" panose="02020603050405020304" pitchFamily="18" charset="0"/>
              </a:rPr>
              <a:t>3.1.Phân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(Empirical metrics).</a:t>
            </a:r>
          </a:p>
          <a:p>
            <a:pPr marL="812800" lvl="1" indent="-342900">
              <a:spcBef>
                <a:spcPts val="100"/>
              </a:spcBef>
              <a:buFont typeface="+mj-lt"/>
              <a:buAutoNum type="arabicPeriod"/>
              <a:tabLst>
                <a:tab pos="292100" algn="l"/>
              </a:tabLst>
            </a:pPr>
            <a:r>
              <a:rPr lang="en-US" dirty="0">
                <a:latin typeface="Times New Roman" panose="02020603050405020304" pitchFamily="18" charset="0"/>
                <a:cs typeface="Times New Roman" panose="02020603050405020304" pitchFamily="18" charset="0"/>
              </a:rPr>
              <a:t>3.2.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a:t>
            </a:r>
          </a:p>
          <a:p>
            <a:pPr marL="469900" indent="-457200">
              <a:lnSpc>
                <a:spcPct val="100000"/>
              </a:lnSpc>
              <a:spcBef>
                <a:spcPts val="100"/>
              </a:spcBef>
              <a:buFont typeface="+mj-lt"/>
              <a:buAutoNum type="arabicPeriod"/>
              <a:tabLst>
                <a:tab pos="292100" algn="l"/>
              </a:tabLst>
            </a:pP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tạp</a:t>
            </a:r>
            <a:r>
              <a:rPr lang="en-US" sz="2200" dirty="0">
                <a:latin typeface="Times New Roman" panose="02020603050405020304" pitchFamily="18" charset="0"/>
                <a:cs typeface="Times New Roman" panose="02020603050405020304" pitchFamily="18" charset="0"/>
              </a:rPr>
              <a:t>.</a:t>
            </a:r>
          </a:p>
          <a:p>
            <a:pPr marL="12700">
              <a:lnSpc>
                <a:spcPct val="100000"/>
              </a:lnSpc>
              <a:spcBef>
                <a:spcPts val="100"/>
              </a:spcBef>
              <a:tabLst>
                <a:tab pos="292100" algn="l"/>
              </a:tabLst>
            </a:pPr>
            <a:endParaRPr lang="en-US" sz="2200" spc="-5" dirty="0">
              <a:latin typeface="Times New Roman" panose="02020603050405020304" pitchFamily="18" charset="0"/>
              <a:cs typeface="Times New Roman" panose="02020603050405020304" pitchFamily="18" charset="0"/>
            </a:endParaRPr>
          </a:p>
          <a:p>
            <a:pPr marL="12065">
              <a:lnSpc>
                <a:spcPct val="100000"/>
              </a:lnSpc>
              <a:spcBef>
                <a:spcPts val="2010"/>
              </a:spcBef>
              <a:tabLst>
                <a:tab pos="287655" algn="l"/>
              </a:tabLst>
            </a:pPr>
            <a:endParaRPr lang="vi-VN" sz="2200" dirty="0">
              <a:latin typeface="Times New Roman"/>
              <a:cs typeface="Times New Roman"/>
            </a:endParaRPr>
          </a:p>
        </p:txBody>
      </p:sp>
      <p:sp>
        <p:nvSpPr>
          <p:cNvPr id="7" name="Rectangle 6">
            <a:extLst>
              <a:ext uri="{FF2B5EF4-FFF2-40B4-BE49-F238E27FC236}">
                <a16:creationId xmlns:a16="http://schemas.microsoft.com/office/drawing/2014/main" id="{2620C693-3DA4-C2E6-BFB9-2664715C53F1}"/>
              </a:ext>
            </a:extLst>
          </p:cNvPr>
          <p:cNvSpPr/>
          <p:nvPr/>
        </p:nvSpPr>
        <p:spPr>
          <a:xfrm>
            <a:off x="-3104" y="4798059"/>
            <a:ext cx="9144000" cy="34544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E7295F9-F17E-6F87-937A-93AB59D689C3}"/>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44923" y="882347"/>
            <a:ext cx="8140700" cy="351378"/>
          </a:xfrm>
          <a:prstGeom prst="rect">
            <a:avLst/>
          </a:prstGeom>
        </p:spPr>
        <p:txBody>
          <a:bodyPr vert="horz" wrap="square" lIns="0" tIns="12700" rIns="0" bIns="0" rtlCol="0">
            <a:spAutoFit/>
          </a:bodyPr>
          <a:lstStyle/>
          <a:p>
            <a:pPr marL="12700">
              <a:lnSpc>
                <a:spcPct val="100000"/>
              </a:lnSpc>
              <a:spcBef>
                <a:spcPts val="100"/>
              </a:spcBef>
            </a:pPr>
            <a:r>
              <a:rPr sz="2200" b="1" dirty="0">
                <a:latin typeface="Times New Roman"/>
                <a:cs typeface="Times New Roman"/>
              </a:rPr>
              <a:t>4. </a:t>
            </a:r>
            <a:r>
              <a:rPr sz="2200" b="1" spc="-5" dirty="0">
                <a:latin typeface="Times New Roman"/>
                <a:cs typeface="Times New Roman"/>
              </a:rPr>
              <a:t>Quy </a:t>
            </a:r>
            <a:r>
              <a:rPr sz="2200" b="1" dirty="0" err="1">
                <a:latin typeface="Times New Roman"/>
                <a:cs typeface="Times New Roman"/>
              </a:rPr>
              <a:t>tắc</a:t>
            </a:r>
            <a:r>
              <a:rPr sz="2200" b="1" spc="-5" dirty="0">
                <a:latin typeface="Times New Roman"/>
                <a:cs typeface="Times New Roman"/>
              </a:rPr>
              <a:t> </a:t>
            </a:r>
            <a:r>
              <a:rPr sz="2200" b="1" spc="-5" dirty="0" err="1">
                <a:latin typeface="Times New Roman"/>
                <a:cs typeface="Times New Roman"/>
              </a:rPr>
              <a:t>nhân</a:t>
            </a:r>
            <a:r>
              <a:rPr sz="2200" b="1" spc="-5" dirty="0">
                <a:latin typeface="Times New Roman"/>
                <a:cs typeface="Times New Roman"/>
              </a:rPr>
              <a:t>:</a:t>
            </a:r>
            <a:endParaRPr sz="2200" dirty="0">
              <a:latin typeface="Times New Roman"/>
              <a:cs typeface="Times New Roman"/>
            </a:endParaRPr>
          </a:p>
        </p:txBody>
      </p:sp>
      <p:sp>
        <p:nvSpPr>
          <p:cNvPr id="12" name="object 3">
            <a:extLst>
              <a:ext uri="{FF2B5EF4-FFF2-40B4-BE49-F238E27FC236}">
                <a16:creationId xmlns:a16="http://schemas.microsoft.com/office/drawing/2014/main" id="{36B2EEAA-944E-8D76-F185-22D82E35E057}"/>
              </a:ext>
            </a:extLst>
          </p:cNvPr>
          <p:cNvSpPr txBox="1"/>
          <p:nvPr/>
        </p:nvSpPr>
        <p:spPr>
          <a:xfrm>
            <a:off x="544923" y="1352550"/>
            <a:ext cx="7837077" cy="3059812"/>
          </a:xfrm>
          <a:prstGeom prst="rect">
            <a:avLst/>
          </a:prstGeom>
        </p:spPr>
        <p:txBody>
          <a:bodyPr vert="horz" wrap="square" lIns="0" tIns="12700" rIns="0" bIns="0" rtlCol="0">
            <a:spAutoFit/>
          </a:bodyPr>
          <a:lstStyle/>
          <a:p>
            <a:r>
              <a:rPr lang="en-US" sz="2200" dirty="0"/>
              <a:t>T1(n) = O(f(n)) </a:t>
            </a:r>
            <a:r>
              <a:rPr lang="en-US" sz="2200" dirty="0" err="1"/>
              <a:t>và</a:t>
            </a:r>
            <a:r>
              <a:rPr lang="en-US" sz="2200" dirty="0"/>
              <a:t> T2(n) = O(g(n))</a:t>
            </a:r>
          </a:p>
          <a:p>
            <a:endParaRPr lang="en-US" sz="2200" dirty="0"/>
          </a:p>
          <a:p>
            <a:r>
              <a:rPr lang="en-US" sz="2200" dirty="0"/>
              <a:t> </a:t>
            </a:r>
            <a:r>
              <a:rPr lang="en-US" sz="2200" dirty="0" err="1"/>
              <a:t>Thời</a:t>
            </a:r>
            <a:r>
              <a:rPr lang="en-US" sz="2200" dirty="0"/>
              <a:t> </a:t>
            </a:r>
            <a:r>
              <a:rPr lang="en-US" sz="2200" dirty="0" err="1"/>
              <a:t>gian</a:t>
            </a:r>
            <a:r>
              <a:rPr lang="en-US" sz="2200" dirty="0"/>
              <a:t> </a:t>
            </a:r>
            <a:r>
              <a:rPr lang="en-US" sz="2200" dirty="0" err="1"/>
              <a:t>thực</a:t>
            </a:r>
            <a:r>
              <a:rPr lang="en-US" sz="2200" dirty="0"/>
              <a:t> </a:t>
            </a:r>
            <a:r>
              <a:rPr lang="en-US" sz="2200" dirty="0" err="1"/>
              <a:t>hiện</a:t>
            </a:r>
            <a:r>
              <a:rPr lang="en-US" sz="2200" dirty="0"/>
              <a:t> </a:t>
            </a:r>
            <a:r>
              <a:rPr lang="en-US" sz="2200" dirty="0" err="1"/>
              <a:t>của</a:t>
            </a:r>
            <a:r>
              <a:rPr lang="en-US" sz="2200" dirty="0"/>
              <a:t> 2 </a:t>
            </a:r>
            <a:r>
              <a:rPr lang="en-US" sz="2200" dirty="0" err="1"/>
              <a:t>đoạn</a:t>
            </a:r>
            <a:r>
              <a:rPr lang="en-US" sz="2200" dirty="0"/>
              <a:t> </a:t>
            </a:r>
            <a:r>
              <a:rPr lang="en-US" sz="2200" dirty="0" err="1"/>
              <a:t>chương</a:t>
            </a:r>
            <a:r>
              <a:rPr lang="en-US" sz="2200" dirty="0"/>
              <a:t> </a:t>
            </a:r>
            <a:r>
              <a:rPr lang="en-US" sz="2200" dirty="0" err="1"/>
              <a:t>trình</a:t>
            </a:r>
            <a:r>
              <a:rPr lang="en-US" sz="2200" dirty="0"/>
              <a:t> P1 </a:t>
            </a:r>
            <a:r>
              <a:rPr lang="en-US" sz="2200" dirty="0" err="1"/>
              <a:t>và</a:t>
            </a:r>
            <a:r>
              <a:rPr lang="en-US" sz="2200" dirty="0"/>
              <a:t> P2 </a:t>
            </a:r>
            <a:r>
              <a:rPr lang="en-US" sz="2200" dirty="0" err="1"/>
              <a:t>lồng</a:t>
            </a:r>
            <a:r>
              <a:rPr lang="en-US" sz="2200" dirty="0"/>
              <a:t> </a:t>
            </a:r>
            <a:r>
              <a:rPr lang="en-US" sz="2200" dirty="0" err="1"/>
              <a:t>nhau</a:t>
            </a:r>
            <a:r>
              <a:rPr lang="en-US" sz="2200" dirty="0"/>
              <a:t>:</a:t>
            </a:r>
          </a:p>
          <a:p>
            <a:r>
              <a:rPr lang="en-US" sz="2200" dirty="0"/>
              <a:t>		T(n) = O(f(n) * g(n))</a:t>
            </a:r>
            <a:endParaRPr lang="vi-VN" sz="2200" dirty="0"/>
          </a:p>
          <a:p>
            <a:endParaRPr lang="en-US" sz="2200" dirty="0"/>
          </a:p>
          <a:p>
            <a:r>
              <a:rPr lang="en-US" sz="2200" dirty="0" err="1"/>
              <a:t>Ví</a:t>
            </a:r>
            <a:r>
              <a:rPr lang="en-US" sz="2200" dirty="0"/>
              <a:t> </a:t>
            </a:r>
            <a:r>
              <a:rPr lang="en-US" sz="2200" dirty="0" err="1"/>
              <a:t>dụ</a:t>
            </a:r>
            <a:r>
              <a:rPr lang="en-US" sz="2200" dirty="0"/>
              <a:t>:</a:t>
            </a:r>
          </a:p>
          <a:p>
            <a:r>
              <a:rPr lang="en-US" sz="2200" dirty="0"/>
              <a:t>T1(n) = O(n</a:t>
            </a:r>
            <a:r>
              <a:rPr lang="en-US" sz="2200" baseline="30000" dirty="0"/>
              <a:t>2 </a:t>
            </a:r>
            <a:r>
              <a:rPr lang="en-US" sz="2200" dirty="0"/>
              <a:t>+ 1)</a:t>
            </a:r>
          </a:p>
          <a:p>
            <a:r>
              <a:rPr lang="en-US" sz="2200" dirty="0"/>
              <a:t>T2(n) = O(n</a:t>
            </a:r>
            <a:r>
              <a:rPr lang="en-US" sz="2200" baseline="30000" dirty="0"/>
              <a:t>3</a:t>
            </a:r>
            <a:r>
              <a:rPr lang="en-US" sz="2200" dirty="0"/>
              <a:t> + 2)</a:t>
            </a:r>
          </a:p>
          <a:p>
            <a:r>
              <a:rPr lang="en-US" sz="2200" dirty="0"/>
              <a:t>T(n) = O((n</a:t>
            </a:r>
            <a:r>
              <a:rPr lang="en-US" sz="2200" baseline="30000" dirty="0"/>
              <a:t>2</a:t>
            </a:r>
            <a:r>
              <a:rPr lang="en-US" sz="2200" dirty="0"/>
              <a:t> + 1) * (n</a:t>
            </a:r>
            <a:r>
              <a:rPr lang="en-US" sz="2200" baseline="30000" dirty="0"/>
              <a:t>3</a:t>
            </a:r>
            <a:r>
              <a:rPr lang="en-US" sz="2200" dirty="0"/>
              <a:t> + 2)) = O(n</a:t>
            </a:r>
            <a:r>
              <a:rPr lang="en-US" sz="2200" baseline="30000" dirty="0"/>
              <a:t>5</a:t>
            </a:r>
            <a:r>
              <a:rPr lang="en-US" sz="2200" dirty="0"/>
              <a:t> + 2n</a:t>
            </a:r>
            <a:r>
              <a:rPr lang="en-US" sz="2200" baseline="30000" dirty="0"/>
              <a:t>2</a:t>
            </a:r>
            <a:r>
              <a:rPr lang="en-US" sz="2200" dirty="0"/>
              <a:t> + n</a:t>
            </a:r>
            <a:r>
              <a:rPr lang="en-US" sz="2200" baseline="30000" dirty="0"/>
              <a:t>3</a:t>
            </a:r>
            <a:r>
              <a:rPr lang="en-US" sz="2200" dirty="0"/>
              <a:t> + 2) = O(n</a:t>
            </a:r>
            <a:r>
              <a:rPr lang="en-US" sz="2200" baseline="30000" dirty="0"/>
              <a:t>5</a:t>
            </a:r>
            <a:r>
              <a:rPr lang="en-US" sz="2200" dirty="0"/>
              <a:t>)</a:t>
            </a:r>
          </a:p>
        </p:txBody>
      </p:sp>
      <p:sp>
        <p:nvSpPr>
          <p:cNvPr id="16" name="object 5">
            <a:extLst>
              <a:ext uri="{FF2B5EF4-FFF2-40B4-BE49-F238E27FC236}">
                <a16:creationId xmlns:a16="http://schemas.microsoft.com/office/drawing/2014/main" id="{D02430DA-7E09-614B-831B-59D33D74B967}"/>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3" name="Rectangle 2">
            <a:extLst>
              <a:ext uri="{FF2B5EF4-FFF2-40B4-BE49-F238E27FC236}">
                <a16:creationId xmlns:a16="http://schemas.microsoft.com/office/drawing/2014/main" id="{6A3082CB-0C35-E9D8-CC86-55F137C33E7C}"/>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5471356-635A-4288-7D62-7B706D2639D3}"/>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A3D3FD7-76ED-4CA0-DE86-BD2BEE5860BB}"/>
              </a:ext>
            </a:extLst>
          </p:cNvPr>
          <p:cNvSpPr>
            <a:spLocks noGrp="1"/>
          </p:cNvSpPr>
          <p:nvPr>
            <p:ph type="title"/>
          </p:nvPr>
        </p:nvSpPr>
        <p:spPr/>
        <p:txBody>
          <a:bodyPr/>
          <a:lstStyle/>
          <a:p>
            <a:endParaRPr lang="en-US"/>
          </a:p>
        </p:txBody>
      </p:sp>
      <p:sp>
        <p:nvSpPr>
          <p:cNvPr id="8" name="object 3">
            <a:extLst>
              <a:ext uri="{FF2B5EF4-FFF2-40B4-BE49-F238E27FC236}">
                <a16:creationId xmlns:a16="http://schemas.microsoft.com/office/drawing/2014/main" id="{C24C7169-0592-CB6B-97E4-D45F7DBEA76F}"/>
              </a:ext>
            </a:extLst>
          </p:cNvPr>
          <p:cNvSpPr txBox="1">
            <a:spLocks/>
          </p:cNvSpPr>
          <p:nvPr/>
        </p:nvSpPr>
        <p:spPr>
          <a:xfrm>
            <a:off x="544923" y="29374"/>
            <a:ext cx="8599058" cy="474489"/>
          </a:xfrm>
          <a:prstGeom prst="rect">
            <a:avLst/>
          </a:prstGeom>
        </p:spPr>
        <p:txBody>
          <a:bodyPr vert="horz" wrap="square" lIns="0" tIns="12700" rIns="0" bIns="0" rtlCol="0">
            <a:spAutoFit/>
          </a:bodyPr>
          <a:lstStyle>
            <a:lvl1pPr>
              <a:defRPr sz="2700" b="0" i="0" u="heavy">
                <a:solidFill>
                  <a:srgbClr val="4285F4"/>
                </a:solidFill>
                <a:latin typeface="Times New Roman"/>
                <a:ea typeface="+mj-ea"/>
                <a:cs typeface="Times New Roman"/>
              </a:defRPr>
            </a:lvl1pPr>
          </a:lstStyle>
          <a:p>
            <a:pPr marL="12700" algn="l">
              <a:spcBef>
                <a:spcPts val="100"/>
              </a:spcBef>
            </a:pPr>
            <a:r>
              <a:rPr lang="vi-VN" sz="3000" u="none" kern="0">
                <a:solidFill>
                  <a:srgbClr val="FFFFFF"/>
                </a:solidFill>
              </a:rPr>
              <a:t>4. </a:t>
            </a:r>
            <a:r>
              <a:rPr lang="en-US" sz="3000" u="none" kern="0" spc="-10">
                <a:solidFill>
                  <a:srgbClr val="FFFFFF"/>
                </a:solidFill>
              </a:rPr>
              <a:t>Ước  lượng độ phức tạp của thuật toán</a:t>
            </a:r>
            <a:endParaRPr lang="vi-VN" sz="3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xEl>
                                              <p:pRg st="3" end="3"/>
                                            </p:txEl>
                                          </p:spTgt>
                                        </p:tgtEl>
                                        <p:attrNameLst>
                                          <p:attrName>style.visibility</p:attrName>
                                        </p:attrNameLst>
                                      </p:cBhvr>
                                      <p:to>
                                        <p:strVal val="visible"/>
                                      </p:to>
                                    </p:set>
                                    <p:animEffect transition="in" filter="fade">
                                      <p:cBhvr>
                                        <p:cTn id="14" dur="500"/>
                                        <p:tgtEl>
                                          <p:spTgt spid="12">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animEffect transition="in" filter="fade">
                                      <p:cBhvr>
                                        <p:cTn id="19" dur="500"/>
                                        <p:tgtEl>
                                          <p:spTgt spid="1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fade">
                                      <p:cBhvr>
                                        <p:cTn id="22" dur="500"/>
                                        <p:tgtEl>
                                          <p:spTgt spid="1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xEl>
                                              <p:pRg st="7" end="7"/>
                                            </p:txEl>
                                          </p:spTgt>
                                        </p:tgtEl>
                                        <p:attrNameLst>
                                          <p:attrName>style.visibility</p:attrName>
                                        </p:attrNameLst>
                                      </p:cBhvr>
                                      <p:to>
                                        <p:strVal val="visible"/>
                                      </p:to>
                                    </p:set>
                                    <p:animEffect transition="in" filter="fade">
                                      <p:cBhvr>
                                        <p:cTn id="25" dur="500"/>
                                        <p:tgtEl>
                                          <p:spTgt spid="12">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xEl>
                                              <p:pRg st="8" end="8"/>
                                            </p:txEl>
                                          </p:spTgt>
                                        </p:tgtEl>
                                        <p:attrNameLst>
                                          <p:attrName>style.visibility</p:attrName>
                                        </p:attrNameLst>
                                      </p:cBhvr>
                                      <p:to>
                                        <p:strVal val="visible"/>
                                      </p:to>
                                    </p:set>
                                    <p:animEffect transition="in" filter="fade">
                                      <p:cBhvr>
                                        <p:cTn id="28"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12" name="object 3">
            <a:extLst>
              <a:ext uri="{FF2B5EF4-FFF2-40B4-BE49-F238E27FC236}">
                <a16:creationId xmlns:a16="http://schemas.microsoft.com/office/drawing/2014/main" id="{36B2EEAA-944E-8D76-F185-22D82E35E057}"/>
              </a:ext>
            </a:extLst>
          </p:cNvPr>
          <p:cNvSpPr txBox="1"/>
          <p:nvPr/>
        </p:nvSpPr>
        <p:spPr>
          <a:xfrm>
            <a:off x="496432" y="880751"/>
            <a:ext cx="7837077" cy="2721258"/>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200" dirty="0" err="1">
                <a:latin typeface="Time New Roman"/>
              </a:rPr>
              <a:t>Cách</a:t>
            </a:r>
            <a:r>
              <a:rPr lang="en-US" sz="2200" dirty="0">
                <a:latin typeface="Time New Roman"/>
              </a:rPr>
              <a:t> </a:t>
            </a:r>
            <a:r>
              <a:rPr lang="en-US" sz="2200" dirty="0" err="1">
                <a:latin typeface="Time New Roman"/>
              </a:rPr>
              <a:t>lệnh</a:t>
            </a:r>
            <a:r>
              <a:rPr lang="en-US" sz="2200" dirty="0">
                <a:latin typeface="Time New Roman"/>
              </a:rPr>
              <a:t> </a:t>
            </a:r>
            <a:r>
              <a:rPr lang="en-US" sz="2200" dirty="0" err="1">
                <a:latin typeface="Time New Roman"/>
              </a:rPr>
              <a:t>gán</a:t>
            </a:r>
            <a:r>
              <a:rPr lang="en-US" sz="2200" dirty="0">
                <a:latin typeface="Time New Roman"/>
              </a:rPr>
              <a:t>, </a:t>
            </a:r>
            <a:r>
              <a:rPr lang="en-US" sz="2200" dirty="0" err="1">
                <a:latin typeface="Time New Roman"/>
              </a:rPr>
              <a:t>nhập</a:t>
            </a:r>
            <a:r>
              <a:rPr lang="en-US" sz="2200" dirty="0">
                <a:latin typeface="Time New Roman"/>
              </a:rPr>
              <a:t>, </a:t>
            </a:r>
            <a:r>
              <a:rPr lang="en-US" sz="2200" dirty="0" err="1">
                <a:latin typeface="Time New Roman"/>
              </a:rPr>
              <a:t>xuất</a:t>
            </a:r>
            <a:r>
              <a:rPr lang="en-US" sz="2200" dirty="0">
                <a:latin typeface="Time New Roman"/>
              </a:rPr>
              <a:t>, return: O(1)</a:t>
            </a:r>
          </a:p>
          <a:p>
            <a:pPr marL="342900" indent="-342900">
              <a:buFont typeface="Arial" panose="020B0604020202020204" pitchFamily="34" charset="0"/>
              <a:buChar char="•"/>
            </a:pPr>
            <a:r>
              <a:rPr lang="en-US" sz="2200" dirty="0" err="1">
                <a:latin typeface="Time New Roman"/>
              </a:rPr>
              <a:t>Một</a:t>
            </a:r>
            <a:r>
              <a:rPr lang="en-US" sz="2200" dirty="0">
                <a:latin typeface="Time New Roman"/>
              </a:rPr>
              <a:t> </a:t>
            </a:r>
            <a:r>
              <a:rPr lang="en-US" sz="2200" dirty="0" err="1">
                <a:latin typeface="Time New Roman"/>
              </a:rPr>
              <a:t>chuỗi</a:t>
            </a:r>
            <a:r>
              <a:rPr lang="en-US" sz="2200" dirty="0">
                <a:latin typeface="Time New Roman"/>
              </a:rPr>
              <a:t> </a:t>
            </a:r>
            <a:r>
              <a:rPr lang="en-US" sz="2200" dirty="0" err="1">
                <a:latin typeface="Time New Roman"/>
              </a:rPr>
              <a:t>tuần</a:t>
            </a:r>
            <a:r>
              <a:rPr lang="en-US" sz="2200" dirty="0">
                <a:latin typeface="Time New Roman"/>
              </a:rPr>
              <a:t> </a:t>
            </a:r>
            <a:r>
              <a:rPr lang="en-US" sz="2200" dirty="0" err="1">
                <a:latin typeface="Time New Roman"/>
              </a:rPr>
              <a:t>tự</a:t>
            </a:r>
            <a:r>
              <a:rPr lang="en-US" sz="2200" dirty="0">
                <a:latin typeface="Time New Roman"/>
              </a:rPr>
              <a:t> </a:t>
            </a:r>
            <a:r>
              <a:rPr lang="en-US" sz="2200" dirty="0" err="1">
                <a:latin typeface="Time New Roman"/>
              </a:rPr>
              <a:t>các</a:t>
            </a:r>
            <a:r>
              <a:rPr lang="en-US" sz="2200" dirty="0">
                <a:latin typeface="Time New Roman"/>
              </a:rPr>
              <a:t> </a:t>
            </a:r>
            <a:r>
              <a:rPr lang="en-US" sz="2200" dirty="0" err="1">
                <a:latin typeface="Time New Roman"/>
              </a:rPr>
              <a:t>lệnh</a:t>
            </a:r>
            <a:r>
              <a:rPr lang="en-US" sz="2200" dirty="0">
                <a:latin typeface="Time New Roman"/>
              </a:rPr>
              <a:t>:  Quy </a:t>
            </a:r>
            <a:r>
              <a:rPr lang="en-US" sz="2200" dirty="0" err="1">
                <a:latin typeface="Time New Roman"/>
              </a:rPr>
              <a:t>tắc</a:t>
            </a:r>
            <a:r>
              <a:rPr lang="en-US" sz="2200" dirty="0">
                <a:latin typeface="Time New Roman"/>
              </a:rPr>
              <a:t> </a:t>
            </a:r>
            <a:r>
              <a:rPr lang="en-US" sz="2200" dirty="0" err="1">
                <a:latin typeface="Time New Roman"/>
              </a:rPr>
              <a:t>cộng</a:t>
            </a:r>
            <a:endParaRPr lang="en-US" sz="2200" dirty="0">
              <a:latin typeface="Time New Roman"/>
            </a:endParaRPr>
          </a:p>
          <a:p>
            <a:pPr marL="342900" indent="-342900">
              <a:buFont typeface="Arial" panose="020B0604020202020204" pitchFamily="34" charset="0"/>
              <a:buChar char="•"/>
            </a:pPr>
            <a:r>
              <a:rPr lang="en-US" sz="2200" dirty="0" err="1">
                <a:latin typeface="Time New Roman"/>
              </a:rPr>
              <a:t>Cấu</a:t>
            </a:r>
            <a:r>
              <a:rPr lang="en-US" sz="2200" dirty="0">
                <a:latin typeface="Time New Roman"/>
              </a:rPr>
              <a:t> </a:t>
            </a:r>
            <a:r>
              <a:rPr lang="en-US" sz="2200" dirty="0" err="1">
                <a:latin typeface="Time New Roman"/>
              </a:rPr>
              <a:t>trúc</a:t>
            </a:r>
            <a:r>
              <a:rPr lang="en-US" sz="2200" dirty="0">
                <a:latin typeface="Time New Roman"/>
              </a:rPr>
              <a:t> IF: Max(</a:t>
            </a:r>
            <a:r>
              <a:rPr lang="en-US" sz="2200" dirty="0" err="1">
                <a:latin typeface="Time New Roman"/>
              </a:rPr>
              <a:t>đk</a:t>
            </a:r>
            <a:r>
              <a:rPr lang="en-US" sz="2200" dirty="0">
                <a:latin typeface="Time New Roman"/>
              </a:rPr>
              <a:t>, CV1, CV2)</a:t>
            </a:r>
          </a:p>
          <a:p>
            <a:pPr marL="342900" indent="-342900">
              <a:buFont typeface="Arial" panose="020B0604020202020204" pitchFamily="34" charset="0"/>
              <a:buChar char="•"/>
            </a:pPr>
            <a:r>
              <a:rPr lang="en-US" sz="2200" dirty="0" err="1">
                <a:latin typeface="Time New Roman"/>
              </a:rPr>
              <a:t>Cấu</a:t>
            </a:r>
            <a:r>
              <a:rPr lang="en-US" sz="2200" dirty="0">
                <a:latin typeface="Time New Roman"/>
              </a:rPr>
              <a:t>  </a:t>
            </a:r>
            <a:r>
              <a:rPr lang="en-US" sz="2200" dirty="0" err="1">
                <a:latin typeface="Time New Roman"/>
              </a:rPr>
              <a:t>trúc</a:t>
            </a:r>
            <a:r>
              <a:rPr lang="en-US" sz="2200" dirty="0">
                <a:latin typeface="Time New Roman"/>
              </a:rPr>
              <a:t> </a:t>
            </a:r>
            <a:r>
              <a:rPr lang="en-US" sz="2200" dirty="0" err="1">
                <a:latin typeface="Time New Roman"/>
              </a:rPr>
              <a:t>vòng</a:t>
            </a:r>
            <a:r>
              <a:rPr lang="en-US" sz="2200" dirty="0">
                <a:latin typeface="Time New Roman"/>
              </a:rPr>
              <a:t> </a:t>
            </a:r>
            <a:r>
              <a:rPr lang="en-US" sz="2200" dirty="0" err="1">
                <a:latin typeface="Time New Roman"/>
              </a:rPr>
              <a:t>lặp</a:t>
            </a:r>
            <a:r>
              <a:rPr lang="en-US" sz="2200" dirty="0">
                <a:latin typeface="Time New Roman"/>
              </a:rPr>
              <a:t> </a:t>
            </a:r>
            <a:r>
              <a:rPr lang="en-US" sz="2200" dirty="0" err="1">
                <a:latin typeface="Time New Roman"/>
              </a:rPr>
              <a:t>là</a:t>
            </a:r>
            <a:r>
              <a:rPr lang="en-US" sz="2200" dirty="0">
                <a:latin typeface="Time New Roman"/>
              </a:rPr>
              <a:t>  </a:t>
            </a:r>
            <a:r>
              <a:rPr lang="en-US" sz="2200" dirty="0" err="1">
                <a:latin typeface="Time New Roman"/>
              </a:rPr>
              <a:t>tổng</a:t>
            </a:r>
            <a:r>
              <a:rPr lang="en-US" sz="2200" dirty="0">
                <a:latin typeface="Time New Roman"/>
              </a:rPr>
              <a:t> (</a:t>
            </a:r>
            <a:r>
              <a:rPr lang="en-US" sz="2200" dirty="0" err="1">
                <a:latin typeface="Time New Roman"/>
              </a:rPr>
              <a:t>trên</a:t>
            </a:r>
            <a:r>
              <a:rPr lang="en-US" sz="2200" dirty="0">
                <a:latin typeface="Time New Roman"/>
              </a:rPr>
              <a:t> </a:t>
            </a:r>
            <a:r>
              <a:rPr lang="en-US" sz="2200" dirty="0" err="1">
                <a:latin typeface="Time New Roman"/>
              </a:rPr>
              <a:t>tất</a:t>
            </a:r>
            <a:r>
              <a:rPr lang="en-US" sz="2200" dirty="0">
                <a:latin typeface="Time New Roman"/>
              </a:rPr>
              <a:t> </a:t>
            </a:r>
            <a:r>
              <a:rPr lang="en-US" sz="2200" dirty="0" err="1">
                <a:latin typeface="Time New Roman"/>
              </a:rPr>
              <a:t>cả</a:t>
            </a:r>
            <a:r>
              <a:rPr lang="en-US" sz="2200" dirty="0">
                <a:latin typeface="Time New Roman"/>
              </a:rPr>
              <a:t> </a:t>
            </a:r>
            <a:r>
              <a:rPr lang="en-US" sz="2200" dirty="0" err="1">
                <a:latin typeface="Time New Roman"/>
              </a:rPr>
              <a:t>các</a:t>
            </a:r>
            <a:r>
              <a:rPr lang="en-US" sz="2200" dirty="0">
                <a:latin typeface="Time New Roman"/>
              </a:rPr>
              <a:t>  </a:t>
            </a:r>
            <a:r>
              <a:rPr lang="en-US" sz="2200" dirty="0" err="1">
                <a:latin typeface="Time New Roman"/>
              </a:rPr>
              <a:t>lần</a:t>
            </a:r>
            <a:r>
              <a:rPr lang="en-US" sz="2200" dirty="0">
                <a:latin typeface="Time New Roman"/>
              </a:rPr>
              <a:t> </a:t>
            </a:r>
            <a:r>
              <a:rPr lang="en-US" sz="2200" dirty="0" err="1">
                <a:latin typeface="Time New Roman"/>
              </a:rPr>
              <a:t>lặp</a:t>
            </a:r>
            <a:r>
              <a:rPr lang="en-US" sz="2200" dirty="0">
                <a:latin typeface="Time New Roman"/>
              </a:rPr>
              <a:t>) </a:t>
            </a:r>
            <a:r>
              <a:rPr lang="en-US" sz="2200" dirty="0" err="1">
                <a:latin typeface="Time New Roman"/>
              </a:rPr>
              <a:t>thời</a:t>
            </a:r>
            <a:r>
              <a:rPr lang="en-US" sz="2200" dirty="0">
                <a:latin typeface="Time New Roman"/>
              </a:rPr>
              <a:t>  </a:t>
            </a:r>
            <a:r>
              <a:rPr lang="en-US" sz="2200" dirty="0" err="1">
                <a:latin typeface="Time New Roman"/>
              </a:rPr>
              <a:t>gian</a:t>
            </a:r>
            <a:r>
              <a:rPr lang="en-US" sz="2200" dirty="0">
                <a:latin typeface="Time New Roman"/>
              </a:rPr>
              <a:t> </a:t>
            </a:r>
            <a:r>
              <a:rPr lang="en-US" sz="2200" dirty="0" err="1">
                <a:latin typeface="Time New Roman"/>
              </a:rPr>
              <a:t>thực</a:t>
            </a:r>
            <a:r>
              <a:rPr lang="en-US" sz="2200" dirty="0">
                <a:latin typeface="Time New Roman"/>
              </a:rPr>
              <a:t> </a:t>
            </a:r>
            <a:r>
              <a:rPr lang="en-US" sz="2200" dirty="0" err="1">
                <a:latin typeface="Time New Roman"/>
              </a:rPr>
              <a:t>hiện</a:t>
            </a:r>
            <a:r>
              <a:rPr lang="en-US" sz="2200" dirty="0">
                <a:latin typeface="Time New Roman"/>
              </a:rPr>
              <a:t> </a:t>
            </a:r>
            <a:r>
              <a:rPr lang="en-US" sz="2200" dirty="0" err="1">
                <a:latin typeface="Time New Roman"/>
              </a:rPr>
              <a:t>thân</a:t>
            </a:r>
            <a:r>
              <a:rPr lang="en-US" sz="2200" dirty="0">
                <a:latin typeface="Time New Roman"/>
              </a:rPr>
              <a:t> </a:t>
            </a:r>
            <a:r>
              <a:rPr lang="en-US" sz="2200" dirty="0" err="1">
                <a:latin typeface="Time New Roman"/>
              </a:rPr>
              <a:t>vòng</a:t>
            </a:r>
            <a:r>
              <a:rPr lang="en-US" sz="2200" dirty="0">
                <a:latin typeface="Time New Roman"/>
              </a:rPr>
              <a:t> </a:t>
            </a:r>
            <a:r>
              <a:rPr lang="en-US" sz="2200" dirty="0" err="1">
                <a:latin typeface="Time New Roman"/>
              </a:rPr>
              <a:t>lặp</a:t>
            </a:r>
            <a:r>
              <a:rPr lang="en-US" sz="2200" dirty="0">
                <a:latin typeface="Time New Roman"/>
              </a:rPr>
              <a:t>.</a:t>
            </a:r>
          </a:p>
          <a:p>
            <a:pPr marL="342900" indent="-342900">
              <a:buFont typeface="Arial" panose="020B0604020202020204" pitchFamily="34" charset="0"/>
              <a:buChar char="•"/>
            </a:pPr>
            <a:r>
              <a:rPr lang="en-US" sz="2200" dirty="0" err="1">
                <a:latin typeface="Time New Roman"/>
              </a:rPr>
              <a:t>Trình</a:t>
            </a:r>
            <a:r>
              <a:rPr lang="en-US" sz="2200" dirty="0">
                <a:latin typeface="Time New Roman"/>
              </a:rPr>
              <a:t> </a:t>
            </a:r>
            <a:r>
              <a:rPr lang="en-US" sz="2200" dirty="0" err="1">
                <a:latin typeface="Time New Roman"/>
              </a:rPr>
              <a:t>tự</a:t>
            </a:r>
            <a:r>
              <a:rPr lang="en-US" sz="2200" dirty="0">
                <a:latin typeface="Time New Roman"/>
              </a:rPr>
              <a:t> </a:t>
            </a:r>
            <a:r>
              <a:rPr lang="en-US" sz="2200" dirty="0" err="1">
                <a:latin typeface="Time New Roman"/>
              </a:rPr>
              <a:t>đánh</a:t>
            </a:r>
            <a:r>
              <a:rPr lang="en-US" sz="2200" dirty="0">
                <a:latin typeface="Time New Roman"/>
              </a:rPr>
              <a:t> </a:t>
            </a:r>
            <a:r>
              <a:rPr lang="en-US" sz="2200" dirty="0" err="1">
                <a:latin typeface="Time New Roman"/>
              </a:rPr>
              <a:t>giá</a:t>
            </a:r>
            <a:r>
              <a:rPr lang="en-US" sz="2200" dirty="0">
                <a:latin typeface="Time New Roman"/>
              </a:rPr>
              <a:t>:</a:t>
            </a:r>
          </a:p>
          <a:p>
            <a:pPr marL="800100" lvl="1" indent="-342900">
              <a:buFont typeface="Wingdings" panose="05000000000000000000" pitchFamily="2" charset="2"/>
              <a:buChar char="q"/>
            </a:pPr>
            <a:r>
              <a:rPr lang="en-US" sz="2200" dirty="0" err="1">
                <a:latin typeface="Time New Roman"/>
              </a:rPr>
              <a:t>Nối</a:t>
            </a:r>
            <a:r>
              <a:rPr lang="en-US" sz="2200" dirty="0">
                <a:latin typeface="Time New Roman"/>
              </a:rPr>
              <a:t> </a:t>
            </a:r>
            <a:r>
              <a:rPr lang="en-US" sz="2200" dirty="0" err="1">
                <a:latin typeface="Time New Roman"/>
              </a:rPr>
              <a:t>tiếp</a:t>
            </a:r>
            <a:r>
              <a:rPr lang="en-US" sz="2200" dirty="0">
                <a:latin typeface="Time New Roman"/>
              </a:rPr>
              <a:t>: </a:t>
            </a:r>
            <a:r>
              <a:rPr lang="en-US" sz="2200" dirty="0" err="1">
                <a:latin typeface="Time New Roman"/>
              </a:rPr>
              <a:t>Từ</a:t>
            </a:r>
            <a:r>
              <a:rPr lang="en-US" sz="2200" dirty="0">
                <a:latin typeface="Time New Roman"/>
              </a:rPr>
              <a:t>  </a:t>
            </a:r>
            <a:r>
              <a:rPr lang="en-US" sz="2200" dirty="0" err="1">
                <a:latin typeface="Time New Roman"/>
              </a:rPr>
              <a:t>trên</a:t>
            </a:r>
            <a:r>
              <a:rPr lang="en-US" sz="2200" dirty="0">
                <a:latin typeface="Time New Roman"/>
              </a:rPr>
              <a:t> </a:t>
            </a:r>
            <a:r>
              <a:rPr lang="en-US" sz="2200" dirty="0" err="1">
                <a:latin typeface="Time New Roman"/>
              </a:rPr>
              <a:t>xuống</a:t>
            </a:r>
            <a:endParaRPr lang="en-US" sz="2200" dirty="0">
              <a:latin typeface="Time New Roman"/>
            </a:endParaRPr>
          </a:p>
          <a:p>
            <a:pPr marL="800100" lvl="1" indent="-342900">
              <a:buFont typeface="Wingdings" panose="05000000000000000000" pitchFamily="2" charset="2"/>
              <a:buChar char="q"/>
            </a:pPr>
            <a:r>
              <a:rPr lang="en-US" sz="2200" dirty="0" err="1">
                <a:latin typeface="Time New Roman"/>
              </a:rPr>
              <a:t>Lồng</a:t>
            </a:r>
            <a:r>
              <a:rPr lang="en-US" sz="2200" dirty="0">
                <a:latin typeface="Time New Roman"/>
              </a:rPr>
              <a:t> </a:t>
            </a:r>
            <a:r>
              <a:rPr lang="en-US" sz="2200" dirty="0" err="1">
                <a:latin typeface="Time New Roman"/>
              </a:rPr>
              <a:t>nhau</a:t>
            </a:r>
            <a:r>
              <a:rPr lang="en-US" sz="2200" dirty="0">
                <a:latin typeface="Time New Roman"/>
              </a:rPr>
              <a:t>: </a:t>
            </a:r>
            <a:r>
              <a:rPr lang="en-US" sz="2200" dirty="0" err="1">
                <a:latin typeface="Time New Roman"/>
              </a:rPr>
              <a:t>từ</a:t>
            </a:r>
            <a:r>
              <a:rPr lang="en-US" sz="2200" dirty="0">
                <a:latin typeface="Time New Roman"/>
              </a:rPr>
              <a:t> </a:t>
            </a:r>
            <a:r>
              <a:rPr lang="en-US" sz="2200" dirty="0" err="1">
                <a:latin typeface="Time New Roman"/>
              </a:rPr>
              <a:t>trong</a:t>
            </a:r>
            <a:r>
              <a:rPr lang="en-US" sz="2200" dirty="0">
                <a:latin typeface="Time New Roman"/>
              </a:rPr>
              <a:t> </a:t>
            </a:r>
            <a:r>
              <a:rPr lang="en-US" sz="2200" dirty="0" err="1">
                <a:latin typeface="Time New Roman"/>
              </a:rPr>
              <a:t>ra</a:t>
            </a:r>
            <a:endParaRPr lang="en-US" sz="2200" dirty="0">
              <a:latin typeface="Time New Roman"/>
            </a:endParaRPr>
          </a:p>
        </p:txBody>
      </p:sp>
      <p:sp>
        <p:nvSpPr>
          <p:cNvPr id="16" name="object 5">
            <a:extLst>
              <a:ext uri="{FF2B5EF4-FFF2-40B4-BE49-F238E27FC236}">
                <a16:creationId xmlns:a16="http://schemas.microsoft.com/office/drawing/2014/main" id="{D02430DA-7E09-614B-831B-59D33D74B967}"/>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3" name="Rectangle 2">
            <a:extLst>
              <a:ext uri="{FF2B5EF4-FFF2-40B4-BE49-F238E27FC236}">
                <a16:creationId xmlns:a16="http://schemas.microsoft.com/office/drawing/2014/main" id="{6A3082CB-0C35-E9D8-CC86-55F137C33E7C}"/>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5471356-635A-4288-7D62-7B706D2639D3}"/>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A3D3FD7-76ED-4CA0-DE86-BD2BEE5860BB}"/>
              </a:ext>
            </a:extLst>
          </p:cNvPr>
          <p:cNvSpPr>
            <a:spLocks noGrp="1"/>
          </p:cNvSpPr>
          <p:nvPr>
            <p:ph type="title"/>
          </p:nvPr>
        </p:nvSpPr>
        <p:spPr/>
        <p:txBody>
          <a:bodyPr/>
          <a:lstStyle/>
          <a:p>
            <a:endParaRPr lang="en-US"/>
          </a:p>
        </p:txBody>
      </p:sp>
      <p:sp>
        <p:nvSpPr>
          <p:cNvPr id="8" name="object 3">
            <a:extLst>
              <a:ext uri="{FF2B5EF4-FFF2-40B4-BE49-F238E27FC236}">
                <a16:creationId xmlns:a16="http://schemas.microsoft.com/office/drawing/2014/main" id="{C24C7169-0592-CB6B-97E4-D45F7DBEA76F}"/>
              </a:ext>
            </a:extLst>
          </p:cNvPr>
          <p:cNvSpPr txBox="1">
            <a:spLocks/>
          </p:cNvSpPr>
          <p:nvPr/>
        </p:nvSpPr>
        <p:spPr>
          <a:xfrm>
            <a:off x="544923" y="29374"/>
            <a:ext cx="8599058" cy="474489"/>
          </a:xfrm>
          <a:prstGeom prst="rect">
            <a:avLst/>
          </a:prstGeom>
        </p:spPr>
        <p:txBody>
          <a:bodyPr vert="horz" wrap="square" lIns="0" tIns="12700" rIns="0" bIns="0" rtlCol="0">
            <a:spAutoFit/>
          </a:bodyPr>
          <a:lstStyle>
            <a:lvl1pPr>
              <a:defRPr sz="2700" b="0" i="0" u="heavy">
                <a:solidFill>
                  <a:srgbClr val="4285F4"/>
                </a:solidFill>
                <a:latin typeface="Times New Roman"/>
                <a:ea typeface="+mj-ea"/>
                <a:cs typeface="Times New Roman"/>
              </a:defRPr>
            </a:lvl1pPr>
          </a:lstStyle>
          <a:p>
            <a:pPr marL="12700" algn="l">
              <a:spcBef>
                <a:spcPts val="100"/>
              </a:spcBef>
            </a:pPr>
            <a:r>
              <a:rPr lang="vi-VN" sz="3000" u="none" kern="0">
                <a:solidFill>
                  <a:srgbClr val="FFFFFF"/>
                </a:solidFill>
              </a:rPr>
              <a:t>4. </a:t>
            </a:r>
            <a:r>
              <a:rPr lang="en-US" sz="3000" u="none" kern="0" spc="-10">
                <a:solidFill>
                  <a:srgbClr val="FFFFFF"/>
                </a:solidFill>
              </a:rPr>
              <a:t>Ước  lượng độ phức tạp của thuật toán</a:t>
            </a:r>
            <a:endParaRPr lang="vi-VN" sz="3000" kern="0" dirty="0"/>
          </a:p>
        </p:txBody>
      </p:sp>
    </p:spTree>
    <p:extLst>
      <p:ext uri="{BB962C8B-B14F-4D97-AF65-F5344CB8AC3E}">
        <p14:creationId xmlns:p14="http://schemas.microsoft.com/office/powerpoint/2010/main" val="307011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16" name="object 5">
            <a:extLst>
              <a:ext uri="{FF2B5EF4-FFF2-40B4-BE49-F238E27FC236}">
                <a16:creationId xmlns:a16="http://schemas.microsoft.com/office/drawing/2014/main" id="{6A6BD3BE-AB14-52B7-88F3-5458A5A747EE}"/>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12" name="TextBox 11">
            <a:extLst>
              <a:ext uri="{FF2B5EF4-FFF2-40B4-BE49-F238E27FC236}">
                <a16:creationId xmlns:a16="http://schemas.microsoft.com/office/drawing/2014/main" id="{0C9EDFDC-2474-FE35-74EA-83BBA75DC403}"/>
              </a:ext>
            </a:extLst>
          </p:cNvPr>
          <p:cNvSpPr txBox="1"/>
          <p:nvPr/>
        </p:nvSpPr>
        <p:spPr>
          <a:xfrm>
            <a:off x="101034" y="755758"/>
            <a:ext cx="4583926" cy="799065"/>
          </a:xfrm>
          <a:prstGeom prst="rect">
            <a:avLst/>
          </a:prstGeom>
          <a:noFill/>
        </p:spPr>
        <p:txBody>
          <a:bodyPr wrap="square">
            <a:spAutoFit/>
          </a:bodyPr>
          <a:lstStyle/>
          <a:p>
            <a:pPr marL="0" marR="0">
              <a:lnSpc>
                <a:spcPct val="107000"/>
              </a:lnSpc>
              <a:spcBef>
                <a:spcPts val="0"/>
              </a:spcBef>
              <a:spcAft>
                <a:spcPts val="800"/>
              </a:spcAft>
            </a:pP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200" kern="100" dirty="0">
                <a:effectLst/>
                <a:latin typeface="Times New Roman" panose="02020603050405020304" pitchFamily="18" charset="0"/>
                <a:ea typeface="Calibri" panose="020F0502020204030204" pitchFamily="34" charset="0"/>
                <a:cs typeface="Times New Roman" panose="02020603050405020304" pitchFamily="18" charset="0"/>
              </a:rPr>
              <a:t>dụ</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T(n)</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tắc</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Text&#10;&#10;Description automatically generated with medium confidence">
            <a:extLst>
              <a:ext uri="{FF2B5EF4-FFF2-40B4-BE49-F238E27FC236}">
                <a16:creationId xmlns:a16="http://schemas.microsoft.com/office/drawing/2014/main" id="{97B42505-961D-47B5-091B-4EB52B6C557A}"/>
              </a:ext>
            </a:extLst>
          </p:cNvPr>
          <p:cNvPicPr>
            <a:picLocks noChangeAspect="1"/>
          </p:cNvPicPr>
          <p:nvPr/>
        </p:nvPicPr>
        <p:blipFill>
          <a:blip r:embed="rId3"/>
          <a:stretch>
            <a:fillRect/>
          </a:stretch>
        </p:blipFill>
        <p:spPr>
          <a:xfrm>
            <a:off x="4761271" y="748296"/>
            <a:ext cx="4314825" cy="1143000"/>
          </a:xfrm>
          <a:prstGeom prst="rect">
            <a:avLst/>
          </a:prstGeom>
        </p:spPr>
      </p:pic>
      <p:sp>
        <p:nvSpPr>
          <p:cNvPr id="15" name="TextBox 14">
            <a:extLst>
              <a:ext uri="{FF2B5EF4-FFF2-40B4-BE49-F238E27FC236}">
                <a16:creationId xmlns:a16="http://schemas.microsoft.com/office/drawing/2014/main" id="{21D874D2-1B81-75A1-CEDD-571EE2DD99A5}"/>
              </a:ext>
            </a:extLst>
          </p:cNvPr>
          <p:cNvSpPr txBox="1"/>
          <p:nvPr/>
        </p:nvSpPr>
        <p:spPr>
          <a:xfrm>
            <a:off x="77409" y="1504950"/>
            <a:ext cx="4583926" cy="1831399"/>
          </a:xfrm>
          <a:prstGeom prst="rect">
            <a:avLst/>
          </a:prstGeom>
          <a:noFill/>
        </p:spPr>
        <p:txBody>
          <a:bodyPr wrap="square">
            <a:spAutoFit/>
          </a:bodyPr>
          <a:lstStyle/>
          <a:p>
            <a:pPr>
              <a:lnSpc>
                <a:spcPct val="107000"/>
              </a:lnSpc>
              <a:spcAft>
                <a:spcPts val="800"/>
              </a:spcAft>
            </a:pPr>
            <a:r>
              <a:rPr lang="en-US" sz="2200" kern="100" dirty="0">
                <a:latin typeface="Times New Roman" panose="02020603050405020304" pitchFamily="18" charset="0"/>
                <a:ea typeface="Calibri" panose="020F0502020204030204" pitchFamily="34" charset="0"/>
                <a:cs typeface="Times New Roman" panose="02020603050405020304" pitchFamily="18" charset="0"/>
              </a:rPr>
              <a:t>T1(n) = O(1) </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kern="100" dirty="0">
                <a:latin typeface="Times New Roman" panose="02020603050405020304" pitchFamily="18" charset="0"/>
                <a:ea typeface="Calibri" panose="020F0502020204030204" pitchFamily="34" charset="0"/>
                <a:cs typeface="Times New Roman" panose="02020603050405020304" pitchFamily="18" charset="0"/>
              </a:rPr>
              <a:t>T3(n) = O(1)</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T2(n) = O(n.1) = O(n)</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T(n) =  O(Max({1,n}))= O(n)</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7020AE6D-BD53-F7B8-4BF6-BB2A53535D4C}"/>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15E693-EF95-7580-70DA-D674E120E871}"/>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object 3">
            <a:extLst>
              <a:ext uri="{FF2B5EF4-FFF2-40B4-BE49-F238E27FC236}">
                <a16:creationId xmlns:a16="http://schemas.microsoft.com/office/drawing/2014/main" id="{DEBD8835-01F5-BE53-B224-C4D6B58F5DF3}"/>
              </a:ext>
            </a:extLst>
          </p:cNvPr>
          <p:cNvSpPr txBox="1">
            <a:spLocks noGrp="1"/>
          </p:cNvSpPr>
          <p:nvPr>
            <p:ph type="title"/>
          </p:nvPr>
        </p:nvSpPr>
        <p:spPr>
          <a:xfrm>
            <a:off x="544923" y="29374"/>
            <a:ext cx="8599058" cy="474489"/>
          </a:xfrm>
          <a:prstGeom prst="rect">
            <a:avLst/>
          </a:prstGeom>
        </p:spPr>
        <p:txBody>
          <a:bodyPr vert="horz" wrap="square" lIns="0" tIns="12700" rIns="0" bIns="0" rtlCol="0">
            <a:spAutoFit/>
          </a:bodyPr>
          <a:lstStyle/>
          <a:p>
            <a:pPr marL="12700" algn="l">
              <a:lnSpc>
                <a:spcPct val="100000"/>
              </a:lnSpc>
              <a:spcBef>
                <a:spcPts val="100"/>
              </a:spcBef>
            </a:pPr>
            <a:r>
              <a:rPr lang="vi-VN" sz="3000" u="none" dirty="0">
                <a:solidFill>
                  <a:srgbClr val="FFFFFF"/>
                </a:solidFill>
              </a:rPr>
              <a:t>4. </a:t>
            </a:r>
            <a:r>
              <a:rPr lang="en-US" sz="3000" u="none" spc="-10" dirty="0" err="1">
                <a:solidFill>
                  <a:srgbClr val="FFFFFF"/>
                </a:solidFill>
              </a:rPr>
              <a:t>Ước</a:t>
            </a:r>
            <a:r>
              <a:rPr lang="en-US" sz="3000" u="none" spc="-10" dirty="0">
                <a:solidFill>
                  <a:srgbClr val="FFFFFF"/>
                </a:solidFill>
              </a:rPr>
              <a:t>  </a:t>
            </a:r>
            <a:r>
              <a:rPr lang="en-US" sz="3000" u="none" spc="-10" dirty="0" err="1">
                <a:solidFill>
                  <a:srgbClr val="FFFFFF"/>
                </a:solidFill>
              </a:rPr>
              <a:t>lượng</a:t>
            </a:r>
            <a:r>
              <a:rPr lang="en-US" sz="3000" u="none" spc="-10" dirty="0">
                <a:solidFill>
                  <a:srgbClr val="FFFFFF"/>
                </a:solidFill>
              </a:rPr>
              <a:t> </a:t>
            </a:r>
            <a:r>
              <a:rPr lang="en-US" sz="3000" u="none" spc="-10" dirty="0" err="1">
                <a:solidFill>
                  <a:srgbClr val="FFFFFF"/>
                </a:solidFill>
              </a:rPr>
              <a:t>độ</a:t>
            </a:r>
            <a:r>
              <a:rPr lang="en-US" sz="3000" u="none" spc="-10" dirty="0">
                <a:solidFill>
                  <a:srgbClr val="FFFFFF"/>
                </a:solidFill>
              </a:rPr>
              <a:t> </a:t>
            </a:r>
            <a:r>
              <a:rPr lang="en-US" sz="3000" u="none" spc="-10" dirty="0" err="1">
                <a:solidFill>
                  <a:srgbClr val="FFFFFF"/>
                </a:solidFill>
              </a:rPr>
              <a:t>phức</a:t>
            </a:r>
            <a:r>
              <a:rPr lang="en-US" sz="3000" u="none" spc="-10" dirty="0">
                <a:solidFill>
                  <a:srgbClr val="FFFFFF"/>
                </a:solidFill>
              </a:rPr>
              <a:t> </a:t>
            </a:r>
            <a:r>
              <a:rPr lang="en-US" sz="3000" u="none" spc="-10" dirty="0" err="1">
                <a:solidFill>
                  <a:srgbClr val="FFFFFF"/>
                </a:solidFill>
              </a:rPr>
              <a:t>tạp</a:t>
            </a:r>
            <a:r>
              <a:rPr lang="en-US" sz="3000" u="none" spc="-10" dirty="0">
                <a:solidFill>
                  <a:srgbClr val="FFFFFF"/>
                </a:solidFill>
              </a:rPr>
              <a:t> </a:t>
            </a:r>
            <a:r>
              <a:rPr lang="en-US" sz="3000" u="none" spc="-10" dirty="0" err="1">
                <a:solidFill>
                  <a:srgbClr val="FFFFFF"/>
                </a:solidFill>
              </a:rPr>
              <a:t>của</a:t>
            </a:r>
            <a:r>
              <a:rPr lang="en-US" sz="3000" u="none" spc="-10" dirty="0">
                <a:solidFill>
                  <a:srgbClr val="FFFFFF"/>
                </a:solidFill>
              </a:rPr>
              <a:t> </a:t>
            </a:r>
            <a:r>
              <a:rPr lang="en-US" sz="3000" u="none" spc="-10" dirty="0" err="1">
                <a:solidFill>
                  <a:srgbClr val="FFFFFF"/>
                </a:solidFill>
              </a:rPr>
              <a:t>thuật</a:t>
            </a:r>
            <a:r>
              <a:rPr lang="en-US" sz="3000" u="none" spc="-10" dirty="0">
                <a:solidFill>
                  <a:srgbClr val="FFFFFF"/>
                </a:solidFill>
              </a:rPr>
              <a:t> </a:t>
            </a:r>
            <a:r>
              <a:rPr lang="en-US" sz="3000" u="none" spc="-10" dirty="0" err="1">
                <a:solidFill>
                  <a:srgbClr val="FFFFFF"/>
                </a:solidFill>
              </a:rPr>
              <a:t>toán</a:t>
            </a:r>
            <a:endParaRPr lang="vi-VN"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16" name="object 5">
            <a:extLst>
              <a:ext uri="{FF2B5EF4-FFF2-40B4-BE49-F238E27FC236}">
                <a16:creationId xmlns:a16="http://schemas.microsoft.com/office/drawing/2014/main" id="{6A6BD3BE-AB14-52B7-88F3-5458A5A747EE}"/>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2" name="Rectangle 1">
            <a:extLst>
              <a:ext uri="{FF2B5EF4-FFF2-40B4-BE49-F238E27FC236}">
                <a16:creationId xmlns:a16="http://schemas.microsoft.com/office/drawing/2014/main" id="{7020AE6D-BD53-F7B8-4BF6-BB2A53535D4C}"/>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15E693-EF95-7580-70DA-D674E120E871}"/>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5" name="Picture 4" descr="Text, letter&#10;&#10;Description automatically generated">
            <a:extLst>
              <a:ext uri="{FF2B5EF4-FFF2-40B4-BE49-F238E27FC236}">
                <a16:creationId xmlns:a16="http://schemas.microsoft.com/office/drawing/2014/main" id="{FFAB047E-4105-CAE5-550E-7C80F336D7E2}"/>
              </a:ext>
            </a:extLst>
          </p:cNvPr>
          <p:cNvPicPr>
            <a:picLocks noChangeAspect="1"/>
          </p:cNvPicPr>
          <p:nvPr/>
        </p:nvPicPr>
        <p:blipFill>
          <a:blip r:embed="rId3"/>
          <a:stretch>
            <a:fillRect/>
          </a:stretch>
        </p:blipFill>
        <p:spPr>
          <a:xfrm>
            <a:off x="128631" y="820485"/>
            <a:ext cx="3587692" cy="128016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D6EB39B-AFFA-3996-8D69-78CB9A0DC26A}"/>
                  </a:ext>
                </a:extLst>
              </p:cNvPr>
              <p:cNvSpPr txBox="1"/>
              <p:nvPr/>
            </p:nvSpPr>
            <p:spPr>
              <a:xfrm>
                <a:off x="3716323" y="667403"/>
                <a:ext cx="5217951" cy="4185313"/>
              </a:xfrm>
              <a:prstGeom prst="rect">
                <a:avLst/>
              </a:prstGeom>
              <a:noFill/>
            </p:spPr>
            <p:txBody>
              <a:bodyPr wrap="square">
                <a:spAutoFit/>
              </a:bodyPr>
              <a:lstStyle/>
              <a:p>
                <a:pPr>
                  <a:lnSpc>
                    <a:spcPct val="107000"/>
                  </a:lnSpc>
                  <a:spcAft>
                    <a:spcPts val="800"/>
                  </a:spcAft>
                </a:pPr>
                <a:r>
                  <a:rPr lang="en-US" sz="1500" kern="100" dirty="0">
                    <a:latin typeface="Cambria Math" panose="02040503050406030204" pitchFamily="18" charset="0"/>
                    <a:ea typeface="Calibri" panose="020F0502020204030204" pitchFamily="34" charset="0"/>
                    <a:cs typeface="Cambria Math" panose="02040503050406030204" pitchFamily="18" charset="0"/>
                  </a:rPr>
                  <a:t>(1), (5): O(1)</a:t>
                </a:r>
                <a:endParaRPr lang="en-US" sz="1500" kern="100" dirty="0">
                  <a:effectLst/>
                  <a:latin typeface="Cambria Math" panose="02040503050406030204" pitchFamily="18" charset="0"/>
                  <a:ea typeface="Calibri" panose="020F0502020204030204" pitchFamily="34" charset="0"/>
                  <a:cs typeface="Cambria Math" panose="02040503050406030204" pitchFamily="18" charset="0"/>
                </a:endParaRPr>
              </a:p>
              <a:p>
                <a:pPr marL="0" marR="0">
                  <a:lnSpc>
                    <a:spcPct val="107000"/>
                  </a:lnSpc>
                  <a:spcBef>
                    <a:spcPts val="0"/>
                  </a:spcBef>
                  <a:spcAft>
                    <a:spcPts val="800"/>
                  </a:spcAft>
                </a:pP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(4): O(1)</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(3):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lặp</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i</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 1 +1) =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i</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lần</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mỗi</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lần</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O(1) =&gt;O(</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i</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(2):	Khi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i</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 1, (3)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chạy</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1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lần</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Khi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i</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 2, (3)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chạy</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2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lần</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Khi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i</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 3, (3)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chạy</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3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lần</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a:t>
                </a:r>
                <a:r>
                  <a:rPr lang="en-US" sz="1500" kern="100" dirty="0" err="1">
                    <a:effectLst/>
                    <a:latin typeface="Cambria Math" panose="02040503050406030204" pitchFamily="18" charset="0"/>
                    <a:ea typeface="Calibri" panose="020F0502020204030204" pitchFamily="34" charset="0"/>
                    <a:cs typeface="Cambria Math" panose="02040503050406030204" pitchFamily="18" charset="0"/>
                  </a:rPr>
                  <a:t>tốn</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   </a:t>
                </a:r>
                <a14:m>
                  <m:oMath xmlns:m="http://schemas.openxmlformats.org/officeDocument/2006/math">
                    <m:nary>
                      <m:naryPr>
                        <m:chr m:val="∑"/>
                        <m:limLoc m:val="undOvr"/>
                        <m:ctrlPr>
                          <a:rPr lang="en-US" sz="1500" i="1" kern="100">
                            <a:effectLst/>
                            <a:latin typeface="Cambria Math" panose="02040503050406030204" pitchFamily="18" charset="0"/>
                            <a:ea typeface="Calibri" panose="020F0502020204030204" pitchFamily="34" charset="0"/>
                            <a:cs typeface="Cambria Math" panose="02040503050406030204" pitchFamily="18" charset="0"/>
                          </a:rPr>
                        </m:ctrlPr>
                      </m:naryPr>
                      <m:sub>
                        <m:r>
                          <a:rPr lang="en-US" sz="1500" i="1" kern="100">
                            <a:effectLst/>
                            <a:latin typeface="Cambria Math" panose="02040503050406030204" pitchFamily="18" charset="0"/>
                            <a:ea typeface="Calibri" panose="020F0502020204030204" pitchFamily="34" charset="0"/>
                            <a:cs typeface="Cambria Math" panose="02040503050406030204" pitchFamily="18" charset="0"/>
                          </a:rPr>
                          <m:t>1</m:t>
                        </m:r>
                      </m:sub>
                      <m:sup>
                        <m:r>
                          <a:rPr lang="en-US" sz="1500" i="1" kern="100">
                            <a:effectLst/>
                            <a:latin typeface="Cambria Math" panose="02040503050406030204" pitchFamily="18" charset="0"/>
                            <a:ea typeface="Calibri" panose="020F0502020204030204" pitchFamily="34" charset="0"/>
                            <a:cs typeface="Cambria Math" panose="02040503050406030204" pitchFamily="18" charset="0"/>
                          </a:rPr>
                          <m:t>𝑛</m:t>
                        </m:r>
                      </m:sup>
                      <m:e>
                        <m:eqArr>
                          <m:eqArrPr>
                            <m:ctrlPr>
                              <a:rPr lang="en-US" sz="1500" i="1" kern="100" smtClean="0">
                                <a:effectLst/>
                                <a:latin typeface="Cambria Math" panose="02040503050406030204" pitchFamily="18" charset="0"/>
                                <a:ea typeface="Calibri" panose="020F0502020204030204" pitchFamily="34" charset="0"/>
                                <a:cs typeface="Cambria Math" panose="02040503050406030204" pitchFamily="18" charset="0"/>
                              </a:rPr>
                            </m:ctrlPr>
                          </m:eqArrPr>
                          <m:e>
                            <m:r>
                              <a:rPr lang="en-US" sz="1500" i="1" kern="100">
                                <a:effectLst/>
                                <a:latin typeface="Cambria Math" panose="02040503050406030204" pitchFamily="18" charset="0"/>
                                <a:ea typeface="Calibri" panose="020F0502020204030204" pitchFamily="34" charset="0"/>
                                <a:cs typeface="Cambria Math" panose="02040503050406030204" pitchFamily="18" charset="0"/>
                              </a:rPr>
                              <m:t>𝑖</m:t>
                            </m:r>
                            <m: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m:t>
                            </m:r>
                            <m:f>
                              <m:f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 </m:t>
                                </m:r>
                                <m:r>
                                  <m:rPr>
                                    <m:sty m:val="p"/>
                                  </m:rP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n</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m:t>
                                </m:r>
                                <m:d>
                                  <m:d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dPr>
                                  <m:e>
                                    <m:r>
                                      <m:rPr>
                                        <m:sty m:val="p"/>
                                      </m:rP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n</m:t>
                                    </m:r>
                                    <m: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+1</m:t>
                                    </m:r>
                                  </m:e>
                                </m:d>
                              </m:num>
                              <m:den>
                                <m: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2</m:t>
                                </m:r>
                              </m:den>
                            </m:f>
                            <m: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m:t>
                            </m:r>
                            <m:f>
                              <m:f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fPr>
                              <m:num>
                                <m:sSup>
                                  <m:sSup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sSupPr>
                                  <m:e>
                                    <m:r>
                                      <m:rPr>
                                        <m:sty m:val="p"/>
                                      </m:rP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n</m:t>
                                    </m:r>
                                  </m:e>
                                  <m:sup>
                                    <m: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2</m:t>
                                    </m:r>
                                  </m:sup>
                                </m:sSup>
                              </m:num>
                              <m:den>
                                <m: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2</m:t>
                                </m:r>
                              </m:den>
                            </m:f>
                            <m: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m:t>
                            </m:r>
                            <m:f>
                              <m:f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fPr>
                              <m:num>
                                <m:r>
                                  <m:rPr>
                                    <m:sty m:val="p"/>
                                  </m:rP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n</m:t>
                                </m:r>
                              </m:num>
                              <m:den>
                                <m: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2</m:t>
                                </m:r>
                              </m:den>
                            </m:f>
                            <m: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 </m:t>
                            </m:r>
                          </m:e>
                          <m:e/>
                        </m:eqArr>
                      </m:e>
                    </m:nary>
                  </m:oMath>
                </a14:m>
                <a:endParaRPr lang="en-US" sz="1500" i="1" kern="100" dirty="0">
                  <a:effectLst/>
                  <a:latin typeface="Cambria Math" panose="02040503050406030204" pitchFamily="18" charset="0"/>
                  <a:ea typeface="Times New Roman" panose="02020603050405020304" pitchFamily="18" charset="0"/>
                  <a:cs typeface="Cambria Math" panose="02040503050406030204" pitchFamily="18" charset="0"/>
                </a:endParaRPr>
              </a:p>
              <a:p>
                <a:pPr marR="0" lvl="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  </m:t>
                      </m:r>
                      <m:sSup>
                        <m:sSup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𝑛</m:t>
                          </m:r>
                        </m:e>
                        <m:sup>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2</m:t>
                          </m:r>
                        </m:sup>
                      </m:sSup>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𝑛</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 </m:t>
                      </m:r>
                      <m:d>
                        <m:d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dPr>
                        <m:e>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𝑞𝑢𝑦</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 </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𝑡</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ắ</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𝑐</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 </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𝑏</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ỏ </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h</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ằ</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𝑛𝑔</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 </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𝑠</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ố</m:t>
                          </m:r>
                        </m:e>
                      </m:d>
                    </m:oMath>
                  </m:oMathPara>
                </a14:m>
                <a:endParaRPr lang="en-US" sz="1500" i="1" kern="100" dirty="0">
                  <a:effectLst/>
                  <a:latin typeface="Cambria Math" panose="02040503050406030204" pitchFamily="18" charset="0"/>
                  <a:ea typeface="Times New Roman" panose="02020603050405020304" pitchFamily="18" charset="0"/>
                  <a:cs typeface="Cambria Math" panose="02040503050406030204" pitchFamily="18" charset="0"/>
                </a:endParaRPr>
              </a:p>
              <a:p>
                <a:pPr marL="0" marR="0">
                  <a:lnSpc>
                    <a:spcPct val="107000"/>
                  </a:lnSpc>
                  <a:spcBef>
                    <a:spcPts val="0"/>
                  </a:spcBef>
                  <a:spcAft>
                    <a:spcPts val="800"/>
                  </a:spcAft>
                </a:pPr>
                <a14:m>
                  <m:oMath xmlns:m="http://schemas.openxmlformats.org/officeDocument/2006/math">
                    <m:r>
                      <a:rPr lang="en-US" sz="1500" b="0" i="1" kern="100" smtClean="0">
                        <a:effectLst/>
                        <a:latin typeface="Cambria Math" panose="02040503050406030204" pitchFamily="18" charset="0"/>
                        <a:ea typeface="Times New Roman" panose="02020603050405020304" pitchFamily="18" charset="0"/>
                        <a:cs typeface="Cambria Math" panose="02040503050406030204" pitchFamily="18" charset="0"/>
                      </a:rPr>
                      <m:t>                          </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m:t>
                    </m:r>
                    <m:sSup>
                      <m:sSup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𝑛</m:t>
                        </m:r>
                      </m:e>
                      <m:sup>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2</m:t>
                        </m:r>
                      </m:sup>
                    </m:sSup>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 </m:t>
                    </m:r>
                    <m:d>
                      <m:d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dPr>
                      <m:e>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𝑄𝑢𝑦</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 </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𝑡</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ắ</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𝑐</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 </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𝑙</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ấ</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𝑦</m:t>
                        </m:r>
                        <m:func>
                          <m:func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funcPr>
                          <m:fName>
                            <m:r>
                              <m:rPr>
                                <m:sty m:val="p"/>
                              </m:rPr>
                              <a:rPr lang="en-US" sz="1500" kern="100">
                                <a:effectLst/>
                                <a:latin typeface="Cambria Math" panose="02040503050406030204" pitchFamily="18" charset="0"/>
                                <a:ea typeface="Times New Roman" panose="02020603050405020304" pitchFamily="18" charset="0"/>
                                <a:cs typeface="Cambria Math" panose="02040503050406030204" pitchFamily="18" charset="0"/>
                              </a:rPr>
                              <m:t>max</m:t>
                            </m:r>
                          </m:fName>
                          <m:e>
                            <m:d>
                              <m:d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dPr>
                              <m:e>
                                <m:sSup>
                                  <m:sSupPr>
                                    <m:ctrlP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𝑛</m:t>
                                    </m:r>
                                  </m:e>
                                  <m:sup>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2</m:t>
                                    </m:r>
                                  </m:sup>
                                </m:sSup>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 </m:t>
                                </m:r>
                                <m:r>
                                  <a:rPr lang="en-US" sz="1500" i="1" kern="100">
                                    <a:effectLst/>
                                    <a:latin typeface="Cambria Math" panose="02040503050406030204" pitchFamily="18" charset="0"/>
                                    <a:ea typeface="Times New Roman" panose="02020603050405020304" pitchFamily="18" charset="0"/>
                                    <a:cs typeface="Cambria Math" panose="02040503050406030204" pitchFamily="18" charset="0"/>
                                  </a:rPr>
                                  <m:t>𝑛</m:t>
                                </m:r>
                              </m:e>
                            </m:d>
                          </m:e>
                        </m:func>
                      </m:e>
                    </m:d>
                  </m:oMath>
                </a14:m>
                <a:r>
                  <a:rPr lang="en-US" sz="1500" kern="100" dirty="0">
                    <a:latin typeface="Cambria Math" panose="02040503050406030204" pitchFamily="18" charset="0"/>
                    <a:ea typeface="Times New Roman" panose="02020603050405020304" pitchFamily="18" charset="0"/>
                    <a:cs typeface="Cambria Math" panose="02040503050406030204" pitchFamily="18" charset="0"/>
                  </a:rPr>
                  <a:t> = O(n</a:t>
                </a:r>
                <a:r>
                  <a:rPr lang="en-US" sz="1500" kern="100" baseline="30000" dirty="0">
                    <a:latin typeface="Cambria Math" panose="02040503050406030204" pitchFamily="18" charset="0"/>
                    <a:ea typeface="Times New Roman" panose="02020603050405020304" pitchFamily="18" charset="0"/>
                    <a:cs typeface="Cambria Math" panose="02040503050406030204" pitchFamily="18" charset="0"/>
                  </a:rPr>
                  <a:t>2</a:t>
                </a:r>
                <a:r>
                  <a:rPr lang="en-US" sz="1500" kern="100" dirty="0">
                    <a:latin typeface="Cambria Math" panose="02040503050406030204" pitchFamily="18" charset="0"/>
                    <a:ea typeface="Times New Roman" panose="02020603050405020304" pitchFamily="18" charset="0"/>
                    <a:cs typeface="Cambria Math" panose="02040503050406030204" pitchFamily="18" charset="0"/>
                  </a:rPr>
                  <a:t>)</a:t>
                </a:r>
                <a:r>
                  <a:rPr lang="en-US" sz="1500" kern="100" dirty="0">
                    <a:effectLst/>
                    <a:latin typeface="Cambria Math" panose="02040503050406030204" pitchFamily="18" charset="0"/>
                    <a:ea typeface="Times New Roman" panose="02020603050405020304" pitchFamily="18" charset="0"/>
                    <a:cs typeface="Cambria Math" panose="02040503050406030204" pitchFamily="18" charset="0"/>
                  </a:rPr>
                  <a:t> </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500" kern="100" dirty="0">
                    <a:latin typeface="Cambria Math" panose="02040503050406030204" pitchFamily="18" charset="0"/>
                    <a:ea typeface="Calibri" panose="020F0502020204030204" pitchFamily="34" charset="0"/>
                    <a:cs typeface="Times New Roman" panose="02020603050405020304" pitchFamily="18" charset="0"/>
                  </a:rPr>
                  <a:t>(1), (2), (5)  </a:t>
                </a:r>
                <a:r>
                  <a:rPr lang="en-US" sz="1500" kern="100" dirty="0" err="1">
                    <a:latin typeface="Cambria Math" panose="02040503050406030204" pitchFamily="18" charset="0"/>
                    <a:ea typeface="Calibri" panose="020F0502020204030204" pitchFamily="34" charset="0"/>
                    <a:cs typeface="Times New Roman" panose="02020603050405020304" pitchFamily="18" charset="0"/>
                  </a:rPr>
                  <a:t>nối</a:t>
                </a:r>
                <a:r>
                  <a:rPr lang="en-US" sz="1500" kern="100" dirty="0">
                    <a:latin typeface="Cambria Math" panose="02040503050406030204" pitchFamily="18" charset="0"/>
                    <a:ea typeface="Calibri" panose="020F0502020204030204" pitchFamily="34" charset="0"/>
                    <a:cs typeface="Times New Roman" panose="02020603050405020304" pitchFamily="18" charset="0"/>
                  </a:rPr>
                  <a:t> </a:t>
                </a:r>
                <a:r>
                  <a:rPr lang="en-US" sz="1500" kern="100" dirty="0" err="1">
                    <a:latin typeface="Cambria Math" panose="02040503050406030204" pitchFamily="18" charset="0"/>
                    <a:ea typeface="Calibri" panose="020F0502020204030204" pitchFamily="34" charset="0"/>
                    <a:cs typeface="Times New Roman" panose="02020603050405020304" pitchFamily="18" charset="0"/>
                  </a:rPr>
                  <a:t>tiếp</a:t>
                </a:r>
                <a:r>
                  <a:rPr lang="en-US" sz="1500" kern="100" dirty="0">
                    <a:latin typeface="Cambria Math" panose="02040503050406030204" pitchFamily="18" charset="0"/>
                    <a:ea typeface="Calibri" panose="020F0502020204030204" pitchFamily="34" charset="0"/>
                    <a:cs typeface="Times New Roman" panose="02020603050405020304" pitchFamily="18" charset="0"/>
                  </a:rPr>
                  <a:t> </a:t>
                </a:r>
                <a:r>
                  <a:rPr lang="en-US" sz="1500" kern="100" dirty="0" err="1">
                    <a:latin typeface="Cambria Math" panose="02040503050406030204" pitchFamily="18" charset="0"/>
                    <a:ea typeface="Calibri" panose="020F0502020204030204" pitchFamily="34" charset="0"/>
                    <a:cs typeface="Times New Roman" panose="02020603050405020304" pitchFamily="18" charset="0"/>
                  </a:rPr>
                  <a:t>nhau</a:t>
                </a:r>
                <a:r>
                  <a:rPr lang="en-US" sz="1500" kern="100" dirty="0">
                    <a:latin typeface="Cambria Math" panose="02040503050406030204" pitchFamily="18" charset="0"/>
                    <a:ea typeface="Calibri" panose="020F0502020204030204" pitchFamily="34" charset="0"/>
                    <a:cs typeface="Times New Roman" panose="02020603050405020304" pitchFamily="18" charset="0"/>
                  </a:rPr>
                  <a:t> </a:t>
                </a:r>
                <a:r>
                  <a:rPr lang="en-US" sz="1500" kern="100" dirty="0" err="1">
                    <a:latin typeface="Cambria Math" panose="02040503050406030204" pitchFamily="18" charset="0"/>
                    <a:ea typeface="Calibri" panose="020F0502020204030204" pitchFamily="34" charset="0"/>
                    <a:cs typeface="Times New Roman" panose="02020603050405020304" pitchFamily="18" charset="0"/>
                  </a:rPr>
                  <a:t>nên</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T(n) =  O(max(1,n</a:t>
                </a:r>
                <a:r>
                  <a:rPr lang="en-US" sz="1500" kern="100" baseline="30000" dirty="0">
                    <a:effectLst/>
                    <a:latin typeface="Cambria Math" panose="02040503050406030204" pitchFamily="18" charset="0"/>
                    <a:ea typeface="Calibri" panose="020F0502020204030204" pitchFamily="34" charset="0"/>
                    <a:cs typeface="Cambria Math" panose="02040503050406030204" pitchFamily="18" charset="0"/>
                  </a:rPr>
                  <a:t>2</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,1)) = O(n</a:t>
                </a:r>
                <a:r>
                  <a:rPr lang="en-US" sz="1500" kern="100" baseline="30000" dirty="0">
                    <a:effectLst/>
                    <a:latin typeface="Cambria Math" panose="02040503050406030204" pitchFamily="18" charset="0"/>
                    <a:ea typeface="Calibri" panose="020F0502020204030204" pitchFamily="34" charset="0"/>
                    <a:cs typeface="Cambria Math" panose="02040503050406030204" pitchFamily="18" charset="0"/>
                  </a:rPr>
                  <a:t>2</a:t>
                </a:r>
                <a:r>
                  <a:rPr lang="en-US" sz="1500" kern="100" dirty="0">
                    <a:effectLst/>
                    <a:latin typeface="Cambria Math" panose="02040503050406030204" pitchFamily="18" charset="0"/>
                    <a:ea typeface="Calibri" panose="020F0502020204030204" pitchFamily="34" charset="0"/>
                    <a:cs typeface="Cambria Math" panose="02040503050406030204" pitchFamily="18" charset="0"/>
                  </a:rPr>
                  <a:t>)</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6D6EB39B-AFFA-3996-8D69-78CB9A0DC26A}"/>
                  </a:ext>
                </a:extLst>
              </p:cNvPr>
              <p:cNvSpPr txBox="1">
                <a:spLocks noRot="1" noChangeAspect="1" noMove="1" noResize="1" noEditPoints="1" noAdjustHandles="1" noChangeArrowheads="1" noChangeShapeType="1" noTextEdit="1"/>
              </p:cNvSpPr>
              <p:nvPr/>
            </p:nvSpPr>
            <p:spPr>
              <a:xfrm>
                <a:off x="3716323" y="667403"/>
                <a:ext cx="5217951" cy="4185313"/>
              </a:xfrm>
              <a:prstGeom prst="rect">
                <a:avLst/>
              </a:prstGeom>
              <a:blipFill>
                <a:blip r:embed="rId4"/>
                <a:stretch>
                  <a:fillRect l="-467" t="-291" b="-582"/>
                </a:stretch>
              </a:blipFill>
            </p:spPr>
            <p:txBody>
              <a:bodyPr/>
              <a:lstStyle/>
              <a:p>
                <a:r>
                  <a:rPr lang="en-US">
                    <a:noFill/>
                  </a:rPr>
                  <a:t> </a:t>
                </a:r>
              </a:p>
            </p:txBody>
          </p:sp>
        </mc:Fallback>
      </mc:AlternateContent>
      <p:sp>
        <p:nvSpPr>
          <p:cNvPr id="19" name="object 3">
            <a:extLst>
              <a:ext uri="{FF2B5EF4-FFF2-40B4-BE49-F238E27FC236}">
                <a16:creationId xmlns:a16="http://schemas.microsoft.com/office/drawing/2014/main" id="{31C34AD5-2142-E55E-DEFD-85AD3AB0BA7F}"/>
              </a:ext>
            </a:extLst>
          </p:cNvPr>
          <p:cNvSpPr txBox="1">
            <a:spLocks/>
          </p:cNvSpPr>
          <p:nvPr/>
        </p:nvSpPr>
        <p:spPr>
          <a:xfrm>
            <a:off x="544923" y="29374"/>
            <a:ext cx="8599058" cy="474489"/>
          </a:xfrm>
          <a:prstGeom prst="rect">
            <a:avLst/>
          </a:prstGeom>
        </p:spPr>
        <p:txBody>
          <a:bodyPr vert="horz" wrap="square" lIns="0" tIns="12700" rIns="0" bIns="0" rtlCol="0">
            <a:spAutoFit/>
          </a:bodyPr>
          <a:lstStyle>
            <a:lvl1pPr>
              <a:defRPr sz="2700" b="0" i="0" u="heavy">
                <a:solidFill>
                  <a:srgbClr val="4285F4"/>
                </a:solidFill>
                <a:latin typeface="Times New Roman"/>
                <a:ea typeface="+mj-ea"/>
                <a:cs typeface="Times New Roman"/>
              </a:defRPr>
            </a:lvl1pPr>
          </a:lstStyle>
          <a:p>
            <a:pPr marL="12700" algn="l">
              <a:spcBef>
                <a:spcPts val="100"/>
              </a:spcBef>
            </a:pPr>
            <a:r>
              <a:rPr lang="vi-VN" sz="3000" u="none" kern="0">
                <a:solidFill>
                  <a:srgbClr val="FFFFFF"/>
                </a:solidFill>
              </a:rPr>
              <a:t>4. </a:t>
            </a:r>
            <a:r>
              <a:rPr lang="en-US" sz="3000" u="none" kern="0" spc="-10">
                <a:solidFill>
                  <a:srgbClr val="FFFFFF"/>
                </a:solidFill>
              </a:rPr>
              <a:t>Ước  lượng độ phức tạp của thuật toán</a:t>
            </a:r>
            <a:endParaRPr lang="vi-VN" sz="3000" kern="0" dirty="0"/>
          </a:p>
        </p:txBody>
      </p:sp>
    </p:spTree>
    <p:extLst>
      <p:ext uri="{BB962C8B-B14F-4D97-AF65-F5344CB8AC3E}">
        <p14:creationId xmlns:p14="http://schemas.microsoft.com/office/powerpoint/2010/main" val="123883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500"/>
                                        <p:tgtEl>
                                          <p:spTgt spid="9">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6" end="6"/>
                                            </p:txEl>
                                          </p:spTgt>
                                        </p:tgtEl>
                                        <p:attrNameLst>
                                          <p:attrName>style.visibility</p:attrName>
                                        </p:attrNameLst>
                                      </p:cBhvr>
                                      <p:to>
                                        <p:strVal val="visible"/>
                                      </p:to>
                                    </p:set>
                                    <p:animEffect transition="in" filter="fade">
                                      <p:cBhvr>
                                        <p:cTn id="30" dur="500"/>
                                        <p:tgtEl>
                                          <p:spTgt spid="9">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animEffect transition="in" filter="fade">
                                      <p:cBhvr>
                                        <p:cTn id="33" dur="500"/>
                                        <p:tgtEl>
                                          <p:spTgt spid="9">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8" end="8"/>
                                            </p:txEl>
                                          </p:spTgt>
                                        </p:tgtEl>
                                        <p:attrNameLst>
                                          <p:attrName>style.visibility</p:attrName>
                                        </p:attrNameLst>
                                      </p:cBhvr>
                                      <p:to>
                                        <p:strVal val="visible"/>
                                      </p:to>
                                    </p:set>
                                    <p:animEffect transition="in" filter="fade">
                                      <p:cBhvr>
                                        <p:cTn id="36" dur="500"/>
                                        <p:tgtEl>
                                          <p:spTgt spid="9">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animEffect transition="in" filter="fade">
                                      <p:cBhvr>
                                        <p:cTn id="39" dur="500"/>
                                        <p:tgtEl>
                                          <p:spTgt spid="9">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0" end="10"/>
                                            </p:txEl>
                                          </p:spTgt>
                                        </p:tgtEl>
                                        <p:attrNameLst>
                                          <p:attrName>style.visibility</p:attrName>
                                        </p:attrNameLst>
                                      </p:cBhvr>
                                      <p:to>
                                        <p:strVal val="visible"/>
                                      </p:to>
                                    </p:set>
                                    <p:animEffect transition="in" filter="fade">
                                      <p:cBhvr>
                                        <p:cTn id="42"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5">
            <a:extLst>
              <a:ext uri="{FF2B5EF4-FFF2-40B4-BE49-F238E27FC236}">
                <a16:creationId xmlns:a16="http://schemas.microsoft.com/office/drawing/2014/main" id="{6A6BD3BE-AB14-52B7-88F3-5458A5A747EE}"/>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2" name="Rectangle 1">
            <a:extLst>
              <a:ext uri="{FF2B5EF4-FFF2-40B4-BE49-F238E27FC236}">
                <a16:creationId xmlns:a16="http://schemas.microsoft.com/office/drawing/2014/main" id="{7020AE6D-BD53-F7B8-4BF6-BB2A53535D4C}"/>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15E693-EF95-7580-70DA-D674E120E871}"/>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6" name="Picture 5" descr="Text&#10;&#10;Description automatically generated">
            <a:extLst>
              <a:ext uri="{FF2B5EF4-FFF2-40B4-BE49-F238E27FC236}">
                <a16:creationId xmlns:a16="http://schemas.microsoft.com/office/drawing/2014/main" id="{205BD7D7-0AD7-C5B6-D220-CA3D5E2F4B15}"/>
              </a:ext>
            </a:extLst>
          </p:cNvPr>
          <p:cNvPicPr>
            <a:picLocks noChangeAspect="1"/>
          </p:cNvPicPr>
          <p:nvPr/>
        </p:nvPicPr>
        <p:blipFill>
          <a:blip r:embed="rId2"/>
          <a:stretch>
            <a:fillRect/>
          </a:stretch>
        </p:blipFill>
        <p:spPr>
          <a:xfrm>
            <a:off x="122374" y="849344"/>
            <a:ext cx="2674620" cy="3314700"/>
          </a:xfrm>
          <a:prstGeom prst="rect">
            <a:avLst/>
          </a:prstGeom>
        </p:spPr>
      </p:pic>
      <p:sp>
        <p:nvSpPr>
          <p:cNvPr id="11" name="object 3">
            <a:extLst>
              <a:ext uri="{FF2B5EF4-FFF2-40B4-BE49-F238E27FC236}">
                <a16:creationId xmlns:a16="http://schemas.microsoft.com/office/drawing/2014/main" id="{1293C5E2-940F-3584-CCC6-ED6C9EA1F25F}"/>
              </a:ext>
            </a:extLst>
          </p:cNvPr>
          <p:cNvSpPr txBox="1">
            <a:spLocks/>
          </p:cNvSpPr>
          <p:nvPr/>
        </p:nvSpPr>
        <p:spPr>
          <a:xfrm>
            <a:off x="544923" y="29374"/>
            <a:ext cx="8599058" cy="474489"/>
          </a:xfrm>
          <a:prstGeom prst="rect">
            <a:avLst/>
          </a:prstGeom>
        </p:spPr>
        <p:txBody>
          <a:bodyPr vert="horz" wrap="square" lIns="0" tIns="12700" rIns="0" bIns="0" rtlCol="0">
            <a:spAutoFit/>
          </a:bodyPr>
          <a:lstStyle>
            <a:lvl1pPr>
              <a:defRPr sz="2700" b="0" i="0" u="heavy">
                <a:solidFill>
                  <a:srgbClr val="4285F4"/>
                </a:solidFill>
                <a:latin typeface="Times New Roman"/>
                <a:ea typeface="+mj-ea"/>
                <a:cs typeface="Times New Roman"/>
              </a:defRPr>
            </a:lvl1pPr>
          </a:lstStyle>
          <a:p>
            <a:pPr marL="12700" algn="l">
              <a:spcBef>
                <a:spcPts val="100"/>
              </a:spcBef>
            </a:pPr>
            <a:r>
              <a:rPr lang="vi-VN" sz="3000" u="none" kern="0">
                <a:solidFill>
                  <a:srgbClr val="FFFFFF"/>
                </a:solidFill>
              </a:rPr>
              <a:t>4. </a:t>
            </a:r>
            <a:r>
              <a:rPr lang="en-US" sz="3000" u="none" kern="0" spc="-10">
                <a:solidFill>
                  <a:srgbClr val="FFFFFF"/>
                </a:solidFill>
              </a:rPr>
              <a:t>Ước  lượng độ phức tạp của thuật toán</a:t>
            </a:r>
            <a:endParaRPr lang="vi-VN" sz="3000" kern="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83F7F67-0A7A-B3CD-9833-09836F54BCAC}"/>
                  </a:ext>
                </a:extLst>
              </p:cNvPr>
              <p:cNvSpPr txBox="1"/>
              <p:nvPr/>
            </p:nvSpPr>
            <p:spPr>
              <a:xfrm>
                <a:off x="2885302" y="849344"/>
                <a:ext cx="6136324" cy="2719462"/>
              </a:xfrm>
              <a:prstGeom prst="rect">
                <a:avLst/>
              </a:prstGeom>
              <a:noFill/>
            </p:spPr>
            <p:txBody>
              <a:bodyPr wrap="square">
                <a:spAutoFit/>
              </a:bodyPr>
              <a:lstStyle/>
              <a:p>
                <a:r>
                  <a:rPr lang="en-US" dirty="0"/>
                  <a:t>(1),(2): O(1)</a:t>
                </a:r>
              </a:p>
              <a:p>
                <a:r>
                  <a:rPr lang="en-US" dirty="0"/>
                  <a:t>(4), (8): O(1)</a:t>
                </a:r>
              </a:p>
              <a:p>
                <a:r>
                  <a:rPr lang="en-US" dirty="0"/>
                  <a:t>(6),(7): O(1)</a:t>
                </a:r>
              </a:p>
              <a:p>
                <a:r>
                  <a:rPr lang="en-US" sz="1800" dirty="0"/>
                  <a:t>(5):  </a:t>
                </a:r>
                <a:r>
                  <a:rPr lang="en-US" sz="1800" dirty="0" err="1"/>
                  <a:t>lặp</a:t>
                </a:r>
                <a:r>
                  <a:rPr lang="en-US" sz="1800" dirty="0"/>
                  <a:t> (n-i-1+1) = n-</a:t>
                </a:r>
                <a:r>
                  <a:rPr lang="en-US" sz="1800" dirty="0" err="1"/>
                  <a:t>i</a:t>
                </a:r>
                <a:r>
                  <a:rPr lang="en-US" sz="1800" dirty="0"/>
                  <a:t> </a:t>
                </a:r>
                <a:r>
                  <a:rPr lang="en-US" sz="1800" dirty="0" err="1"/>
                  <a:t>lần</a:t>
                </a:r>
                <a:r>
                  <a:rPr lang="en-US" sz="1800" dirty="0"/>
                  <a:t> </a:t>
                </a:r>
                <a:r>
                  <a:rPr lang="en-US" sz="1800" dirty="0" err="1"/>
                  <a:t>mỗi</a:t>
                </a:r>
                <a:r>
                  <a:rPr lang="en-US" sz="1800" dirty="0"/>
                  <a:t> </a:t>
                </a:r>
                <a:r>
                  <a:rPr lang="en-US" sz="1800" dirty="0" err="1"/>
                  <a:t>lần</a:t>
                </a:r>
                <a:r>
                  <a:rPr lang="en-US" sz="1800" dirty="0"/>
                  <a:t> </a:t>
                </a:r>
                <a:r>
                  <a:rPr lang="en-US" sz="1800" dirty="0" err="1"/>
                  <a:t>lặp</a:t>
                </a:r>
                <a:r>
                  <a:rPr lang="en-US" sz="1800" dirty="0"/>
                  <a:t> O(1)=&gt;O(n-</a:t>
                </a:r>
                <a:r>
                  <a:rPr lang="en-US" sz="1800" dirty="0" err="1"/>
                  <a:t>i</a:t>
                </a:r>
                <a:r>
                  <a:rPr lang="en-US" sz="1800" dirty="0"/>
                  <a:t>)</a:t>
                </a:r>
              </a:p>
              <a:p>
                <a:r>
                  <a:rPr lang="en-US" sz="1800" dirty="0"/>
                  <a:t>(4),(5),(7) </a:t>
                </a:r>
                <a:r>
                  <a:rPr lang="en-US" sz="1800" dirty="0" err="1"/>
                  <a:t>nối</a:t>
                </a:r>
                <a:r>
                  <a:rPr lang="en-US" sz="1800" dirty="0"/>
                  <a:t>  </a:t>
                </a:r>
                <a:r>
                  <a:rPr lang="en-US" sz="1800" dirty="0" err="1"/>
                  <a:t>tiếp</a:t>
                </a:r>
                <a:r>
                  <a:rPr lang="en-US" sz="1800" dirty="0"/>
                  <a:t> </a:t>
                </a:r>
                <a:r>
                  <a:rPr lang="en-US" sz="1800" dirty="0" err="1"/>
                  <a:t>nhau</a:t>
                </a:r>
                <a:r>
                  <a:rPr lang="en-US" sz="1800" dirty="0"/>
                  <a:t>  </a:t>
                </a:r>
                <a:r>
                  <a:rPr lang="en-US" sz="1800" dirty="0" err="1"/>
                  <a:t>nên</a:t>
                </a:r>
                <a:r>
                  <a:rPr lang="en-US" sz="1800" dirty="0"/>
                  <a:t> </a:t>
                </a:r>
                <a:r>
                  <a:rPr lang="en-US" sz="1800" dirty="0" err="1"/>
                  <a:t>độ</a:t>
                </a:r>
                <a:r>
                  <a:rPr lang="en-US" sz="1800" dirty="0"/>
                  <a:t> </a:t>
                </a:r>
                <a:r>
                  <a:rPr lang="en-US" sz="1800" dirty="0" err="1"/>
                  <a:t>phức</a:t>
                </a:r>
                <a:r>
                  <a:rPr lang="en-US" sz="1800" dirty="0"/>
                  <a:t> </a:t>
                </a:r>
                <a:r>
                  <a:rPr lang="en-US" sz="1800" dirty="0" err="1"/>
                  <a:t>tạp</a:t>
                </a:r>
                <a:r>
                  <a:rPr lang="en-US" sz="1800" dirty="0"/>
                  <a:t> </a:t>
                </a:r>
                <a:r>
                  <a:rPr lang="en-US" sz="1800" dirty="0" err="1"/>
                  <a:t>là</a:t>
                </a:r>
                <a:r>
                  <a:rPr lang="en-US" sz="1800" dirty="0"/>
                  <a:t> O(max(1, 1, n-</a:t>
                </a:r>
                <a:r>
                  <a:rPr lang="en-US" sz="1800" dirty="0" err="1"/>
                  <a:t>i</a:t>
                </a:r>
                <a:r>
                  <a:rPr lang="en-US" sz="1800" dirty="0"/>
                  <a:t>)) = O(n-</a:t>
                </a:r>
                <a:r>
                  <a:rPr lang="en-US" sz="1800" dirty="0" err="1"/>
                  <a:t>i</a:t>
                </a:r>
                <a:r>
                  <a:rPr lang="en-US" sz="1800" dirty="0"/>
                  <a:t>)</a:t>
                </a:r>
              </a:p>
              <a:p>
                <a:r>
                  <a:rPr lang="en-US" dirty="0"/>
                  <a:t>(3): </a:t>
                </a:r>
                <a:r>
                  <a:rPr lang="en-US" dirty="0" err="1"/>
                  <a:t>lặp</a:t>
                </a:r>
                <a:r>
                  <a:rPr lang="en-US" dirty="0"/>
                  <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𝑖</m:t>
                        </m:r>
                      </m:e>
                    </m:nary>
                    <m:r>
                      <a:rPr lang="en-US" b="0" i="0"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𝑛</m:t>
                        </m:r>
                        <m:r>
                          <a:rPr lang="en-US" b="0" i="1" smtClean="0">
                            <a:latin typeface="Cambria Math" panose="02040503050406030204" pitchFamily="18" charset="0"/>
                          </a:rPr>
                          <m:t>−</m:t>
                        </m:r>
                      </m:e>
                    </m:nary>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𝑛</m:t>
                        </m:r>
                      </m:sup>
                      <m:e>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𝑛</m:t>
                    </m:r>
                  </m:oMath>
                </a14:m>
                <a:endParaRPr lang="en-US" dirty="0"/>
              </a:p>
              <a:p>
                <a:r>
                  <a:rPr lang="en-US" dirty="0"/>
                  <a:t>=O(n</a:t>
                </a:r>
                <a:r>
                  <a:rPr lang="en-US" baseline="30000" dirty="0"/>
                  <a:t>2</a:t>
                </a:r>
                <a:r>
                  <a:rPr lang="en-US" dirty="0"/>
                  <a:t>)</a:t>
                </a:r>
              </a:p>
              <a:p>
                <a:r>
                  <a:rPr lang="en-US" dirty="0"/>
                  <a:t>(1),(2),(3) </a:t>
                </a:r>
                <a:r>
                  <a:rPr lang="en-US" dirty="0" err="1"/>
                  <a:t>nối</a:t>
                </a:r>
                <a:r>
                  <a:rPr lang="en-US" dirty="0"/>
                  <a:t> </a:t>
                </a:r>
                <a:r>
                  <a:rPr lang="en-US" dirty="0" err="1"/>
                  <a:t>tiếp</a:t>
                </a:r>
                <a:r>
                  <a:rPr lang="en-US" dirty="0"/>
                  <a:t> </a:t>
                </a:r>
                <a:r>
                  <a:rPr lang="en-US" dirty="0" err="1"/>
                  <a:t>nhau</a:t>
                </a:r>
                <a:r>
                  <a:rPr lang="en-US" dirty="0"/>
                  <a:t> </a:t>
                </a:r>
                <a:r>
                  <a:rPr lang="en-US" dirty="0" err="1"/>
                  <a:t>nên</a:t>
                </a:r>
                <a:r>
                  <a:rPr lang="en-US" dirty="0"/>
                  <a:t> T(n)=O(max(1,1,n</a:t>
                </a:r>
                <a:r>
                  <a:rPr lang="en-US" baseline="30000" dirty="0"/>
                  <a:t>2</a:t>
                </a:r>
                <a:r>
                  <a:rPr lang="en-US" dirty="0"/>
                  <a:t>)) = O(n</a:t>
                </a:r>
                <a:r>
                  <a:rPr lang="en-US" baseline="30000" dirty="0"/>
                  <a:t>2</a:t>
                </a:r>
                <a:r>
                  <a:rPr lang="en-US" dirty="0"/>
                  <a:t>)</a:t>
                </a:r>
              </a:p>
            </p:txBody>
          </p:sp>
        </mc:Choice>
        <mc:Fallback>
          <p:sp>
            <p:nvSpPr>
              <p:cNvPr id="14" name="TextBox 13">
                <a:extLst>
                  <a:ext uri="{FF2B5EF4-FFF2-40B4-BE49-F238E27FC236}">
                    <a16:creationId xmlns:a16="http://schemas.microsoft.com/office/drawing/2014/main" id="{B83F7F67-0A7A-B3CD-9833-09836F54BCAC}"/>
                  </a:ext>
                </a:extLst>
              </p:cNvPr>
              <p:cNvSpPr txBox="1">
                <a:spLocks noRot="1" noChangeAspect="1" noMove="1" noResize="1" noEditPoints="1" noAdjustHandles="1" noChangeArrowheads="1" noChangeShapeType="1" noTextEdit="1"/>
              </p:cNvSpPr>
              <p:nvPr/>
            </p:nvSpPr>
            <p:spPr>
              <a:xfrm>
                <a:off x="2885302" y="849344"/>
                <a:ext cx="6136324" cy="2719462"/>
              </a:xfrm>
              <a:prstGeom prst="rect">
                <a:avLst/>
              </a:prstGeom>
              <a:blipFill>
                <a:blip r:embed="rId3"/>
                <a:stretch>
                  <a:fillRect l="-794" t="-1121" b="-2691"/>
                </a:stretch>
              </a:blipFill>
            </p:spPr>
            <p:txBody>
              <a:bodyPr/>
              <a:lstStyle/>
              <a:p>
                <a:r>
                  <a:rPr lang="en-US">
                    <a:noFill/>
                  </a:rPr>
                  <a:t> </a:t>
                </a:r>
              </a:p>
            </p:txBody>
          </p:sp>
        </mc:Fallback>
      </mc:AlternateContent>
    </p:spTree>
    <p:extLst>
      <p:ext uri="{BB962C8B-B14F-4D97-AF65-F5344CB8AC3E}">
        <p14:creationId xmlns:p14="http://schemas.microsoft.com/office/powerpoint/2010/main" val="23721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fade">
                                      <p:cBhvr>
                                        <p:cTn id="27" dur="500"/>
                                        <p:tgtEl>
                                          <p:spTgt spid="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fade">
                                      <p:cBhvr>
                                        <p:cTn id="32" dur="500"/>
                                        <p:tgtEl>
                                          <p:spTgt spid="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Effect transition="in" filter="fade">
                                      <p:cBhvr>
                                        <p:cTn id="37" dur="500"/>
                                        <p:tgtEl>
                                          <p:spTgt spid="1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6" end="6"/>
                                            </p:txEl>
                                          </p:spTgt>
                                        </p:tgtEl>
                                        <p:attrNameLst>
                                          <p:attrName>style.visibility</p:attrName>
                                        </p:attrNameLst>
                                      </p:cBhvr>
                                      <p:to>
                                        <p:strVal val="visible"/>
                                      </p:to>
                                    </p:set>
                                    <p:animEffect transition="in" filter="fade">
                                      <p:cBhvr>
                                        <p:cTn id="42" dur="500"/>
                                        <p:tgtEl>
                                          <p:spTgt spid="1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xEl>
                                              <p:pRg st="7" end="7"/>
                                            </p:txEl>
                                          </p:spTgt>
                                        </p:tgtEl>
                                        <p:attrNameLst>
                                          <p:attrName>style.visibility</p:attrName>
                                        </p:attrNameLst>
                                      </p:cBhvr>
                                      <p:to>
                                        <p:strVal val="visible"/>
                                      </p:to>
                                    </p:set>
                                    <p:animEffect transition="in" filter="fade">
                                      <p:cBhvr>
                                        <p:cTn id="47"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10" name="object 3">
            <a:extLst>
              <a:ext uri="{FF2B5EF4-FFF2-40B4-BE49-F238E27FC236}">
                <a16:creationId xmlns:a16="http://schemas.microsoft.com/office/drawing/2014/main" id="{3D37D13E-8A1D-595C-E55C-6178FF6367C7}"/>
              </a:ext>
            </a:extLst>
          </p:cNvPr>
          <p:cNvSpPr txBox="1">
            <a:spLocks noGrp="1"/>
          </p:cNvSpPr>
          <p:nvPr>
            <p:ph type="title"/>
          </p:nvPr>
        </p:nvSpPr>
        <p:spPr>
          <a:xfrm>
            <a:off x="544923" y="48721"/>
            <a:ext cx="8599058" cy="474489"/>
          </a:xfrm>
          <a:prstGeom prst="rect">
            <a:avLst/>
          </a:prstGeom>
        </p:spPr>
        <p:txBody>
          <a:bodyPr vert="horz" wrap="square" lIns="0" tIns="12700" rIns="0" bIns="0" rtlCol="0">
            <a:spAutoFit/>
          </a:bodyPr>
          <a:lstStyle/>
          <a:p>
            <a:pPr marL="12700" algn="l">
              <a:lnSpc>
                <a:spcPct val="100000"/>
              </a:lnSpc>
              <a:spcBef>
                <a:spcPts val="100"/>
              </a:spcBef>
            </a:pPr>
            <a:r>
              <a:rPr lang="en-US" sz="3000" u="none" dirty="0">
                <a:solidFill>
                  <a:srgbClr val="FFFFFF"/>
                </a:solidFill>
              </a:rPr>
              <a:t>5. </a:t>
            </a:r>
            <a:r>
              <a:rPr lang="vi-VN" sz="3000" u="none" dirty="0">
                <a:solidFill>
                  <a:srgbClr val="FFFFFF"/>
                </a:solidFill>
              </a:rPr>
              <a:t>Phân lớp thuật toán theo độ phức tạp</a:t>
            </a:r>
            <a:endParaRPr lang="vi-VN" sz="3000" dirty="0"/>
          </a:p>
        </p:txBody>
      </p:sp>
      <p:sp>
        <p:nvSpPr>
          <p:cNvPr id="16" name="object 5">
            <a:extLst>
              <a:ext uri="{FF2B5EF4-FFF2-40B4-BE49-F238E27FC236}">
                <a16:creationId xmlns:a16="http://schemas.microsoft.com/office/drawing/2014/main" id="{6A6BD3BE-AB14-52B7-88F3-5458A5A747EE}"/>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2" name="Rectangle 1">
            <a:extLst>
              <a:ext uri="{FF2B5EF4-FFF2-40B4-BE49-F238E27FC236}">
                <a16:creationId xmlns:a16="http://schemas.microsoft.com/office/drawing/2014/main" id="{7020AE6D-BD53-F7B8-4BF6-BB2A53535D4C}"/>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15E693-EF95-7580-70DA-D674E120E871}"/>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34B9762-FECF-E324-4EB5-6532623A0D26}"/>
              </a:ext>
            </a:extLst>
          </p:cNvPr>
          <p:cNvPicPr>
            <a:picLocks noChangeAspect="1"/>
          </p:cNvPicPr>
          <p:nvPr/>
        </p:nvPicPr>
        <p:blipFill>
          <a:blip r:embed="rId3"/>
          <a:stretch>
            <a:fillRect/>
          </a:stretch>
        </p:blipFill>
        <p:spPr>
          <a:xfrm>
            <a:off x="92629" y="843423"/>
            <a:ext cx="3063474" cy="3973764"/>
          </a:xfrm>
          <a:prstGeom prst="rect">
            <a:avLst/>
          </a:prstGeom>
        </p:spPr>
      </p:pic>
      <p:pic>
        <p:nvPicPr>
          <p:cNvPr id="7" name="Picture 6" descr="Algorithms Explained: Computational Complexity - YouTube">
            <a:extLst>
              <a:ext uri="{FF2B5EF4-FFF2-40B4-BE49-F238E27FC236}">
                <a16:creationId xmlns:a16="http://schemas.microsoft.com/office/drawing/2014/main" id="{AED74B3A-5E5B-4D98-180C-781FB98E9A0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56103" y="820485"/>
            <a:ext cx="5943600" cy="3343275"/>
          </a:xfrm>
          <a:prstGeom prst="rect">
            <a:avLst/>
          </a:prstGeom>
          <a:noFill/>
          <a:ln>
            <a:noFill/>
          </a:ln>
        </p:spPr>
      </p:pic>
    </p:spTree>
    <p:extLst>
      <p:ext uri="{BB962C8B-B14F-4D97-AF65-F5344CB8AC3E}">
        <p14:creationId xmlns:p14="http://schemas.microsoft.com/office/powerpoint/2010/main" val="156223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711886"/>
            <a:ext cx="9143981" cy="108599"/>
          </a:xfrm>
          <a:prstGeom prst="rect">
            <a:avLst/>
          </a:prstGeom>
          <a:blipFill>
            <a:blip r:embed="rId2" cstate="print"/>
            <a:stretch>
              <a:fillRect/>
            </a:stretch>
          </a:blipFill>
        </p:spPr>
        <p:txBody>
          <a:bodyPr wrap="square" lIns="0" tIns="0" rIns="0" bIns="0" rtlCol="0"/>
          <a:lstStyle/>
          <a:p>
            <a:endParaRPr/>
          </a:p>
        </p:txBody>
      </p:sp>
      <p:sp>
        <p:nvSpPr>
          <p:cNvPr id="10" name="object 3">
            <a:extLst>
              <a:ext uri="{FF2B5EF4-FFF2-40B4-BE49-F238E27FC236}">
                <a16:creationId xmlns:a16="http://schemas.microsoft.com/office/drawing/2014/main" id="{3D37D13E-8A1D-595C-E55C-6178FF6367C7}"/>
              </a:ext>
            </a:extLst>
          </p:cNvPr>
          <p:cNvSpPr txBox="1">
            <a:spLocks noGrp="1"/>
          </p:cNvSpPr>
          <p:nvPr>
            <p:ph type="title"/>
          </p:nvPr>
        </p:nvSpPr>
        <p:spPr>
          <a:xfrm>
            <a:off x="544923" y="48721"/>
            <a:ext cx="8599058" cy="474489"/>
          </a:xfrm>
          <a:prstGeom prst="rect">
            <a:avLst/>
          </a:prstGeom>
        </p:spPr>
        <p:txBody>
          <a:bodyPr vert="horz" wrap="square" lIns="0" tIns="12700" rIns="0" bIns="0" rtlCol="0">
            <a:spAutoFit/>
          </a:bodyPr>
          <a:lstStyle/>
          <a:p>
            <a:pPr marL="12700" algn="l">
              <a:lnSpc>
                <a:spcPct val="100000"/>
              </a:lnSpc>
              <a:spcBef>
                <a:spcPts val="100"/>
              </a:spcBef>
            </a:pPr>
            <a:r>
              <a:rPr lang="en-US" sz="3000" u="none" dirty="0">
                <a:solidFill>
                  <a:srgbClr val="FFFFFF"/>
                </a:solidFill>
              </a:rPr>
              <a:t>5. </a:t>
            </a:r>
            <a:r>
              <a:rPr lang="vi-VN" sz="3000" u="none" dirty="0">
                <a:solidFill>
                  <a:srgbClr val="FFFFFF"/>
                </a:solidFill>
              </a:rPr>
              <a:t>Phân lớp thuật toán theo độ phức tạp</a:t>
            </a:r>
            <a:endParaRPr lang="vi-VN" sz="3000" dirty="0"/>
          </a:p>
        </p:txBody>
      </p:sp>
      <p:sp>
        <p:nvSpPr>
          <p:cNvPr id="16" name="object 5">
            <a:extLst>
              <a:ext uri="{FF2B5EF4-FFF2-40B4-BE49-F238E27FC236}">
                <a16:creationId xmlns:a16="http://schemas.microsoft.com/office/drawing/2014/main" id="{6A6BD3BE-AB14-52B7-88F3-5458A5A747EE}"/>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2" name="Rectangle 1">
            <a:extLst>
              <a:ext uri="{FF2B5EF4-FFF2-40B4-BE49-F238E27FC236}">
                <a16:creationId xmlns:a16="http://schemas.microsoft.com/office/drawing/2014/main" id="{7020AE6D-BD53-F7B8-4BF6-BB2A53535D4C}"/>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15E693-EF95-7580-70DA-D674E120E871}"/>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6" name="Picture 5" descr="Text, whiteboard&#10;&#10;Description automatically generated">
            <a:extLst>
              <a:ext uri="{FF2B5EF4-FFF2-40B4-BE49-F238E27FC236}">
                <a16:creationId xmlns:a16="http://schemas.microsoft.com/office/drawing/2014/main" id="{F8265553-E24A-BD50-3DF1-B9121A4944AE}"/>
              </a:ext>
            </a:extLst>
          </p:cNvPr>
          <p:cNvPicPr>
            <a:picLocks noChangeAspect="1"/>
          </p:cNvPicPr>
          <p:nvPr/>
        </p:nvPicPr>
        <p:blipFill>
          <a:blip r:embed="rId3"/>
          <a:stretch>
            <a:fillRect/>
          </a:stretch>
        </p:blipFill>
        <p:spPr>
          <a:xfrm>
            <a:off x="153445" y="1561525"/>
            <a:ext cx="3629025" cy="2981325"/>
          </a:xfrm>
          <a:prstGeom prst="rect">
            <a:avLst/>
          </a:prstGeom>
        </p:spPr>
      </p:pic>
      <p:sp>
        <p:nvSpPr>
          <p:cNvPr id="9" name="TextBox 8">
            <a:extLst>
              <a:ext uri="{FF2B5EF4-FFF2-40B4-BE49-F238E27FC236}">
                <a16:creationId xmlns:a16="http://schemas.microsoft.com/office/drawing/2014/main" id="{E0F1A2F3-3939-0658-59C7-08B7E44FF9BF}"/>
              </a:ext>
            </a:extLst>
          </p:cNvPr>
          <p:cNvSpPr txBox="1"/>
          <p:nvPr/>
        </p:nvSpPr>
        <p:spPr>
          <a:xfrm>
            <a:off x="0" y="711886"/>
            <a:ext cx="7833220" cy="646331"/>
          </a:xfrm>
          <a:prstGeom prst="rect">
            <a:avLst/>
          </a:prstGeom>
          <a:noFill/>
        </p:spPr>
        <p:txBody>
          <a:bodyPr wrap="square">
            <a:spAutoFit/>
          </a:bodyPr>
          <a:lstStyle/>
          <a:p>
            <a:r>
              <a:rPr lang="en-US" dirty="0" err="1"/>
              <a:t>Với</a:t>
            </a:r>
            <a:r>
              <a:rPr lang="en-US" dirty="0"/>
              <a:t> </a:t>
            </a:r>
            <a:r>
              <a:rPr lang="en-US" dirty="0" err="1"/>
              <a:t>mỗi</a:t>
            </a:r>
            <a:r>
              <a:rPr lang="en-US" dirty="0"/>
              <a:t> </a:t>
            </a:r>
            <a:r>
              <a:rPr lang="en-US" dirty="0" err="1"/>
              <a:t>nhóm</a:t>
            </a:r>
            <a:r>
              <a:rPr lang="en-US" dirty="0"/>
              <a:t> </a:t>
            </a:r>
            <a:r>
              <a:rPr lang="en-US" dirty="0" err="1"/>
              <a:t>hàm</a:t>
            </a:r>
            <a:r>
              <a:rPr lang="en-US" dirty="0"/>
              <a:t> </a:t>
            </a:r>
            <a:r>
              <a:rPr lang="en-US" dirty="0" err="1"/>
              <a:t>bên</a:t>
            </a:r>
            <a:r>
              <a:rPr lang="en-US" dirty="0"/>
              <a:t> </a:t>
            </a:r>
            <a:r>
              <a:rPr lang="en-US" dirty="0" err="1"/>
              <a:t>dưới</a:t>
            </a:r>
            <a:r>
              <a:rPr lang="en-US" dirty="0"/>
              <a:t>, </a:t>
            </a:r>
            <a:r>
              <a:rPr lang="en-US" dirty="0" err="1"/>
              <a:t>hãy</a:t>
            </a:r>
            <a:r>
              <a:rPr lang="en-US" dirty="0"/>
              <a:t> </a:t>
            </a:r>
            <a:r>
              <a:rPr lang="en-US" dirty="0" err="1"/>
              <a:t>sắp</a:t>
            </a:r>
            <a:r>
              <a:rPr lang="en-US" dirty="0"/>
              <a:t> </a:t>
            </a:r>
            <a:r>
              <a:rPr lang="en-US" dirty="0" err="1"/>
              <a:t>xếp</a:t>
            </a:r>
            <a:r>
              <a:rPr lang="en-US" dirty="0"/>
              <a:t> </a:t>
            </a:r>
            <a:r>
              <a:rPr lang="en-US" dirty="0" err="1"/>
              <a:t>các</a:t>
            </a:r>
            <a:r>
              <a:rPr lang="en-US" dirty="0"/>
              <a:t> </a:t>
            </a:r>
            <a:r>
              <a:rPr lang="en-US" dirty="0" err="1"/>
              <a:t>hàm</a:t>
            </a:r>
            <a:r>
              <a:rPr lang="en-US" dirty="0"/>
              <a:t> </a:t>
            </a:r>
            <a:r>
              <a:rPr lang="en-US" dirty="0" err="1"/>
              <a:t>số</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tăng</a:t>
            </a:r>
            <a:r>
              <a:rPr lang="en-US" dirty="0"/>
              <a:t> </a:t>
            </a:r>
            <a:r>
              <a:rPr lang="en-US" dirty="0" err="1"/>
              <a:t>dần</a:t>
            </a:r>
            <a:r>
              <a:rPr lang="en-US" dirty="0"/>
              <a:t> </a:t>
            </a:r>
            <a:r>
              <a:rPr lang="en-US" dirty="0" err="1"/>
              <a:t>của</a:t>
            </a:r>
            <a:r>
              <a:rPr lang="en-US" dirty="0"/>
              <a:t> </a:t>
            </a:r>
            <a:r>
              <a:rPr lang="en-US" dirty="0" err="1"/>
              <a:t>bậc</a:t>
            </a:r>
            <a:r>
              <a:rPr lang="en-US" dirty="0"/>
              <a:t> </a:t>
            </a:r>
            <a:r>
              <a:rPr lang="en-US" dirty="0" err="1"/>
              <a:t>tăng</a:t>
            </a:r>
            <a:r>
              <a:rPr lang="en-US" dirty="0"/>
              <a:t> </a:t>
            </a:r>
            <a:r>
              <a:rPr lang="en-US" dirty="0" err="1"/>
              <a:t>trưởng</a:t>
            </a:r>
            <a:r>
              <a:rPr lang="en-US" dirty="0"/>
              <a:t> </a:t>
            </a:r>
            <a:r>
              <a:rPr lang="en-US" dirty="0" err="1"/>
              <a:t>và</a:t>
            </a:r>
            <a:r>
              <a:rPr lang="en-US" dirty="0"/>
              <a:t> </a:t>
            </a:r>
            <a:r>
              <a:rPr lang="en-US" dirty="0" err="1"/>
              <a:t>có</a:t>
            </a:r>
            <a:r>
              <a:rPr lang="en-US" dirty="0"/>
              <a:t> </a:t>
            </a:r>
            <a:r>
              <a:rPr lang="en-US" dirty="0" err="1"/>
              <a:t>giải</a:t>
            </a:r>
            <a:r>
              <a:rPr lang="en-US" dirty="0"/>
              <a:t> </a:t>
            </a:r>
            <a:r>
              <a:rPr lang="en-US" dirty="0" err="1"/>
              <a:t>thích</a:t>
            </a:r>
            <a:r>
              <a:rPr lang="en-US" dirty="0"/>
              <a:t> </a:t>
            </a:r>
            <a:r>
              <a:rPr lang="en-US" dirty="0" err="1"/>
              <a:t>ngắn</a:t>
            </a:r>
            <a:r>
              <a:rPr lang="en-US" dirty="0"/>
              <a:t> </a:t>
            </a:r>
            <a:r>
              <a:rPr lang="en-US" dirty="0" err="1"/>
              <a:t>gọn</a:t>
            </a:r>
            <a:r>
              <a:rPr lang="en-US" dirty="0"/>
              <a:t> </a:t>
            </a:r>
            <a:r>
              <a:rPr lang="en-US" dirty="0" err="1"/>
              <a:t>cách</a:t>
            </a:r>
            <a:r>
              <a:rPr lang="en-US" dirty="0"/>
              <a:t> </a:t>
            </a:r>
            <a:r>
              <a:rPr lang="en-US" dirty="0" err="1"/>
              <a:t>thực</a:t>
            </a:r>
            <a:r>
              <a:rPr lang="en-US" dirty="0"/>
              <a:t> </a:t>
            </a:r>
            <a:r>
              <a:rPr lang="en-US" dirty="0" err="1"/>
              <a:t>hiện</a:t>
            </a:r>
            <a:r>
              <a:rPr lang="en-US" dirty="0"/>
              <a: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C542031-54F3-2B18-9A22-3E158837AD06}"/>
                  </a:ext>
                </a:extLst>
              </p:cNvPr>
              <p:cNvSpPr txBox="1"/>
              <p:nvPr/>
            </p:nvSpPr>
            <p:spPr>
              <a:xfrm>
                <a:off x="3693253" y="1265739"/>
                <a:ext cx="5297301" cy="4023409"/>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Hướng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1(n)</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2(n)</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p>
                      <m:sSupPr>
                        <m:ctrlPr>
                          <a:rPr lang="en-US" sz="1800" b="0" i="1" kern="100"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b="0" i="1" kern="100" smtClean="0">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b="0" i="1" kern="100" smtClean="0">
                            <a:effectLst/>
                            <a:latin typeface="Cambria Math" panose="02040503050406030204" pitchFamily="18" charset="0"/>
                            <a:ea typeface="Calibri" panose="020F0502020204030204" pitchFamily="34" charset="0"/>
                            <a:cs typeface="Times New Roman" panose="02020603050405020304" pitchFamily="18" charset="0"/>
                          </a:rPr>
                          <m:t>100000</m:t>
                        </m:r>
                      </m:sup>
                    </m:sSup>
                    <m:r>
                      <a:rPr lang="en-US" sz="1800" b="0" i="1" kern="10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kern="100"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1800" b="0" i="1" kern="100"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100"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3(n)</a:t>
                </a:r>
                <a14:m>
                  <m:oMath xmlns:m="http://schemas.openxmlformats.org/officeDocument/2006/math">
                    <m:r>
                      <a:rPr lang="en-US" sz="1800" kern="100" baseline="-250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n</m:t>
                        </m:r>
                        <m:r>
                          <a:rPr lang="en-US" sz="1800" kern="100">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kern="100">
                            <a:effectLst/>
                            <a:latin typeface="Cambria Math" panose="02040503050406030204" pitchFamily="18" charset="0"/>
                            <a:ea typeface="Calibri" panose="020F0502020204030204" pitchFamily="34" charset="0"/>
                            <a:cs typeface="Times New Roman" panose="02020603050405020304" pitchFamily="18" charset="0"/>
                          </a:rPr>
                          <m:t>2</m:t>
                        </m:r>
                        <m:r>
                          <a:rPr lang="en-US" sz="1800" kern="1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n</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kern="100">
                                <a:effectLst/>
                                <a:latin typeface="Cambria Math" panose="02040503050406030204" pitchFamily="18" charset="0"/>
                                <a:ea typeface="Calibri" panose="020F0502020204030204" pitchFamily="34" charset="0"/>
                                <a:cs typeface="Times New Roman" panose="02020603050405020304" pitchFamily="18" charset="0"/>
                              </a:rPr>
                              <m:t>2</m:t>
                            </m:r>
                          </m:e>
                        </m:d>
                        <m:r>
                          <a:rPr lang="en-US" sz="1800" kern="100">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4(n)</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n</m:t>
                    </m:r>
                    <m:rad>
                      <m:radPr>
                        <m:degHide m:val="on"/>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radPr>
                      <m:deg/>
                      <m:e>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n</m:t>
                        </m:r>
                      </m:e>
                    </m:rad>
                  </m:oMath>
                </a14:m>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e>
                      <m:sup>
                        <m:f>
                          <m:f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sup>
                    </m:sSup>
                  </m:oMath>
                </a14:m>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1(n)</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trưởng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2(n)</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a:t>
                </a:r>
                <a:r>
                  <a:rPr lang="en-US"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3(n)</a:t>
                </a:r>
                <a14:m>
                  <m:oMath xmlns:m="http://schemas.openxmlformats.org/officeDocument/2006/math">
                    <m:r>
                      <a:rPr lang="en-US" sz="1800" kern="100" baseline="-2500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F</a:t>
                </a:r>
                <a:r>
                  <a:rPr lang="en-US" sz="1800" b="1" kern="100" baseline="-25000" dirty="0">
                    <a:effectLst/>
                    <a:latin typeface="Times New Roman" panose="02020603050405020304" pitchFamily="18" charset="0"/>
                    <a:ea typeface="Calibri" panose="020F0502020204030204" pitchFamily="34" charset="0"/>
                    <a:cs typeface="Times New Roman" panose="02020603050405020304" pitchFamily="18" charset="0"/>
                  </a:rPr>
                  <a:t>2(n)</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&gt; F</a:t>
                </a:r>
                <a:r>
                  <a:rPr lang="en-US" sz="1800" b="1" kern="100" baseline="-25000" dirty="0">
                    <a:effectLst/>
                    <a:latin typeface="Times New Roman" panose="02020603050405020304" pitchFamily="18" charset="0"/>
                    <a:ea typeface="Calibri" panose="020F0502020204030204" pitchFamily="34" charset="0"/>
                    <a:cs typeface="Times New Roman" panose="02020603050405020304" pitchFamily="18" charset="0"/>
                  </a:rPr>
                  <a:t>3(n)</a:t>
                </a:r>
                <a:r>
                  <a:rPr lang="en-US" sz="18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&gt;F</a:t>
                </a:r>
                <a:r>
                  <a:rPr lang="en-US" sz="1800" b="1" kern="100" baseline="-25000" dirty="0">
                    <a:effectLst/>
                    <a:latin typeface="Times New Roman" panose="02020603050405020304" pitchFamily="18" charset="0"/>
                    <a:ea typeface="Calibri" panose="020F0502020204030204" pitchFamily="34" charset="0"/>
                    <a:cs typeface="Times New Roman" panose="02020603050405020304" pitchFamily="18" charset="0"/>
                  </a:rPr>
                  <a:t>4(n)</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&gt; F</a:t>
                </a:r>
                <a:r>
                  <a:rPr lang="en-US" sz="1800" b="1" kern="100" baseline="-25000" dirty="0">
                    <a:effectLst/>
                    <a:latin typeface="Times New Roman" panose="02020603050405020304" pitchFamily="18" charset="0"/>
                    <a:ea typeface="Calibri" panose="020F0502020204030204" pitchFamily="34" charset="0"/>
                    <a:cs typeface="Times New Roman" panose="02020603050405020304" pitchFamily="18" charset="0"/>
                  </a:rPr>
                  <a:t>1(n)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2C542031-54F3-2B18-9A22-3E158837AD06}"/>
                  </a:ext>
                </a:extLst>
              </p:cNvPr>
              <p:cNvSpPr txBox="1">
                <a:spLocks noRot="1" noChangeAspect="1" noMove="1" noResize="1" noEditPoints="1" noAdjustHandles="1" noChangeArrowheads="1" noChangeShapeType="1" noTextEdit="1"/>
              </p:cNvSpPr>
              <p:nvPr/>
            </p:nvSpPr>
            <p:spPr>
              <a:xfrm>
                <a:off x="3693253" y="1265739"/>
                <a:ext cx="5297301" cy="4023409"/>
              </a:xfrm>
              <a:prstGeom prst="rect">
                <a:avLst/>
              </a:prstGeom>
              <a:blipFill>
                <a:blip r:embed="rId4"/>
                <a:stretch>
                  <a:fillRect l="-1036" t="-909"/>
                </a:stretch>
              </a:blipFill>
            </p:spPr>
            <p:txBody>
              <a:bodyPr/>
              <a:lstStyle/>
              <a:p>
                <a:r>
                  <a:rPr lang="en-US">
                    <a:noFill/>
                  </a:rPr>
                  <a:t> </a:t>
                </a:r>
              </a:p>
            </p:txBody>
          </p:sp>
        </mc:Fallback>
      </mc:AlternateContent>
    </p:spTree>
    <p:extLst>
      <p:ext uri="{BB962C8B-B14F-4D97-AF65-F5344CB8AC3E}">
        <p14:creationId xmlns:p14="http://schemas.microsoft.com/office/powerpoint/2010/main" val="11005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fade">
                                      <p:cBhvr>
                                        <p:cTn id="18" dur="500"/>
                                        <p:tgtEl>
                                          <p:spTgt spid="12">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500"/>
                                        <p:tgtEl>
                                          <p:spTgt spid="12">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Effect transition="in" filter="fade">
                                      <p:cBhvr>
                                        <p:cTn id="24" dur="500"/>
                                        <p:tgtEl>
                                          <p:spTgt spid="12">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xEl>
                                              <p:pRg st="5" end="5"/>
                                            </p:txEl>
                                          </p:spTgt>
                                        </p:tgtEl>
                                        <p:attrNameLst>
                                          <p:attrName>style.visibility</p:attrName>
                                        </p:attrNameLst>
                                      </p:cBhvr>
                                      <p:to>
                                        <p:strVal val="visible"/>
                                      </p:to>
                                    </p:set>
                                    <p:animEffect transition="in" filter="fade">
                                      <p:cBhvr>
                                        <p:cTn id="30" dur="500"/>
                                        <p:tgtEl>
                                          <p:spTgt spid="12">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animEffect transition="in" filter="fade">
                                      <p:cBhvr>
                                        <p:cTn id="33" dur="500"/>
                                        <p:tgtEl>
                                          <p:spTgt spid="12">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xEl>
                                              <p:pRg st="7" end="7"/>
                                            </p:txEl>
                                          </p:spTgt>
                                        </p:tgtEl>
                                        <p:attrNameLst>
                                          <p:attrName>style.visibility</p:attrName>
                                        </p:attrNameLst>
                                      </p:cBhvr>
                                      <p:to>
                                        <p:strVal val="visible"/>
                                      </p:to>
                                    </p:set>
                                    <p:animEffect transition="in" filter="fade">
                                      <p:cBhvr>
                                        <p:cTn id="36"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695890"/>
            <a:ext cx="9144000" cy="447675"/>
          </a:xfrm>
          <a:custGeom>
            <a:avLst/>
            <a:gdLst/>
            <a:ahLst/>
            <a:cxnLst/>
            <a:rect l="l" t="t" r="r" b="b"/>
            <a:pathLst>
              <a:path w="9144000" h="447675">
                <a:moveTo>
                  <a:pt x="0" y="447599"/>
                </a:moveTo>
                <a:lnTo>
                  <a:pt x="9143981" y="447599"/>
                </a:lnTo>
                <a:lnTo>
                  <a:pt x="9143981" y="0"/>
                </a:lnTo>
                <a:lnTo>
                  <a:pt x="0" y="0"/>
                </a:lnTo>
                <a:lnTo>
                  <a:pt x="0" y="447599"/>
                </a:lnTo>
                <a:close/>
              </a:path>
            </a:pathLst>
          </a:custGeom>
          <a:solidFill>
            <a:srgbClr val="4285F4"/>
          </a:solidFill>
        </p:spPr>
        <p:txBody>
          <a:bodyPr wrap="square" lIns="0" tIns="0" rIns="0" bIns="0" rtlCol="0"/>
          <a:lstStyle/>
          <a:p>
            <a:endParaRPr/>
          </a:p>
        </p:txBody>
      </p:sp>
      <p:grpSp>
        <p:nvGrpSpPr>
          <p:cNvPr id="3" name="object 3"/>
          <p:cNvGrpSpPr/>
          <p:nvPr/>
        </p:nvGrpSpPr>
        <p:grpSpPr>
          <a:xfrm>
            <a:off x="0" y="0"/>
            <a:ext cx="9144000" cy="4697095"/>
            <a:chOff x="0" y="0"/>
            <a:chExt cx="9144000" cy="4697095"/>
          </a:xfrm>
        </p:grpSpPr>
        <p:sp>
          <p:nvSpPr>
            <p:cNvPr id="4" name="object 4"/>
            <p:cNvSpPr/>
            <p:nvPr/>
          </p:nvSpPr>
          <p:spPr>
            <a:xfrm>
              <a:off x="0" y="0"/>
              <a:ext cx="9144000" cy="4696460"/>
            </a:xfrm>
            <a:custGeom>
              <a:avLst/>
              <a:gdLst/>
              <a:ahLst/>
              <a:cxnLst/>
              <a:rect l="l" t="t" r="r" b="b"/>
              <a:pathLst>
                <a:path w="9144000" h="4696460">
                  <a:moveTo>
                    <a:pt x="9143981" y="4695890"/>
                  </a:moveTo>
                  <a:lnTo>
                    <a:pt x="0" y="4695890"/>
                  </a:lnTo>
                  <a:lnTo>
                    <a:pt x="0" y="0"/>
                  </a:lnTo>
                  <a:lnTo>
                    <a:pt x="9143981" y="0"/>
                  </a:lnTo>
                  <a:lnTo>
                    <a:pt x="9143981" y="4695890"/>
                  </a:lnTo>
                  <a:close/>
                </a:path>
              </a:pathLst>
            </a:custGeom>
            <a:solidFill>
              <a:srgbClr val="F9F9F9"/>
            </a:solidFill>
          </p:spPr>
          <p:txBody>
            <a:bodyPr wrap="square" lIns="0" tIns="0" rIns="0" bIns="0" rtlCol="0"/>
            <a:lstStyle/>
            <a:p>
              <a:endParaRPr/>
            </a:p>
          </p:txBody>
        </p:sp>
        <p:sp>
          <p:nvSpPr>
            <p:cNvPr id="5" name="object 5"/>
            <p:cNvSpPr/>
            <p:nvPr/>
          </p:nvSpPr>
          <p:spPr>
            <a:xfrm>
              <a:off x="0" y="4622715"/>
              <a:ext cx="9143981" cy="74099"/>
            </a:xfrm>
            <a:prstGeom prst="rect">
              <a:avLst/>
            </a:prstGeom>
            <a:blipFill>
              <a:blip r:embed="rId2" cstate="print"/>
              <a:stretch>
                <a:fillRect/>
              </a:stretch>
            </a:blipFill>
          </p:spPr>
          <p:txBody>
            <a:bodyPr wrap="square" lIns="0" tIns="0" rIns="0" bIns="0" rtlCol="0"/>
            <a:lstStyle/>
            <a:p>
              <a:endParaRPr/>
            </a:p>
          </p:txBody>
        </p:sp>
      </p:grpSp>
      <p:sp>
        <p:nvSpPr>
          <p:cNvPr id="12" name="object 1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spc="-20" dirty="0">
                <a:solidFill>
                  <a:srgbClr val="3669B4"/>
                </a:solidFill>
              </a:rPr>
              <a:t>CS112. </a:t>
            </a:r>
            <a:r>
              <a:rPr spc="-5" dirty="0">
                <a:solidFill>
                  <a:srgbClr val="3669B4"/>
                </a:solidFill>
              </a:rPr>
              <a:t>PHÂN TÍCH VÀ THIẾT KẾ THUẬT</a:t>
            </a:r>
            <a:r>
              <a:rPr spc="-370" dirty="0">
                <a:solidFill>
                  <a:srgbClr val="3669B4"/>
                </a:solidFill>
              </a:rPr>
              <a:t> </a:t>
            </a:r>
            <a:r>
              <a:rPr spc="-20" dirty="0">
                <a:solidFill>
                  <a:srgbClr val="3669B4"/>
                </a:solidFill>
              </a:rPr>
              <a:t>TOÁN</a:t>
            </a:r>
          </a:p>
        </p:txBody>
      </p:sp>
      <p:sp>
        <p:nvSpPr>
          <p:cNvPr id="6" name="object 6"/>
          <p:cNvSpPr txBox="1">
            <a:spLocks noGrp="1"/>
          </p:cNvSpPr>
          <p:nvPr>
            <p:ph type="body" idx="1"/>
          </p:nvPr>
        </p:nvSpPr>
        <p:spPr>
          <a:xfrm>
            <a:off x="1219680" y="980683"/>
            <a:ext cx="6704639" cy="2126736"/>
          </a:xfrm>
          <a:prstGeom prst="rect">
            <a:avLst/>
          </a:prstGeom>
        </p:spPr>
        <p:txBody>
          <a:bodyPr vert="horz" wrap="square" lIns="0" tIns="12700" rIns="0" bIns="0" rtlCol="0">
            <a:spAutoFit/>
          </a:bodyPr>
          <a:lstStyle/>
          <a:p>
            <a:pPr marL="1228725">
              <a:lnSpc>
                <a:spcPct val="100000"/>
              </a:lnSpc>
              <a:spcBef>
                <a:spcPts val="100"/>
              </a:spcBef>
            </a:pPr>
            <a:r>
              <a:rPr spc="-40" dirty="0">
                <a:solidFill>
                  <a:srgbClr val="9BBB59"/>
                </a:solidFill>
              </a:rPr>
              <a:t>ANALYSIS </a:t>
            </a:r>
            <a:r>
              <a:rPr spc="-5" dirty="0">
                <a:solidFill>
                  <a:srgbClr val="9BBB59"/>
                </a:solidFill>
              </a:rPr>
              <a:t>OF</a:t>
            </a:r>
            <a:r>
              <a:rPr spc="-280" dirty="0">
                <a:solidFill>
                  <a:srgbClr val="9BBB59"/>
                </a:solidFill>
              </a:rPr>
              <a:t> </a:t>
            </a:r>
            <a:r>
              <a:rPr spc="-5" dirty="0">
                <a:solidFill>
                  <a:srgbClr val="9BBB59"/>
                </a:solidFill>
              </a:rPr>
              <a:t>ALGORITHMS</a:t>
            </a:r>
          </a:p>
          <a:p>
            <a:pPr marL="3810">
              <a:lnSpc>
                <a:spcPct val="100000"/>
              </a:lnSpc>
            </a:pPr>
            <a:endParaRPr sz="3300" dirty="0">
              <a:solidFill>
                <a:srgbClr val="9BBB59"/>
              </a:solidFill>
            </a:endParaRPr>
          </a:p>
          <a:p>
            <a:pPr marL="16510" marR="5080" indent="32384">
              <a:lnSpc>
                <a:spcPct val="114599"/>
              </a:lnSpc>
              <a:spcBef>
                <a:spcPts val="2275"/>
              </a:spcBef>
            </a:pPr>
            <a:r>
              <a:rPr sz="2400" spc="-5">
                <a:solidFill>
                  <a:srgbClr val="9BBB59"/>
                </a:solidFill>
              </a:rPr>
              <a:t>C</a:t>
            </a:r>
            <a:r>
              <a:rPr lang="en-US" sz="2400" spc="-5">
                <a:solidFill>
                  <a:srgbClr val="9BBB59"/>
                </a:solidFill>
              </a:rPr>
              <a:t>Ả</a:t>
            </a:r>
            <a:r>
              <a:rPr sz="2400" spc="-5">
                <a:solidFill>
                  <a:srgbClr val="9BBB59"/>
                </a:solidFill>
              </a:rPr>
              <a:t>M </a:t>
            </a:r>
            <a:r>
              <a:rPr sz="2400" spc="-5" dirty="0">
                <a:solidFill>
                  <a:srgbClr val="9BBB59"/>
                </a:solidFill>
              </a:rPr>
              <a:t>ƠN THẦY VÀ CÁC BẠN ĐÃ LẮNG NGHE  CHÚC THẦY VÀ CÁC BẠN NHIỀU SỨC</a:t>
            </a:r>
            <a:r>
              <a:rPr sz="2400" spc="-240" dirty="0">
                <a:solidFill>
                  <a:srgbClr val="9BBB59"/>
                </a:solidFill>
              </a:rPr>
              <a:t> </a:t>
            </a:r>
            <a:r>
              <a:rPr sz="2400" spc="-5" dirty="0">
                <a:solidFill>
                  <a:srgbClr val="9BBB59"/>
                </a:solidFill>
              </a:rPr>
              <a:t>KHỎE!</a:t>
            </a:r>
            <a:endParaRPr sz="2400" dirty="0">
              <a:solidFill>
                <a:srgbClr val="9BBB59"/>
              </a:solidFill>
            </a:endParaRPr>
          </a:p>
        </p:txBody>
      </p:sp>
      <p:sp>
        <p:nvSpPr>
          <p:cNvPr id="13" name="object 5">
            <a:extLst>
              <a:ext uri="{FF2B5EF4-FFF2-40B4-BE49-F238E27FC236}">
                <a16:creationId xmlns:a16="http://schemas.microsoft.com/office/drawing/2014/main" id="{802AE271-15C5-9CA6-8F5B-A4ED5B5DF89C}"/>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7" name="object 7"/>
          <p:cNvSpPr/>
          <p:nvPr/>
        </p:nvSpPr>
        <p:spPr>
          <a:xfrm>
            <a:off x="8523532" y="4695615"/>
            <a:ext cx="549275" cy="393700"/>
          </a:xfrm>
          <a:custGeom>
            <a:avLst/>
            <a:gdLst/>
            <a:ahLst/>
            <a:cxnLst/>
            <a:rect l="l" t="t" r="r" b="b"/>
            <a:pathLst>
              <a:path w="549275" h="393700">
                <a:moveTo>
                  <a:pt x="0" y="0"/>
                </a:moveTo>
                <a:lnTo>
                  <a:pt x="548698" y="0"/>
                </a:lnTo>
                <a:lnTo>
                  <a:pt x="548698" y="393599"/>
                </a:lnTo>
                <a:lnTo>
                  <a:pt x="0" y="393599"/>
                </a:lnTo>
                <a:lnTo>
                  <a:pt x="0" y="0"/>
                </a:lnTo>
                <a:close/>
              </a:path>
            </a:pathLst>
          </a:custGeom>
          <a:ln w="9524">
            <a:solidFill>
              <a:srgbClr val="4285F4"/>
            </a:solidFill>
          </a:ln>
        </p:spPr>
        <p:txBody>
          <a:bodyPr wrap="square" lIns="0" tIns="0" rIns="0" bIns="0" rtlCol="0"/>
          <a:lstStyle/>
          <a:p>
            <a:endParaRPr/>
          </a:p>
        </p:txBody>
      </p:sp>
      <p:sp>
        <p:nvSpPr>
          <p:cNvPr id="10" name="object 10"/>
          <p:cNvSpPr/>
          <p:nvPr/>
        </p:nvSpPr>
        <p:spPr>
          <a:xfrm>
            <a:off x="76199" y="152399"/>
            <a:ext cx="741273" cy="642948"/>
          </a:xfrm>
          <a:prstGeom prst="rect">
            <a:avLst/>
          </a:prstGeom>
          <a:blipFill>
            <a:blip r:embed="rId3" cstate="print"/>
            <a:stretch>
              <a:fillRect/>
            </a:stretch>
          </a:blipFill>
        </p:spPr>
        <p:txBody>
          <a:bodyPr wrap="square" lIns="0" tIns="0" rIns="0" bIns="0" rtlCol="0"/>
          <a:lstStyle/>
          <a:p>
            <a:endParaRPr/>
          </a:p>
        </p:txBody>
      </p:sp>
      <p:sp>
        <p:nvSpPr>
          <p:cNvPr id="8" name="Rectangle 7">
            <a:extLst>
              <a:ext uri="{FF2B5EF4-FFF2-40B4-BE49-F238E27FC236}">
                <a16:creationId xmlns:a16="http://schemas.microsoft.com/office/drawing/2014/main" id="{461F6278-006B-C561-8AE2-3FE4BD0D7C40}"/>
              </a:ext>
            </a:extLst>
          </p:cNvPr>
          <p:cNvSpPr/>
          <p:nvPr/>
        </p:nvSpPr>
        <p:spPr>
          <a:xfrm>
            <a:off x="0" y="4695615"/>
            <a:ext cx="9144000" cy="45639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12A6DF-FD91-A2A5-9CED-F957D2132856}"/>
              </a:ext>
            </a:extLst>
          </p:cNvPr>
          <p:cNvSpPr/>
          <p:nvPr/>
        </p:nvSpPr>
        <p:spPr>
          <a:xfrm>
            <a:off x="-31847" y="-1837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44923" y="1120"/>
            <a:ext cx="5931535" cy="513080"/>
          </a:xfrm>
          <a:prstGeom prst="rect">
            <a:avLst/>
          </a:prstGeom>
        </p:spPr>
        <p:txBody>
          <a:bodyPr vert="horz" wrap="square" lIns="0" tIns="12700" rIns="0" bIns="0" rtlCol="0">
            <a:spAutoFit/>
          </a:bodyPr>
          <a:lstStyle/>
          <a:p>
            <a:pPr marL="12700">
              <a:lnSpc>
                <a:spcPct val="100000"/>
              </a:lnSpc>
              <a:spcBef>
                <a:spcPts val="100"/>
              </a:spcBef>
            </a:pPr>
            <a:r>
              <a:rPr lang="en-US" sz="3200" u="none" dirty="0">
                <a:solidFill>
                  <a:srgbClr val="FFFFFF"/>
                </a:solidFill>
              </a:rPr>
              <a:t>1</a:t>
            </a:r>
            <a:r>
              <a:rPr sz="3200" u="none" dirty="0">
                <a:solidFill>
                  <a:srgbClr val="FFFFFF"/>
                </a:solidFill>
              </a:rPr>
              <a:t>. </a:t>
            </a:r>
            <a:r>
              <a:rPr sz="3200" u="none" spc="-5" dirty="0" err="1">
                <a:solidFill>
                  <a:srgbClr val="FFFFFF"/>
                </a:solidFill>
              </a:rPr>
              <a:t>Khái</a:t>
            </a:r>
            <a:r>
              <a:rPr sz="3200" u="none" spc="-5" dirty="0">
                <a:solidFill>
                  <a:srgbClr val="FFFFFF"/>
                </a:solidFill>
              </a:rPr>
              <a:t> </a:t>
            </a:r>
            <a:r>
              <a:rPr sz="3200" u="none" dirty="0" err="1">
                <a:solidFill>
                  <a:srgbClr val="FFFFFF"/>
                </a:solidFill>
              </a:rPr>
              <a:t>niệm</a:t>
            </a:r>
            <a:r>
              <a:rPr sz="3200" u="none" dirty="0">
                <a:solidFill>
                  <a:srgbClr val="FFFFFF"/>
                </a:solidFill>
              </a:rPr>
              <a:t> </a:t>
            </a:r>
            <a:r>
              <a:rPr sz="3200" u="none" dirty="0" err="1">
                <a:solidFill>
                  <a:srgbClr val="FFFFFF"/>
                </a:solidFill>
              </a:rPr>
              <a:t>về</a:t>
            </a:r>
            <a:r>
              <a:rPr sz="3200" u="none" dirty="0">
                <a:solidFill>
                  <a:srgbClr val="FFFFFF"/>
                </a:solidFill>
              </a:rPr>
              <a:t> </a:t>
            </a:r>
            <a:r>
              <a:rPr sz="3200" u="none" dirty="0" err="1">
                <a:solidFill>
                  <a:srgbClr val="FFFFFF"/>
                </a:solidFill>
              </a:rPr>
              <a:t>phân</a:t>
            </a:r>
            <a:r>
              <a:rPr sz="3200" u="none" dirty="0">
                <a:solidFill>
                  <a:srgbClr val="FFFFFF"/>
                </a:solidFill>
              </a:rPr>
              <a:t> </a:t>
            </a:r>
            <a:r>
              <a:rPr sz="3200" u="none" spc="-10" dirty="0" err="1">
                <a:solidFill>
                  <a:srgbClr val="FFFFFF"/>
                </a:solidFill>
              </a:rPr>
              <a:t>tích</a:t>
            </a:r>
            <a:r>
              <a:rPr sz="3200" u="none" spc="-10" dirty="0">
                <a:solidFill>
                  <a:srgbClr val="FFFFFF"/>
                </a:solidFill>
              </a:rPr>
              <a:t> </a:t>
            </a:r>
            <a:r>
              <a:rPr sz="3200" u="none" spc="-10" dirty="0" err="1">
                <a:solidFill>
                  <a:srgbClr val="FFFFFF"/>
                </a:solidFill>
              </a:rPr>
              <a:t>thuật</a:t>
            </a:r>
            <a:r>
              <a:rPr sz="3200" u="none" spc="-85" dirty="0">
                <a:solidFill>
                  <a:srgbClr val="FFFFFF"/>
                </a:solidFill>
              </a:rPr>
              <a:t> </a:t>
            </a:r>
            <a:r>
              <a:rPr sz="3200" u="none" spc="-5" dirty="0" err="1">
                <a:solidFill>
                  <a:srgbClr val="FFFFFF"/>
                </a:solidFill>
              </a:rPr>
              <a:t>toán</a:t>
            </a:r>
            <a:endParaRPr sz="3200" dirty="0"/>
          </a:p>
        </p:txBody>
      </p:sp>
      <p:sp>
        <p:nvSpPr>
          <p:cNvPr id="5" name="object 5"/>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6" name="object 6"/>
          <p:cNvSpPr txBox="1"/>
          <p:nvPr/>
        </p:nvSpPr>
        <p:spPr>
          <a:xfrm>
            <a:off x="8877122" y="4866690"/>
            <a:ext cx="147955" cy="174625"/>
          </a:xfrm>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z="1000" spc="-5" dirty="0">
                <a:solidFill>
                  <a:srgbClr val="FFFFFF"/>
                </a:solidFill>
                <a:latin typeface="Roboto"/>
                <a:cs typeface="Roboto"/>
              </a:rPr>
              <a:t>3</a:t>
            </a:fld>
            <a:endParaRPr sz="1000">
              <a:latin typeface="Roboto"/>
              <a:cs typeface="Roboto"/>
            </a:endParaRPr>
          </a:p>
        </p:txBody>
      </p:sp>
      <p:sp>
        <p:nvSpPr>
          <p:cNvPr id="4" name="object 4"/>
          <p:cNvSpPr txBox="1"/>
          <p:nvPr/>
        </p:nvSpPr>
        <p:spPr>
          <a:xfrm>
            <a:off x="304801" y="718924"/>
            <a:ext cx="8686800" cy="382156"/>
          </a:xfrm>
          <a:prstGeom prst="rect">
            <a:avLst/>
          </a:prstGeom>
        </p:spPr>
        <p:txBody>
          <a:bodyPr vert="horz" wrap="square" lIns="0" tIns="12700" rIns="0" bIns="0" rtlCol="0">
            <a:spAutoFit/>
          </a:bodyPr>
          <a:lstStyle/>
          <a:p>
            <a:r>
              <a:rPr lang="en-US" sz="2400" err="1">
                <a:solidFill>
                  <a:schemeClr val="tx2">
                    <a:lumMod val="60000"/>
                    <a:lumOff val="40000"/>
                  </a:schemeClr>
                </a:solidFill>
                <a:latin typeface="Time New Roman"/>
              </a:rPr>
              <a:t>Phân</a:t>
            </a:r>
            <a:r>
              <a:rPr lang="en-US" sz="2400">
                <a:solidFill>
                  <a:schemeClr val="tx2">
                    <a:lumMod val="60000"/>
                    <a:lumOff val="40000"/>
                  </a:schemeClr>
                </a:solidFill>
                <a:latin typeface="Time New Roman"/>
              </a:rPr>
              <a:t> </a:t>
            </a:r>
            <a:r>
              <a:rPr lang="en-US" sz="2400" err="1">
                <a:solidFill>
                  <a:schemeClr val="tx2">
                    <a:lumMod val="60000"/>
                    <a:lumOff val="40000"/>
                  </a:schemeClr>
                </a:solidFill>
                <a:latin typeface="Time New Roman"/>
              </a:rPr>
              <a:t>tích</a:t>
            </a:r>
            <a:r>
              <a:rPr lang="en-US" sz="2400">
                <a:solidFill>
                  <a:schemeClr val="tx2">
                    <a:lumMod val="60000"/>
                    <a:lumOff val="40000"/>
                  </a:schemeClr>
                </a:solidFill>
                <a:latin typeface="Time New Roman"/>
              </a:rPr>
              <a:t> </a:t>
            </a:r>
            <a:r>
              <a:rPr lang="en-US" sz="2400" err="1">
                <a:solidFill>
                  <a:schemeClr val="tx2">
                    <a:lumMod val="60000"/>
                    <a:lumOff val="40000"/>
                  </a:schemeClr>
                </a:solidFill>
                <a:latin typeface="Time New Roman"/>
              </a:rPr>
              <a:t>thuật</a:t>
            </a:r>
            <a:r>
              <a:rPr lang="en-US" sz="2400">
                <a:solidFill>
                  <a:schemeClr val="tx2">
                    <a:lumMod val="60000"/>
                    <a:lumOff val="40000"/>
                  </a:schemeClr>
                </a:solidFill>
                <a:latin typeface="Time New Roman"/>
              </a:rPr>
              <a:t> </a:t>
            </a:r>
            <a:r>
              <a:rPr lang="en-US" sz="2400" err="1">
                <a:solidFill>
                  <a:schemeClr val="tx2">
                    <a:lumMod val="60000"/>
                    <a:lumOff val="40000"/>
                  </a:schemeClr>
                </a:solidFill>
                <a:latin typeface="Time New Roman"/>
              </a:rPr>
              <a:t>toán</a:t>
            </a:r>
            <a:r>
              <a:rPr lang="en-US" sz="2400">
                <a:solidFill>
                  <a:schemeClr val="tx2">
                    <a:lumMod val="60000"/>
                    <a:lumOff val="40000"/>
                  </a:schemeClr>
                </a:solidFill>
                <a:latin typeface="Time New Roman"/>
              </a:rPr>
              <a:t> </a:t>
            </a:r>
            <a:r>
              <a:rPr lang="vi-VN" sz="2400">
                <a:solidFill>
                  <a:schemeClr val="tx2">
                    <a:lumMod val="60000"/>
                    <a:lumOff val="40000"/>
                  </a:schemeClr>
                </a:solidFill>
                <a:latin typeface="Time New Roman"/>
              </a:rPr>
              <a:t>là gì ?</a:t>
            </a:r>
            <a:endParaRPr sz="2200">
              <a:solidFill>
                <a:schemeClr val="tx2">
                  <a:lumMod val="60000"/>
                  <a:lumOff val="40000"/>
                </a:schemeClr>
              </a:solidFill>
              <a:latin typeface="Times New Roman"/>
              <a:cs typeface="Times New Roman"/>
            </a:endParaRPr>
          </a:p>
        </p:txBody>
      </p:sp>
      <p:sp>
        <p:nvSpPr>
          <p:cNvPr id="10" name="object 4">
            <a:extLst>
              <a:ext uri="{FF2B5EF4-FFF2-40B4-BE49-F238E27FC236}">
                <a16:creationId xmlns:a16="http://schemas.microsoft.com/office/drawing/2014/main" id="{15F95AD7-E6F6-0032-C2F3-78BD15ECB326}"/>
              </a:ext>
            </a:extLst>
          </p:cNvPr>
          <p:cNvSpPr txBox="1"/>
          <p:nvPr/>
        </p:nvSpPr>
        <p:spPr>
          <a:xfrm>
            <a:off x="304801" y="718924"/>
            <a:ext cx="8686800" cy="1028487"/>
          </a:xfrm>
          <a:prstGeom prst="rect">
            <a:avLst/>
          </a:prstGeom>
        </p:spPr>
        <p:txBody>
          <a:bodyPr vert="horz" wrap="square" lIns="0" tIns="12700" rIns="0" bIns="0" rtlCol="0">
            <a:spAutoFit/>
          </a:bodyPr>
          <a:lstStyle/>
          <a:p>
            <a:pPr>
              <a:spcAft>
                <a:spcPts val="800"/>
              </a:spcAft>
            </a:pPr>
            <a:r>
              <a:rPr lang="en-US" sz="2200" kern="100" dirty="0" err="1">
                <a:latin typeface="Time New Roman"/>
                <a:ea typeface="Calibri" panose="020F0502020204030204" pitchFamily="34" charset="0"/>
                <a:cs typeface="Times New Roman" panose="02020603050405020304" pitchFamily="18" charset="0"/>
              </a:rPr>
              <a:t>Phân</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tích</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thuật</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toán</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là</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quá</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trình</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tìm</a:t>
            </a:r>
            <a:r>
              <a:rPr lang="en-US" sz="2200"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độ</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phức</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tạp</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tính</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toán</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của</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thuật</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toán</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gồm</a:t>
            </a:r>
            <a:r>
              <a:rPr lang="en-US" sz="2200"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độ</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phức</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tạp</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về</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thời</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gian</a:t>
            </a:r>
            <a:r>
              <a:rPr lang="en-US" sz="2200"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không</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gian</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lưu</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trữ</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và</a:t>
            </a:r>
            <a:r>
              <a:rPr lang="en-US" sz="2200"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một</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số</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tài</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nguyên</a:t>
            </a:r>
            <a:r>
              <a:rPr lang="en-US" sz="2200" b="1" kern="100" dirty="0">
                <a:latin typeface="Time New Roman"/>
                <a:ea typeface="Calibri" panose="020F0502020204030204" pitchFamily="34" charset="0"/>
                <a:cs typeface="Times New Roman" panose="02020603050405020304" pitchFamily="18" charset="0"/>
              </a:rPr>
              <a:t> </a:t>
            </a:r>
            <a:r>
              <a:rPr lang="en-US" sz="2200" b="1" kern="100" dirty="0" err="1">
                <a:latin typeface="Time New Roman"/>
                <a:ea typeface="Calibri" panose="020F0502020204030204" pitchFamily="34" charset="0"/>
                <a:cs typeface="Times New Roman" panose="02020603050405020304" pitchFamily="18" charset="0"/>
              </a:rPr>
              <a:t>khác</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cần</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thiết</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để</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thực</a:t>
            </a:r>
            <a:r>
              <a:rPr lang="en-US" sz="2200" kern="100" dirty="0">
                <a:latin typeface="Time New Roman"/>
                <a:ea typeface="Calibri" panose="020F0502020204030204" pitchFamily="34" charset="0"/>
                <a:cs typeface="Times New Roman" panose="02020603050405020304" pitchFamily="18" charset="0"/>
              </a:rPr>
              <a:t> </a:t>
            </a:r>
            <a:r>
              <a:rPr lang="en-US" sz="2200" kern="100" dirty="0" err="1">
                <a:latin typeface="Time New Roman"/>
                <a:ea typeface="Calibri" panose="020F0502020204030204" pitchFamily="34" charset="0"/>
                <a:cs typeface="Times New Roman" panose="02020603050405020304" pitchFamily="18" charset="0"/>
              </a:rPr>
              <a:t>thi</a:t>
            </a:r>
            <a:r>
              <a:rPr lang="en-US" sz="2200" kern="100" dirty="0">
                <a:latin typeface="Time New Roman"/>
                <a:ea typeface="Calibri" panose="020F0502020204030204" pitchFamily="34"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E82125-26F0-378F-16AF-2A6DF3095A2F}"/>
                  </a:ext>
                </a:extLst>
              </p:cNvPr>
              <p:cNvSpPr txBox="1"/>
              <p:nvPr/>
            </p:nvSpPr>
            <p:spPr>
              <a:xfrm>
                <a:off x="304801" y="1935469"/>
                <a:ext cx="8458200" cy="2322111"/>
              </a:xfrm>
              <a:prstGeom prst="rect">
                <a:avLst/>
              </a:prstGeom>
              <a:noFill/>
            </p:spPr>
            <p:txBody>
              <a:bodyPr wrap="square" rtlCol="0">
                <a:spAutoFit/>
              </a:bodyPr>
              <a:lstStyle/>
              <a:p>
                <a:r>
                  <a:rPr lang="vi-VN" sz="2200" spc="-5" dirty="0">
                    <a:latin typeface="Times New Roman"/>
                    <a:cs typeface="Times New Roman"/>
                  </a:rPr>
                  <a:t>T(n) để biểu diễn thời gian thực hiện của thuật toán với dữ liệu đầu vào kích thước là n. </a:t>
                </a:r>
              </a:p>
              <a:p>
                <a:pPr algn="ctr"/>
                <a:r>
                  <a:rPr lang="vi-VN" sz="1800" dirty="0"/>
                  <a:t>T</a:t>
                </a:r>
                <a14:m>
                  <m:oMath xmlns:m="http://schemas.openxmlformats.org/officeDocument/2006/math">
                    <m:d>
                      <m:dPr>
                        <m:ctrlPr>
                          <a:rPr lang="ar-AE" sz="1800" i="1" smtClean="0">
                            <a:latin typeface="Cambria Math" panose="02040503050406030204" pitchFamily="18" charset="0"/>
                          </a:rPr>
                        </m:ctrlPr>
                      </m:dPr>
                      <m:e>
                        <m:r>
                          <m:rPr>
                            <m:sty m:val="p"/>
                          </m:rPr>
                          <a:rPr lang="vi-VN" sz="1800" i="1">
                            <a:latin typeface="Cambria Math" panose="02040503050406030204" pitchFamily="18" charset="0"/>
                          </a:rPr>
                          <m:t>n</m:t>
                        </m:r>
                      </m:e>
                    </m:d>
                  </m:oMath>
                </a14:m>
                <a:r>
                  <a:rPr lang="ar-AE" sz="1800" dirty="0"/>
                  <a:t> </a:t>
                </a:r>
                <a14:m>
                  <m:oMath xmlns:m="http://schemas.openxmlformats.org/officeDocument/2006/math">
                    <m:r>
                      <a:rPr lang="ar-AE" sz="1800" i="1" dirty="0" smtClean="0">
                        <a:latin typeface="Cambria Math" panose="02040503050406030204" pitchFamily="18" charset="0"/>
                        <a:ea typeface="Cambria Math" panose="02040503050406030204" pitchFamily="18" charset="0"/>
                      </a:rPr>
                      <m:t>≈</m:t>
                    </m:r>
                    <m:r>
                      <a:rPr lang="ar-AE" sz="1800" b="0" i="1" dirty="0" smtClean="0">
                        <a:latin typeface="Cambria Math" panose="02040503050406030204" pitchFamily="18" charset="0"/>
                        <a:ea typeface="Cambria Math" panose="02040503050406030204" pitchFamily="18" charset="0"/>
                      </a:rPr>
                      <m:t> </m:t>
                    </m:r>
                    <m:sSub>
                      <m:sSubPr>
                        <m:ctrlPr>
                          <a:rPr lang="ar-AE" sz="1800" b="0" i="1" dirty="0" smtClean="0">
                            <a:latin typeface="Cambria Math" panose="02040503050406030204" pitchFamily="18" charset="0"/>
                            <a:ea typeface="Cambria Math" panose="02040503050406030204" pitchFamily="18" charset="0"/>
                          </a:rPr>
                        </m:ctrlPr>
                      </m:sSubPr>
                      <m:e>
                        <m:r>
                          <m:rPr>
                            <m:sty m:val="p"/>
                          </m:rPr>
                          <a:rPr lang="vi-VN" sz="1800" i="1" dirty="0">
                            <a:latin typeface="Cambria Math" panose="02040503050406030204" pitchFamily="18" charset="0"/>
                            <a:ea typeface="Cambria Math" panose="02040503050406030204" pitchFamily="18" charset="0"/>
                          </a:rPr>
                          <m:t>C</m:t>
                        </m:r>
                      </m:e>
                      <m:sub>
                        <m:r>
                          <m:rPr>
                            <m:sty m:val="p"/>
                          </m:rPr>
                          <a:rPr lang="vi-VN" sz="1800" i="1" dirty="0">
                            <a:latin typeface="Cambria Math" panose="02040503050406030204" pitchFamily="18" charset="0"/>
                            <a:ea typeface="Cambria Math" panose="02040503050406030204" pitchFamily="18" charset="0"/>
                          </a:rPr>
                          <m:t>op</m:t>
                        </m:r>
                      </m:sub>
                    </m:sSub>
                    <m:r>
                      <m:rPr>
                        <m:sty m:val="p"/>
                      </m:rPr>
                      <a:rPr lang="vi-VN" sz="1800" i="1" dirty="0">
                        <a:latin typeface="Cambria Math" panose="02040503050406030204" pitchFamily="18" charset="0"/>
                        <a:ea typeface="Cambria Math" panose="02040503050406030204" pitchFamily="18" charset="0"/>
                      </a:rPr>
                      <m:t>C</m:t>
                    </m:r>
                    <m:d>
                      <m:dPr>
                        <m:ctrlPr>
                          <a:rPr lang="ar-AE" sz="1800" i="1" dirty="0" smtClean="0">
                            <a:latin typeface="Cambria Math" panose="02040503050406030204" pitchFamily="18" charset="0"/>
                            <a:ea typeface="Cambria Math" panose="02040503050406030204" pitchFamily="18" charset="0"/>
                          </a:rPr>
                        </m:ctrlPr>
                      </m:dPr>
                      <m:e>
                        <m:r>
                          <m:rPr>
                            <m:sty m:val="p"/>
                          </m:rPr>
                          <a:rPr lang="vi-VN" sz="1800" i="1" dirty="0">
                            <a:latin typeface="Cambria Math" panose="02040503050406030204" pitchFamily="18" charset="0"/>
                            <a:ea typeface="Cambria Math" panose="02040503050406030204" pitchFamily="18" charset="0"/>
                          </a:rPr>
                          <m:t>n</m:t>
                        </m:r>
                      </m:e>
                    </m:d>
                  </m:oMath>
                </a14:m>
                <a:endParaRPr lang="ar-AE" sz="1800" dirty="0">
                  <a:ea typeface="Cambria Math" panose="02040503050406030204" pitchFamily="18" charset="0"/>
                </a:endParaRPr>
              </a:p>
              <a:p>
                <a:r>
                  <a:rPr lang="vi-VN" sz="2200" spc="-20" dirty="0">
                    <a:latin typeface="Times New Roman"/>
                    <a:cs typeface="Times New Roman"/>
                  </a:rPr>
                  <a:t>Trong</a:t>
                </a:r>
                <a:r>
                  <a:rPr lang="vi-VN" sz="2200" spc="-5" dirty="0">
                    <a:latin typeface="Times New Roman"/>
                    <a:cs typeface="Times New Roman"/>
                  </a:rPr>
                  <a:t> </a:t>
                </a:r>
                <a:r>
                  <a:rPr lang="vi-VN" sz="2200" dirty="0">
                    <a:latin typeface="Times New Roman"/>
                    <a:cs typeface="Times New Roman"/>
                  </a:rPr>
                  <a:t>đó:</a:t>
                </a:r>
              </a:p>
              <a:p>
                <a14:m>
                  <m:oMath xmlns:m="http://schemas.openxmlformats.org/officeDocument/2006/math">
                    <m:sSub>
                      <m:sSubPr>
                        <m:ctrlPr>
                          <a:rPr lang="ar-AE" sz="2200" b="0" i="1" dirty="0" smtClean="0">
                            <a:latin typeface="Cambria Math" panose="02040503050406030204" pitchFamily="18" charset="0"/>
                            <a:ea typeface="Cambria Math" panose="02040503050406030204" pitchFamily="18" charset="0"/>
                          </a:rPr>
                        </m:ctrlPr>
                      </m:sSubPr>
                      <m:e>
                        <m:r>
                          <m:rPr>
                            <m:sty m:val="p"/>
                          </m:rPr>
                          <a:rPr lang="vi-VN" sz="2200" i="1" dirty="0">
                            <a:latin typeface="Cambria Math" panose="02040503050406030204" pitchFamily="18" charset="0"/>
                            <a:ea typeface="Cambria Math" panose="02040503050406030204" pitchFamily="18" charset="0"/>
                          </a:rPr>
                          <m:t>C</m:t>
                        </m:r>
                      </m:e>
                      <m:sub>
                        <m:r>
                          <m:rPr>
                            <m:sty m:val="p"/>
                          </m:rPr>
                          <a:rPr lang="vi-VN" sz="2200" i="1" dirty="0">
                            <a:latin typeface="Cambria Math" panose="02040503050406030204" pitchFamily="18" charset="0"/>
                            <a:ea typeface="Cambria Math" panose="02040503050406030204" pitchFamily="18" charset="0"/>
                          </a:rPr>
                          <m:t>op</m:t>
                        </m:r>
                      </m:sub>
                    </m:sSub>
                  </m:oMath>
                </a14:m>
                <a:r>
                  <a:rPr lang="vi-VN" sz="2200" spc="-5" dirty="0">
                    <a:latin typeface="Times New Roman"/>
                    <a:cs typeface="Times New Roman"/>
                  </a:rPr>
                  <a:t>:</a:t>
                </a:r>
                <a:r>
                  <a:rPr lang="en-US" sz="2400" dirty="0"/>
                  <a:t>Thời </a:t>
                </a:r>
                <a:r>
                  <a:rPr lang="en-US" sz="2400" dirty="0" err="1"/>
                  <a:t>gian</a:t>
                </a:r>
                <a:r>
                  <a:rPr lang="en-US" sz="2400" dirty="0"/>
                  <a:t>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một</a:t>
                </a:r>
                <a:r>
                  <a:rPr lang="en-US" sz="2400" dirty="0"/>
                  <a:t> </a:t>
                </a:r>
                <a:r>
                  <a:rPr lang="en-US" sz="2400" dirty="0" err="1"/>
                  <a:t>thao</a:t>
                </a:r>
                <a:r>
                  <a:rPr lang="en-US" sz="2400" dirty="0"/>
                  <a:t> </a:t>
                </a:r>
                <a:r>
                  <a:rPr lang="en-US" sz="2400" dirty="0" err="1"/>
                  <a:t>tác</a:t>
                </a:r>
                <a:r>
                  <a:rPr lang="en-US" sz="2400" dirty="0"/>
                  <a:t>.</a:t>
                </a:r>
                <a:endParaRPr lang="vi-VN" sz="2200" dirty="0">
                  <a:latin typeface="Times New Roman"/>
                  <a:cs typeface="Times New Roman"/>
                </a:endParaRPr>
              </a:p>
              <a:p>
                <a:pPr marL="12065">
                  <a:lnSpc>
                    <a:spcPct val="100000"/>
                  </a:lnSpc>
                  <a:spcBef>
                    <a:spcPts val="1555"/>
                  </a:spcBef>
                  <a:tabLst>
                    <a:tab pos="175895" algn="l"/>
                  </a:tabLst>
                </a:pPr>
                <a14:m>
                  <m:oMath xmlns:m="http://schemas.openxmlformats.org/officeDocument/2006/math">
                    <m:r>
                      <m:rPr>
                        <m:sty m:val="p"/>
                      </m:rPr>
                      <a:rPr lang="vi-VN" sz="2200" i="1" dirty="0" smtClean="0">
                        <a:latin typeface="Cambria Math" panose="02040503050406030204" pitchFamily="18" charset="0"/>
                        <a:ea typeface="Cambria Math" panose="02040503050406030204" pitchFamily="18" charset="0"/>
                      </a:rPr>
                      <m:t>C</m:t>
                    </m:r>
                    <m:d>
                      <m:dPr>
                        <m:ctrlPr>
                          <a:rPr lang="ar-AE" sz="2200" i="1" dirty="0" smtClean="0">
                            <a:latin typeface="Cambria Math" panose="02040503050406030204" pitchFamily="18" charset="0"/>
                            <a:ea typeface="Cambria Math" panose="02040503050406030204" pitchFamily="18" charset="0"/>
                          </a:rPr>
                        </m:ctrlPr>
                      </m:dPr>
                      <m:e>
                        <m:r>
                          <m:rPr>
                            <m:sty m:val="p"/>
                          </m:rPr>
                          <a:rPr lang="vi-VN" sz="2200" i="1" dirty="0">
                            <a:latin typeface="Cambria Math" panose="02040503050406030204" pitchFamily="18" charset="0"/>
                            <a:ea typeface="Cambria Math" panose="02040503050406030204" pitchFamily="18" charset="0"/>
                          </a:rPr>
                          <m:t>n</m:t>
                        </m:r>
                      </m:e>
                    </m:d>
                  </m:oMath>
                </a14:m>
                <a:r>
                  <a:rPr lang="vi-VN" sz="2200" spc="-5" dirty="0">
                    <a:latin typeface="Times New Roman"/>
                    <a:cs typeface="Times New Roman"/>
                  </a:rPr>
                  <a:t>:</a:t>
                </a:r>
                <a:r>
                  <a:rPr lang="en-US" sz="2200" spc="-5" dirty="0" err="1">
                    <a:latin typeface="Times New Roman"/>
                    <a:cs typeface="Times New Roman"/>
                  </a:rPr>
                  <a:t>Số</a:t>
                </a:r>
                <a:r>
                  <a:rPr lang="en-US" sz="2200" spc="-5" dirty="0">
                    <a:latin typeface="Times New Roman"/>
                    <a:cs typeface="Times New Roman"/>
                  </a:rPr>
                  <a:t> </a:t>
                </a:r>
                <a:r>
                  <a:rPr lang="en-US" sz="2200" spc="-5" dirty="0" err="1">
                    <a:latin typeface="Times New Roman"/>
                    <a:cs typeface="Times New Roman"/>
                  </a:rPr>
                  <a:t>lượng</a:t>
                </a:r>
                <a:r>
                  <a:rPr lang="en-US" sz="2200" spc="-5" dirty="0">
                    <a:latin typeface="Times New Roman"/>
                    <a:cs typeface="Times New Roman"/>
                  </a:rPr>
                  <a:t> </a:t>
                </a:r>
                <a:r>
                  <a:rPr lang="en-US" sz="2200" spc="-5" dirty="0" err="1">
                    <a:latin typeface="Times New Roman"/>
                    <a:cs typeface="Times New Roman"/>
                  </a:rPr>
                  <a:t>thao</a:t>
                </a:r>
                <a:r>
                  <a:rPr lang="en-US" sz="2200" spc="-5" dirty="0">
                    <a:latin typeface="Times New Roman"/>
                    <a:cs typeface="Times New Roman"/>
                  </a:rPr>
                  <a:t> </a:t>
                </a:r>
                <a:r>
                  <a:rPr lang="en-US" sz="2200" spc="-5" dirty="0" err="1">
                    <a:latin typeface="Times New Roman"/>
                    <a:cs typeface="Times New Roman"/>
                  </a:rPr>
                  <a:t>tác</a:t>
                </a:r>
                <a:r>
                  <a:rPr lang="en-US" sz="2200" spc="-5" dirty="0">
                    <a:latin typeface="Times New Roman"/>
                    <a:cs typeface="Times New Roman"/>
                  </a:rPr>
                  <a:t>.</a:t>
                </a:r>
                <a:endParaRPr lang="vi-VN" sz="2200" dirty="0">
                  <a:latin typeface="Times New Roman"/>
                  <a:cs typeface="Times New Roman"/>
                </a:endParaRPr>
              </a:p>
            </p:txBody>
          </p:sp>
        </mc:Choice>
        <mc:Fallback xmlns="">
          <p:sp>
            <p:nvSpPr>
              <p:cNvPr id="9" name="TextBox 8">
                <a:extLst>
                  <a:ext uri="{FF2B5EF4-FFF2-40B4-BE49-F238E27FC236}">
                    <a16:creationId xmlns:a16="http://schemas.microsoft.com/office/drawing/2014/main" xmlns:a14="http://schemas.microsoft.com/office/drawing/2010/main" xmlns="" id="{70E82125-26F0-378F-16AF-2A6DF3095A2F}"/>
                  </a:ext>
                </a:extLst>
              </p:cNvPr>
              <p:cNvSpPr txBox="1">
                <a:spLocks noRot="1" noChangeAspect="1" noMove="1" noResize="1" noEditPoints="1" noAdjustHandles="1" noChangeArrowheads="1" noChangeShapeType="1" noTextEdit="1"/>
              </p:cNvSpPr>
              <p:nvPr/>
            </p:nvSpPr>
            <p:spPr>
              <a:xfrm>
                <a:off x="304801" y="1935469"/>
                <a:ext cx="8458200" cy="2322111"/>
              </a:xfrm>
              <a:prstGeom prst="rect">
                <a:avLst/>
              </a:prstGeom>
              <a:blipFill rotWithShape="0">
                <a:blip r:embed="rId2"/>
                <a:stretch>
                  <a:fillRect l="-937" t="-1575" b="-4724"/>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1669B61B-E6C3-FCBE-9266-702D6878CDA6}"/>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C4A125-121D-CC13-676C-50623C97D4CD}"/>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7086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xit" presetSubtype="0" fill="hold" grpId="1" nodeType="clickEffect">
                                  <p:stCondLst>
                                    <p:cond delay="0"/>
                                  </p:stCondLst>
                                  <p:childTnLst>
                                    <p:animEffect transition="out" filter="fade">
                                      <p:cBhvr>
                                        <p:cTn id="11" dur="1000"/>
                                        <p:tgtEl>
                                          <p:spTgt spid="4"/>
                                        </p:tgtEl>
                                      </p:cBhvr>
                                    </p:animEffect>
                                    <p:anim calcmode="lin" valueType="num">
                                      <p:cBhvr>
                                        <p:cTn id="12" dur="1000"/>
                                        <p:tgtEl>
                                          <p:spTgt spid="4"/>
                                        </p:tgtEl>
                                        <p:attrNameLst>
                                          <p:attrName>ppt_x</p:attrName>
                                        </p:attrNameLst>
                                      </p:cBhvr>
                                      <p:tavLst>
                                        <p:tav tm="0">
                                          <p:val>
                                            <p:strVal val="ppt_x"/>
                                          </p:val>
                                        </p:tav>
                                        <p:tav tm="100000">
                                          <p:val>
                                            <p:strVal val="ppt_x"/>
                                          </p:val>
                                        </p:tav>
                                      </p:tavLst>
                                    </p:anim>
                                    <p:anim calcmode="lin" valueType="num">
                                      <p:cBhvr>
                                        <p:cTn id="13" dur="100" decel="100000"/>
                                        <p:tgtEl>
                                          <p:spTgt spid="4"/>
                                        </p:tgtEl>
                                        <p:attrNameLst>
                                          <p:attrName>ppt_y</p:attrName>
                                        </p:attrNameLst>
                                      </p:cBhvr>
                                      <p:tavLst>
                                        <p:tav tm="0">
                                          <p:val>
                                            <p:strVal val="ppt_y"/>
                                          </p:val>
                                        </p:tav>
                                        <p:tav tm="100000">
                                          <p:val>
                                            <p:strVal val="ppt_y-.03"/>
                                          </p:val>
                                        </p:tav>
                                      </p:tavLst>
                                    </p:anim>
                                    <p:anim calcmode="lin" valueType="num">
                                      <p:cBhvr>
                                        <p:cTn id="14" dur="900" accel="100000">
                                          <p:stCondLst>
                                            <p:cond delay="100"/>
                                          </p:stCondLst>
                                        </p:cTn>
                                        <p:tgtEl>
                                          <p:spTgt spid="4"/>
                                        </p:tgtEl>
                                        <p:attrNameLst>
                                          <p:attrName>ppt_y</p:attrName>
                                        </p:attrNameLst>
                                      </p:cBhvr>
                                      <p:tavLst>
                                        <p:tav tm="0">
                                          <p:val>
                                            <p:strVal val="ppt_y"/>
                                          </p:val>
                                        </p:tav>
                                        <p:tav tm="100000">
                                          <p:val>
                                            <p:strVal val="ppt_y+1"/>
                                          </p:val>
                                        </p:tav>
                                      </p:tavLst>
                                    </p:anim>
                                    <p:set>
                                      <p:cBhvr>
                                        <p:cTn id="15" dur="1" fill="hold">
                                          <p:stCondLst>
                                            <p:cond delay="9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2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0"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DFB1823C-B336-397E-5EE3-104CCC5C7BB4}"/>
              </a:ext>
            </a:extLst>
          </p:cNvPr>
          <p:cNvSpPr txBox="1">
            <a:spLocks noGrp="1"/>
          </p:cNvSpPr>
          <p:nvPr>
            <p:ph type="title"/>
          </p:nvPr>
        </p:nvSpPr>
        <p:spPr>
          <a:xfrm>
            <a:off x="609600" y="0"/>
            <a:ext cx="7369175" cy="505267"/>
          </a:xfrm>
          <a:prstGeom prst="rect">
            <a:avLst/>
          </a:prstGeom>
        </p:spPr>
        <p:txBody>
          <a:bodyPr vert="horz" wrap="square" lIns="0" tIns="12700" rIns="0" bIns="0" rtlCol="0">
            <a:spAutoFit/>
          </a:bodyPr>
          <a:lstStyle/>
          <a:p>
            <a:pPr marL="12700">
              <a:lnSpc>
                <a:spcPct val="100000"/>
              </a:lnSpc>
              <a:spcBef>
                <a:spcPts val="100"/>
              </a:spcBef>
            </a:pPr>
            <a:r>
              <a:rPr lang="en-US" sz="3200" u="none" dirty="0">
                <a:solidFill>
                  <a:srgbClr val="FFFFFF"/>
                </a:solidFill>
              </a:rPr>
              <a:t>1</a:t>
            </a:r>
            <a:r>
              <a:rPr sz="3200" u="none" dirty="0">
                <a:solidFill>
                  <a:srgbClr val="FFFFFF"/>
                </a:solidFill>
              </a:rPr>
              <a:t>. </a:t>
            </a:r>
            <a:r>
              <a:rPr sz="3200" u="none" spc="-5" dirty="0" err="1">
                <a:solidFill>
                  <a:srgbClr val="FFFFFF"/>
                </a:solidFill>
              </a:rPr>
              <a:t>Khái</a:t>
            </a:r>
            <a:r>
              <a:rPr sz="3200" u="none" spc="-5" dirty="0">
                <a:solidFill>
                  <a:srgbClr val="FFFFFF"/>
                </a:solidFill>
              </a:rPr>
              <a:t> </a:t>
            </a:r>
            <a:r>
              <a:rPr sz="3200" u="none" dirty="0" err="1">
                <a:solidFill>
                  <a:srgbClr val="FFFFFF"/>
                </a:solidFill>
              </a:rPr>
              <a:t>niệm</a:t>
            </a:r>
            <a:r>
              <a:rPr sz="3200" u="none" dirty="0">
                <a:solidFill>
                  <a:srgbClr val="FFFFFF"/>
                </a:solidFill>
              </a:rPr>
              <a:t> </a:t>
            </a:r>
            <a:r>
              <a:rPr sz="3200" u="none" dirty="0" err="1">
                <a:solidFill>
                  <a:srgbClr val="FFFFFF"/>
                </a:solidFill>
              </a:rPr>
              <a:t>về</a:t>
            </a:r>
            <a:r>
              <a:rPr sz="3200" u="none" dirty="0">
                <a:solidFill>
                  <a:srgbClr val="FFFFFF"/>
                </a:solidFill>
              </a:rPr>
              <a:t> </a:t>
            </a:r>
            <a:r>
              <a:rPr sz="3200" u="none" dirty="0" err="1">
                <a:solidFill>
                  <a:srgbClr val="FFFFFF"/>
                </a:solidFill>
              </a:rPr>
              <a:t>phân</a:t>
            </a:r>
            <a:r>
              <a:rPr sz="3200" u="none" dirty="0">
                <a:solidFill>
                  <a:srgbClr val="FFFFFF"/>
                </a:solidFill>
              </a:rPr>
              <a:t> </a:t>
            </a:r>
            <a:r>
              <a:rPr sz="3200" u="none" spc="-10" dirty="0" err="1">
                <a:solidFill>
                  <a:srgbClr val="FFFFFF"/>
                </a:solidFill>
              </a:rPr>
              <a:t>tích</a:t>
            </a:r>
            <a:r>
              <a:rPr sz="3200" u="none" spc="-10" dirty="0">
                <a:solidFill>
                  <a:srgbClr val="FFFFFF"/>
                </a:solidFill>
              </a:rPr>
              <a:t> </a:t>
            </a:r>
            <a:r>
              <a:rPr sz="3200" u="none" spc="-10" dirty="0" err="1">
                <a:solidFill>
                  <a:srgbClr val="FFFFFF"/>
                </a:solidFill>
              </a:rPr>
              <a:t>thuật</a:t>
            </a:r>
            <a:r>
              <a:rPr sz="3200" u="none" spc="-85" dirty="0">
                <a:solidFill>
                  <a:srgbClr val="FFFFFF"/>
                </a:solidFill>
              </a:rPr>
              <a:t> </a:t>
            </a:r>
            <a:r>
              <a:rPr sz="3200" u="none" spc="-5" dirty="0" err="1">
                <a:solidFill>
                  <a:srgbClr val="FFFFFF"/>
                </a:solidFill>
              </a:rPr>
              <a:t>toán</a:t>
            </a:r>
            <a:endParaRPr sz="3200" dirty="0"/>
          </a:p>
        </p:txBody>
      </p:sp>
      <p:sp>
        <p:nvSpPr>
          <p:cNvPr id="8" name="object 5">
            <a:extLst>
              <a:ext uri="{FF2B5EF4-FFF2-40B4-BE49-F238E27FC236}">
                <a16:creationId xmlns:a16="http://schemas.microsoft.com/office/drawing/2014/main" id="{891FD7BB-1B8B-2697-B093-1B0843DD824F}"/>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5" name="object 4">
            <a:extLst>
              <a:ext uri="{FF2B5EF4-FFF2-40B4-BE49-F238E27FC236}">
                <a16:creationId xmlns:a16="http://schemas.microsoft.com/office/drawing/2014/main" id="{2CF74359-9751-5EB5-726E-BAB76D654213}"/>
              </a:ext>
            </a:extLst>
          </p:cNvPr>
          <p:cNvSpPr txBox="1"/>
          <p:nvPr/>
        </p:nvSpPr>
        <p:spPr>
          <a:xfrm>
            <a:off x="304801" y="718924"/>
            <a:ext cx="8686800" cy="382156"/>
          </a:xfrm>
          <a:prstGeom prst="rect">
            <a:avLst/>
          </a:prstGeom>
        </p:spPr>
        <p:txBody>
          <a:bodyPr vert="horz" wrap="square" lIns="0" tIns="12700" rIns="0" bIns="0" rtlCol="0">
            <a:spAutoFit/>
          </a:bodyPr>
          <a:lstStyle/>
          <a:p>
            <a:r>
              <a:rPr lang="vi-VN" sz="2400">
                <a:solidFill>
                  <a:schemeClr val="tx2">
                    <a:lumMod val="60000"/>
                    <a:lumOff val="40000"/>
                  </a:schemeClr>
                </a:solidFill>
                <a:latin typeface="Time New Roman"/>
              </a:rPr>
              <a:t>Một thuật toán được xem là tốt nếu thỏa các tính sau: </a:t>
            </a:r>
            <a:endParaRPr sz="2200">
              <a:solidFill>
                <a:schemeClr val="tx2">
                  <a:lumMod val="60000"/>
                  <a:lumOff val="40000"/>
                </a:schemeClr>
              </a:solidFill>
              <a:latin typeface="Times New Roman"/>
              <a:cs typeface="Times New Roman"/>
            </a:endParaRPr>
          </a:p>
        </p:txBody>
      </p:sp>
      <p:sp>
        <p:nvSpPr>
          <p:cNvPr id="6" name="TextBox 5">
            <a:extLst>
              <a:ext uri="{FF2B5EF4-FFF2-40B4-BE49-F238E27FC236}">
                <a16:creationId xmlns:a16="http://schemas.microsoft.com/office/drawing/2014/main" id="{F8FED520-8E0B-1C1C-D089-2FC22FD5F6D6}"/>
              </a:ext>
            </a:extLst>
          </p:cNvPr>
          <p:cNvSpPr txBox="1"/>
          <p:nvPr/>
        </p:nvSpPr>
        <p:spPr>
          <a:xfrm>
            <a:off x="302151" y="1241417"/>
            <a:ext cx="8458200" cy="1631216"/>
          </a:xfrm>
          <a:prstGeom prst="rect">
            <a:avLst/>
          </a:prstGeom>
          <a:noFill/>
        </p:spPr>
        <p:txBody>
          <a:bodyPr wrap="square" rtlCol="0">
            <a:spAutoFit/>
          </a:bodyPr>
          <a:lstStyle/>
          <a:p>
            <a:pPr marL="342900" indent="-342900">
              <a:buFont typeface="Wingdings" panose="05000000000000000000" pitchFamily="2" charset="2"/>
              <a:buChar char="Ø"/>
            </a:pPr>
            <a:r>
              <a:rPr lang="vi-VN" sz="2000" spc="-5" dirty="0">
                <a:latin typeface="+mj-lt"/>
                <a:cs typeface="Times New Roman"/>
              </a:rPr>
              <a:t>Tính đúng</a:t>
            </a:r>
            <a:endParaRPr lang="vi-VN" sz="2000" dirty="0">
              <a:latin typeface="+mj-lt"/>
              <a:ea typeface="Cambria Math" panose="02040503050406030204" pitchFamily="18" charset="0"/>
            </a:endParaRPr>
          </a:p>
          <a:p>
            <a:pPr marL="342900" indent="-342900">
              <a:buFont typeface="Wingdings" panose="05000000000000000000" pitchFamily="2" charset="2"/>
              <a:buChar char="Ø"/>
            </a:pPr>
            <a:r>
              <a:rPr lang="vi-VN" sz="2000" dirty="0">
                <a:latin typeface="+mj-lt"/>
                <a:ea typeface="Cambria Math" panose="02040503050406030204" pitchFamily="18" charset="0"/>
              </a:rPr>
              <a:t>Tính đơn giản</a:t>
            </a:r>
          </a:p>
          <a:p>
            <a:pPr marL="342900" indent="-342900">
              <a:buFont typeface="Wingdings" panose="05000000000000000000" pitchFamily="2" charset="2"/>
              <a:buChar char="Ø"/>
            </a:pPr>
            <a:r>
              <a:rPr lang="vi-VN" sz="2000" dirty="0">
                <a:latin typeface="+mj-lt"/>
                <a:ea typeface="Cambria Math" panose="02040503050406030204" pitchFamily="18" charset="0"/>
              </a:rPr>
              <a:t>Tính tối ưu(hiệu quả):</a:t>
            </a:r>
          </a:p>
          <a:p>
            <a:pPr marL="800100" lvl="1" indent="-342900">
              <a:buFont typeface="Arial" panose="020B0604020202020204" pitchFamily="34" charset="0"/>
              <a:buChar char="•"/>
            </a:pPr>
            <a:r>
              <a:rPr lang="vi-VN" sz="2000" dirty="0">
                <a:latin typeface="+mj-lt"/>
                <a:ea typeface="Cambria Math" panose="02040503050406030204" pitchFamily="18" charset="0"/>
              </a:rPr>
              <a:t>Thời gian thực thi của thuật toán(Thời gian thực thi nhanh)</a:t>
            </a:r>
          </a:p>
          <a:p>
            <a:pPr marL="800100" lvl="1" indent="-342900">
              <a:buFont typeface="Arial" panose="020B0604020202020204" pitchFamily="34" charset="0"/>
              <a:buChar char="•"/>
            </a:pPr>
            <a:r>
              <a:rPr lang="vi-VN" sz="2000" dirty="0">
                <a:latin typeface="+mj-lt"/>
                <a:ea typeface="Cambria Math" panose="02040503050406030204" pitchFamily="18" charset="0"/>
              </a:rPr>
              <a:t>Tiết kiệm không gian</a:t>
            </a:r>
          </a:p>
        </p:txBody>
      </p:sp>
      <p:sp>
        <p:nvSpPr>
          <p:cNvPr id="2" name="Rectangle 1">
            <a:extLst>
              <a:ext uri="{FF2B5EF4-FFF2-40B4-BE49-F238E27FC236}">
                <a16:creationId xmlns:a16="http://schemas.microsoft.com/office/drawing/2014/main" id="{B06401D1-F4C1-2206-28D8-70C9B73288A9}"/>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367B036-3FF8-B5BB-CF6D-58034075065E}"/>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895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1000"/>
                                        <p:tgtEl>
                                          <p:spTgt spid="6">
                                            <p:txEl>
                                              <p:pRg st="2" end="2"/>
                                            </p:txEl>
                                          </p:spTgt>
                                        </p:tgtEl>
                                      </p:cBhvr>
                                    </p:animEffect>
                                    <p:anim calcmode="lin" valueType="num">
                                      <p:cBhvr>
                                        <p:cTn id="2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1000"/>
                                        <p:tgtEl>
                                          <p:spTgt spid="6">
                                            <p:txEl>
                                              <p:pRg st="3" end="3"/>
                                            </p:txEl>
                                          </p:spTgt>
                                        </p:tgtEl>
                                      </p:cBhvr>
                                    </p:animEffect>
                                    <p:anim calcmode="lin" valueType="num">
                                      <p:cBhvr>
                                        <p:cTn id="3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 calcmode="lin" valueType="num">
                                      <p:cBhvr additive="base">
                                        <p:cTn id="3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A469046-DD7D-381D-7B95-AFF08E932293}"/>
              </a:ext>
            </a:extLst>
          </p:cNvPr>
          <p:cNvSpPr txBox="1">
            <a:spLocks noGrp="1"/>
          </p:cNvSpPr>
          <p:nvPr>
            <p:ph type="title"/>
          </p:nvPr>
        </p:nvSpPr>
        <p:spPr>
          <a:xfrm>
            <a:off x="544923" y="-3225"/>
            <a:ext cx="6389277" cy="997709"/>
          </a:xfrm>
          <a:prstGeom prst="rect">
            <a:avLst/>
          </a:prstGeom>
        </p:spPr>
        <p:txBody>
          <a:bodyPr vert="horz" wrap="square" lIns="0" tIns="12700" rIns="0" bIns="0" rtlCol="0">
            <a:spAutoFit/>
          </a:bodyPr>
          <a:lstStyle/>
          <a:p>
            <a:pPr marL="12700">
              <a:lnSpc>
                <a:spcPct val="100000"/>
              </a:lnSpc>
              <a:spcBef>
                <a:spcPts val="100"/>
              </a:spcBef>
            </a:pPr>
            <a:r>
              <a:rPr lang="en-US" sz="3200" u="none" dirty="0">
                <a:solidFill>
                  <a:srgbClr val="FFFFFF"/>
                </a:solidFill>
              </a:rPr>
              <a:t>2. </a:t>
            </a:r>
            <a:r>
              <a:rPr lang="en-US" sz="3200" u="none" dirty="0" err="1">
                <a:solidFill>
                  <a:srgbClr val="FFFFFF"/>
                </a:solidFill>
              </a:rPr>
              <a:t>Sự</a:t>
            </a:r>
            <a:r>
              <a:rPr lang="en-US" sz="3200" u="none" dirty="0">
                <a:solidFill>
                  <a:srgbClr val="FFFFFF"/>
                </a:solidFill>
              </a:rPr>
              <a:t> </a:t>
            </a:r>
            <a:r>
              <a:rPr lang="en-US" sz="3200" u="none" dirty="0" err="1">
                <a:solidFill>
                  <a:srgbClr val="FFFFFF"/>
                </a:solidFill>
              </a:rPr>
              <a:t>cần</a:t>
            </a:r>
            <a:r>
              <a:rPr lang="en-US" sz="3200" u="none" dirty="0">
                <a:solidFill>
                  <a:srgbClr val="FFFFFF"/>
                </a:solidFill>
              </a:rPr>
              <a:t> </a:t>
            </a:r>
            <a:r>
              <a:rPr lang="en-US" sz="3200" u="none" dirty="0" err="1">
                <a:solidFill>
                  <a:srgbClr val="FFFFFF"/>
                </a:solidFill>
              </a:rPr>
              <a:t>thiết</a:t>
            </a:r>
            <a:r>
              <a:rPr lang="en-US" sz="3200" u="none" dirty="0">
                <a:solidFill>
                  <a:srgbClr val="FFFFFF"/>
                </a:solidFill>
              </a:rPr>
              <a:t> </a:t>
            </a:r>
            <a:r>
              <a:rPr lang="en-US" sz="3200" u="none" dirty="0" err="1">
                <a:solidFill>
                  <a:srgbClr val="FFFFFF"/>
                </a:solidFill>
              </a:rPr>
              <a:t>của</a:t>
            </a:r>
            <a:r>
              <a:rPr lang="en-US" sz="3200" u="none" dirty="0">
                <a:solidFill>
                  <a:srgbClr val="FFFFFF"/>
                </a:solidFill>
              </a:rPr>
              <a:t> </a:t>
            </a:r>
            <a:r>
              <a:rPr lang="en-US" sz="3200" u="none" dirty="0" err="1">
                <a:solidFill>
                  <a:srgbClr val="FFFFFF"/>
                </a:solidFill>
              </a:rPr>
              <a:t>phân</a:t>
            </a:r>
            <a:r>
              <a:rPr lang="en-US" sz="3200" u="none" dirty="0">
                <a:solidFill>
                  <a:srgbClr val="FFFFFF"/>
                </a:solidFill>
              </a:rPr>
              <a:t> </a:t>
            </a:r>
            <a:r>
              <a:rPr lang="en-US" sz="3200" u="none" dirty="0" err="1">
                <a:solidFill>
                  <a:srgbClr val="FFFFFF"/>
                </a:solidFill>
              </a:rPr>
              <a:t>tích</a:t>
            </a:r>
            <a:r>
              <a:rPr lang="en-US" sz="3200" u="none" dirty="0">
                <a:solidFill>
                  <a:srgbClr val="FFFFFF"/>
                </a:solidFill>
              </a:rPr>
              <a:t> </a:t>
            </a:r>
            <a:r>
              <a:rPr lang="en-US" sz="3200" u="none" dirty="0" err="1">
                <a:solidFill>
                  <a:srgbClr val="FFFFFF"/>
                </a:solidFill>
              </a:rPr>
              <a:t>thuật</a:t>
            </a:r>
            <a:r>
              <a:rPr lang="en-US" sz="3200" u="none" dirty="0">
                <a:solidFill>
                  <a:srgbClr val="FFFFFF"/>
                </a:solidFill>
              </a:rPr>
              <a:t> </a:t>
            </a:r>
            <a:r>
              <a:rPr lang="en-US" sz="3200" u="none" dirty="0" err="1">
                <a:solidFill>
                  <a:srgbClr val="FFFFFF"/>
                </a:solidFill>
              </a:rPr>
              <a:t>toán</a:t>
            </a:r>
            <a:br>
              <a:rPr lang="en-US" sz="3200" u="none" dirty="0">
                <a:solidFill>
                  <a:srgbClr val="FFFFFF"/>
                </a:solidFill>
              </a:rPr>
            </a:br>
            <a:endParaRPr lang="en-US" sz="3200" dirty="0"/>
          </a:p>
        </p:txBody>
      </p:sp>
      <p:sp>
        <p:nvSpPr>
          <p:cNvPr id="3" name="Text Placeholder 2">
            <a:extLst>
              <a:ext uri="{FF2B5EF4-FFF2-40B4-BE49-F238E27FC236}">
                <a16:creationId xmlns:a16="http://schemas.microsoft.com/office/drawing/2014/main" id="{93AC8F78-8235-E329-2434-1C20063E52C1}"/>
              </a:ext>
            </a:extLst>
          </p:cNvPr>
          <p:cNvSpPr>
            <a:spLocks noGrp="1"/>
          </p:cNvSpPr>
          <p:nvPr>
            <p:ph type="body" idx="1"/>
          </p:nvPr>
        </p:nvSpPr>
        <p:spPr>
          <a:xfrm>
            <a:off x="381000" y="742950"/>
            <a:ext cx="8218077" cy="830997"/>
          </a:xfrm>
        </p:spPr>
        <p:txBody>
          <a:bodyPr/>
          <a:lstStyle/>
          <a:p>
            <a:r>
              <a:rPr lang="vi-VN" sz="1800" b="0">
                <a:solidFill>
                  <a:schemeClr val="tx1"/>
                </a:solidFill>
              </a:rPr>
              <a:t>Giả sử chương trình này được triển khai trên Máy tính A, một máy hiện đại, sử dụng thuật toán tìm kiếm tuần tự và trên Máy tính B, một máy chậm hơn nhiều, sử dụng thuật toán tìm kiếm nhị phân</a:t>
            </a:r>
            <a:endParaRPr lang="en-US" sz="1800" b="0">
              <a:solidFill>
                <a:schemeClr val="tx1"/>
              </a:solidFill>
            </a:endParaRPr>
          </a:p>
        </p:txBody>
      </p:sp>
      <p:sp>
        <p:nvSpPr>
          <p:cNvPr id="7" name="object 5">
            <a:extLst>
              <a:ext uri="{FF2B5EF4-FFF2-40B4-BE49-F238E27FC236}">
                <a16:creationId xmlns:a16="http://schemas.microsoft.com/office/drawing/2014/main" id="{B15D043B-1D0C-C5E5-2F75-FCFD30E2F415}"/>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pic>
        <p:nvPicPr>
          <p:cNvPr id="5" name="Picture 4" descr="Table&#10;&#10;Description automatically generated">
            <a:extLst>
              <a:ext uri="{FF2B5EF4-FFF2-40B4-BE49-F238E27FC236}">
                <a16:creationId xmlns:a16="http://schemas.microsoft.com/office/drawing/2014/main" id="{A7AFD183-E198-0831-9831-42FA24972138}"/>
              </a:ext>
            </a:extLst>
          </p:cNvPr>
          <p:cNvPicPr>
            <a:picLocks noChangeAspect="1"/>
          </p:cNvPicPr>
          <p:nvPr/>
        </p:nvPicPr>
        <p:blipFill>
          <a:blip r:embed="rId2"/>
          <a:stretch>
            <a:fillRect/>
          </a:stretch>
        </p:blipFill>
        <p:spPr>
          <a:xfrm>
            <a:off x="324678" y="1573947"/>
            <a:ext cx="8249882" cy="2485541"/>
          </a:xfrm>
          <a:prstGeom prst="rect">
            <a:avLst/>
          </a:prstGeom>
        </p:spPr>
      </p:pic>
      <p:sp>
        <p:nvSpPr>
          <p:cNvPr id="6" name="Text Placeholder 2">
            <a:extLst>
              <a:ext uri="{FF2B5EF4-FFF2-40B4-BE49-F238E27FC236}">
                <a16:creationId xmlns:a16="http://schemas.microsoft.com/office/drawing/2014/main" id="{0436F55D-5492-6BEB-1D8F-379637D995BA}"/>
              </a:ext>
            </a:extLst>
          </p:cNvPr>
          <p:cNvSpPr txBox="1">
            <a:spLocks/>
          </p:cNvSpPr>
          <p:nvPr/>
        </p:nvSpPr>
        <p:spPr>
          <a:xfrm>
            <a:off x="356483" y="4152283"/>
            <a:ext cx="8218077" cy="830997"/>
          </a:xfrm>
          <a:prstGeom prst="rect">
            <a:avLst/>
          </a:prstGeom>
        </p:spPr>
        <p:txBody>
          <a:bodyPr wrap="square" lIns="0" tIns="0" rIns="0" bIns="0">
            <a:spAutoFit/>
          </a:bodyPr>
          <a:lstStyle>
            <a:lvl1pPr marL="0">
              <a:defRPr sz="3000" b="1" i="0">
                <a:solidFill>
                  <a:srgbClr val="1154CC"/>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800" b="0" kern="100" err="1">
                <a:solidFill>
                  <a:schemeClr val="tx1"/>
                </a:solidFill>
                <a:effectLst/>
                <a:latin typeface="Time New Roman"/>
                <a:ea typeface="Calibri" panose="020F0502020204030204" pitchFamily="34" charset="0"/>
                <a:cs typeface="Times New Roman" panose="02020603050405020304" pitchFamily="18" charset="0"/>
              </a:rPr>
              <a:t>Từ</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kích</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thước</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danh</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sách</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từ</a:t>
            </a:r>
            <a:r>
              <a:rPr lang="en-US" sz="1800" b="0" kern="100">
                <a:solidFill>
                  <a:schemeClr val="tx1"/>
                </a:solidFill>
                <a:effectLst/>
                <a:latin typeface="Time New Roman"/>
                <a:ea typeface="Calibri" panose="020F0502020204030204" pitchFamily="34" charset="0"/>
                <a:cs typeface="Times New Roman" panose="02020603050405020304" pitchFamily="18" charset="0"/>
              </a:rPr>
              <a:t> 16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đến</a:t>
            </a:r>
            <a:r>
              <a:rPr lang="en-US" sz="1800" b="0" kern="100">
                <a:solidFill>
                  <a:schemeClr val="tx1"/>
                </a:solidFill>
                <a:effectLst/>
                <a:latin typeface="Time New Roman"/>
                <a:ea typeface="Calibri" panose="020F0502020204030204" pitchFamily="34" charset="0"/>
                <a:cs typeface="Times New Roman" panose="02020603050405020304" pitchFamily="18" charset="0"/>
              </a:rPr>
              <a:t> 1.000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thì</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máy</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tính</a:t>
            </a:r>
            <a:r>
              <a:rPr lang="en-US" sz="1800" b="0" kern="100">
                <a:solidFill>
                  <a:schemeClr val="tx1"/>
                </a:solidFill>
                <a:effectLst/>
                <a:latin typeface="Time New Roman"/>
                <a:ea typeface="Calibri" panose="020F0502020204030204" pitchFamily="34" charset="0"/>
                <a:cs typeface="Times New Roman" panose="02020603050405020304" pitchFamily="18" charset="0"/>
              </a:rPr>
              <a:t> A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đang</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chạy</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một</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thuật</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toán</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hiệu</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quả</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vượt</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trội</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hơn</a:t>
            </a:r>
            <a:r>
              <a:rPr lang="en-US" sz="1800" b="0" kern="100">
                <a:solidFill>
                  <a:schemeClr val="tx1"/>
                </a:solidFill>
                <a:effectLst/>
                <a:latin typeface="Time New Roman"/>
                <a:ea typeface="Calibri" panose="020F0502020204030204" pitchFamily="34" charset="0"/>
                <a:cs typeface="Times New Roman" panose="02020603050405020304" pitchFamily="18" charset="0"/>
              </a:rPr>
              <a:t> so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với</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thuật</a:t>
            </a:r>
            <a:r>
              <a:rPr lang="en-US" sz="1800" b="0" kern="100">
                <a:solidFill>
                  <a:schemeClr val="tx1"/>
                </a:solidFill>
                <a:effectLst/>
                <a:latin typeface="Time New Roman"/>
                <a:ea typeface="Calibri" panose="020F0502020204030204" pitchFamily="34" charset="0"/>
                <a:cs typeface="Times New Roman" panose="02020603050405020304" pitchFamily="18" charset="0"/>
              </a:rPr>
              <a:t>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toán</a:t>
            </a:r>
            <a:r>
              <a:rPr lang="en-US" sz="1800" b="0" kern="100">
                <a:solidFill>
                  <a:schemeClr val="tx1"/>
                </a:solidFill>
                <a:effectLst/>
                <a:latin typeface="Time New Roman"/>
                <a:ea typeface="Calibri" panose="020F0502020204030204" pitchFamily="34" charset="0"/>
                <a:cs typeface="Times New Roman" panose="02020603050405020304" pitchFamily="18" charset="0"/>
              </a:rPr>
              <a:t> ở </a:t>
            </a:r>
            <a:r>
              <a:rPr lang="en-US" sz="1800" b="0" kern="100" err="1">
                <a:solidFill>
                  <a:schemeClr val="tx1"/>
                </a:solidFill>
                <a:effectLst/>
                <a:latin typeface="Time New Roman"/>
                <a:ea typeface="Calibri" panose="020F0502020204030204" pitchFamily="34" charset="0"/>
                <a:cs typeface="Times New Roman" panose="02020603050405020304" pitchFamily="18" charset="0"/>
              </a:rPr>
              <a:t>máy</a:t>
            </a:r>
            <a:r>
              <a:rPr lang="en-US" sz="1800" b="0" kern="100">
                <a:solidFill>
                  <a:schemeClr val="tx1"/>
                </a:solidFill>
                <a:effectLst/>
                <a:latin typeface="Time New Roman"/>
                <a:ea typeface="Calibri" panose="020F0502020204030204" pitchFamily="34" charset="0"/>
                <a:cs typeface="Times New Roman" panose="02020603050405020304" pitchFamily="18" charset="0"/>
              </a:rPr>
              <a:t> B.</a:t>
            </a:r>
          </a:p>
          <a:p>
            <a:endParaRPr lang="en-US" sz="1800" b="0" kern="0">
              <a:solidFill>
                <a:schemeClr val="tx1"/>
              </a:solidFill>
              <a:latin typeface="Time New Roman"/>
            </a:endParaRPr>
          </a:p>
        </p:txBody>
      </p:sp>
      <p:sp>
        <p:nvSpPr>
          <p:cNvPr id="2" name="Rectangle 1">
            <a:extLst>
              <a:ext uri="{FF2B5EF4-FFF2-40B4-BE49-F238E27FC236}">
                <a16:creationId xmlns:a16="http://schemas.microsoft.com/office/drawing/2014/main" id="{933790C2-4B05-30DC-E2F4-ECFD8BC6ECD0}"/>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24D0C0-8985-370D-F704-65A57C5BE8E6}"/>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213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FE38C870-1944-7135-8534-D58FE873C09A}"/>
              </a:ext>
            </a:extLst>
          </p:cNvPr>
          <p:cNvSpPr txBox="1">
            <a:spLocks noGrp="1"/>
          </p:cNvSpPr>
          <p:nvPr>
            <p:ph type="title"/>
          </p:nvPr>
        </p:nvSpPr>
        <p:spPr>
          <a:xfrm>
            <a:off x="544923" y="0"/>
            <a:ext cx="6389277" cy="997709"/>
          </a:xfrm>
          <a:prstGeom prst="rect">
            <a:avLst/>
          </a:prstGeom>
        </p:spPr>
        <p:txBody>
          <a:bodyPr vert="horz" wrap="square" lIns="0" tIns="12700" rIns="0" bIns="0" rtlCol="0">
            <a:spAutoFit/>
          </a:bodyPr>
          <a:lstStyle/>
          <a:p>
            <a:pPr marL="12700">
              <a:lnSpc>
                <a:spcPct val="100000"/>
              </a:lnSpc>
              <a:spcBef>
                <a:spcPts val="100"/>
              </a:spcBef>
            </a:pPr>
            <a:r>
              <a:rPr lang="en-US" sz="3200" u="none" dirty="0">
                <a:solidFill>
                  <a:srgbClr val="FFFFFF"/>
                </a:solidFill>
              </a:rPr>
              <a:t>2. </a:t>
            </a:r>
            <a:r>
              <a:rPr lang="en-US" sz="3200" u="none" dirty="0" err="1">
                <a:solidFill>
                  <a:srgbClr val="FFFFFF"/>
                </a:solidFill>
              </a:rPr>
              <a:t>Sự</a:t>
            </a:r>
            <a:r>
              <a:rPr lang="en-US" sz="3200" u="none" dirty="0">
                <a:solidFill>
                  <a:srgbClr val="FFFFFF"/>
                </a:solidFill>
              </a:rPr>
              <a:t> </a:t>
            </a:r>
            <a:r>
              <a:rPr lang="en-US" sz="3200" u="none" dirty="0" err="1">
                <a:solidFill>
                  <a:srgbClr val="FFFFFF"/>
                </a:solidFill>
              </a:rPr>
              <a:t>cần</a:t>
            </a:r>
            <a:r>
              <a:rPr lang="en-US" sz="3200" u="none" dirty="0">
                <a:solidFill>
                  <a:srgbClr val="FFFFFF"/>
                </a:solidFill>
              </a:rPr>
              <a:t> </a:t>
            </a:r>
            <a:r>
              <a:rPr lang="en-US" sz="3200" u="none" dirty="0" err="1">
                <a:solidFill>
                  <a:srgbClr val="FFFFFF"/>
                </a:solidFill>
              </a:rPr>
              <a:t>thiết</a:t>
            </a:r>
            <a:r>
              <a:rPr lang="en-US" sz="3200" u="none" dirty="0">
                <a:solidFill>
                  <a:srgbClr val="FFFFFF"/>
                </a:solidFill>
              </a:rPr>
              <a:t> </a:t>
            </a:r>
            <a:r>
              <a:rPr lang="en-US" sz="3200" u="none" dirty="0" err="1">
                <a:solidFill>
                  <a:srgbClr val="FFFFFF"/>
                </a:solidFill>
              </a:rPr>
              <a:t>của</a:t>
            </a:r>
            <a:r>
              <a:rPr lang="en-US" sz="3200" u="none" dirty="0">
                <a:solidFill>
                  <a:srgbClr val="FFFFFF"/>
                </a:solidFill>
              </a:rPr>
              <a:t> </a:t>
            </a:r>
            <a:r>
              <a:rPr lang="en-US" sz="3200" u="none" dirty="0" err="1">
                <a:solidFill>
                  <a:srgbClr val="FFFFFF"/>
                </a:solidFill>
              </a:rPr>
              <a:t>phân</a:t>
            </a:r>
            <a:r>
              <a:rPr lang="en-US" sz="3200" u="none" dirty="0">
                <a:solidFill>
                  <a:srgbClr val="FFFFFF"/>
                </a:solidFill>
              </a:rPr>
              <a:t> </a:t>
            </a:r>
            <a:r>
              <a:rPr lang="en-US" sz="3200" u="none" dirty="0" err="1">
                <a:solidFill>
                  <a:srgbClr val="FFFFFF"/>
                </a:solidFill>
              </a:rPr>
              <a:t>tích</a:t>
            </a:r>
            <a:r>
              <a:rPr lang="en-US" sz="3200" u="none" dirty="0">
                <a:solidFill>
                  <a:srgbClr val="FFFFFF"/>
                </a:solidFill>
              </a:rPr>
              <a:t> </a:t>
            </a:r>
            <a:r>
              <a:rPr lang="en-US" sz="3200" u="none" dirty="0" err="1">
                <a:solidFill>
                  <a:srgbClr val="FFFFFF"/>
                </a:solidFill>
              </a:rPr>
              <a:t>thuật</a:t>
            </a:r>
            <a:r>
              <a:rPr lang="en-US" sz="3200" u="none" dirty="0">
                <a:solidFill>
                  <a:srgbClr val="FFFFFF"/>
                </a:solidFill>
              </a:rPr>
              <a:t> </a:t>
            </a:r>
            <a:r>
              <a:rPr lang="en-US" sz="3200" u="none" dirty="0" err="1">
                <a:solidFill>
                  <a:srgbClr val="FFFFFF"/>
                </a:solidFill>
              </a:rPr>
              <a:t>toán</a:t>
            </a:r>
            <a:br>
              <a:rPr lang="en-US" sz="3200" u="none" dirty="0">
                <a:solidFill>
                  <a:srgbClr val="FFFFFF"/>
                </a:solidFill>
              </a:rPr>
            </a:br>
            <a:endParaRPr lang="en-US" sz="3200" dirty="0"/>
          </a:p>
        </p:txBody>
      </p:sp>
      <p:sp>
        <p:nvSpPr>
          <p:cNvPr id="9" name="object 5">
            <a:extLst>
              <a:ext uri="{FF2B5EF4-FFF2-40B4-BE49-F238E27FC236}">
                <a16:creationId xmlns:a16="http://schemas.microsoft.com/office/drawing/2014/main" id="{BCEB7ECC-629E-1950-FED5-06DDE75D52AB}"/>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pic>
        <p:nvPicPr>
          <p:cNvPr id="5" name="Picture 4" descr="Graphical user interface, application, table&#10;&#10;Description automatically generated">
            <a:extLst>
              <a:ext uri="{FF2B5EF4-FFF2-40B4-BE49-F238E27FC236}">
                <a16:creationId xmlns:a16="http://schemas.microsoft.com/office/drawing/2014/main" id="{1B22FA73-3248-3E4C-4B15-A7FA090FA182}"/>
              </a:ext>
            </a:extLst>
          </p:cNvPr>
          <p:cNvPicPr>
            <a:picLocks noChangeAspect="1"/>
          </p:cNvPicPr>
          <p:nvPr/>
        </p:nvPicPr>
        <p:blipFill>
          <a:blip r:embed="rId2"/>
          <a:stretch>
            <a:fillRect/>
          </a:stretch>
        </p:blipFill>
        <p:spPr>
          <a:xfrm>
            <a:off x="544923" y="742950"/>
            <a:ext cx="7303677" cy="3093919"/>
          </a:xfrm>
          <a:prstGeom prst="rect">
            <a:avLst/>
          </a:prstGeom>
        </p:spPr>
      </p:pic>
      <p:sp>
        <p:nvSpPr>
          <p:cNvPr id="6" name="Text Placeholder 2">
            <a:extLst>
              <a:ext uri="{FF2B5EF4-FFF2-40B4-BE49-F238E27FC236}">
                <a16:creationId xmlns:a16="http://schemas.microsoft.com/office/drawing/2014/main" id="{C1E96EC7-CB65-0F16-083F-3AC69E398562}"/>
              </a:ext>
            </a:extLst>
          </p:cNvPr>
          <p:cNvSpPr txBox="1">
            <a:spLocks/>
          </p:cNvSpPr>
          <p:nvPr/>
        </p:nvSpPr>
        <p:spPr>
          <a:xfrm>
            <a:off x="544923" y="3907586"/>
            <a:ext cx="8599077" cy="1107996"/>
          </a:xfrm>
          <a:prstGeom prst="rect">
            <a:avLst/>
          </a:prstGeom>
        </p:spPr>
        <p:txBody>
          <a:bodyPr wrap="square" lIns="0" tIns="0" rIns="0" bIns="0">
            <a:spAutoFit/>
          </a:bodyPr>
          <a:lstStyle>
            <a:lvl1pPr marL="0">
              <a:defRPr sz="3000" b="1" i="0">
                <a:solidFill>
                  <a:srgbClr val="1154CC"/>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vi-VN" sz="1800" b="0" kern="100" dirty="0">
                <a:solidFill>
                  <a:schemeClr val="tx1"/>
                </a:solidFill>
                <a:latin typeface="Time New Roman"/>
                <a:ea typeface="Calibri" panose="020F0502020204030204" pitchFamily="34" charset="0"/>
                <a:cs typeface="Times New Roman" panose="02020603050405020304" pitchFamily="18" charset="0"/>
              </a:rPr>
              <a:t>N &gt;1.000.000 thì thuật toán ở máy tính B hoạt động tốt hơn.</a:t>
            </a:r>
          </a:p>
          <a:p>
            <a:r>
              <a:rPr lang="vi-VN" sz="1800" b="0" kern="100" dirty="0">
                <a:solidFill>
                  <a:schemeClr val="tx1"/>
                </a:solidFill>
                <a:latin typeface="Time New Roman"/>
                <a:ea typeface="Calibri" panose="020F0502020204030204" pitchFamily="34" charset="0"/>
                <a:cs typeface="Times New Roman" panose="02020603050405020304" pitchFamily="18" charset="0"/>
              </a:rPr>
              <a:t>=&gt;Vì vậy nhờ việc phân tích thuật toán, nên tùy thuộc vào kích thước đầu vào khác nhau ta có thể chọn thuật toán phù hợp.</a:t>
            </a:r>
          </a:p>
          <a:p>
            <a:endParaRPr lang="en-US" sz="1800" b="0" kern="0" dirty="0">
              <a:solidFill>
                <a:schemeClr val="tx1"/>
              </a:solidFill>
              <a:latin typeface="Time New Roman"/>
            </a:endParaRPr>
          </a:p>
        </p:txBody>
      </p:sp>
      <p:sp>
        <p:nvSpPr>
          <p:cNvPr id="2" name="Rectangle 1">
            <a:extLst>
              <a:ext uri="{FF2B5EF4-FFF2-40B4-BE49-F238E27FC236}">
                <a16:creationId xmlns:a16="http://schemas.microsoft.com/office/drawing/2014/main" id="{25757A32-B2DC-5BAA-5E67-60CA5110EB97}"/>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73901A-FE56-4AB3-9F33-4DEC22D6B3A1}"/>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569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076C6178-39AF-D3B2-CD90-A46166ADEF32}"/>
              </a:ext>
            </a:extLst>
          </p:cNvPr>
          <p:cNvSpPr txBox="1">
            <a:spLocks noGrp="1"/>
          </p:cNvSpPr>
          <p:nvPr>
            <p:ph type="title"/>
          </p:nvPr>
        </p:nvSpPr>
        <p:spPr>
          <a:xfrm>
            <a:off x="544923" y="0"/>
            <a:ext cx="6389277" cy="997709"/>
          </a:xfrm>
          <a:prstGeom prst="rect">
            <a:avLst/>
          </a:prstGeom>
        </p:spPr>
        <p:txBody>
          <a:bodyPr vert="horz" wrap="square" lIns="0" tIns="12700" rIns="0" bIns="0" rtlCol="0">
            <a:spAutoFit/>
          </a:bodyPr>
          <a:lstStyle/>
          <a:p>
            <a:pPr marL="12700">
              <a:lnSpc>
                <a:spcPct val="100000"/>
              </a:lnSpc>
              <a:spcBef>
                <a:spcPts val="100"/>
              </a:spcBef>
            </a:pPr>
            <a:r>
              <a:rPr lang="en-US" sz="3200" u="none" dirty="0">
                <a:solidFill>
                  <a:srgbClr val="FFFFFF"/>
                </a:solidFill>
              </a:rPr>
              <a:t>2. </a:t>
            </a:r>
            <a:r>
              <a:rPr lang="en-US" sz="3200" u="none" dirty="0" err="1">
                <a:solidFill>
                  <a:srgbClr val="FFFFFF"/>
                </a:solidFill>
              </a:rPr>
              <a:t>Sự</a:t>
            </a:r>
            <a:r>
              <a:rPr lang="en-US" sz="3200" u="none" dirty="0">
                <a:solidFill>
                  <a:srgbClr val="FFFFFF"/>
                </a:solidFill>
              </a:rPr>
              <a:t> </a:t>
            </a:r>
            <a:r>
              <a:rPr lang="en-US" sz="3200" u="none" dirty="0" err="1">
                <a:solidFill>
                  <a:srgbClr val="FFFFFF"/>
                </a:solidFill>
              </a:rPr>
              <a:t>cần</a:t>
            </a:r>
            <a:r>
              <a:rPr lang="en-US" sz="3200" u="none" dirty="0">
                <a:solidFill>
                  <a:srgbClr val="FFFFFF"/>
                </a:solidFill>
              </a:rPr>
              <a:t> </a:t>
            </a:r>
            <a:r>
              <a:rPr lang="en-US" sz="3200" u="none" dirty="0" err="1">
                <a:solidFill>
                  <a:srgbClr val="FFFFFF"/>
                </a:solidFill>
              </a:rPr>
              <a:t>thiết</a:t>
            </a:r>
            <a:r>
              <a:rPr lang="en-US" sz="3200" u="none" dirty="0">
                <a:solidFill>
                  <a:srgbClr val="FFFFFF"/>
                </a:solidFill>
              </a:rPr>
              <a:t> </a:t>
            </a:r>
            <a:r>
              <a:rPr lang="en-US" sz="3200" u="none" dirty="0" err="1">
                <a:solidFill>
                  <a:srgbClr val="FFFFFF"/>
                </a:solidFill>
              </a:rPr>
              <a:t>của</a:t>
            </a:r>
            <a:r>
              <a:rPr lang="en-US" sz="3200" u="none" dirty="0">
                <a:solidFill>
                  <a:srgbClr val="FFFFFF"/>
                </a:solidFill>
              </a:rPr>
              <a:t> </a:t>
            </a:r>
            <a:r>
              <a:rPr lang="en-US" sz="3200" u="none" dirty="0" err="1">
                <a:solidFill>
                  <a:srgbClr val="FFFFFF"/>
                </a:solidFill>
              </a:rPr>
              <a:t>phân</a:t>
            </a:r>
            <a:r>
              <a:rPr lang="en-US" sz="3200" u="none" dirty="0">
                <a:solidFill>
                  <a:srgbClr val="FFFFFF"/>
                </a:solidFill>
              </a:rPr>
              <a:t> </a:t>
            </a:r>
            <a:r>
              <a:rPr lang="en-US" sz="3200" u="none" dirty="0" err="1">
                <a:solidFill>
                  <a:srgbClr val="FFFFFF"/>
                </a:solidFill>
              </a:rPr>
              <a:t>tích</a:t>
            </a:r>
            <a:r>
              <a:rPr lang="en-US" sz="3200" u="none" dirty="0">
                <a:solidFill>
                  <a:srgbClr val="FFFFFF"/>
                </a:solidFill>
              </a:rPr>
              <a:t> </a:t>
            </a:r>
            <a:r>
              <a:rPr lang="en-US" sz="3200" u="none" dirty="0" err="1">
                <a:solidFill>
                  <a:srgbClr val="FFFFFF"/>
                </a:solidFill>
              </a:rPr>
              <a:t>thuật</a:t>
            </a:r>
            <a:r>
              <a:rPr lang="en-US" sz="3200" u="none" dirty="0">
                <a:solidFill>
                  <a:srgbClr val="FFFFFF"/>
                </a:solidFill>
              </a:rPr>
              <a:t> </a:t>
            </a:r>
            <a:r>
              <a:rPr lang="en-US" sz="3200" u="none" dirty="0" err="1">
                <a:solidFill>
                  <a:srgbClr val="FFFFFF"/>
                </a:solidFill>
              </a:rPr>
              <a:t>toán</a:t>
            </a:r>
            <a:br>
              <a:rPr lang="en-US" sz="3200" u="none" dirty="0">
                <a:solidFill>
                  <a:srgbClr val="FFFFFF"/>
                </a:solidFill>
              </a:rPr>
            </a:br>
            <a:endParaRPr lang="en-US" sz="3200" dirty="0"/>
          </a:p>
        </p:txBody>
      </p:sp>
      <p:sp>
        <p:nvSpPr>
          <p:cNvPr id="7" name="Text Placeholder 2">
            <a:extLst>
              <a:ext uri="{FF2B5EF4-FFF2-40B4-BE49-F238E27FC236}">
                <a16:creationId xmlns:a16="http://schemas.microsoft.com/office/drawing/2014/main" id="{6B73484E-BE14-A810-BCC4-7C5719927175}"/>
              </a:ext>
            </a:extLst>
          </p:cNvPr>
          <p:cNvSpPr>
            <a:spLocks noGrp="1"/>
          </p:cNvSpPr>
          <p:nvPr>
            <p:ph type="body" idx="1"/>
          </p:nvPr>
        </p:nvSpPr>
        <p:spPr>
          <a:xfrm>
            <a:off x="228600" y="714120"/>
            <a:ext cx="8218077" cy="307777"/>
          </a:xfrm>
        </p:spPr>
        <p:txBody>
          <a:bodyPr/>
          <a:lstStyle/>
          <a:p>
            <a:r>
              <a:rPr lang="vi-VN" sz="2000">
                <a:solidFill>
                  <a:schemeClr val="tx2">
                    <a:lumMod val="60000"/>
                    <a:lumOff val="40000"/>
                  </a:schemeClr>
                </a:solidFill>
              </a:rPr>
              <a:t>Các ưu điểm của việc phân tích thuật toán:</a:t>
            </a:r>
            <a:endParaRPr lang="en-US" sz="2000">
              <a:solidFill>
                <a:schemeClr val="tx2">
                  <a:lumMod val="60000"/>
                  <a:lumOff val="40000"/>
                </a:schemeClr>
              </a:solidFill>
            </a:endParaRPr>
          </a:p>
        </p:txBody>
      </p:sp>
      <p:sp>
        <p:nvSpPr>
          <p:cNvPr id="14" name="object 5">
            <a:extLst>
              <a:ext uri="{FF2B5EF4-FFF2-40B4-BE49-F238E27FC236}">
                <a16:creationId xmlns:a16="http://schemas.microsoft.com/office/drawing/2014/main" id="{422D3DF7-4AA9-A434-A3C2-ED410843B5A1}"/>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9" name="Text Placeholder 2">
            <a:extLst>
              <a:ext uri="{FF2B5EF4-FFF2-40B4-BE49-F238E27FC236}">
                <a16:creationId xmlns:a16="http://schemas.microsoft.com/office/drawing/2014/main" id="{369C766E-7D06-9E49-9DF0-910AC0545B4C}"/>
              </a:ext>
            </a:extLst>
          </p:cNvPr>
          <p:cNvSpPr txBox="1">
            <a:spLocks/>
          </p:cNvSpPr>
          <p:nvPr/>
        </p:nvSpPr>
        <p:spPr>
          <a:xfrm>
            <a:off x="362447" y="1125627"/>
            <a:ext cx="8218077" cy="553998"/>
          </a:xfrm>
          <a:prstGeom prst="rect">
            <a:avLst/>
          </a:prstGeom>
        </p:spPr>
        <p:txBody>
          <a:bodyPr wrap="square" lIns="0" tIns="0" rIns="0" bIns="0">
            <a:spAutoFit/>
          </a:bodyPr>
          <a:lstStyle>
            <a:lvl1pPr marL="0">
              <a:defRPr sz="3000" b="1" i="0">
                <a:solidFill>
                  <a:srgbClr val="1154CC"/>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800" b="0" kern="0">
                <a:solidFill>
                  <a:schemeClr val="tx1"/>
                </a:solidFill>
              </a:rPr>
              <a:t>- </a:t>
            </a:r>
            <a:r>
              <a:rPr lang="vi-VN" sz="1800" b="0" kern="0">
                <a:solidFill>
                  <a:schemeClr val="tx1"/>
                </a:solidFill>
              </a:rPr>
              <a:t>Tìm ra những đặc điểm của thuật toán để đánh giá sự phù hợp của thuật toán đó với các ứng dụng khác nhau hoặc so sánh với các thuật toán khác cho cùng 1 ứng dụng.</a:t>
            </a:r>
            <a:endParaRPr lang="en-US" sz="1800" b="0" kern="0">
              <a:solidFill>
                <a:schemeClr val="tx1"/>
              </a:solidFill>
            </a:endParaRPr>
          </a:p>
        </p:txBody>
      </p:sp>
      <p:sp>
        <p:nvSpPr>
          <p:cNvPr id="11" name="Text Placeholder 2">
            <a:extLst>
              <a:ext uri="{FF2B5EF4-FFF2-40B4-BE49-F238E27FC236}">
                <a16:creationId xmlns:a16="http://schemas.microsoft.com/office/drawing/2014/main" id="{7982EE4A-ACD6-5027-0FA8-3C10081B00E5}"/>
              </a:ext>
            </a:extLst>
          </p:cNvPr>
          <p:cNvSpPr txBox="1">
            <a:spLocks/>
          </p:cNvSpPr>
          <p:nvPr/>
        </p:nvSpPr>
        <p:spPr>
          <a:xfrm>
            <a:off x="362447" y="2017752"/>
            <a:ext cx="8218077" cy="276999"/>
          </a:xfrm>
          <a:prstGeom prst="rect">
            <a:avLst/>
          </a:prstGeom>
        </p:spPr>
        <p:txBody>
          <a:bodyPr wrap="square" lIns="0" tIns="0" rIns="0" bIns="0">
            <a:spAutoFit/>
          </a:bodyPr>
          <a:lstStyle>
            <a:lvl1pPr marL="0">
              <a:defRPr sz="3000" b="1" i="0">
                <a:solidFill>
                  <a:srgbClr val="1154CC"/>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800" b="0" kern="0">
                <a:solidFill>
                  <a:schemeClr val="tx1"/>
                </a:solidFill>
              </a:rPr>
              <a:t>- </a:t>
            </a:r>
            <a:r>
              <a:rPr lang="vi-VN" sz="1800" b="0" kern="0">
                <a:solidFill>
                  <a:schemeClr val="tx1"/>
                </a:solidFill>
              </a:rPr>
              <a:t>Phân tích thuật toán giúp ta hiểu tốt hơn, và có  thể đề xuất các cải thiện cho thuật toán.</a:t>
            </a:r>
            <a:endParaRPr lang="en-US" sz="1800" b="0" kern="0">
              <a:solidFill>
                <a:schemeClr val="tx1"/>
              </a:solidFill>
            </a:endParaRPr>
          </a:p>
        </p:txBody>
      </p:sp>
      <p:sp>
        <p:nvSpPr>
          <p:cNvPr id="13" name="Text Placeholder 2">
            <a:extLst>
              <a:ext uri="{FF2B5EF4-FFF2-40B4-BE49-F238E27FC236}">
                <a16:creationId xmlns:a16="http://schemas.microsoft.com/office/drawing/2014/main" id="{A428CEB0-1A80-42D9-E2F4-B21FFF0CC6E6}"/>
              </a:ext>
            </a:extLst>
          </p:cNvPr>
          <p:cNvSpPr txBox="1">
            <a:spLocks/>
          </p:cNvSpPr>
          <p:nvPr/>
        </p:nvSpPr>
        <p:spPr>
          <a:xfrm>
            <a:off x="223962" y="2848750"/>
            <a:ext cx="8218077" cy="307777"/>
          </a:xfrm>
          <a:prstGeom prst="rect">
            <a:avLst/>
          </a:prstGeom>
        </p:spPr>
        <p:txBody>
          <a:bodyPr wrap="square" lIns="0" tIns="0" rIns="0" bIns="0">
            <a:spAutoFit/>
          </a:bodyPr>
          <a:lstStyle>
            <a:lvl1pPr marL="0">
              <a:defRPr sz="3000" b="1" i="0">
                <a:solidFill>
                  <a:srgbClr val="1154CC"/>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vi-VN" sz="2000" kern="0" dirty="0">
                <a:solidFill>
                  <a:schemeClr val="tx2">
                    <a:lumMod val="60000"/>
                    <a:lumOff val="40000"/>
                  </a:schemeClr>
                </a:solidFill>
              </a:rPr>
              <a:t>=&gt; Thuật toán sẽ trở nên ngắn, đơn giản và trở nên “thông minh” hơn.</a:t>
            </a:r>
          </a:p>
        </p:txBody>
      </p:sp>
      <p:sp>
        <p:nvSpPr>
          <p:cNvPr id="2" name="Rectangle 1">
            <a:extLst>
              <a:ext uri="{FF2B5EF4-FFF2-40B4-BE49-F238E27FC236}">
                <a16:creationId xmlns:a16="http://schemas.microsoft.com/office/drawing/2014/main" id="{C2A67CC6-1A54-1361-D785-C7A37964EB73}"/>
              </a:ext>
            </a:extLst>
          </p:cNvPr>
          <p:cNvSpPr/>
          <p:nvPr/>
        </p:nvSpPr>
        <p:spPr>
          <a:xfrm>
            <a:off x="0" y="4840125"/>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A9012EA-094E-FA0C-0B20-D486DBB5FFE5}"/>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093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7586-E29B-A995-7D45-432F91D41E62}"/>
              </a:ext>
            </a:extLst>
          </p:cNvPr>
          <p:cNvSpPr>
            <a:spLocks noGrp="1"/>
          </p:cNvSpPr>
          <p:nvPr>
            <p:ph type="title"/>
          </p:nvPr>
        </p:nvSpPr>
        <p:spPr>
          <a:xfrm>
            <a:off x="97902" y="195692"/>
            <a:ext cx="7368776" cy="430887"/>
          </a:xfrm>
        </p:spPr>
        <p:txBody>
          <a:bodyPr/>
          <a:lstStyle/>
          <a:p>
            <a:r>
              <a:rPr lang="vi-VN" sz="2800" u="none" dirty="0">
                <a:solidFill>
                  <a:schemeClr val="bg1"/>
                </a:solidFill>
                <a:latin typeface="Time New Roman"/>
              </a:rPr>
              <a:t>3. </a:t>
            </a:r>
            <a:r>
              <a:rPr lang="en-US" sz="2800" u="none" dirty="0" err="1">
                <a:solidFill>
                  <a:schemeClr val="bg1"/>
                </a:solidFill>
                <a:latin typeface="Time New Roman"/>
              </a:rPr>
              <a:t>Phân</a:t>
            </a:r>
            <a:r>
              <a:rPr lang="en-US" sz="2800" u="none" dirty="0">
                <a:solidFill>
                  <a:schemeClr val="bg1"/>
                </a:solidFill>
                <a:latin typeface="Time New Roman"/>
              </a:rPr>
              <a:t> </a:t>
            </a:r>
            <a:r>
              <a:rPr lang="en-US" sz="2800" u="none" dirty="0" err="1">
                <a:solidFill>
                  <a:schemeClr val="bg1"/>
                </a:solidFill>
                <a:latin typeface="Time New Roman"/>
              </a:rPr>
              <a:t>tích</a:t>
            </a:r>
            <a:r>
              <a:rPr lang="en-US" sz="2800" u="none" dirty="0">
                <a:solidFill>
                  <a:schemeClr val="bg1"/>
                </a:solidFill>
                <a:latin typeface="Time New Roman"/>
              </a:rPr>
              <a:t> </a:t>
            </a:r>
            <a:r>
              <a:rPr lang="en-US" sz="2800" u="none" dirty="0" err="1">
                <a:solidFill>
                  <a:schemeClr val="bg1"/>
                </a:solidFill>
                <a:latin typeface="Time New Roman"/>
              </a:rPr>
              <a:t>độ</a:t>
            </a:r>
            <a:r>
              <a:rPr lang="en-US" sz="2800" u="none" dirty="0">
                <a:solidFill>
                  <a:schemeClr val="bg1"/>
                </a:solidFill>
                <a:latin typeface="Time New Roman"/>
              </a:rPr>
              <a:t> </a:t>
            </a:r>
            <a:r>
              <a:rPr lang="en-US" sz="2800" u="none" dirty="0" err="1">
                <a:solidFill>
                  <a:schemeClr val="bg1"/>
                </a:solidFill>
                <a:latin typeface="Time New Roman"/>
              </a:rPr>
              <a:t>hiệu</a:t>
            </a:r>
            <a:r>
              <a:rPr lang="en-US" sz="2800" u="none" dirty="0">
                <a:solidFill>
                  <a:schemeClr val="bg1"/>
                </a:solidFill>
                <a:latin typeface="Time New Roman"/>
              </a:rPr>
              <a:t> </a:t>
            </a:r>
            <a:r>
              <a:rPr lang="en-US" sz="2800" u="none" dirty="0" err="1">
                <a:solidFill>
                  <a:schemeClr val="bg1"/>
                </a:solidFill>
                <a:latin typeface="Time New Roman"/>
              </a:rPr>
              <a:t>quả</a:t>
            </a:r>
            <a:r>
              <a:rPr lang="en-US" sz="2800" u="none" dirty="0">
                <a:solidFill>
                  <a:schemeClr val="bg1"/>
                </a:solidFill>
                <a:latin typeface="Time New Roman"/>
              </a:rPr>
              <a:t> </a:t>
            </a:r>
            <a:r>
              <a:rPr lang="en-US" sz="2800" u="none" dirty="0" err="1">
                <a:solidFill>
                  <a:schemeClr val="bg1"/>
                </a:solidFill>
                <a:latin typeface="Time New Roman"/>
              </a:rPr>
              <a:t>thời</a:t>
            </a:r>
            <a:r>
              <a:rPr lang="en-US" sz="2800" u="none" dirty="0">
                <a:solidFill>
                  <a:schemeClr val="bg1"/>
                </a:solidFill>
                <a:latin typeface="Time New Roman"/>
              </a:rPr>
              <a:t> </a:t>
            </a:r>
            <a:r>
              <a:rPr lang="en-US" sz="2800" u="none" dirty="0" err="1">
                <a:solidFill>
                  <a:schemeClr val="bg1"/>
                </a:solidFill>
                <a:latin typeface="Time New Roman"/>
              </a:rPr>
              <a:t>gian</a:t>
            </a:r>
            <a:endParaRPr lang="en-US" dirty="0">
              <a:solidFill>
                <a:schemeClr val="bg2"/>
              </a:solidFill>
            </a:endParaRPr>
          </a:p>
        </p:txBody>
      </p:sp>
      <p:sp>
        <p:nvSpPr>
          <p:cNvPr id="3" name="Text Placeholder 2">
            <a:extLst>
              <a:ext uri="{FF2B5EF4-FFF2-40B4-BE49-F238E27FC236}">
                <a16:creationId xmlns:a16="http://schemas.microsoft.com/office/drawing/2014/main" id="{57D41C36-C440-4D59-A43E-E42447F16CB7}"/>
              </a:ext>
            </a:extLst>
          </p:cNvPr>
          <p:cNvSpPr>
            <a:spLocks noGrp="1"/>
          </p:cNvSpPr>
          <p:nvPr>
            <p:ph type="body" idx="1"/>
          </p:nvPr>
        </p:nvSpPr>
        <p:spPr>
          <a:xfrm>
            <a:off x="332989" y="1288947"/>
            <a:ext cx="6704639" cy="1723549"/>
          </a:xfrm>
        </p:spPr>
        <p:txBody>
          <a:bodyPr/>
          <a:lstStyle/>
          <a:p>
            <a:pPr marL="457200" indent="-457200">
              <a:buFont typeface="Arial" panose="020B0604020202020204" pitchFamily="34" charset="0"/>
              <a:buChar char="•"/>
            </a:pPr>
            <a:r>
              <a:rPr lang="en-US" b="0" dirty="0">
                <a:solidFill>
                  <a:schemeClr val="tx1"/>
                </a:solidFill>
              </a:rPr>
              <a:t>Hai </a:t>
            </a:r>
            <a:r>
              <a:rPr lang="en-US" b="0" dirty="0" err="1">
                <a:solidFill>
                  <a:schemeClr val="tx1"/>
                </a:solidFill>
              </a:rPr>
              <a:t>phương</a:t>
            </a:r>
            <a:r>
              <a:rPr lang="en-US" b="0" dirty="0">
                <a:solidFill>
                  <a:schemeClr val="tx1"/>
                </a:solidFill>
              </a:rPr>
              <a:t> </a:t>
            </a:r>
            <a:r>
              <a:rPr lang="en-US" b="0" dirty="0" err="1">
                <a:solidFill>
                  <a:schemeClr val="tx1"/>
                </a:solidFill>
              </a:rPr>
              <a:t>pháp</a:t>
            </a:r>
            <a:r>
              <a:rPr lang="en-US" b="0" dirty="0">
                <a:solidFill>
                  <a:schemeClr val="tx1"/>
                </a:solidFill>
              </a:rPr>
              <a:t> </a:t>
            </a:r>
            <a:r>
              <a:rPr lang="en-US" b="0" dirty="0" err="1">
                <a:solidFill>
                  <a:schemeClr val="tx1"/>
                </a:solidFill>
              </a:rPr>
              <a:t>đánh</a:t>
            </a:r>
            <a:r>
              <a:rPr lang="en-US" b="0" dirty="0">
                <a:solidFill>
                  <a:schemeClr val="tx1"/>
                </a:solidFill>
              </a:rPr>
              <a:t> </a:t>
            </a:r>
            <a:r>
              <a:rPr lang="en-US" b="0" dirty="0" err="1">
                <a:solidFill>
                  <a:schemeClr val="tx1"/>
                </a:solidFill>
              </a:rPr>
              <a:t>giá</a:t>
            </a:r>
            <a:r>
              <a:rPr lang="en-US" b="0" dirty="0">
                <a:solidFill>
                  <a:schemeClr val="tx1"/>
                </a:solidFill>
              </a:rPr>
              <a:t> </a:t>
            </a:r>
            <a:r>
              <a:rPr lang="en-US" b="0" dirty="0" err="1">
                <a:solidFill>
                  <a:schemeClr val="tx1"/>
                </a:solidFill>
              </a:rPr>
              <a:t>tính</a:t>
            </a:r>
            <a:r>
              <a:rPr lang="en-US" b="0" dirty="0">
                <a:solidFill>
                  <a:schemeClr val="tx1"/>
                </a:solidFill>
              </a:rPr>
              <a:t> </a:t>
            </a:r>
            <a:r>
              <a:rPr lang="en-US" b="0" dirty="0" err="1">
                <a:solidFill>
                  <a:schemeClr val="tx1"/>
                </a:solidFill>
              </a:rPr>
              <a:t>hiệu</a:t>
            </a:r>
            <a:r>
              <a:rPr lang="en-US" b="0" dirty="0">
                <a:solidFill>
                  <a:schemeClr val="tx1"/>
                </a:solidFill>
              </a:rPr>
              <a:t> </a:t>
            </a:r>
            <a:r>
              <a:rPr lang="en-US" b="0" dirty="0" err="1">
                <a:solidFill>
                  <a:schemeClr val="tx1"/>
                </a:solidFill>
              </a:rPr>
              <a:t>quả</a:t>
            </a:r>
            <a:r>
              <a:rPr lang="en-US" b="0" dirty="0">
                <a:solidFill>
                  <a:schemeClr val="tx1"/>
                </a:solidFill>
              </a:rPr>
              <a:t> </a:t>
            </a:r>
            <a:r>
              <a:rPr lang="en-US" b="0" dirty="0" err="1">
                <a:solidFill>
                  <a:schemeClr val="tx1"/>
                </a:solidFill>
              </a:rPr>
              <a:t>về</a:t>
            </a:r>
            <a:r>
              <a:rPr lang="en-US" b="0" dirty="0">
                <a:solidFill>
                  <a:schemeClr val="tx1"/>
                </a:solidFill>
              </a:rPr>
              <a:t> </a:t>
            </a:r>
            <a:r>
              <a:rPr lang="en-US" b="0" dirty="0" err="1">
                <a:solidFill>
                  <a:schemeClr val="tx1"/>
                </a:solidFill>
              </a:rPr>
              <a:t>thời</a:t>
            </a:r>
            <a:r>
              <a:rPr lang="en-US" b="0" dirty="0">
                <a:solidFill>
                  <a:schemeClr val="tx1"/>
                </a:solidFill>
              </a:rPr>
              <a:t> </a:t>
            </a:r>
            <a:r>
              <a:rPr lang="en-US" b="0" dirty="0" err="1">
                <a:solidFill>
                  <a:schemeClr val="tx1"/>
                </a:solidFill>
              </a:rPr>
              <a:t>gian</a:t>
            </a:r>
            <a:r>
              <a:rPr lang="en-US" b="0" dirty="0">
                <a:solidFill>
                  <a:schemeClr val="tx1"/>
                </a:solidFill>
              </a:rPr>
              <a:t>:</a:t>
            </a:r>
          </a:p>
          <a:p>
            <a:pPr marL="914400" lvl="1" indent="-457200">
              <a:buFont typeface="Wingdings" panose="05000000000000000000" pitchFamily="2" charset="2"/>
              <a:buChar char="ü"/>
            </a:pPr>
            <a:r>
              <a:rPr lang="en-US" sz="2600" b="0" dirty="0" err="1">
                <a:solidFill>
                  <a:schemeClr val="tx1"/>
                </a:solidFill>
                <a:latin typeface="Time New Roman"/>
              </a:rPr>
              <a:t>Phương</a:t>
            </a:r>
            <a:r>
              <a:rPr lang="en-US" sz="2600" b="0" dirty="0">
                <a:solidFill>
                  <a:schemeClr val="tx1"/>
                </a:solidFill>
                <a:latin typeface="Time New Roman"/>
              </a:rPr>
              <a:t> </a:t>
            </a:r>
            <a:r>
              <a:rPr lang="en-US" sz="2600" b="0" dirty="0" err="1">
                <a:solidFill>
                  <a:schemeClr val="tx1"/>
                </a:solidFill>
                <a:latin typeface="Time New Roman"/>
              </a:rPr>
              <a:t>pháp</a:t>
            </a:r>
            <a:r>
              <a:rPr lang="en-US" sz="2600" b="0" dirty="0">
                <a:solidFill>
                  <a:schemeClr val="tx1"/>
                </a:solidFill>
                <a:latin typeface="Time New Roman"/>
              </a:rPr>
              <a:t> </a:t>
            </a:r>
            <a:r>
              <a:rPr lang="en-US" sz="2600" b="0" dirty="0" err="1">
                <a:solidFill>
                  <a:schemeClr val="tx1"/>
                </a:solidFill>
                <a:latin typeface="Time New Roman"/>
              </a:rPr>
              <a:t>thực</a:t>
            </a:r>
            <a:r>
              <a:rPr lang="en-US" sz="2600" b="0" dirty="0">
                <a:solidFill>
                  <a:schemeClr val="tx1"/>
                </a:solidFill>
                <a:latin typeface="Time New Roman"/>
              </a:rPr>
              <a:t> </a:t>
            </a:r>
            <a:r>
              <a:rPr lang="en-US" sz="2600" b="0" dirty="0" err="1">
                <a:solidFill>
                  <a:schemeClr val="tx1"/>
                </a:solidFill>
                <a:latin typeface="Time New Roman"/>
              </a:rPr>
              <a:t>nghiệm</a:t>
            </a:r>
            <a:r>
              <a:rPr lang="en-US" sz="2600" b="0" dirty="0">
                <a:solidFill>
                  <a:schemeClr val="tx1"/>
                </a:solidFill>
                <a:latin typeface="Time New Roman"/>
              </a:rPr>
              <a:t>  (</a:t>
            </a:r>
            <a:r>
              <a:rPr lang="en-US" sz="2600" b="0" dirty="0" err="1">
                <a:solidFill>
                  <a:schemeClr val="tx1"/>
                </a:solidFill>
                <a:latin typeface="Time New Roman"/>
              </a:rPr>
              <a:t>Thực</a:t>
            </a:r>
            <a:r>
              <a:rPr lang="en-US" sz="2600" b="0" dirty="0">
                <a:solidFill>
                  <a:schemeClr val="tx1"/>
                </a:solidFill>
                <a:latin typeface="Time New Roman"/>
              </a:rPr>
              <a:t> </a:t>
            </a:r>
            <a:r>
              <a:rPr lang="en-US" sz="2600" b="0" dirty="0" err="1">
                <a:solidFill>
                  <a:schemeClr val="tx1"/>
                </a:solidFill>
                <a:latin typeface="Time New Roman"/>
              </a:rPr>
              <a:t>hành</a:t>
            </a:r>
            <a:r>
              <a:rPr lang="en-US" sz="2600" b="0" dirty="0">
                <a:solidFill>
                  <a:schemeClr val="tx1"/>
                </a:solidFill>
                <a:latin typeface="Time New Roman"/>
              </a:rPr>
              <a:t>)</a:t>
            </a:r>
          </a:p>
          <a:p>
            <a:pPr marL="914400" lvl="1" indent="-457200">
              <a:buFont typeface="Wingdings" panose="05000000000000000000" pitchFamily="2" charset="2"/>
              <a:buChar char="ü"/>
            </a:pPr>
            <a:r>
              <a:rPr lang="en-US" sz="2600" b="0" dirty="0" err="1">
                <a:solidFill>
                  <a:schemeClr val="tx1"/>
                </a:solidFill>
                <a:latin typeface="Time New Roman"/>
              </a:rPr>
              <a:t>Phương</a:t>
            </a:r>
            <a:r>
              <a:rPr lang="en-US" sz="2600" b="0" dirty="0">
                <a:solidFill>
                  <a:schemeClr val="tx1"/>
                </a:solidFill>
                <a:latin typeface="Time New Roman"/>
              </a:rPr>
              <a:t> </a:t>
            </a:r>
            <a:r>
              <a:rPr lang="en-US" sz="2600" b="0" dirty="0" err="1">
                <a:solidFill>
                  <a:schemeClr val="tx1"/>
                </a:solidFill>
                <a:latin typeface="Time New Roman"/>
              </a:rPr>
              <a:t>pháp</a:t>
            </a:r>
            <a:r>
              <a:rPr lang="en-US" sz="2600" b="0" dirty="0">
                <a:solidFill>
                  <a:schemeClr val="tx1"/>
                </a:solidFill>
                <a:latin typeface="Time New Roman"/>
              </a:rPr>
              <a:t> </a:t>
            </a:r>
            <a:r>
              <a:rPr lang="en-US" sz="2600" b="0" dirty="0" err="1">
                <a:solidFill>
                  <a:schemeClr val="tx1"/>
                </a:solidFill>
                <a:latin typeface="Time New Roman"/>
              </a:rPr>
              <a:t>toán</a:t>
            </a:r>
            <a:r>
              <a:rPr lang="en-US" sz="2600" b="0" dirty="0">
                <a:solidFill>
                  <a:schemeClr val="tx1"/>
                </a:solidFill>
                <a:latin typeface="Time New Roman"/>
              </a:rPr>
              <a:t> </a:t>
            </a:r>
            <a:r>
              <a:rPr lang="en-US" sz="2600" b="0" dirty="0" err="1">
                <a:solidFill>
                  <a:schemeClr val="tx1"/>
                </a:solidFill>
                <a:latin typeface="Time New Roman"/>
              </a:rPr>
              <a:t>học</a:t>
            </a:r>
            <a:r>
              <a:rPr lang="en-US" sz="2600" b="0" dirty="0">
                <a:solidFill>
                  <a:schemeClr val="tx1"/>
                </a:solidFill>
                <a:latin typeface="Time New Roman"/>
              </a:rPr>
              <a:t> (Lý </a:t>
            </a:r>
            <a:r>
              <a:rPr lang="en-US" sz="2600" b="0" dirty="0" err="1">
                <a:solidFill>
                  <a:schemeClr val="tx1"/>
                </a:solidFill>
                <a:latin typeface="Time New Roman"/>
              </a:rPr>
              <a:t>thuyết</a:t>
            </a:r>
            <a:r>
              <a:rPr lang="en-US" sz="2600" b="0" dirty="0">
                <a:solidFill>
                  <a:schemeClr val="tx1"/>
                </a:solidFill>
                <a:latin typeface="Time New Roman"/>
              </a:rPr>
              <a:t>)</a:t>
            </a:r>
          </a:p>
        </p:txBody>
      </p:sp>
    </p:spTree>
    <p:extLst>
      <p:ext uri="{BB962C8B-B14F-4D97-AF65-F5344CB8AC3E}">
        <p14:creationId xmlns:p14="http://schemas.microsoft.com/office/powerpoint/2010/main" val="403698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79E64650-9CFB-BAF2-B216-A47A33CAA6CC}"/>
              </a:ext>
            </a:extLst>
          </p:cNvPr>
          <p:cNvSpPr txBox="1">
            <a:spLocks noGrp="1"/>
          </p:cNvSpPr>
          <p:nvPr>
            <p:ph type="title"/>
          </p:nvPr>
        </p:nvSpPr>
        <p:spPr>
          <a:xfrm>
            <a:off x="544942" y="33404"/>
            <a:ext cx="8599058" cy="474489"/>
          </a:xfrm>
          <a:prstGeom prst="rect">
            <a:avLst/>
          </a:prstGeom>
        </p:spPr>
        <p:txBody>
          <a:bodyPr vert="horz" wrap="square" lIns="0" tIns="12700" rIns="0" bIns="0" rtlCol="0">
            <a:spAutoFit/>
          </a:bodyPr>
          <a:lstStyle/>
          <a:p>
            <a:pPr marL="12700" algn="l">
              <a:lnSpc>
                <a:spcPct val="100000"/>
              </a:lnSpc>
              <a:spcBef>
                <a:spcPts val="100"/>
              </a:spcBef>
            </a:pPr>
            <a:r>
              <a:rPr lang="en-US" sz="3000" u="none" spc="-10" dirty="0">
                <a:solidFill>
                  <a:srgbClr val="FFFFFF"/>
                </a:solidFill>
              </a:rPr>
              <a:t>3.1</a:t>
            </a:r>
            <a:r>
              <a:rPr lang="vi-VN" sz="3000" u="none" spc="-10" dirty="0">
                <a:solidFill>
                  <a:srgbClr val="FFFFFF"/>
                </a:solidFill>
              </a:rPr>
              <a:t>. Phân tích dựa trên thực nghiệm (Empirical metrics)</a:t>
            </a:r>
            <a:endParaRPr lang="vi-VN" sz="3000" dirty="0"/>
          </a:p>
        </p:txBody>
      </p:sp>
      <p:sp>
        <p:nvSpPr>
          <p:cNvPr id="7" name="object 5">
            <a:extLst>
              <a:ext uri="{FF2B5EF4-FFF2-40B4-BE49-F238E27FC236}">
                <a16:creationId xmlns:a16="http://schemas.microsoft.com/office/drawing/2014/main" id="{79771B9C-FED4-3745-7F5C-369187D5759E}"/>
              </a:ext>
            </a:extLst>
          </p:cNvPr>
          <p:cNvSpPr txBox="1">
            <a:spLocks noGrp="1"/>
          </p:cNvSpPr>
          <p:nvPr>
            <p:ph type="ftr" sz="quarter" idx="5"/>
          </p:nvPr>
        </p:nvSpPr>
        <p:spPr>
          <a:xfrm>
            <a:off x="544923" y="4840125"/>
            <a:ext cx="2846070" cy="208390"/>
          </a:xfrm>
          <a:prstGeom prst="rect">
            <a:avLst/>
          </a:prstGeom>
        </p:spPr>
        <p:txBody>
          <a:bodyPr vert="horz" wrap="square" lIns="0" tIns="0" rIns="0" bIns="0" rtlCol="0">
            <a:spAutoFit/>
          </a:bodyPr>
          <a:lstStyle/>
          <a:p>
            <a:pPr marL="12700">
              <a:lnSpc>
                <a:spcPts val="1680"/>
              </a:lnSpc>
            </a:pPr>
            <a:r>
              <a:rPr lang="pt-BR" spc="-10"/>
              <a:t>CS112.N22.KHCL </a:t>
            </a:r>
            <a:r>
              <a:rPr lang="pt-BR" spc="-5"/>
              <a:t>- Nhóm</a:t>
            </a:r>
            <a:r>
              <a:rPr lang="pt-BR" spc="-60"/>
              <a:t> </a:t>
            </a:r>
            <a:r>
              <a:rPr lang="pt-BR" spc="-5"/>
              <a:t>14</a:t>
            </a:r>
          </a:p>
        </p:txBody>
      </p:sp>
      <p:sp>
        <p:nvSpPr>
          <p:cNvPr id="5" name="object 4">
            <a:extLst>
              <a:ext uri="{FF2B5EF4-FFF2-40B4-BE49-F238E27FC236}">
                <a16:creationId xmlns:a16="http://schemas.microsoft.com/office/drawing/2014/main" id="{997118E1-A7D6-3583-AF1B-A12910422332}"/>
              </a:ext>
            </a:extLst>
          </p:cNvPr>
          <p:cNvSpPr txBox="1"/>
          <p:nvPr/>
        </p:nvSpPr>
        <p:spPr>
          <a:xfrm>
            <a:off x="304800" y="819150"/>
            <a:ext cx="8686800" cy="351378"/>
          </a:xfrm>
          <a:prstGeom prst="rect">
            <a:avLst/>
          </a:prstGeom>
        </p:spPr>
        <p:txBody>
          <a:bodyPr vert="horz" wrap="square" lIns="0" tIns="12700" rIns="0" bIns="0" rtlCol="0">
            <a:spAutoFit/>
          </a:bodyPr>
          <a:lstStyle/>
          <a:p>
            <a:pPr marL="342900" indent="-342900">
              <a:buFont typeface="Wingdings" panose="05000000000000000000" pitchFamily="2" charset="2"/>
              <a:buChar char="Ø"/>
            </a:pPr>
            <a:r>
              <a:rPr lang="en-US" sz="2200" dirty="0" err="1">
                <a:latin typeface="Time New Roman"/>
                <a:cs typeface="Times New Roman"/>
              </a:rPr>
              <a:t>Khái</a:t>
            </a:r>
            <a:r>
              <a:rPr lang="en-US" sz="2200" dirty="0">
                <a:latin typeface="Time New Roman"/>
                <a:cs typeface="Times New Roman"/>
              </a:rPr>
              <a:t> </a:t>
            </a:r>
            <a:r>
              <a:rPr lang="en-US" sz="2200" dirty="0" err="1">
                <a:latin typeface="Time New Roman"/>
                <a:cs typeface="Times New Roman"/>
              </a:rPr>
              <a:t>niệm</a:t>
            </a:r>
            <a:r>
              <a:rPr lang="en-US" sz="2200" dirty="0">
                <a:latin typeface="Time New Roman"/>
                <a:cs typeface="Times New Roman"/>
              </a:rPr>
              <a:t> : So </a:t>
            </a:r>
            <a:r>
              <a:rPr lang="en-US" sz="2200" dirty="0" err="1">
                <a:latin typeface="Time New Roman"/>
                <a:cs typeface="Times New Roman"/>
              </a:rPr>
              <a:t>sánh</a:t>
            </a:r>
            <a:r>
              <a:rPr lang="en-US" sz="2200" dirty="0">
                <a:latin typeface="Time New Roman"/>
                <a:cs typeface="Times New Roman"/>
              </a:rPr>
              <a:t> </a:t>
            </a:r>
            <a:r>
              <a:rPr lang="en-US" sz="2200" dirty="0" err="1">
                <a:latin typeface="Time New Roman"/>
                <a:cs typeface="Times New Roman"/>
              </a:rPr>
              <a:t>dựa</a:t>
            </a:r>
            <a:r>
              <a:rPr lang="en-US" sz="2200" dirty="0">
                <a:latin typeface="Time New Roman"/>
                <a:cs typeface="Times New Roman"/>
              </a:rPr>
              <a:t> </a:t>
            </a:r>
            <a:r>
              <a:rPr lang="en-US" sz="2200" dirty="0" err="1">
                <a:latin typeface="Time New Roman"/>
                <a:cs typeface="Times New Roman"/>
              </a:rPr>
              <a:t>trên</a:t>
            </a:r>
            <a:r>
              <a:rPr lang="en-US" sz="2200" dirty="0">
                <a:latin typeface="Time New Roman"/>
                <a:cs typeface="Times New Roman"/>
              </a:rPr>
              <a:t> </a:t>
            </a:r>
            <a:r>
              <a:rPr lang="en-US" sz="2200" dirty="0" err="1">
                <a:latin typeface="Time New Roman"/>
                <a:cs typeface="Times New Roman"/>
              </a:rPr>
              <a:t>thời</a:t>
            </a:r>
            <a:r>
              <a:rPr lang="en-US" sz="2200" dirty="0">
                <a:latin typeface="Time New Roman"/>
                <a:cs typeface="Times New Roman"/>
              </a:rPr>
              <a:t> </a:t>
            </a:r>
            <a:r>
              <a:rPr lang="en-US" sz="2200" dirty="0" err="1">
                <a:latin typeface="Time New Roman"/>
                <a:cs typeface="Times New Roman"/>
              </a:rPr>
              <a:t>gian</a:t>
            </a:r>
            <a:r>
              <a:rPr lang="en-US" sz="2200" dirty="0">
                <a:latin typeface="Time New Roman"/>
                <a:cs typeface="Times New Roman"/>
              </a:rPr>
              <a:t> </a:t>
            </a:r>
            <a:r>
              <a:rPr lang="en-US" sz="2200" dirty="0" err="1">
                <a:latin typeface="Time New Roman"/>
                <a:cs typeface="Times New Roman"/>
              </a:rPr>
              <a:t>thực</a:t>
            </a:r>
            <a:r>
              <a:rPr lang="en-US" sz="2200" dirty="0">
                <a:latin typeface="Time New Roman"/>
                <a:cs typeface="Times New Roman"/>
              </a:rPr>
              <a:t> </a:t>
            </a:r>
            <a:r>
              <a:rPr lang="en-US" sz="2200" dirty="0" err="1">
                <a:latin typeface="Time New Roman"/>
                <a:cs typeface="Times New Roman"/>
              </a:rPr>
              <a:t>thi</a:t>
            </a:r>
            <a:r>
              <a:rPr lang="en-US" sz="2200" dirty="0">
                <a:latin typeface="Time New Roman"/>
                <a:cs typeface="Times New Roman"/>
              </a:rPr>
              <a:t> </a:t>
            </a:r>
            <a:r>
              <a:rPr lang="en-US" sz="2200" dirty="0" err="1">
                <a:latin typeface="Time New Roman"/>
                <a:cs typeface="Times New Roman"/>
              </a:rPr>
              <a:t>thực</a:t>
            </a:r>
            <a:r>
              <a:rPr lang="en-US" sz="2200" dirty="0">
                <a:latin typeface="Time New Roman"/>
                <a:cs typeface="Times New Roman"/>
              </a:rPr>
              <a:t> </a:t>
            </a:r>
            <a:r>
              <a:rPr lang="en-US" sz="2200" dirty="0" err="1">
                <a:latin typeface="Time New Roman"/>
                <a:cs typeface="Times New Roman"/>
              </a:rPr>
              <a:t>tế</a:t>
            </a:r>
            <a:r>
              <a:rPr lang="en-US" sz="2200" dirty="0">
                <a:latin typeface="Time New Roman"/>
                <a:cs typeface="Times New Roman"/>
              </a:rPr>
              <a:t> </a:t>
            </a:r>
            <a:r>
              <a:rPr lang="en-US" sz="2200" dirty="0" err="1">
                <a:latin typeface="Time New Roman"/>
                <a:cs typeface="Times New Roman"/>
              </a:rPr>
              <a:t>của</a:t>
            </a:r>
            <a:r>
              <a:rPr lang="en-US" sz="2200" dirty="0">
                <a:latin typeface="Time New Roman"/>
                <a:cs typeface="Times New Roman"/>
              </a:rPr>
              <a:t> </a:t>
            </a:r>
            <a:r>
              <a:rPr lang="en-US" sz="2200" dirty="0" err="1">
                <a:latin typeface="Time New Roman"/>
                <a:cs typeface="Times New Roman"/>
              </a:rPr>
              <a:t>thuật</a:t>
            </a:r>
            <a:r>
              <a:rPr lang="en-US" sz="2200" dirty="0">
                <a:latin typeface="Time New Roman"/>
                <a:cs typeface="Times New Roman"/>
              </a:rPr>
              <a:t> </a:t>
            </a:r>
            <a:r>
              <a:rPr lang="en-US" sz="2200" dirty="0" err="1">
                <a:latin typeface="Time New Roman"/>
                <a:cs typeface="Times New Roman"/>
              </a:rPr>
              <a:t>toán</a:t>
            </a:r>
            <a:r>
              <a:rPr lang="en-US" sz="2200" dirty="0">
                <a:latin typeface="Time New Roman"/>
                <a:cs typeface="Times New Roman"/>
              </a:rPr>
              <a:t>.</a:t>
            </a:r>
            <a:endParaRPr sz="2200" dirty="0">
              <a:latin typeface="Time New Roman"/>
              <a:cs typeface="Times New Roman"/>
            </a:endParaRPr>
          </a:p>
        </p:txBody>
      </p:sp>
      <p:sp>
        <p:nvSpPr>
          <p:cNvPr id="6" name="object 4">
            <a:extLst>
              <a:ext uri="{FF2B5EF4-FFF2-40B4-BE49-F238E27FC236}">
                <a16:creationId xmlns:a16="http://schemas.microsoft.com/office/drawing/2014/main" id="{549F8247-7597-3C58-A4CB-68C45A1FFB36}"/>
              </a:ext>
            </a:extLst>
          </p:cNvPr>
          <p:cNvSpPr txBox="1"/>
          <p:nvPr/>
        </p:nvSpPr>
        <p:spPr>
          <a:xfrm>
            <a:off x="304800" y="1428750"/>
            <a:ext cx="8686800" cy="2382704"/>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vi-VN" sz="2200" dirty="0">
                <a:latin typeface="Time New Roman"/>
                <a:cs typeface="Times New Roman"/>
              </a:rPr>
              <a:t>Ưu điểm: Trực quan, dễ nhận xét, đánh giá.</a:t>
            </a:r>
          </a:p>
          <a:p>
            <a:pPr marL="342900" indent="-342900">
              <a:buFont typeface="Arial" panose="020B0604020202020204" pitchFamily="34" charset="0"/>
              <a:buChar char="•"/>
            </a:pPr>
            <a:r>
              <a:rPr lang="vi-VN" sz="2200" dirty="0">
                <a:latin typeface="Time New Roman"/>
                <a:cs typeface="Times New Roman"/>
              </a:rPr>
              <a:t>Nhược điểm : </a:t>
            </a:r>
          </a:p>
          <a:p>
            <a:pPr marL="800100" lvl="1" indent="-342900">
              <a:buFont typeface="Wingdings" panose="05000000000000000000" pitchFamily="2" charset="2"/>
              <a:buChar char="v"/>
            </a:pPr>
            <a:r>
              <a:rPr lang="vi-VN" sz="2200" dirty="0">
                <a:latin typeface="Time New Roman"/>
                <a:cs typeface="Times New Roman"/>
              </a:rPr>
              <a:t>Phụ thuộc vào cấu hình máy.</a:t>
            </a:r>
          </a:p>
          <a:p>
            <a:pPr marL="800100" lvl="1" indent="-342900">
              <a:buFont typeface="Wingdings" panose="05000000000000000000" pitchFamily="2" charset="2"/>
              <a:buChar char="v"/>
            </a:pPr>
            <a:r>
              <a:rPr lang="vi-VN" sz="2200" dirty="0">
                <a:latin typeface="Time New Roman"/>
                <a:cs typeface="Times New Roman"/>
              </a:rPr>
              <a:t>Hạn chế của ngôn ngữ lập trình.</a:t>
            </a:r>
          </a:p>
          <a:p>
            <a:pPr marL="800100" lvl="1" indent="-342900">
              <a:buFont typeface="Wingdings" panose="05000000000000000000" pitchFamily="2" charset="2"/>
              <a:buChar char="v"/>
            </a:pPr>
            <a:r>
              <a:rPr lang="en-US" sz="2200" dirty="0" err="1">
                <a:latin typeface="Time New Roman"/>
                <a:cs typeface="Times New Roman"/>
              </a:rPr>
              <a:t>Phải</a:t>
            </a:r>
            <a:r>
              <a:rPr lang="en-US" sz="2200" dirty="0">
                <a:latin typeface="Time New Roman"/>
                <a:cs typeface="Times New Roman"/>
              </a:rPr>
              <a:t> </a:t>
            </a:r>
            <a:r>
              <a:rPr lang="en-US" sz="2200" dirty="0" err="1">
                <a:latin typeface="Time New Roman"/>
                <a:cs typeface="Times New Roman"/>
              </a:rPr>
              <a:t>chọn</a:t>
            </a:r>
            <a:r>
              <a:rPr lang="en-US" sz="2200" dirty="0">
                <a:latin typeface="Time New Roman"/>
                <a:cs typeface="Times New Roman"/>
              </a:rPr>
              <a:t> </a:t>
            </a:r>
            <a:r>
              <a:rPr lang="en-US" sz="2200" dirty="0" err="1">
                <a:latin typeface="Time New Roman"/>
                <a:cs typeface="Times New Roman"/>
              </a:rPr>
              <a:t>bộ</a:t>
            </a:r>
            <a:r>
              <a:rPr lang="en-US" sz="2200" dirty="0">
                <a:latin typeface="Time New Roman"/>
                <a:cs typeface="Times New Roman"/>
              </a:rPr>
              <a:t> </a:t>
            </a:r>
            <a:r>
              <a:rPr lang="en-US" sz="2200" dirty="0" err="1">
                <a:latin typeface="Time New Roman"/>
                <a:cs typeface="Times New Roman"/>
              </a:rPr>
              <a:t>dữ</a:t>
            </a:r>
            <a:r>
              <a:rPr lang="en-US" sz="2200" dirty="0">
                <a:latin typeface="Time New Roman"/>
                <a:cs typeface="Times New Roman"/>
              </a:rPr>
              <a:t> </a:t>
            </a:r>
            <a:r>
              <a:rPr lang="en-US" sz="2200" dirty="0" err="1">
                <a:latin typeface="Time New Roman"/>
                <a:cs typeface="Times New Roman"/>
              </a:rPr>
              <a:t>liệu</a:t>
            </a:r>
            <a:r>
              <a:rPr lang="en-US" sz="2200" dirty="0">
                <a:latin typeface="Time New Roman"/>
                <a:cs typeface="Times New Roman"/>
              </a:rPr>
              <a:t> </a:t>
            </a:r>
            <a:r>
              <a:rPr lang="en-US" sz="2200" dirty="0" err="1">
                <a:latin typeface="Time New Roman"/>
                <a:cs typeface="Times New Roman"/>
              </a:rPr>
              <a:t>thử</a:t>
            </a:r>
            <a:r>
              <a:rPr lang="en-US" sz="2200" dirty="0">
                <a:latin typeface="Time New Roman"/>
                <a:cs typeface="Times New Roman"/>
              </a:rPr>
              <a:t> </a:t>
            </a:r>
            <a:r>
              <a:rPr lang="en-US" sz="2200" dirty="0" err="1">
                <a:latin typeface="Time New Roman"/>
                <a:cs typeface="Times New Roman"/>
              </a:rPr>
              <a:t>đặc</a:t>
            </a:r>
            <a:r>
              <a:rPr lang="en-US" sz="2200" dirty="0">
                <a:latin typeface="Time New Roman"/>
                <a:cs typeface="Times New Roman"/>
              </a:rPr>
              <a:t> </a:t>
            </a:r>
            <a:r>
              <a:rPr lang="en-US" sz="2200" dirty="0" err="1">
                <a:latin typeface="Time New Roman"/>
                <a:cs typeface="Times New Roman"/>
              </a:rPr>
              <a:t>trưng</a:t>
            </a:r>
            <a:r>
              <a:rPr lang="en-US" sz="2200" dirty="0">
                <a:latin typeface="Time New Roman"/>
                <a:cs typeface="Times New Roman"/>
              </a:rPr>
              <a:t> </a:t>
            </a:r>
            <a:r>
              <a:rPr lang="en-US" sz="2200" dirty="0" err="1">
                <a:latin typeface="Time New Roman"/>
                <a:cs typeface="Times New Roman"/>
              </a:rPr>
              <a:t>cho</a:t>
            </a:r>
            <a:r>
              <a:rPr lang="en-US" sz="2200" dirty="0">
                <a:latin typeface="Time New Roman"/>
                <a:cs typeface="Times New Roman"/>
              </a:rPr>
              <a:t> </a:t>
            </a:r>
            <a:r>
              <a:rPr lang="en-US" sz="2200" dirty="0" err="1">
                <a:latin typeface="Time New Roman"/>
                <a:cs typeface="Times New Roman"/>
              </a:rPr>
              <a:t>tất</a:t>
            </a:r>
            <a:r>
              <a:rPr lang="en-US" sz="2200" dirty="0">
                <a:latin typeface="Time New Roman"/>
                <a:cs typeface="Times New Roman"/>
              </a:rPr>
              <a:t> </a:t>
            </a:r>
            <a:r>
              <a:rPr lang="en-US" sz="2200" dirty="0" err="1">
                <a:latin typeface="Time New Roman"/>
                <a:cs typeface="Times New Roman"/>
              </a:rPr>
              <a:t>cả</a:t>
            </a:r>
            <a:r>
              <a:rPr lang="en-US" sz="2200" dirty="0">
                <a:latin typeface="Time New Roman"/>
                <a:cs typeface="Times New Roman"/>
              </a:rPr>
              <a:t> </a:t>
            </a:r>
            <a:r>
              <a:rPr lang="en-US" sz="2200" dirty="0" err="1">
                <a:latin typeface="Time New Roman"/>
                <a:cs typeface="Times New Roman"/>
              </a:rPr>
              <a:t>các</a:t>
            </a:r>
            <a:r>
              <a:rPr lang="en-US" sz="2200" dirty="0">
                <a:latin typeface="Time New Roman"/>
                <a:cs typeface="Times New Roman"/>
              </a:rPr>
              <a:t> </a:t>
            </a:r>
            <a:r>
              <a:rPr lang="en-US" sz="2200" dirty="0" err="1">
                <a:latin typeface="Time New Roman"/>
                <a:cs typeface="Times New Roman"/>
              </a:rPr>
              <a:t>dữ</a:t>
            </a:r>
            <a:r>
              <a:rPr lang="en-US" sz="2200" dirty="0">
                <a:latin typeface="Time New Roman"/>
                <a:cs typeface="Times New Roman"/>
              </a:rPr>
              <a:t> </a:t>
            </a:r>
            <a:r>
              <a:rPr lang="en-US" sz="2200" dirty="0" err="1">
                <a:latin typeface="Time New Roman"/>
                <a:cs typeface="Times New Roman"/>
              </a:rPr>
              <a:t>liệu</a:t>
            </a:r>
            <a:r>
              <a:rPr lang="en-US" sz="2200" dirty="0">
                <a:latin typeface="Time New Roman"/>
                <a:cs typeface="Times New Roman"/>
              </a:rPr>
              <a:t> </a:t>
            </a:r>
            <a:r>
              <a:rPr lang="en-US" sz="2200" dirty="0" err="1">
                <a:latin typeface="Time New Roman"/>
                <a:cs typeface="Times New Roman"/>
              </a:rPr>
              <a:t>vào</a:t>
            </a:r>
            <a:r>
              <a:rPr lang="en-US" sz="2200" dirty="0">
                <a:latin typeface="Time New Roman"/>
                <a:cs typeface="Times New Roman"/>
              </a:rPr>
              <a:t> </a:t>
            </a:r>
            <a:r>
              <a:rPr lang="en-US" sz="2200" dirty="0" err="1">
                <a:latin typeface="Time New Roman"/>
                <a:cs typeface="Times New Roman"/>
              </a:rPr>
              <a:t>của</a:t>
            </a:r>
            <a:r>
              <a:rPr lang="en-US" sz="2200" dirty="0">
                <a:latin typeface="Time New Roman"/>
                <a:cs typeface="Times New Roman"/>
              </a:rPr>
              <a:t> </a:t>
            </a:r>
            <a:r>
              <a:rPr lang="en-US" sz="2200" dirty="0" err="1">
                <a:latin typeface="Time New Roman"/>
                <a:cs typeface="Times New Roman"/>
              </a:rPr>
              <a:t>thuật</a:t>
            </a:r>
            <a:r>
              <a:rPr lang="en-US" sz="2200" dirty="0">
                <a:latin typeface="Time New Roman"/>
                <a:cs typeface="Times New Roman"/>
              </a:rPr>
              <a:t> </a:t>
            </a:r>
            <a:r>
              <a:rPr lang="en-US" sz="2200" dirty="0" err="1">
                <a:latin typeface="Time New Roman"/>
                <a:cs typeface="Times New Roman"/>
              </a:rPr>
              <a:t>toán</a:t>
            </a:r>
            <a:r>
              <a:rPr lang="en-US" sz="2200" dirty="0">
                <a:latin typeface="Time New Roman"/>
                <a:cs typeface="Times New Roman"/>
              </a:rPr>
              <a:t>: </a:t>
            </a:r>
            <a:r>
              <a:rPr lang="en-US" sz="2200" dirty="0" err="1">
                <a:latin typeface="Time New Roman"/>
                <a:cs typeface="Times New Roman"/>
              </a:rPr>
              <a:t>khó</a:t>
            </a:r>
            <a:r>
              <a:rPr lang="en-US" sz="2200" dirty="0">
                <a:latin typeface="Time New Roman"/>
                <a:cs typeface="Times New Roman"/>
              </a:rPr>
              <a:t> khan </a:t>
            </a:r>
            <a:r>
              <a:rPr lang="en-US" sz="2200" dirty="0" err="1">
                <a:latin typeface="Time New Roman"/>
                <a:cs typeface="Times New Roman"/>
              </a:rPr>
              <a:t>và</a:t>
            </a:r>
            <a:r>
              <a:rPr lang="en-US" sz="2200" dirty="0">
                <a:latin typeface="Time New Roman"/>
                <a:cs typeface="Times New Roman"/>
              </a:rPr>
              <a:t> </a:t>
            </a:r>
            <a:r>
              <a:rPr lang="en-US" sz="2200" dirty="0" err="1">
                <a:latin typeface="Time New Roman"/>
                <a:cs typeface="Times New Roman"/>
              </a:rPr>
              <a:t>tốn</a:t>
            </a:r>
            <a:r>
              <a:rPr lang="en-US" sz="2200" dirty="0">
                <a:latin typeface="Time New Roman"/>
                <a:cs typeface="Times New Roman"/>
              </a:rPr>
              <a:t> </a:t>
            </a:r>
            <a:r>
              <a:rPr lang="en-US" sz="2200" dirty="0" err="1">
                <a:latin typeface="Time New Roman"/>
                <a:cs typeface="Times New Roman"/>
              </a:rPr>
              <a:t>nhiều</a:t>
            </a:r>
            <a:r>
              <a:rPr lang="en-US" sz="2200" dirty="0">
                <a:latin typeface="Time New Roman"/>
                <a:cs typeface="Times New Roman"/>
              </a:rPr>
              <a:t> chi </a:t>
            </a:r>
            <a:r>
              <a:rPr lang="en-US" sz="2200" dirty="0" err="1">
                <a:latin typeface="Time New Roman"/>
                <a:cs typeface="Times New Roman"/>
              </a:rPr>
              <a:t>phí</a:t>
            </a:r>
            <a:endParaRPr lang="vi-VN" sz="2200" dirty="0">
              <a:latin typeface="Time New Roman"/>
              <a:cs typeface="Times New Roman"/>
            </a:endParaRPr>
          </a:p>
          <a:p>
            <a:pPr marL="800100" lvl="1" indent="-342900">
              <a:buFont typeface="Wingdings" panose="05000000000000000000" pitchFamily="2" charset="2"/>
              <a:buChar char="v"/>
            </a:pPr>
            <a:r>
              <a:rPr lang="en-US" sz="2200" dirty="0" err="1">
                <a:latin typeface="Time New Roman"/>
                <a:cs typeface="Times New Roman"/>
              </a:rPr>
              <a:t>Cần</a:t>
            </a:r>
            <a:r>
              <a:rPr lang="en-US" sz="2200" dirty="0">
                <a:latin typeface="Time New Roman"/>
                <a:cs typeface="Times New Roman"/>
              </a:rPr>
              <a:t> </a:t>
            </a:r>
            <a:r>
              <a:rPr lang="en-US" sz="2200" dirty="0" err="1">
                <a:latin typeface="Time New Roman"/>
                <a:cs typeface="Times New Roman"/>
              </a:rPr>
              <a:t>phải</a:t>
            </a:r>
            <a:r>
              <a:rPr lang="en-US" sz="2200" dirty="0">
                <a:latin typeface="Time New Roman"/>
                <a:cs typeface="Times New Roman"/>
              </a:rPr>
              <a:t> </a:t>
            </a:r>
            <a:r>
              <a:rPr lang="en-US" sz="2200" dirty="0" err="1">
                <a:latin typeface="Time New Roman"/>
                <a:cs typeface="Times New Roman"/>
              </a:rPr>
              <a:t>cài</a:t>
            </a:r>
            <a:r>
              <a:rPr lang="en-US" sz="2200" dirty="0">
                <a:latin typeface="Time New Roman"/>
                <a:cs typeface="Times New Roman"/>
              </a:rPr>
              <a:t> </a:t>
            </a:r>
            <a:r>
              <a:rPr lang="en-US" sz="2200" dirty="0" err="1">
                <a:latin typeface="Time New Roman"/>
                <a:cs typeface="Times New Roman"/>
              </a:rPr>
              <a:t>đặt</a:t>
            </a:r>
            <a:r>
              <a:rPr lang="en-US" sz="2200" dirty="0">
                <a:latin typeface="Time New Roman"/>
                <a:cs typeface="Times New Roman"/>
              </a:rPr>
              <a:t> </a:t>
            </a:r>
            <a:r>
              <a:rPr lang="en-US" sz="2200" dirty="0" err="1">
                <a:latin typeface="Time New Roman"/>
                <a:cs typeface="Times New Roman"/>
              </a:rPr>
              <a:t>chương</a:t>
            </a:r>
            <a:r>
              <a:rPr lang="en-US" sz="2200" dirty="0">
                <a:latin typeface="Time New Roman"/>
                <a:cs typeface="Times New Roman"/>
              </a:rPr>
              <a:t> </a:t>
            </a:r>
            <a:r>
              <a:rPr lang="en-US" sz="2200" dirty="0" err="1">
                <a:latin typeface="Time New Roman"/>
                <a:cs typeface="Times New Roman"/>
              </a:rPr>
              <a:t>trình</a:t>
            </a:r>
            <a:r>
              <a:rPr lang="en-US" sz="2200" dirty="0">
                <a:latin typeface="Time New Roman"/>
                <a:cs typeface="Times New Roman"/>
              </a:rPr>
              <a:t> </a:t>
            </a:r>
            <a:r>
              <a:rPr lang="en-US" sz="2200" dirty="0" err="1">
                <a:latin typeface="Time New Roman"/>
                <a:cs typeface="Times New Roman"/>
              </a:rPr>
              <a:t>và</a:t>
            </a:r>
            <a:r>
              <a:rPr lang="en-US" sz="2200" dirty="0">
                <a:latin typeface="Time New Roman"/>
                <a:cs typeface="Times New Roman"/>
              </a:rPr>
              <a:t> </a:t>
            </a:r>
            <a:r>
              <a:rPr lang="en-US" sz="2200" dirty="0" err="1">
                <a:latin typeface="Time New Roman"/>
                <a:cs typeface="Times New Roman"/>
              </a:rPr>
              <a:t>đo</a:t>
            </a:r>
            <a:r>
              <a:rPr lang="en-US" sz="2200" dirty="0">
                <a:latin typeface="Time New Roman"/>
                <a:cs typeface="Times New Roman"/>
              </a:rPr>
              <a:t> </a:t>
            </a:r>
            <a:r>
              <a:rPr lang="en-US" sz="2200" dirty="0" err="1">
                <a:latin typeface="Time New Roman"/>
                <a:cs typeface="Times New Roman"/>
              </a:rPr>
              <a:t>thời</a:t>
            </a:r>
            <a:r>
              <a:rPr lang="en-US" sz="2200" dirty="0">
                <a:latin typeface="Time New Roman"/>
                <a:cs typeface="Times New Roman"/>
              </a:rPr>
              <a:t> </a:t>
            </a:r>
            <a:r>
              <a:rPr lang="en-US" sz="2200" dirty="0" err="1">
                <a:latin typeface="Time New Roman"/>
                <a:cs typeface="Times New Roman"/>
              </a:rPr>
              <a:t>gian</a:t>
            </a:r>
            <a:endParaRPr lang="vi-VN" sz="2200" dirty="0">
              <a:latin typeface="Time New Roman"/>
              <a:cs typeface="Times New Roman"/>
            </a:endParaRPr>
          </a:p>
        </p:txBody>
      </p:sp>
      <p:sp>
        <p:nvSpPr>
          <p:cNvPr id="3" name="Rectangle 2">
            <a:extLst>
              <a:ext uri="{FF2B5EF4-FFF2-40B4-BE49-F238E27FC236}">
                <a16:creationId xmlns:a16="http://schemas.microsoft.com/office/drawing/2014/main" id="{044B5641-B6F9-28F1-3E37-B4417E6EEDBD}"/>
              </a:ext>
            </a:extLst>
          </p:cNvPr>
          <p:cNvSpPr/>
          <p:nvPr/>
        </p:nvSpPr>
        <p:spPr>
          <a:xfrm>
            <a:off x="-34940" y="550127"/>
            <a:ext cx="9207673" cy="1688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7197E3A0-E434-209F-86D1-0E552DABCF35}"/>
              </a:ext>
            </a:extLst>
          </p:cNvPr>
          <p:cNvSpPr/>
          <p:nvPr/>
        </p:nvSpPr>
        <p:spPr>
          <a:xfrm>
            <a:off x="-3104" y="4828159"/>
            <a:ext cx="9144000" cy="31188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4512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8b53866-fdfd-416a-aee2-e50c3ae941d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A30F3884CD43244294355762AE14FDC0" ma:contentTypeVersion="12" ma:contentTypeDescription="Tạo tài liệu mới." ma:contentTypeScope="" ma:versionID="1c85a6fd389a7859341f51a985ee4d75">
  <xsd:schema xmlns:xsd="http://www.w3.org/2001/XMLSchema" xmlns:xs="http://www.w3.org/2001/XMLSchema" xmlns:p="http://schemas.microsoft.com/office/2006/metadata/properties" xmlns:ns3="9d433cf1-fba1-428a-9634-baf48b90bf9f" xmlns:ns4="c8b53866-fdfd-416a-aee2-e50c3ae941dd" targetNamespace="http://schemas.microsoft.com/office/2006/metadata/properties" ma:root="true" ma:fieldsID="30554f90fd9a6705389e82fd5d44dcdb" ns3:_="" ns4:_="">
    <xsd:import namespace="9d433cf1-fba1-428a-9634-baf48b90bf9f"/>
    <xsd:import namespace="c8b53866-fdfd-416a-aee2-e50c3ae941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33cf1-fba1-428a-9634-baf48b90bf9f"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element name="SharingHintHash" ma:index="10" nillable="true" ma:displayName="Hàm băm Gợi ý Chia sẻ"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b53866-fdfd-416a-aee2-e50c3ae941d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C6A302-1D11-4691-867D-E8EFCAB6C080}">
  <ds:schemaRefs>
    <ds:schemaRef ds:uri="http://schemas.microsoft.com/office/2006/metadata/properties"/>
    <ds:schemaRef ds:uri="http://purl.org/dc/terms/"/>
    <ds:schemaRef ds:uri="http://schemas.microsoft.com/office/infopath/2007/PartnerControls"/>
    <ds:schemaRef ds:uri="http://purl.org/dc/dcmitype/"/>
    <ds:schemaRef ds:uri="http://www.w3.org/XML/1998/namespace"/>
    <ds:schemaRef ds:uri="http://schemas.microsoft.com/office/2006/documentManagement/types"/>
    <ds:schemaRef ds:uri="c8b53866-fdfd-416a-aee2-e50c3ae941dd"/>
    <ds:schemaRef ds:uri="http://schemas.openxmlformats.org/package/2006/metadata/core-properties"/>
    <ds:schemaRef ds:uri="9d433cf1-fba1-428a-9634-baf48b90bf9f"/>
    <ds:schemaRef ds:uri="http://purl.org/dc/elements/1.1/"/>
  </ds:schemaRefs>
</ds:datastoreItem>
</file>

<file path=customXml/itemProps2.xml><?xml version="1.0" encoding="utf-8"?>
<ds:datastoreItem xmlns:ds="http://schemas.openxmlformats.org/officeDocument/2006/customXml" ds:itemID="{51D68D7E-7B65-40DD-9633-F76E754D0129}">
  <ds:schemaRefs>
    <ds:schemaRef ds:uri="9d433cf1-fba1-428a-9634-baf48b90bf9f"/>
    <ds:schemaRef ds:uri="c8b53866-fdfd-416a-aee2-e50c3ae941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9027D9C-804E-4D12-A905-5F955DFB6A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880</TotalTime>
  <Words>2808</Words>
  <Application>Microsoft Office PowerPoint</Application>
  <PresentationFormat>On-screen Show (16:9)</PresentationFormat>
  <Paragraphs>224</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AoyagiKouzanFontT</vt:lpstr>
      <vt:lpstr>Arial</vt:lpstr>
      <vt:lpstr>Calibri</vt:lpstr>
      <vt:lpstr>Cambria Math</vt:lpstr>
      <vt:lpstr>Courier New</vt:lpstr>
      <vt:lpstr>Roboto</vt:lpstr>
      <vt:lpstr>Time New Roman</vt:lpstr>
      <vt:lpstr>Times New Roman</vt:lpstr>
      <vt:lpstr>Wingdings</vt:lpstr>
      <vt:lpstr>Office Theme</vt:lpstr>
      <vt:lpstr>CS112. PHÂN TÍCH VÀ THIẾT KẾ THUẬT TOÁN</vt:lpstr>
      <vt:lpstr>Mục lục</vt:lpstr>
      <vt:lpstr>1. Khái niệm về phân tích thuật toán</vt:lpstr>
      <vt:lpstr>1. Khái niệm về phân tích thuật toán</vt:lpstr>
      <vt:lpstr>2. Sự cần thiết của phân tích thuật toán </vt:lpstr>
      <vt:lpstr>2. Sự cần thiết của phân tích thuật toán </vt:lpstr>
      <vt:lpstr>2. Sự cần thiết của phân tích thuật toán </vt:lpstr>
      <vt:lpstr>3. Phân tích độ hiệu quả thời gian</vt:lpstr>
      <vt:lpstr>3.1. Phân tích dựa trên thực nghiệm (Empirical metrics)</vt:lpstr>
      <vt:lpstr>3.2 Phân tích dựa trên lí  thuyết </vt:lpstr>
      <vt:lpstr>3.2 Phân tích dựa trên lí thuyết</vt:lpstr>
      <vt:lpstr>3.2 Phân tích dựa trên lí thuyết</vt:lpstr>
      <vt:lpstr>3.2 Phân tích dựa trên lí thuyết</vt:lpstr>
      <vt:lpstr>3.2 Phân tích dựa trên lí thuyết</vt:lpstr>
      <vt:lpstr>3.2 Phân tích dựa trên lí thuyết</vt:lpstr>
      <vt:lpstr>4. Ước  lượng độ phức tạp của thuật toán</vt:lpstr>
      <vt:lpstr>PowerPoint Presentation</vt:lpstr>
      <vt:lpstr>PowerPoint Presentation</vt:lpstr>
      <vt:lpstr>PowerPoint Presentation</vt:lpstr>
      <vt:lpstr>PowerPoint Presentation</vt:lpstr>
      <vt:lpstr>PowerPoint Presentation</vt:lpstr>
      <vt:lpstr>4. Ước  lượng độ phức tạp của thuật toán</vt:lpstr>
      <vt:lpstr>PowerPoint Presentation</vt:lpstr>
      <vt:lpstr>PowerPoint Presentation</vt:lpstr>
      <vt:lpstr>5. Phân lớp thuật toán theo độ phức tạp</vt:lpstr>
      <vt:lpstr>5. Phân lớp thuật toán theo độ phức tạp</vt:lpstr>
      <vt:lpstr>CS112. PHÂN TÍCH VÀ THIẾT KẾ THUẬT TOÁN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CS112. PHÂN TÍCH VÀ THIẾT KẾ THUẬT TOÁN</dc:title>
  <dc:creator>Đạt Nguyễn</dc:creator>
  <cp:lastModifiedBy>Mạc Hoàng Hà</cp:lastModifiedBy>
  <cp:revision>23</cp:revision>
  <dcterms:created xsi:type="dcterms:W3CDTF">2023-03-12T13:13:22Z</dcterms:created>
  <dcterms:modified xsi:type="dcterms:W3CDTF">2023-03-19T13:57:46Z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2023-03-12T00:00:00Z</vt:filetime>
  </property>
  <property fmtid="{D5CDD505-2E9C-101B-9397-08002B2CF9AE}" pid="4" name="ContentTypeId">
    <vt:lpwstr>0x010100A30F3884CD43244294355762AE14FDC0</vt:lpwstr>
  </property>
</Properties>
</file>