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Muli Bold" charset="1" panose="00000800000000000000"/>
      <p:regular r:id="rId18"/>
    </p:embeddedFont>
    <p:embeddedFont>
      <p:font typeface="Cabin" charset="1" panose="00000500000000000000"/>
      <p:regular r:id="rId19"/>
    </p:embeddedFont>
    <p:embeddedFont>
      <p:font typeface="Muli Ultra-Bold" charset="1" panose="000009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notesMasters/notesMaster1.xml" Type="http://schemas.openxmlformats.org/officeDocument/2006/relationships/notesMaster"/><Relationship Id="rId21" Target="theme/theme2.xml" Type="http://schemas.openxmlformats.org/officeDocument/2006/relationships/theme"/><Relationship Id="rId22" Target="notesSlides/notesSlide1.xml" Type="http://schemas.openxmlformats.org/officeDocument/2006/relationships/notesSlide"/><Relationship Id="rId23" Target="fonts/font23.fntdata" Type="http://schemas.openxmlformats.org/officeDocument/2006/relationships/font"/><Relationship Id="rId24" Target="notesSlides/notesSlide2.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High Scalability: Gần như không có một giới hạn cho dữ liệu và người dùng trên hệ thống.</a:t>
            </a:r>
          </a:p>
          <a:p>
            <a:r>
              <a:rPr lang="en-US"/>
              <a:t>High Availability: Do chấp nhận sự trùng lặp trong lưu trữ nên nếu một node (commodity machine) nào đó bị chết cũng không ảnh hưởng tới toàn bộ hệ thống.</a:t>
            </a:r>
          </a:p>
          <a:p>
            <a:r>
              <a:rPr lang="en-US"/>
              <a:t>Atomicity: Độc lập data state trong các operation.</a:t>
            </a:r>
          </a:p>
          <a:p>
            <a:r>
              <a:rPr lang="en-US"/>
              <a:t>Consistency: chấp nhận tính nhất quán yếu, có thể không thấy ngay được sự thay đổi mặc dù đã cập nhật dữ liệu.</a:t>
            </a:r>
          </a:p>
          <a:p>
            <a:r>
              <a:rPr lang="en-US"/>
              <a:t>Durability: dữ liệu có thể tồn tại trong bộ nhớ máy tính nhưng đồng thời cũng được lưu trữ lại đĩa cứng.</a:t>
            </a:r>
          </a:p>
          <a:p>
            <a:r>
              <a:rPr lang="en-US"/>
              <a:t>Deployment Flexibility: việc bổ sung thêm/loại bỏ các node, hệ thống sẽ tự động nhận biết để lưu trữ mà không cần phải can thiệp bằng tay. Hệ thống cũng không đòi hỏi cấu hình phần cứng mạnh, đồng nhất.</a:t>
            </a:r>
          </a:p>
          <a:p>
            <a:r>
              <a:rPr lang="en-US"/>
              <a:t>Modeling flexibility: Key-Value pairs, Hierarchical data (dữ liệu cấu trúc), Graphs.</a:t>
            </a:r>
          </a:p>
          <a:p>
            <a:r>
              <a:rPr lang="en-US"/>
              <a:t>Query Flexibility: Multi-Gets, Range queries (load một tập giá trị dựa vào một dãy các khóa).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Ít Schema hơn: MongoDB là một cơ sở dữ liệu dựa trên Document, trong đó một Collection giữ các Document khác nhau. Số trường, nội dung và kích cỡ của Document này có thể khác với Document khác.</a:t>
            </a:r>
          </a:p>
          <a:p>
            <a:r>
              <a:rPr lang="en-US"/>
              <a:t>Cấu trúc của một đối tượng là rõ ràng.</a:t>
            </a:r>
          </a:p>
          <a:p>
            <a:r>
              <a:rPr lang="en-US"/>
              <a:t>Không có các Join phức tạp.</a:t>
            </a:r>
          </a:p>
          <a:p>
            <a:r>
              <a:rPr lang="en-US"/>
              <a:t>Khả năng truy vấn sâu hơn. MongoDB hỗ trợ các truy vấn động trên các Document bởi sử dụng một ngôn ngữ truy vấn dựa trên Document mà mạnh mẽ như SQL.</a:t>
            </a:r>
          </a:p>
          <a:p>
            <a:r>
              <a:rPr lang="en-US"/>
              <a:t>MongoDB dễ dàng để mở rộng.</a:t>
            </a:r>
          </a:p>
          <a:p>
            <a:r>
              <a:rPr lang="en-US"/>
              <a:t>Việc chuyển đổi/ánh xạ của các đối tượng ứng dụng đến các đối tượng cơ sở dữ liệu là không cần thiết.</a:t>
            </a:r>
          </a:p>
          <a:p>
            <a:r>
              <a:rPr lang="en-US"/>
              <a:t>Sử dụng bộ nhớ nội tại để lưu giữ phần công việc, giúp truy cập dữ liệu nhanh hơn.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6100246" y="176177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414">
            <a:off x="11173930" y="2259570"/>
            <a:ext cx="321948" cy="461574"/>
          </a:xfrm>
          <a:custGeom>
            <a:avLst/>
            <a:gdLst/>
            <a:ahLst/>
            <a:cxnLst/>
            <a:rect r="r" b="b" t="t" l="l"/>
            <a:pathLst>
              <a:path h="461574" w="321948">
                <a:moveTo>
                  <a:pt x="0" y="0"/>
                </a:moveTo>
                <a:lnTo>
                  <a:pt x="321948" y="0"/>
                </a:lnTo>
                <a:lnTo>
                  <a:pt x="321948" y="461574"/>
                </a:lnTo>
                <a:lnTo>
                  <a:pt x="0" y="4615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16926" y="383031"/>
            <a:ext cx="9009410" cy="6082798"/>
            <a:chOff x="0" y="0"/>
            <a:chExt cx="12012546" cy="8110397"/>
          </a:xfrm>
        </p:grpSpPr>
        <p:grpSp>
          <p:nvGrpSpPr>
            <p:cNvPr name="Group 6" id="6"/>
            <p:cNvGrpSpPr/>
            <p:nvPr/>
          </p:nvGrpSpPr>
          <p:grpSpPr>
            <a:xfrm rot="0">
              <a:off x="0" y="0"/>
              <a:ext cx="12012546" cy="8110397"/>
              <a:chOff x="0" y="0"/>
              <a:chExt cx="3286657" cy="2219021"/>
            </a:xfrm>
          </p:grpSpPr>
          <p:sp>
            <p:nvSpPr>
              <p:cNvPr name="Freeform 7" id="7"/>
              <p:cNvSpPr/>
              <p:nvPr/>
            </p:nvSpPr>
            <p:spPr>
              <a:xfrm flipH="false" flipV="false" rot="0">
                <a:off x="0" y="0"/>
                <a:ext cx="3286657" cy="2219021"/>
              </a:xfrm>
              <a:custGeom>
                <a:avLst/>
                <a:gdLst/>
                <a:ahLst/>
                <a:cxnLst/>
                <a:rect r="r" b="b" t="t" l="l"/>
                <a:pathLst>
                  <a:path h="2219021" w="3286657">
                    <a:moveTo>
                      <a:pt x="0" y="0"/>
                    </a:moveTo>
                    <a:lnTo>
                      <a:pt x="3286657" y="0"/>
                    </a:lnTo>
                    <a:lnTo>
                      <a:pt x="3286657" y="2219021"/>
                    </a:lnTo>
                    <a:lnTo>
                      <a:pt x="0" y="2219021"/>
                    </a:lnTo>
                    <a:close/>
                  </a:path>
                </a:pathLst>
              </a:custGeom>
              <a:solidFill>
                <a:srgbClr val="FFFFFF"/>
              </a:solidFill>
            </p:spPr>
          </p:sp>
        </p:grpSp>
        <p:sp>
          <p:nvSpPr>
            <p:cNvPr name="TextBox 8" id="8"/>
            <p:cNvSpPr txBox="true"/>
            <p:nvPr/>
          </p:nvSpPr>
          <p:spPr>
            <a:xfrm rot="0">
              <a:off x="997265" y="958086"/>
              <a:ext cx="10477505" cy="5597525"/>
            </a:xfrm>
            <a:prstGeom prst="rect">
              <a:avLst/>
            </a:prstGeom>
          </p:spPr>
          <p:txBody>
            <a:bodyPr anchor="t" rtlCol="false" tIns="0" lIns="0" bIns="0" rIns="0">
              <a:spAutoFit/>
            </a:bodyPr>
            <a:lstStyle/>
            <a:p>
              <a:pPr algn="l">
                <a:lnSpc>
                  <a:spcPts val="6630"/>
                </a:lnSpc>
              </a:pPr>
              <a:r>
                <a:rPr lang="en-US" sz="5525" spc="-82" b="true">
                  <a:solidFill>
                    <a:srgbClr val="003EA8"/>
                  </a:solidFill>
                  <a:latin typeface="Muli Bold"/>
                  <a:ea typeface="Muli Bold"/>
                  <a:cs typeface="Muli Bold"/>
                  <a:sym typeface="Muli Bold"/>
                </a:rPr>
                <a:t>Xây dựng hệ thống thi trắc nghiệm trực tuyến kỹ năng Reading </a:t>
              </a:r>
            </a:p>
            <a:p>
              <a:pPr algn="l">
                <a:lnSpc>
                  <a:spcPts val="6630"/>
                </a:lnSpc>
              </a:pPr>
              <a:r>
                <a:rPr lang="en-US" sz="5525" spc="-82" b="true">
                  <a:solidFill>
                    <a:srgbClr val="003EA8"/>
                  </a:solidFill>
                  <a:latin typeface="Muli Bold"/>
                  <a:ea typeface="Muli Bold"/>
                  <a:cs typeface="Muli Bold"/>
                  <a:sym typeface="Muli Bold"/>
                </a:rPr>
                <a:t>dạng Multiple choice với cơ sở dữ liệu NoSQL</a:t>
              </a:r>
            </a:p>
          </p:txBody>
        </p:sp>
      </p:grpSp>
      <p:sp>
        <p:nvSpPr>
          <p:cNvPr name="AutoShape 9" id="9"/>
          <p:cNvSpPr/>
          <p:nvPr/>
        </p:nvSpPr>
        <p:spPr>
          <a:xfrm>
            <a:off x="5897880" y="9912674"/>
            <a:ext cx="6492240" cy="0"/>
          </a:xfrm>
          <a:prstGeom prst="line">
            <a:avLst/>
          </a:prstGeom>
          <a:ln cap="flat" w="38100">
            <a:solidFill>
              <a:srgbClr val="000000"/>
            </a:solidFill>
            <a:prstDash val="solid"/>
            <a:headEnd type="none" len="sm" w="sm"/>
            <a:tailEnd type="none" len="sm" w="sm"/>
          </a:ln>
        </p:spPr>
      </p:sp>
      <p:grpSp>
        <p:nvGrpSpPr>
          <p:cNvPr name="Group 10" id="10"/>
          <p:cNvGrpSpPr/>
          <p:nvPr/>
        </p:nvGrpSpPr>
        <p:grpSpPr>
          <a:xfrm rot="0">
            <a:off x="5493362" y="7282303"/>
            <a:ext cx="4032973" cy="2235717"/>
            <a:chOff x="0" y="0"/>
            <a:chExt cx="5377298" cy="2980955"/>
          </a:xfrm>
        </p:grpSpPr>
        <p:grpSp>
          <p:nvGrpSpPr>
            <p:cNvPr name="Group 11" id="11"/>
            <p:cNvGrpSpPr/>
            <p:nvPr/>
          </p:nvGrpSpPr>
          <p:grpSpPr>
            <a:xfrm rot="0">
              <a:off x="0" y="0"/>
              <a:ext cx="5008923" cy="2980955"/>
              <a:chOff x="0" y="0"/>
              <a:chExt cx="2896078" cy="1723540"/>
            </a:xfrm>
          </p:grpSpPr>
          <p:sp>
            <p:nvSpPr>
              <p:cNvPr name="Freeform 12" id="12"/>
              <p:cNvSpPr/>
              <p:nvPr/>
            </p:nvSpPr>
            <p:spPr>
              <a:xfrm flipH="false" flipV="false" rot="0">
                <a:off x="0" y="0"/>
                <a:ext cx="2896077" cy="1723540"/>
              </a:xfrm>
              <a:custGeom>
                <a:avLst/>
                <a:gdLst/>
                <a:ahLst/>
                <a:cxnLst/>
                <a:rect r="r" b="b" t="t" l="l"/>
                <a:pathLst>
                  <a:path h="1723540" w="2896077">
                    <a:moveTo>
                      <a:pt x="0" y="0"/>
                    </a:moveTo>
                    <a:lnTo>
                      <a:pt x="2896077" y="0"/>
                    </a:lnTo>
                    <a:lnTo>
                      <a:pt x="2896077" y="1723540"/>
                    </a:lnTo>
                    <a:lnTo>
                      <a:pt x="0" y="1723540"/>
                    </a:lnTo>
                    <a:close/>
                  </a:path>
                </a:pathLst>
              </a:custGeom>
              <a:solidFill>
                <a:srgbClr val="FFFFFF"/>
              </a:solidFill>
            </p:spPr>
          </p:sp>
        </p:grpSp>
        <p:sp>
          <p:nvSpPr>
            <p:cNvPr name="TextBox 13" id="13"/>
            <p:cNvSpPr txBox="true"/>
            <p:nvPr/>
          </p:nvSpPr>
          <p:spPr>
            <a:xfrm rot="0">
              <a:off x="307153" y="532571"/>
              <a:ext cx="5070145" cy="2172786"/>
            </a:xfrm>
            <a:prstGeom prst="rect">
              <a:avLst/>
            </a:prstGeom>
          </p:spPr>
          <p:txBody>
            <a:bodyPr anchor="t" rtlCol="false" tIns="0" lIns="0" bIns="0" rIns="0">
              <a:spAutoFit/>
            </a:bodyPr>
            <a:lstStyle/>
            <a:p>
              <a:pPr algn="l">
                <a:lnSpc>
                  <a:spcPts val="3208"/>
                </a:lnSpc>
              </a:pPr>
              <a:r>
                <a:rPr lang="en-US" sz="2673" spc="-40" b="true">
                  <a:solidFill>
                    <a:srgbClr val="003EA8"/>
                  </a:solidFill>
                  <a:latin typeface="Muli Bold"/>
                  <a:ea typeface="Muli Bold"/>
                  <a:cs typeface="Muli Bold"/>
                  <a:sym typeface="Muli Bold"/>
                </a:rPr>
                <a:t>Sinh viên thực hiện:</a:t>
              </a:r>
            </a:p>
            <a:p>
              <a:pPr algn="l">
                <a:lnSpc>
                  <a:spcPts val="3208"/>
                </a:lnSpc>
              </a:pPr>
              <a:r>
                <a:rPr lang="en-US" sz="2673" spc="-40" b="true">
                  <a:solidFill>
                    <a:srgbClr val="003EA8"/>
                  </a:solidFill>
                  <a:latin typeface="Muli Bold"/>
                  <a:ea typeface="Muli Bold"/>
                  <a:cs typeface="Muli Bold"/>
                  <a:sym typeface="Muli Bold"/>
                </a:rPr>
                <a:t>Nguyễn Trung Kiên</a:t>
              </a:r>
            </a:p>
            <a:p>
              <a:pPr algn="l">
                <a:lnSpc>
                  <a:spcPts val="3208"/>
                </a:lnSpc>
              </a:pPr>
              <a:r>
                <a:rPr lang="en-US" sz="2673" spc="-40" b="true">
                  <a:solidFill>
                    <a:srgbClr val="003EA8"/>
                  </a:solidFill>
                  <a:latin typeface="Muli Bold"/>
                  <a:ea typeface="Muli Bold"/>
                  <a:cs typeface="Muli Bold"/>
                  <a:sym typeface="Muli Bold"/>
                </a:rPr>
                <a:t>110121044</a:t>
              </a:r>
            </a:p>
            <a:p>
              <a:pPr algn="l">
                <a:lnSpc>
                  <a:spcPts val="3208"/>
                </a:lnSpc>
              </a:pPr>
              <a:r>
                <a:rPr lang="en-US" sz="2673" spc="-40" b="true">
                  <a:solidFill>
                    <a:srgbClr val="003EA8"/>
                  </a:solidFill>
                  <a:latin typeface="Muli Bold"/>
                  <a:ea typeface="Muli Bold"/>
                  <a:cs typeface="Muli Bold"/>
                  <a:sym typeface="Muli Bold"/>
                </a:rPr>
                <a:t>DA21TTB</a:t>
              </a:r>
            </a:p>
          </p:txBody>
        </p:sp>
      </p:grpSp>
      <p:grpSp>
        <p:nvGrpSpPr>
          <p:cNvPr name="Group 14" id="14"/>
          <p:cNvGrpSpPr/>
          <p:nvPr/>
        </p:nvGrpSpPr>
        <p:grpSpPr>
          <a:xfrm rot="0">
            <a:off x="516926" y="6833315"/>
            <a:ext cx="4861746" cy="1410458"/>
            <a:chOff x="0" y="0"/>
            <a:chExt cx="6482328" cy="1880611"/>
          </a:xfrm>
        </p:grpSpPr>
        <p:grpSp>
          <p:nvGrpSpPr>
            <p:cNvPr name="Group 15" id="15"/>
            <p:cNvGrpSpPr/>
            <p:nvPr/>
          </p:nvGrpSpPr>
          <p:grpSpPr>
            <a:xfrm rot="0">
              <a:off x="0" y="0"/>
              <a:ext cx="6482328" cy="1880611"/>
              <a:chOff x="0" y="0"/>
              <a:chExt cx="3747977" cy="1087339"/>
            </a:xfrm>
          </p:grpSpPr>
          <p:sp>
            <p:nvSpPr>
              <p:cNvPr name="Freeform 16" id="16"/>
              <p:cNvSpPr/>
              <p:nvPr/>
            </p:nvSpPr>
            <p:spPr>
              <a:xfrm flipH="false" flipV="false" rot="0">
                <a:off x="0" y="0"/>
                <a:ext cx="3747977" cy="1087339"/>
              </a:xfrm>
              <a:custGeom>
                <a:avLst/>
                <a:gdLst/>
                <a:ahLst/>
                <a:cxnLst/>
                <a:rect r="r" b="b" t="t" l="l"/>
                <a:pathLst>
                  <a:path h="1087339" w="3747977">
                    <a:moveTo>
                      <a:pt x="0" y="0"/>
                    </a:moveTo>
                    <a:lnTo>
                      <a:pt x="3747977" y="0"/>
                    </a:lnTo>
                    <a:lnTo>
                      <a:pt x="3747977" y="1087339"/>
                    </a:lnTo>
                    <a:lnTo>
                      <a:pt x="0" y="1087339"/>
                    </a:lnTo>
                    <a:close/>
                  </a:path>
                </a:pathLst>
              </a:custGeom>
              <a:solidFill>
                <a:srgbClr val="FFFFFF"/>
              </a:solidFill>
            </p:spPr>
          </p:sp>
        </p:grpSp>
        <p:sp>
          <p:nvSpPr>
            <p:cNvPr name="TextBox 17" id="17"/>
            <p:cNvSpPr txBox="true"/>
            <p:nvPr/>
          </p:nvSpPr>
          <p:spPr>
            <a:xfrm rot="0">
              <a:off x="358622" y="339192"/>
              <a:ext cx="5919732" cy="1091155"/>
            </a:xfrm>
            <a:prstGeom prst="rect">
              <a:avLst/>
            </a:prstGeom>
          </p:spPr>
          <p:txBody>
            <a:bodyPr anchor="t" rtlCol="false" tIns="0" lIns="0" bIns="0" rIns="0">
              <a:spAutoFit/>
            </a:bodyPr>
            <a:lstStyle/>
            <a:p>
              <a:pPr algn="l">
                <a:lnSpc>
                  <a:spcPts val="3208"/>
                </a:lnSpc>
              </a:pPr>
              <a:r>
                <a:rPr lang="en-US" sz="2673" spc="-40" b="true">
                  <a:solidFill>
                    <a:srgbClr val="003EA8"/>
                  </a:solidFill>
                  <a:latin typeface="Muli Bold"/>
                  <a:ea typeface="Muli Bold"/>
                  <a:cs typeface="Muli Bold"/>
                  <a:sym typeface="Muli Bold"/>
                </a:rPr>
                <a:t>Giảng viên hướng dẫn:</a:t>
              </a:r>
            </a:p>
            <a:p>
              <a:pPr algn="l">
                <a:lnSpc>
                  <a:spcPts val="3208"/>
                </a:lnSpc>
              </a:pPr>
              <a:r>
                <a:rPr lang="en-US" sz="2673" spc="-40" b="true">
                  <a:solidFill>
                    <a:srgbClr val="003EA8"/>
                  </a:solidFill>
                  <a:latin typeface="Muli Bold"/>
                  <a:ea typeface="Muli Bold"/>
                  <a:cs typeface="Muli Bold"/>
                  <a:sym typeface="Muli Bold"/>
                </a:rPr>
                <a:t>ThS. Phan Thị Phương Nam</a:t>
              </a:r>
            </a:p>
          </p:txBody>
        </p:sp>
      </p:grpSp>
      <p:grpSp>
        <p:nvGrpSpPr>
          <p:cNvPr name="Group 18" id="18"/>
          <p:cNvGrpSpPr/>
          <p:nvPr/>
        </p:nvGrpSpPr>
        <p:grpSpPr>
          <a:xfrm rot="0">
            <a:off x="10454728" y="1028700"/>
            <a:ext cx="7087021" cy="7371461"/>
            <a:chOff x="0" y="0"/>
            <a:chExt cx="9449361" cy="9828615"/>
          </a:xfrm>
        </p:grpSpPr>
        <p:grpSp>
          <p:nvGrpSpPr>
            <p:cNvPr name="Group 19" id="19"/>
            <p:cNvGrpSpPr/>
            <p:nvPr/>
          </p:nvGrpSpPr>
          <p:grpSpPr>
            <a:xfrm rot="0">
              <a:off x="0" y="0"/>
              <a:ext cx="9449361" cy="9828615"/>
              <a:chOff x="0" y="0"/>
              <a:chExt cx="2585364" cy="2689129"/>
            </a:xfrm>
          </p:grpSpPr>
          <p:sp>
            <p:nvSpPr>
              <p:cNvPr name="Freeform 20" id="20"/>
              <p:cNvSpPr/>
              <p:nvPr/>
            </p:nvSpPr>
            <p:spPr>
              <a:xfrm flipH="false" flipV="false" rot="0">
                <a:off x="0" y="0"/>
                <a:ext cx="2585364" cy="2689129"/>
              </a:xfrm>
              <a:custGeom>
                <a:avLst/>
                <a:gdLst/>
                <a:ahLst/>
                <a:cxnLst/>
                <a:rect r="r" b="b" t="t" l="l"/>
                <a:pathLst>
                  <a:path h="2689129" w="2585364">
                    <a:moveTo>
                      <a:pt x="0" y="0"/>
                    </a:moveTo>
                    <a:lnTo>
                      <a:pt x="2585364" y="0"/>
                    </a:lnTo>
                    <a:lnTo>
                      <a:pt x="2585364" y="2689129"/>
                    </a:lnTo>
                    <a:lnTo>
                      <a:pt x="0" y="2689129"/>
                    </a:lnTo>
                    <a:close/>
                  </a:path>
                </a:pathLst>
              </a:custGeom>
              <a:solidFill>
                <a:srgbClr val="FFFFFF"/>
              </a:solidFill>
            </p:spPr>
          </p:sp>
        </p:grpSp>
        <p:sp>
          <p:nvSpPr>
            <p:cNvPr name="Freeform 21" id="21"/>
            <p:cNvSpPr/>
            <p:nvPr/>
          </p:nvSpPr>
          <p:spPr>
            <a:xfrm flipH="false" flipV="false" rot="0">
              <a:off x="394347" y="583974"/>
              <a:ext cx="8660667" cy="8660667"/>
            </a:xfrm>
            <a:custGeom>
              <a:avLst/>
              <a:gdLst/>
              <a:ahLst/>
              <a:cxnLst/>
              <a:rect r="r" b="b" t="t" l="l"/>
              <a:pathLst>
                <a:path h="8660667" w="8660667">
                  <a:moveTo>
                    <a:pt x="0" y="0"/>
                  </a:moveTo>
                  <a:lnTo>
                    <a:pt x="8660667" y="0"/>
                  </a:lnTo>
                  <a:lnTo>
                    <a:pt x="8660667" y="8660667"/>
                  </a:lnTo>
                  <a:lnTo>
                    <a:pt x="0" y="8660667"/>
                  </a:lnTo>
                  <a:lnTo>
                    <a:pt x="0" y="0"/>
                  </a:lnTo>
                  <a:close/>
                </a:path>
              </a:pathLst>
            </a:custGeom>
            <a:blipFill>
              <a:blip r:embed="rId5"/>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657204"/>
            <a:ext cx="15795020" cy="2358641"/>
            <a:chOff x="0" y="0"/>
            <a:chExt cx="5762066" cy="860439"/>
          </a:xfrm>
        </p:grpSpPr>
        <p:sp>
          <p:nvSpPr>
            <p:cNvPr name="Freeform 4" id="4"/>
            <p:cNvSpPr/>
            <p:nvPr/>
          </p:nvSpPr>
          <p:spPr>
            <a:xfrm flipH="false" flipV="false" rot="0">
              <a:off x="0" y="0"/>
              <a:ext cx="5762066" cy="860439"/>
            </a:xfrm>
            <a:custGeom>
              <a:avLst/>
              <a:gdLst/>
              <a:ahLst/>
              <a:cxnLst/>
              <a:rect r="r" b="b" t="t" l="l"/>
              <a:pathLst>
                <a:path h="860439" w="5762066">
                  <a:moveTo>
                    <a:pt x="0" y="0"/>
                  </a:moveTo>
                  <a:lnTo>
                    <a:pt x="5762066" y="0"/>
                  </a:lnTo>
                  <a:lnTo>
                    <a:pt x="5762066" y="860439"/>
                  </a:lnTo>
                  <a:lnTo>
                    <a:pt x="0" y="860439"/>
                  </a:lnTo>
                  <a:close/>
                </a:path>
              </a:pathLst>
            </a:custGeom>
            <a:solidFill>
              <a:srgbClr val="FFFFFF"/>
            </a:solidFill>
          </p:spPr>
        </p:sp>
      </p:grpSp>
      <p:sp>
        <p:nvSpPr>
          <p:cNvPr name="Freeform 5" id="5"/>
          <p:cNvSpPr/>
          <p:nvPr/>
        </p:nvSpPr>
        <p:spPr>
          <a:xfrm flipH="true" flipV="false" rot="0">
            <a:off x="15521124" y="7391582"/>
            <a:ext cx="5533751" cy="1961966"/>
          </a:xfrm>
          <a:custGeom>
            <a:avLst/>
            <a:gdLst/>
            <a:ahLst/>
            <a:cxnLst/>
            <a:rect r="r" b="b" t="t" l="l"/>
            <a:pathLst>
              <a:path h="1961966" w="5533751">
                <a:moveTo>
                  <a:pt x="5533752" y="0"/>
                </a:moveTo>
                <a:lnTo>
                  <a:pt x="0" y="0"/>
                </a:lnTo>
                <a:lnTo>
                  <a:pt x="0" y="1961966"/>
                </a:lnTo>
                <a:lnTo>
                  <a:pt x="5533752" y="1961966"/>
                </a:lnTo>
                <a:lnTo>
                  <a:pt x="55337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468540" y="7391582"/>
            <a:ext cx="5533751" cy="1961966"/>
          </a:xfrm>
          <a:custGeom>
            <a:avLst/>
            <a:gdLst/>
            <a:ahLst/>
            <a:cxnLst/>
            <a:rect r="r" b="b" t="t" l="l"/>
            <a:pathLst>
              <a:path h="1961966" w="5533751">
                <a:moveTo>
                  <a:pt x="0" y="0"/>
                </a:moveTo>
                <a:lnTo>
                  <a:pt x="5533752" y="0"/>
                </a:lnTo>
                <a:lnTo>
                  <a:pt x="5533752"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170659" y="1336462"/>
            <a:ext cx="13892290" cy="91440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Kết luận</a:t>
            </a:r>
          </a:p>
        </p:txBody>
      </p:sp>
      <p:sp>
        <p:nvSpPr>
          <p:cNvPr name="Freeform 8" id="8"/>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1246490" y="3742304"/>
            <a:ext cx="15795020" cy="3737798"/>
            <a:chOff x="0" y="0"/>
            <a:chExt cx="21060026" cy="4983730"/>
          </a:xfrm>
        </p:grpSpPr>
        <p:grpSp>
          <p:nvGrpSpPr>
            <p:cNvPr name="Group 11" id="11"/>
            <p:cNvGrpSpPr/>
            <p:nvPr/>
          </p:nvGrpSpPr>
          <p:grpSpPr>
            <a:xfrm rot="0">
              <a:off x="0" y="0"/>
              <a:ext cx="21060026" cy="4983730"/>
              <a:chOff x="0" y="0"/>
              <a:chExt cx="5762066" cy="1363559"/>
            </a:xfrm>
          </p:grpSpPr>
          <p:sp>
            <p:nvSpPr>
              <p:cNvPr name="Freeform 12" id="12"/>
              <p:cNvSpPr/>
              <p:nvPr/>
            </p:nvSpPr>
            <p:spPr>
              <a:xfrm flipH="false" flipV="false" rot="0">
                <a:off x="0" y="0"/>
                <a:ext cx="5762066" cy="1363559"/>
              </a:xfrm>
              <a:custGeom>
                <a:avLst/>
                <a:gdLst/>
                <a:ahLst/>
                <a:cxnLst/>
                <a:rect r="r" b="b" t="t" l="l"/>
                <a:pathLst>
                  <a:path h="1363559" w="5762066">
                    <a:moveTo>
                      <a:pt x="0" y="0"/>
                    </a:moveTo>
                    <a:lnTo>
                      <a:pt x="5762066" y="0"/>
                    </a:lnTo>
                    <a:lnTo>
                      <a:pt x="5762066" y="1363559"/>
                    </a:lnTo>
                    <a:lnTo>
                      <a:pt x="0" y="1363559"/>
                    </a:lnTo>
                    <a:close/>
                  </a:path>
                </a:pathLst>
              </a:custGeom>
              <a:solidFill>
                <a:srgbClr val="FFFFFF"/>
              </a:solidFill>
            </p:spPr>
          </p:sp>
        </p:grpSp>
        <p:sp>
          <p:nvSpPr>
            <p:cNvPr name="TextBox 13" id="13"/>
            <p:cNvSpPr txBox="true"/>
            <p:nvPr/>
          </p:nvSpPr>
          <p:spPr>
            <a:xfrm rot="0">
              <a:off x="510112" y="1054474"/>
              <a:ext cx="20112326" cy="2844800"/>
            </a:xfrm>
            <a:prstGeom prst="rect">
              <a:avLst/>
            </a:prstGeom>
          </p:spPr>
          <p:txBody>
            <a:bodyPr anchor="t" rtlCol="false" tIns="0" lIns="0" bIns="0" rIns="0">
              <a:spAutoFit/>
            </a:bodyPr>
            <a:lstStyle/>
            <a:p>
              <a:pPr algn="l">
                <a:lnSpc>
                  <a:spcPts val="4200"/>
                </a:lnSpc>
                <a:spcBef>
                  <a:spcPct val="0"/>
                </a:spcBef>
              </a:pPr>
              <a:r>
                <a:rPr lang="en-US" b="true" sz="3500">
                  <a:solidFill>
                    <a:srgbClr val="003EA8"/>
                  </a:solidFill>
                  <a:latin typeface="Muli Bold"/>
                  <a:ea typeface="Muli Bold"/>
                  <a:cs typeface="Muli Bold"/>
                  <a:sym typeface="Muli Bold"/>
                </a:rPr>
                <a:t>Đồ án đã hoàn thành với các kết quả quan trọng, đáp ứng mục tiêu đặt ra. Hệ thống web app thi trắc nghiệm reading multiple-choice question đã được xây dựng thành công, cung cấp nền tảng học tập trực tuyến nhằm hỗ trợ người dùng nâng cao kỹ năng đọc hiểu tiếng Anh.</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4773398" y="4183776"/>
            <a:ext cx="8741205" cy="1919447"/>
            <a:chOff x="0" y="0"/>
            <a:chExt cx="11654939" cy="2559263"/>
          </a:xfrm>
        </p:grpSpPr>
        <p:grpSp>
          <p:nvGrpSpPr>
            <p:cNvPr name="Group 4" id="4"/>
            <p:cNvGrpSpPr/>
            <p:nvPr/>
          </p:nvGrpSpPr>
          <p:grpSpPr>
            <a:xfrm rot="0">
              <a:off x="0" y="0"/>
              <a:ext cx="11654939" cy="2559263"/>
              <a:chOff x="0" y="0"/>
              <a:chExt cx="3188815" cy="700220"/>
            </a:xfrm>
          </p:grpSpPr>
          <p:sp>
            <p:nvSpPr>
              <p:cNvPr name="Freeform 5" id="5"/>
              <p:cNvSpPr/>
              <p:nvPr/>
            </p:nvSpPr>
            <p:spPr>
              <a:xfrm flipH="false" flipV="false" rot="0">
                <a:off x="0" y="0"/>
                <a:ext cx="3188815" cy="700219"/>
              </a:xfrm>
              <a:custGeom>
                <a:avLst/>
                <a:gdLst/>
                <a:ahLst/>
                <a:cxnLst/>
                <a:rect r="r" b="b" t="t" l="l"/>
                <a:pathLst>
                  <a:path h="700219" w="3188815">
                    <a:moveTo>
                      <a:pt x="0" y="0"/>
                    </a:moveTo>
                    <a:lnTo>
                      <a:pt x="3188815" y="0"/>
                    </a:lnTo>
                    <a:lnTo>
                      <a:pt x="3188815" y="700219"/>
                    </a:lnTo>
                    <a:lnTo>
                      <a:pt x="0" y="700219"/>
                    </a:lnTo>
                    <a:close/>
                  </a:path>
                </a:pathLst>
              </a:custGeom>
              <a:solidFill>
                <a:srgbClr val="FFFFFF"/>
              </a:solidFill>
            </p:spPr>
          </p:sp>
        </p:grpSp>
        <p:sp>
          <p:nvSpPr>
            <p:cNvPr name="TextBox 6" id="6"/>
            <p:cNvSpPr txBox="true"/>
            <p:nvPr/>
          </p:nvSpPr>
          <p:spPr>
            <a:xfrm rot="0">
              <a:off x="2144617" y="365231"/>
              <a:ext cx="7238133" cy="18288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DEMO</a:t>
              </a:r>
            </a:p>
          </p:txBody>
        </p:sp>
      </p:grpSp>
      <p:sp>
        <p:nvSpPr>
          <p:cNvPr name="Freeform 7" id="7"/>
          <p:cNvSpPr/>
          <p:nvPr/>
        </p:nvSpPr>
        <p:spPr>
          <a:xfrm flipH="false" flipV="false" rot="0">
            <a:off x="-517834" y="389330"/>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4826857" y="8505307"/>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4550031" y="2006224"/>
            <a:ext cx="27388062" cy="1919447"/>
            <a:chOff x="0" y="0"/>
            <a:chExt cx="36517416" cy="2559263"/>
          </a:xfrm>
        </p:grpSpPr>
        <p:grpSp>
          <p:nvGrpSpPr>
            <p:cNvPr name="Group 4" id="4"/>
            <p:cNvGrpSpPr/>
            <p:nvPr/>
          </p:nvGrpSpPr>
          <p:grpSpPr>
            <a:xfrm rot="0">
              <a:off x="0" y="0"/>
              <a:ext cx="36517416" cy="2559263"/>
              <a:chOff x="0" y="0"/>
              <a:chExt cx="9991239" cy="700220"/>
            </a:xfrm>
          </p:grpSpPr>
          <p:sp>
            <p:nvSpPr>
              <p:cNvPr name="Freeform 5" id="5"/>
              <p:cNvSpPr/>
              <p:nvPr/>
            </p:nvSpPr>
            <p:spPr>
              <a:xfrm flipH="false" flipV="false" rot="0">
                <a:off x="0" y="0"/>
                <a:ext cx="9991239" cy="700219"/>
              </a:xfrm>
              <a:custGeom>
                <a:avLst/>
                <a:gdLst/>
                <a:ahLst/>
                <a:cxnLst/>
                <a:rect r="r" b="b" t="t" l="l"/>
                <a:pathLst>
                  <a:path h="700219" w="9991239">
                    <a:moveTo>
                      <a:pt x="0" y="0"/>
                    </a:moveTo>
                    <a:lnTo>
                      <a:pt x="9991239" y="0"/>
                    </a:lnTo>
                    <a:lnTo>
                      <a:pt x="9991239" y="700219"/>
                    </a:lnTo>
                    <a:lnTo>
                      <a:pt x="0" y="700219"/>
                    </a:lnTo>
                    <a:close/>
                  </a:path>
                </a:pathLst>
              </a:custGeom>
              <a:solidFill>
                <a:srgbClr val="FFFFFF"/>
              </a:solidFill>
            </p:spPr>
          </p:sp>
        </p:grpSp>
        <p:sp>
          <p:nvSpPr>
            <p:cNvPr name="TextBox 6" id="6"/>
            <p:cNvSpPr txBox="true"/>
            <p:nvPr/>
          </p:nvSpPr>
          <p:spPr>
            <a:xfrm rot="0">
              <a:off x="6719544" y="365231"/>
              <a:ext cx="22678619" cy="18288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Cảm ơn thầy cô đã lắng nghe</a:t>
              </a:r>
            </a:p>
          </p:txBody>
        </p:sp>
      </p:grpSp>
      <p:sp>
        <p:nvSpPr>
          <p:cNvPr name="Freeform 7" id="7"/>
          <p:cNvSpPr/>
          <p:nvPr/>
        </p:nvSpPr>
        <p:spPr>
          <a:xfrm flipH="false" flipV="false" rot="0">
            <a:off x="-517834" y="389330"/>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4826857" y="8505307"/>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7028916" y="4884475"/>
            <a:ext cx="4230168" cy="4114800"/>
          </a:xfrm>
          <a:custGeom>
            <a:avLst/>
            <a:gdLst/>
            <a:ahLst/>
            <a:cxnLst/>
            <a:rect r="r" b="b" t="t" l="l"/>
            <a:pathLst>
              <a:path h="4114800" w="4230168">
                <a:moveTo>
                  <a:pt x="0" y="0"/>
                </a:moveTo>
                <a:lnTo>
                  <a:pt x="4230168" y="0"/>
                </a:lnTo>
                <a:lnTo>
                  <a:pt x="42301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46490" y="2564242"/>
            <a:ext cx="15795020" cy="7260444"/>
            <a:chOff x="0" y="0"/>
            <a:chExt cx="5762066" cy="2648630"/>
          </a:xfrm>
        </p:grpSpPr>
        <p:sp>
          <p:nvSpPr>
            <p:cNvPr name="Freeform 4" id="4"/>
            <p:cNvSpPr/>
            <p:nvPr/>
          </p:nvSpPr>
          <p:spPr>
            <a:xfrm flipH="false" flipV="false" rot="0">
              <a:off x="0" y="0"/>
              <a:ext cx="5762066" cy="2648630"/>
            </a:xfrm>
            <a:custGeom>
              <a:avLst/>
              <a:gdLst/>
              <a:ahLst/>
              <a:cxnLst/>
              <a:rect r="r" b="b" t="t" l="l"/>
              <a:pathLst>
                <a:path h="2648630" w="5762066">
                  <a:moveTo>
                    <a:pt x="0" y="0"/>
                  </a:moveTo>
                  <a:lnTo>
                    <a:pt x="5762066" y="0"/>
                  </a:lnTo>
                  <a:lnTo>
                    <a:pt x="5762066" y="2648630"/>
                  </a:lnTo>
                  <a:lnTo>
                    <a:pt x="0" y="2648630"/>
                  </a:lnTo>
                  <a:close/>
                </a:path>
              </a:pathLst>
            </a:custGeom>
            <a:solidFill>
              <a:srgbClr val="FFFFFF"/>
            </a:solidFill>
          </p:spPr>
        </p:sp>
      </p:grpSp>
      <p:grpSp>
        <p:nvGrpSpPr>
          <p:cNvPr name="Group 5" id="5"/>
          <p:cNvGrpSpPr/>
          <p:nvPr/>
        </p:nvGrpSpPr>
        <p:grpSpPr>
          <a:xfrm rot="0">
            <a:off x="1206345" y="380979"/>
            <a:ext cx="15795020" cy="1907038"/>
            <a:chOff x="0" y="0"/>
            <a:chExt cx="5762066" cy="695693"/>
          </a:xfrm>
        </p:grpSpPr>
        <p:sp>
          <p:nvSpPr>
            <p:cNvPr name="Freeform 6" id="6"/>
            <p:cNvSpPr/>
            <p:nvPr/>
          </p:nvSpPr>
          <p:spPr>
            <a:xfrm flipH="false" flipV="false" rot="0">
              <a:off x="0" y="0"/>
              <a:ext cx="5762066" cy="695693"/>
            </a:xfrm>
            <a:custGeom>
              <a:avLst/>
              <a:gdLst/>
              <a:ahLst/>
              <a:cxnLst/>
              <a:rect r="r" b="b" t="t" l="l"/>
              <a:pathLst>
                <a:path h="695693" w="5762066">
                  <a:moveTo>
                    <a:pt x="0" y="0"/>
                  </a:moveTo>
                  <a:lnTo>
                    <a:pt x="5762066" y="0"/>
                  </a:lnTo>
                  <a:lnTo>
                    <a:pt x="5762066" y="695693"/>
                  </a:lnTo>
                  <a:lnTo>
                    <a:pt x="0" y="695693"/>
                  </a:lnTo>
                  <a:close/>
                </a:path>
              </a:pathLst>
            </a:custGeom>
            <a:solidFill>
              <a:srgbClr val="FFFFFF"/>
            </a:solidFill>
          </p:spPr>
        </p:sp>
      </p:grpSp>
      <p:sp>
        <p:nvSpPr>
          <p:cNvPr name="Freeform 7" id="7"/>
          <p:cNvSpPr/>
          <p:nvPr/>
        </p:nvSpPr>
        <p:spPr>
          <a:xfrm flipH="false" flipV="false" rot="-278358">
            <a:off x="-1432939" y="-269558"/>
            <a:ext cx="5304464" cy="1668495"/>
          </a:xfrm>
          <a:custGeom>
            <a:avLst/>
            <a:gdLst/>
            <a:ahLst/>
            <a:cxnLst/>
            <a:rect r="r" b="b" t="t" l="l"/>
            <a:pathLst>
              <a:path h="1668495" w="5304464">
                <a:moveTo>
                  <a:pt x="0" y="0"/>
                </a:moveTo>
                <a:lnTo>
                  <a:pt x="5304465" y="0"/>
                </a:lnTo>
                <a:lnTo>
                  <a:pt x="5304465" y="1668495"/>
                </a:lnTo>
                <a:lnTo>
                  <a:pt x="0" y="16684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8" id="8"/>
          <p:cNvSpPr/>
          <p:nvPr/>
        </p:nvSpPr>
        <p:spPr>
          <a:xfrm rot="-5400000">
            <a:off x="-541453" y="6273617"/>
            <a:ext cx="6745738" cy="0"/>
          </a:xfrm>
          <a:prstGeom prst="line">
            <a:avLst/>
          </a:prstGeom>
          <a:ln cap="flat" w="19050">
            <a:solidFill>
              <a:srgbClr val="CCCCCC"/>
            </a:solidFill>
            <a:prstDash val="solid"/>
            <a:headEnd type="none" len="sm" w="sm"/>
            <a:tailEnd type="none" len="sm" w="sm"/>
          </a:ln>
        </p:spPr>
      </p:sp>
      <p:sp>
        <p:nvSpPr>
          <p:cNvPr name="TextBox 9" id="9"/>
          <p:cNvSpPr txBox="true"/>
          <p:nvPr/>
        </p:nvSpPr>
        <p:spPr>
          <a:xfrm rot="0">
            <a:off x="3683996" y="648698"/>
            <a:ext cx="10839717" cy="1371600"/>
          </a:xfrm>
          <a:prstGeom prst="rect">
            <a:avLst/>
          </a:prstGeom>
        </p:spPr>
        <p:txBody>
          <a:bodyPr anchor="t" rtlCol="false" tIns="0" lIns="0" bIns="0" rIns="0">
            <a:spAutoFit/>
          </a:bodyPr>
          <a:lstStyle/>
          <a:p>
            <a:pPr algn="ctr" marL="0" indent="0" lvl="0">
              <a:lnSpc>
                <a:spcPts val="10800"/>
              </a:lnSpc>
              <a:spcBef>
                <a:spcPct val="0"/>
              </a:spcBef>
            </a:pPr>
            <a:r>
              <a:rPr lang="en-US" b="true" sz="9000">
                <a:solidFill>
                  <a:srgbClr val="003EA8"/>
                </a:solidFill>
                <a:latin typeface="Muli Bold"/>
                <a:ea typeface="Muli Bold"/>
                <a:cs typeface="Muli Bold"/>
                <a:sym typeface="Muli Bold"/>
              </a:rPr>
              <a:t>Nội dung chính</a:t>
            </a:r>
          </a:p>
        </p:txBody>
      </p:sp>
      <p:grpSp>
        <p:nvGrpSpPr>
          <p:cNvPr name="Group 10" id="10"/>
          <p:cNvGrpSpPr/>
          <p:nvPr/>
        </p:nvGrpSpPr>
        <p:grpSpPr>
          <a:xfrm rot="0">
            <a:off x="2831416" y="2850185"/>
            <a:ext cx="8213678" cy="6805826"/>
            <a:chOff x="0" y="0"/>
            <a:chExt cx="10951571" cy="9074435"/>
          </a:xfrm>
        </p:grpSpPr>
        <p:sp>
          <p:nvSpPr>
            <p:cNvPr name="TextBox 11" id="11"/>
            <p:cNvSpPr txBox="true"/>
            <p:nvPr/>
          </p:nvSpPr>
          <p:spPr>
            <a:xfrm rot="0">
              <a:off x="0" y="1408921"/>
              <a:ext cx="10876740" cy="773643"/>
            </a:xfrm>
            <a:prstGeom prst="rect">
              <a:avLst/>
            </a:prstGeom>
          </p:spPr>
          <p:txBody>
            <a:bodyPr anchor="t" rtlCol="false" tIns="0" lIns="0" bIns="0" rIns="0">
              <a:spAutoFit/>
            </a:bodyPr>
            <a:lstStyle/>
            <a:p>
              <a:pPr algn="l">
                <a:lnSpc>
                  <a:spcPts val="4899"/>
                </a:lnSpc>
              </a:pPr>
              <a:r>
                <a:rPr lang="en-US" sz="3499">
                  <a:solidFill>
                    <a:srgbClr val="000000"/>
                  </a:solidFill>
                  <a:latin typeface="Cabin"/>
                  <a:ea typeface="Cabin"/>
                  <a:cs typeface="Cabin"/>
                  <a:sym typeface="Cabin"/>
                </a:rPr>
                <a:t>Các đặc điểm chung của NoSQL</a:t>
              </a:r>
            </a:p>
          </p:txBody>
        </p:sp>
        <p:sp>
          <p:nvSpPr>
            <p:cNvPr name="TextBox 12" id="12"/>
            <p:cNvSpPr txBox="true"/>
            <p:nvPr/>
          </p:nvSpPr>
          <p:spPr>
            <a:xfrm rot="0">
              <a:off x="0" y="3131889"/>
              <a:ext cx="10876740" cy="773643"/>
            </a:xfrm>
            <a:prstGeom prst="rect">
              <a:avLst/>
            </a:prstGeom>
          </p:spPr>
          <p:txBody>
            <a:bodyPr anchor="t" rtlCol="false" tIns="0" lIns="0" bIns="0" rIns="0">
              <a:spAutoFit/>
            </a:bodyPr>
            <a:lstStyle/>
            <a:p>
              <a:pPr algn="l">
                <a:lnSpc>
                  <a:spcPts val="4899"/>
                </a:lnSpc>
              </a:pPr>
              <a:r>
                <a:rPr lang="en-US" sz="3499">
                  <a:solidFill>
                    <a:srgbClr val="000000"/>
                  </a:solidFill>
                  <a:latin typeface="Cabin"/>
                  <a:ea typeface="Cabin"/>
                  <a:cs typeface="Cabin"/>
                  <a:sym typeface="Cabin"/>
                </a:rPr>
                <a:t>Phân loại NoSQL database</a:t>
              </a:r>
            </a:p>
          </p:txBody>
        </p:sp>
        <p:sp>
          <p:nvSpPr>
            <p:cNvPr name="TextBox 13" id="13"/>
            <p:cNvSpPr txBox="true"/>
            <p:nvPr/>
          </p:nvSpPr>
          <p:spPr>
            <a:xfrm rot="0">
              <a:off x="74831" y="4854856"/>
              <a:ext cx="10876740" cy="773643"/>
            </a:xfrm>
            <a:prstGeom prst="rect">
              <a:avLst/>
            </a:prstGeom>
          </p:spPr>
          <p:txBody>
            <a:bodyPr anchor="t" rtlCol="false" tIns="0" lIns="0" bIns="0" rIns="0">
              <a:spAutoFit/>
            </a:bodyPr>
            <a:lstStyle/>
            <a:p>
              <a:pPr algn="l">
                <a:lnSpc>
                  <a:spcPts val="4899"/>
                </a:lnSpc>
              </a:pPr>
              <a:r>
                <a:rPr lang="en-US" sz="3499">
                  <a:solidFill>
                    <a:srgbClr val="000000"/>
                  </a:solidFill>
                  <a:latin typeface="Cabin"/>
                  <a:ea typeface="Cabin"/>
                  <a:cs typeface="Cabin"/>
                  <a:sym typeface="Cabin"/>
                </a:rPr>
                <a:t>Giới thiệu MongoDB</a:t>
              </a:r>
            </a:p>
          </p:txBody>
        </p:sp>
        <p:sp>
          <p:nvSpPr>
            <p:cNvPr name="TextBox 14" id="14"/>
            <p:cNvSpPr txBox="true"/>
            <p:nvPr/>
          </p:nvSpPr>
          <p:spPr>
            <a:xfrm rot="0">
              <a:off x="74831" y="6577824"/>
              <a:ext cx="10876740" cy="773643"/>
            </a:xfrm>
            <a:prstGeom prst="rect">
              <a:avLst/>
            </a:prstGeom>
          </p:spPr>
          <p:txBody>
            <a:bodyPr anchor="t" rtlCol="false" tIns="0" lIns="0" bIns="0" rIns="0">
              <a:spAutoFit/>
            </a:bodyPr>
            <a:lstStyle/>
            <a:p>
              <a:pPr algn="l">
                <a:lnSpc>
                  <a:spcPts val="4899"/>
                </a:lnSpc>
              </a:pPr>
              <a:r>
                <a:rPr lang="en-US" sz="3499">
                  <a:solidFill>
                    <a:srgbClr val="000000"/>
                  </a:solidFill>
                  <a:latin typeface="Cabin"/>
                  <a:ea typeface="Cabin"/>
                  <a:cs typeface="Cabin"/>
                  <a:sym typeface="Cabin"/>
                </a:rPr>
                <a:t>Lợi thế của MongoDB so với RSDBMS</a:t>
              </a:r>
            </a:p>
          </p:txBody>
        </p:sp>
        <p:sp>
          <p:nvSpPr>
            <p:cNvPr name="TextBox 15" id="15"/>
            <p:cNvSpPr txBox="true"/>
            <p:nvPr/>
          </p:nvSpPr>
          <p:spPr>
            <a:xfrm rot="0">
              <a:off x="0" y="8300792"/>
              <a:ext cx="10876740" cy="773643"/>
            </a:xfrm>
            <a:prstGeom prst="rect">
              <a:avLst/>
            </a:prstGeom>
          </p:spPr>
          <p:txBody>
            <a:bodyPr anchor="t" rtlCol="false" tIns="0" lIns="0" bIns="0" rIns="0">
              <a:spAutoFit/>
            </a:bodyPr>
            <a:lstStyle/>
            <a:p>
              <a:pPr algn="l">
                <a:lnSpc>
                  <a:spcPts val="4899"/>
                </a:lnSpc>
              </a:pPr>
              <a:r>
                <a:rPr lang="en-US" sz="3499">
                  <a:solidFill>
                    <a:srgbClr val="000000"/>
                  </a:solidFill>
                  <a:latin typeface="Cabin"/>
                  <a:ea typeface="Cabin"/>
                  <a:cs typeface="Cabin"/>
                  <a:sym typeface="Cabin"/>
                </a:rPr>
                <a:t>Nghiệp vụ thi Reading dạng Multiple choice</a:t>
              </a:r>
            </a:p>
          </p:txBody>
        </p:sp>
        <p:sp>
          <p:nvSpPr>
            <p:cNvPr name="TextBox 16" id="16"/>
            <p:cNvSpPr txBox="true"/>
            <p:nvPr/>
          </p:nvSpPr>
          <p:spPr>
            <a:xfrm rot="0">
              <a:off x="0" y="-66675"/>
              <a:ext cx="10876740" cy="773643"/>
            </a:xfrm>
            <a:prstGeom prst="rect">
              <a:avLst/>
            </a:prstGeom>
          </p:spPr>
          <p:txBody>
            <a:bodyPr anchor="t" rtlCol="false" tIns="0" lIns="0" bIns="0" rIns="0">
              <a:spAutoFit/>
            </a:bodyPr>
            <a:lstStyle/>
            <a:p>
              <a:pPr algn="l">
                <a:lnSpc>
                  <a:spcPts val="4899"/>
                </a:lnSpc>
              </a:pPr>
              <a:r>
                <a:rPr lang="en-US" sz="3499">
                  <a:solidFill>
                    <a:srgbClr val="000000"/>
                  </a:solidFill>
                  <a:latin typeface="Cabin"/>
                  <a:ea typeface="Cabin"/>
                  <a:cs typeface="Cabin"/>
                  <a:sym typeface="Cabin"/>
                </a:rPr>
                <a:t>Giới thiệu về cơ sở dữ liệu NoSQL</a:t>
              </a:r>
            </a:p>
          </p:txBody>
        </p:sp>
      </p:grpSp>
      <p:sp>
        <p:nvSpPr>
          <p:cNvPr name="TextBox 17" id="17"/>
          <p:cNvSpPr txBox="true"/>
          <p:nvPr/>
        </p:nvSpPr>
        <p:spPr>
          <a:xfrm rot="0">
            <a:off x="1650988" y="2850185"/>
            <a:ext cx="766091" cy="828675"/>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Muli Bold"/>
                <a:ea typeface="Muli Bold"/>
                <a:cs typeface="Muli Bold"/>
                <a:sym typeface="Muli Bold"/>
              </a:rPr>
              <a:t>1.</a:t>
            </a:r>
          </a:p>
        </p:txBody>
      </p:sp>
      <p:sp>
        <p:nvSpPr>
          <p:cNvPr name="TextBox 18" id="18"/>
          <p:cNvSpPr txBox="true"/>
          <p:nvPr/>
        </p:nvSpPr>
        <p:spPr>
          <a:xfrm rot="0">
            <a:off x="1650988" y="3903833"/>
            <a:ext cx="766091" cy="828675"/>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Muli Bold"/>
                <a:ea typeface="Muli Bold"/>
                <a:cs typeface="Muli Bold"/>
                <a:sym typeface="Muli Bold"/>
              </a:rPr>
              <a:t>2.</a:t>
            </a:r>
          </a:p>
        </p:txBody>
      </p:sp>
      <p:sp>
        <p:nvSpPr>
          <p:cNvPr name="TextBox 19" id="19"/>
          <p:cNvSpPr txBox="true"/>
          <p:nvPr/>
        </p:nvSpPr>
        <p:spPr>
          <a:xfrm rot="0">
            <a:off x="1650988" y="5143500"/>
            <a:ext cx="766091" cy="828675"/>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Muli Bold"/>
                <a:ea typeface="Muli Bold"/>
                <a:cs typeface="Muli Bold"/>
                <a:sym typeface="Muli Bold"/>
              </a:rPr>
              <a:t>3.</a:t>
            </a:r>
          </a:p>
        </p:txBody>
      </p:sp>
      <p:sp>
        <p:nvSpPr>
          <p:cNvPr name="TextBox 20" id="20"/>
          <p:cNvSpPr txBox="true"/>
          <p:nvPr/>
        </p:nvSpPr>
        <p:spPr>
          <a:xfrm rot="0">
            <a:off x="1650988" y="6519511"/>
            <a:ext cx="766091" cy="828675"/>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Muli Bold"/>
                <a:ea typeface="Muli Bold"/>
                <a:cs typeface="Muli Bold"/>
                <a:sym typeface="Muli Bold"/>
              </a:rPr>
              <a:t>4.</a:t>
            </a:r>
          </a:p>
        </p:txBody>
      </p:sp>
      <p:sp>
        <p:nvSpPr>
          <p:cNvPr name="TextBox 21" id="21"/>
          <p:cNvSpPr txBox="true"/>
          <p:nvPr/>
        </p:nvSpPr>
        <p:spPr>
          <a:xfrm rot="0">
            <a:off x="1650988" y="7757761"/>
            <a:ext cx="766091" cy="828675"/>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Muli Bold"/>
                <a:ea typeface="Muli Bold"/>
                <a:cs typeface="Muli Bold"/>
                <a:sym typeface="Muli Bold"/>
              </a:rPr>
              <a:t>5.</a:t>
            </a:r>
          </a:p>
        </p:txBody>
      </p:sp>
      <p:sp>
        <p:nvSpPr>
          <p:cNvPr name="TextBox 22" id="22"/>
          <p:cNvSpPr txBox="true"/>
          <p:nvPr/>
        </p:nvSpPr>
        <p:spPr>
          <a:xfrm rot="0">
            <a:off x="1650988" y="8996011"/>
            <a:ext cx="766091" cy="828675"/>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Muli Bold"/>
                <a:ea typeface="Muli Bold"/>
                <a:cs typeface="Muli Bold"/>
                <a:sym typeface="Muli Bold"/>
              </a:rPr>
              <a:t>6.</a:t>
            </a:r>
          </a:p>
        </p:txBody>
      </p:sp>
      <p:grpSp>
        <p:nvGrpSpPr>
          <p:cNvPr name="Group 23" id="23"/>
          <p:cNvGrpSpPr/>
          <p:nvPr/>
        </p:nvGrpSpPr>
        <p:grpSpPr>
          <a:xfrm rot="0">
            <a:off x="12388978" y="2910273"/>
            <a:ext cx="4652532" cy="2929149"/>
            <a:chOff x="0" y="0"/>
            <a:chExt cx="6203376" cy="3905531"/>
          </a:xfrm>
        </p:grpSpPr>
        <p:sp>
          <p:nvSpPr>
            <p:cNvPr name="TextBox 24" id="24"/>
            <p:cNvSpPr txBox="true"/>
            <p:nvPr/>
          </p:nvSpPr>
          <p:spPr>
            <a:xfrm rot="0">
              <a:off x="0" y="1408921"/>
              <a:ext cx="6203376" cy="773643"/>
            </a:xfrm>
            <a:prstGeom prst="rect">
              <a:avLst/>
            </a:prstGeom>
          </p:spPr>
          <p:txBody>
            <a:bodyPr anchor="t" rtlCol="false" tIns="0" lIns="0" bIns="0" rIns="0">
              <a:spAutoFit/>
            </a:bodyPr>
            <a:lstStyle/>
            <a:p>
              <a:pPr algn="l">
                <a:lnSpc>
                  <a:spcPts val="4899"/>
                </a:lnSpc>
              </a:pPr>
              <a:r>
                <a:rPr lang="en-US" sz="3499">
                  <a:solidFill>
                    <a:srgbClr val="000000"/>
                  </a:solidFill>
                  <a:latin typeface="Cabin"/>
                  <a:ea typeface="Cabin"/>
                  <a:cs typeface="Cabin"/>
                  <a:sym typeface="Cabin"/>
                </a:rPr>
                <a:t>Kết luận</a:t>
              </a:r>
            </a:p>
          </p:txBody>
        </p:sp>
        <p:sp>
          <p:nvSpPr>
            <p:cNvPr name="TextBox 25" id="25"/>
            <p:cNvSpPr txBox="true"/>
            <p:nvPr/>
          </p:nvSpPr>
          <p:spPr>
            <a:xfrm rot="0">
              <a:off x="0" y="3131889"/>
              <a:ext cx="6203376" cy="773643"/>
            </a:xfrm>
            <a:prstGeom prst="rect">
              <a:avLst/>
            </a:prstGeom>
          </p:spPr>
          <p:txBody>
            <a:bodyPr anchor="t" rtlCol="false" tIns="0" lIns="0" bIns="0" rIns="0">
              <a:spAutoFit/>
            </a:bodyPr>
            <a:lstStyle/>
            <a:p>
              <a:pPr algn="l">
                <a:lnSpc>
                  <a:spcPts val="4899"/>
                </a:lnSpc>
              </a:pPr>
              <a:r>
                <a:rPr lang="en-US" sz="3499">
                  <a:solidFill>
                    <a:srgbClr val="000000"/>
                  </a:solidFill>
                  <a:latin typeface="Cabin"/>
                  <a:ea typeface="Cabin"/>
                  <a:cs typeface="Cabin"/>
                  <a:sym typeface="Cabin"/>
                </a:rPr>
                <a:t>Demo</a:t>
              </a:r>
            </a:p>
          </p:txBody>
        </p:sp>
        <p:sp>
          <p:nvSpPr>
            <p:cNvPr name="TextBox 26" id="26"/>
            <p:cNvSpPr txBox="true"/>
            <p:nvPr/>
          </p:nvSpPr>
          <p:spPr>
            <a:xfrm rot="0">
              <a:off x="0" y="-66675"/>
              <a:ext cx="6203376" cy="773643"/>
            </a:xfrm>
            <a:prstGeom prst="rect">
              <a:avLst/>
            </a:prstGeom>
          </p:spPr>
          <p:txBody>
            <a:bodyPr anchor="t" rtlCol="false" tIns="0" lIns="0" bIns="0" rIns="0">
              <a:spAutoFit/>
            </a:bodyPr>
            <a:lstStyle/>
            <a:p>
              <a:pPr algn="l">
                <a:lnSpc>
                  <a:spcPts val="4899"/>
                </a:lnSpc>
              </a:pPr>
              <a:r>
                <a:rPr lang="en-US" sz="3499">
                  <a:solidFill>
                    <a:srgbClr val="000000"/>
                  </a:solidFill>
                  <a:latin typeface="Cabin"/>
                  <a:ea typeface="Cabin"/>
                  <a:cs typeface="Cabin"/>
                  <a:sym typeface="Cabin"/>
                </a:rPr>
                <a:t>Kiến trúc dự án</a:t>
              </a:r>
            </a:p>
          </p:txBody>
        </p:sp>
      </p:grpSp>
      <p:sp>
        <p:nvSpPr>
          <p:cNvPr name="AutoShape 27" id="27"/>
          <p:cNvSpPr/>
          <p:nvPr/>
        </p:nvSpPr>
        <p:spPr>
          <a:xfrm flipV="true">
            <a:off x="12379453" y="2910273"/>
            <a:ext cx="0" cy="6745738"/>
          </a:xfrm>
          <a:prstGeom prst="line">
            <a:avLst/>
          </a:prstGeom>
          <a:ln cap="flat" w="19050">
            <a:solidFill>
              <a:srgbClr val="CCCCCC"/>
            </a:solidFill>
            <a:prstDash val="solid"/>
            <a:headEnd type="none" len="sm" w="sm"/>
            <a:tailEnd type="none" len="sm" w="sm"/>
          </a:ln>
        </p:spPr>
      </p:sp>
      <p:sp>
        <p:nvSpPr>
          <p:cNvPr name="TextBox 28" id="28"/>
          <p:cNvSpPr txBox="true"/>
          <p:nvPr/>
        </p:nvSpPr>
        <p:spPr>
          <a:xfrm rot="0">
            <a:off x="11454669" y="2910273"/>
            <a:ext cx="766091" cy="828675"/>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Muli Bold"/>
                <a:ea typeface="Muli Bold"/>
                <a:cs typeface="Muli Bold"/>
                <a:sym typeface="Muli Bold"/>
              </a:rPr>
              <a:t>7</a:t>
            </a:r>
            <a:r>
              <a:rPr lang="en-US" b="true" sz="5499">
                <a:solidFill>
                  <a:srgbClr val="003EA8"/>
                </a:solidFill>
                <a:latin typeface="Muli Bold"/>
                <a:ea typeface="Muli Bold"/>
                <a:cs typeface="Muli Bold"/>
                <a:sym typeface="Muli Bold"/>
              </a:rPr>
              <a:t>.</a:t>
            </a:r>
          </a:p>
        </p:txBody>
      </p:sp>
      <p:sp>
        <p:nvSpPr>
          <p:cNvPr name="TextBox 29" id="29"/>
          <p:cNvSpPr txBox="true"/>
          <p:nvPr/>
        </p:nvSpPr>
        <p:spPr>
          <a:xfrm rot="0">
            <a:off x="11464194" y="3903833"/>
            <a:ext cx="766091" cy="828675"/>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Muli Bold"/>
                <a:ea typeface="Muli Bold"/>
                <a:cs typeface="Muli Bold"/>
                <a:sym typeface="Muli Bold"/>
              </a:rPr>
              <a:t>8</a:t>
            </a:r>
            <a:r>
              <a:rPr lang="en-US" b="true" sz="5499">
                <a:solidFill>
                  <a:srgbClr val="003EA8"/>
                </a:solidFill>
                <a:latin typeface="Muli Bold"/>
                <a:ea typeface="Muli Bold"/>
                <a:cs typeface="Muli Bold"/>
                <a:sym typeface="Muli Bold"/>
              </a:rPr>
              <a:t>.</a:t>
            </a:r>
          </a:p>
        </p:txBody>
      </p:sp>
      <p:sp>
        <p:nvSpPr>
          <p:cNvPr name="TextBox 30" id="30"/>
          <p:cNvSpPr txBox="true"/>
          <p:nvPr/>
        </p:nvSpPr>
        <p:spPr>
          <a:xfrm rot="0">
            <a:off x="11464194" y="5010746"/>
            <a:ext cx="766091" cy="828675"/>
          </a:xfrm>
          <a:prstGeom prst="rect">
            <a:avLst/>
          </a:prstGeom>
        </p:spPr>
        <p:txBody>
          <a:bodyPr anchor="t" rtlCol="false" tIns="0" lIns="0" bIns="0" rIns="0">
            <a:spAutoFit/>
          </a:bodyPr>
          <a:lstStyle/>
          <a:p>
            <a:pPr algn="ctr" marL="0" indent="0" lvl="0">
              <a:lnSpc>
                <a:spcPts val="6599"/>
              </a:lnSpc>
              <a:spcBef>
                <a:spcPct val="0"/>
              </a:spcBef>
            </a:pPr>
            <a:r>
              <a:rPr lang="en-US" b="true" sz="5499">
                <a:solidFill>
                  <a:srgbClr val="003EA8"/>
                </a:solidFill>
                <a:latin typeface="Muli Bold"/>
                <a:ea typeface="Muli Bold"/>
                <a:cs typeface="Muli Bold"/>
                <a:sym typeface="Muli Bold"/>
              </a:rPr>
              <a:t>9</a:t>
            </a:r>
            <a:r>
              <a:rPr lang="en-US" b="true" sz="5499">
                <a:solidFill>
                  <a:srgbClr val="003EA8"/>
                </a:solidFill>
                <a:latin typeface="Muli Bold"/>
                <a:ea typeface="Muli Bold"/>
                <a:cs typeface="Muli Bold"/>
                <a:sym typeface="Muli Bold"/>
              </a:rPr>
              <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3235449"/>
            <a:ext cx="15795020" cy="5362162"/>
            <a:chOff x="0" y="0"/>
            <a:chExt cx="5762066" cy="1956131"/>
          </a:xfrm>
        </p:grpSpPr>
        <p:sp>
          <p:nvSpPr>
            <p:cNvPr name="Freeform 4" id="4"/>
            <p:cNvSpPr/>
            <p:nvPr/>
          </p:nvSpPr>
          <p:spPr>
            <a:xfrm flipH="false" flipV="false" rot="0">
              <a:off x="0" y="0"/>
              <a:ext cx="5762066" cy="1956131"/>
            </a:xfrm>
            <a:custGeom>
              <a:avLst/>
              <a:gdLst/>
              <a:ahLst/>
              <a:cxnLst/>
              <a:rect r="r" b="b" t="t" l="l"/>
              <a:pathLst>
                <a:path h="1956131" w="5762066">
                  <a:moveTo>
                    <a:pt x="0" y="0"/>
                  </a:moveTo>
                  <a:lnTo>
                    <a:pt x="5762066" y="0"/>
                  </a:lnTo>
                  <a:lnTo>
                    <a:pt x="5762066" y="1956131"/>
                  </a:lnTo>
                  <a:lnTo>
                    <a:pt x="0" y="1956131"/>
                  </a:lnTo>
                  <a:close/>
                </a:path>
              </a:pathLst>
            </a:custGeom>
            <a:solidFill>
              <a:srgbClr val="FFFFFF"/>
            </a:solidFill>
          </p:spPr>
        </p:sp>
      </p:grpSp>
      <p:grpSp>
        <p:nvGrpSpPr>
          <p:cNvPr name="Group 5" id="5"/>
          <p:cNvGrpSpPr/>
          <p:nvPr/>
        </p:nvGrpSpPr>
        <p:grpSpPr>
          <a:xfrm rot="0">
            <a:off x="1219294" y="657204"/>
            <a:ext cx="15795020" cy="2358641"/>
            <a:chOff x="0" y="0"/>
            <a:chExt cx="5762066" cy="860439"/>
          </a:xfrm>
        </p:grpSpPr>
        <p:sp>
          <p:nvSpPr>
            <p:cNvPr name="Freeform 6" id="6"/>
            <p:cNvSpPr/>
            <p:nvPr/>
          </p:nvSpPr>
          <p:spPr>
            <a:xfrm flipH="false" flipV="false" rot="0">
              <a:off x="0" y="0"/>
              <a:ext cx="5762066" cy="860439"/>
            </a:xfrm>
            <a:custGeom>
              <a:avLst/>
              <a:gdLst/>
              <a:ahLst/>
              <a:cxnLst/>
              <a:rect r="r" b="b" t="t" l="l"/>
              <a:pathLst>
                <a:path h="860439" w="5762066">
                  <a:moveTo>
                    <a:pt x="0" y="0"/>
                  </a:moveTo>
                  <a:lnTo>
                    <a:pt x="5762066" y="0"/>
                  </a:lnTo>
                  <a:lnTo>
                    <a:pt x="5762066" y="860439"/>
                  </a:lnTo>
                  <a:lnTo>
                    <a:pt x="0" y="860439"/>
                  </a:lnTo>
                  <a:close/>
                </a:path>
              </a:pathLst>
            </a:custGeom>
            <a:solidFill>
              <a:srgbClr val="FFFFFF"/>
            </a:solidFill>
          </p:spPr>
        </p:sp>
      </p:grpSp>
      <p:sp>
        <p:nvSpPr>
          <p:cNvPr name="Freeform 7" id="7"/>
          <p:cNvSpPr/>
          <p:nvPr/>
        </p:nvSpPr>
        <p:spPr>
          <a:xfrm flipH="true" flipV="false" rot="0">
            <a:off x="15521124" y="7391582"/>
            <a:ext cx="5533751" cy="1961966"/>
          </a:xfrm>
          <a:custGeom>
            <a:avLst/>
            <a:gdLst/>
            <a:ahLst/>
            <a:cxnLst/>
            <a:rect r="r" b="b" t="t" l="l"/>
            <a:pathLst>
              <a:path h="1961966" w="5533751">
                <a:moveTo>
                  <a:pt x="5533752" y="0"/>
                </a:moveTo>
                <a:lnTo>
                  <a:pt x="0" y="0"/>
                </a:lnTo>
                <a:lnTo>
                  <a:pt x="0" y="1961966"/>
                </a:lnTo>
                <a:lnTo>
                  <a:pt x="5533752" y="1961966"/>
                </a:lnTo>
                <a:lnTo>
                  <a:pt x="55337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468540" y="7391582"/>
            <a:ext cx="5533751" cy="1961966"/>
          </a:xfrm>
          <a:custGeom>
            <a:avLst/>
            <a:gdLst/>
            <a:ahLst/>
            <a:cxnLst/>
            <a:rect r="r" b="b" t="t" l="l"/>
            <a:pathLst>
              <a:path h="1961966" w="5533751">
                <a:moveTo>
                  <a:pt x="0" y="0"/>
                </a:moveTo>
                <a:lnTo>
                  <a:pt x="5533752" y="0"/>
                </a:lnTo>
                <a:lnTo>
                  <a:pt x="5533752"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230458" y="3726385"/>
            <a:ext cx="15021011" cy="5127625"/>
          </a:xfrm>
          <a:prstGeom prst="rect">
            <a:avLst/>
          </a:prstGeom>
        </p:spPr>
        <p:txBody>
          <a:bodyPr anchor="t" rtlCol="false" tIns="0" lIns="0" bIns="0" rIns="0">
            <a:spAutoFit/>
          </a:bodyPr>
          <a:lstStyle/>
          <a:p>
            <a:pPr algn="ctr" marL="755651" indent="-377825" lvl="1">
              <a:lnSpc>
                <a:spcPts val="4550"/>
              </a:lnSpc>
              <a:buFont typeface="Arial"/>
              <a:buChar char="•"/>
            </a:pPr>
            <a:r>
              <a:rPr lang="en-US" b="true" sz="3500">
                <a:solidFill>
                  <a:srgbClr val="000000"/>
                </a:solidFill>
                <a:latin typeface="Muli Bold"/>
                <a:ea typeface="Muli Bold"/>
                <a:cs typeface="Muli Bold"/>
                <a:sym typeface="Muli Bold"/>
              </a:rPr>
              <a:t>Thuật </a:t>
            </a:r>
            <a:r>
              <a:rPr lang="en-US" b="true" sz="3500">
                <a:solidFill>
                  <a:srgbClr val="000000"/>
                </a:solidFill>
                <a:latin typeface="Muli Bold"/>
                <a:ea typeface="Muli Bold"/>
                <a:cs typeface="Muli Bold"/>
                <a:sym typeface="Muli Bold"/>
              </a:rPr>
              <a:t>ngữ NoSQL được giới thiệu lần đầu vào năm 1998 sử dụng làm tên gọi chung cho các lightweight open source relational database (cơ sở dữ liệu quan hệ nguồn mở nhỏ) nhưng không sử dụng SQL cho truy vấn. Vào năm 2009, Eric Evans, nhân viên của Rackspace giới thiệu lại thuật ngữ NoSQL trong một hội thảo về cơ sở dữ liệu nguồn mở phân tán. Thuật ngữ NoSQL đánh dấu bước phát triển của thế hệ database mới: distributed (phân tán) + non-relational (không ràng buộc). Đây là 2 đặc tính quan trọng nhất.</a:t>
            </a:r>
          </a:p>
          <a:p>
            <a:pPr algn="ctr">
              <a:lnSpc>
                <a:spcPts val="4550"/>
              </a:lnSpc>
            </a:pPr>
          </a:p>
        </p:txBody>
      </p:sp>
      <p:sp>
        <p:nvSpPr>
          <p:cNvPr name="TextBox 10" id="10"/>
          <p:cNvSpPr txBox="true"/>
          <p:nvPr/>
        </p:nvSpPr>
        <p:spPr>
          <a:xfrm rot="0">
            <a:off x="2170659" y="1336462"/>
            <a:ext cx="13892290" cy="91440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Cơ sở dữ liệu NoSQL</a:t>
            </a:r>
          </a:p>
        </p:txBody>
      </p:sp>
      <p:sp>
        <p:nvSpPr>
          <p:cNvPr name="Freeform 11" id="11"/>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24354" r="-1468" b="-56033"/>
            </a:stretch>
          </a:blipFill>
        </p:spPr>
      </p:sp>
      <p:grpSp>
        <p:nvGrpSpPr>
          <p:cNvPr name="Group 3" id="3"/>
          <p:cNvGrpSpPr/>
          <p:nvPr/>
        </p:nvGrpSpPr>
        <p:grpSpPr>
          <a:xfrm rot="0">
            <a:off x="905495" y="657204"/>
            <a:ext cx="16445245" cy="1906519"/>
            <a:chOff x="0" y="0"/>
            <a:chExt cx="5999270" cy="695503"/>
          </a:xfrm>
        </p:grpSpPr>
        <p:sp>
          <p:nvSpPr>
            <p:cNvPr name="Freeform 4" id="4"/>
            <p:cNvSpPr/>
            <p:nvPr/>
          </p:nvSpPr>
          <p:spPr>
            <a:xfrm flipH="false" flipV="false" rot="0">
              <a:off x="0" y="0"/>
              <a:ext cx="5999270" cy="695503"/>
            </a:xfrm>
            <a:custGeom>
              <a:avLst/>
              <a:gdLst/>
              <a:ahLst/>
              <a:cxnLst/>
              <a:rect r="r" b="b" t="t" l="l"/>
              <a:pathLst>
                <a:path h="695503" w="5999270">
                  <a:moveTo>
                    <a:pt x="0" y="0"/>
                  </a:moveTo>
                  <a:lnTo>
                    <a:pt x="5999270" y="0"/>
                  </a:lnTo>
                  <a:lnTo>
                    <a:pt x="5999270" y="695503"/>
                  </a:lnTo>
                  <a:lnTo>
                    <a:pt x="0" y="695503"/>
                  </a:lnTo>
                  <a:close/>
                </a:path>
              </a:pathLst>
            </a:custGeom>
            <a:solidFill>
              <a:srgbClr val="FFFFFF"/>
            </a:solidFill>
          </p:spPr>
        </p:sp>
      </p:grpSp>
      <p:sp>
        <p:nvSpPr>
          <p:cNvPr name="TextBox 5" id="5"/>
          <p:cNvSpPr txBox="true"/>
          <p:nvPr/>
        </p:nvSpPr>
        <p:spPr>
          <a:xfrm rot="0">
            <a:off x="3343782" y="924697"/>
            <a:ext cx="11600436" cy="13716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Các đặc điểm chung</a:t>
            </a:r>
          </a:p>
        </p:txBody>
      </p:sp>
      <p:sp>
        <p:nvSpPr>
          <p:cNvPr name="Freeform 6" id="6"/>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78358">
            <a:off x="13186236" y="8430575"/>
            <a:ext cx="5868613" cy="1845945"/>
          </a:xfrm>
          <a:custGeom>
            <a:avLst/>
            <a:gdLst/>
            <a:ahLst/>
            <a:cxnLst/>
            <a:rect r="r" b="b" t="t" l="l"/>
            <a:pathLst>
              <a:path h="1845945" w="5868613">
                <a:moveTo>
                  <a:pt x="0" y="0"/>
                </a:moveTo>
                <a:lnTo>
                  <a:pt x="5868612" y="0"/>
                </a:lnTo>
                <a:lnTo>
                  <a:pt x="5868612" y="1845946"/>
                </a:lnTo>
                <a:lnTo>
                  <a:pt x="0" y="18459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769852" y="2994350"/>
            <a:ext cx="8358265" cy="5201915"/>
            <a:chOff x="0" y="0"/>
            <a:chExt cx="11144354" cy="6935887"/>
          </a:xfrm>
        </p:grpSpPr>
        <p:grpSp>
          <p:nvGrpSpPr>
            <p:cNvPr name="Group 9" id="9"/>
            <p:cNvGrpSpPr/>
            <p:nvPr/>
          </p:nvGrpSpPr>
          <p:grpSpPr>
            <a:xfrm rot="0">
              <a:off x="0" y="0"/>
              <a:ext cx="11144354" cy="6935887"/>
              <a:chOff x="0" y="0"/>
              <a:chExt cx="3049118" cy="1897673"/>
            </a:xfrm>
          </p:grpSpPr>
          <p:sp>
            <p:nvSpPr>
              <p:cNvPr name="Freeform 10" id="10"/>
              <p:cNvSpPr/>
              <p:nvPr/>
            </p:nvSpPr>
            <p:spPr>
              <a:xfrm flipH="false" flipV="false" rot="0">
                <a:off x="0" y="0"/>
                <a:ext cx="3049118" cy="1897673"/>
              </a:xfrm>
              <a:custGeom>
                <a:avLst/>
                <a:gdLst/>
                <a:ahLst/>
                <a:cxnLst/>
                <a:rect r="r" b="b" t="t" l="l"/>
                <a:pathLst>
                  <a:path h="1897673" w="3049118">
                    <a:moveTo>
                      <a:pt x="0" y="0"/>
                    </a:moveTo>
                    <a:lnTo>
                      <a:pt x="3049118" y="0"/>
                    </a:lnTo>
                    <a:lnTo>
                      <a:pt x="3049118" y="1897673"/>
                    </a:lnTo>
                    <a:lnTo>
                      <a:pt x="0" y="1897673"/>
                    </a:lnTo>
                    <a:close/>
                  </a:path>
                </a:pathLst>
              </a:custGeom>
              <a:solidFill>
                <a:srgbClr val="FFFFFF"/>
              </a:solidFill>
            </p:spPr>
          </p:sp>
        </p:grpSp>
        <p:sp>
          <p:nvSpPr>
            <p:cNvPr name="TextBox 11" id="11"/>
            <p:cNvSpPr txBox="true"/>
            <p:nvPr/>
          </p:nvSpPr>
          <p:spPr>
            <a:xfrm rot="0">
              <a:off x="907804" y="3756873"/>
              <a:ext cx="915748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Atomicity</a:t>
              </a:r>
            </a:p>
          </p:txBody>
        </p:sp>
        <p:sp>
          <p:nvSpPr>
            <p:cNvPr name="TextBox 12" id="12"/>
            <p:cNvSpPr txBox="true"/>
            <p:nvPr/>
          </p:nvSpPr>
          <p:spPr>
            <a:xfrm rot="0">
              <a:off x="907804" y="2076240"/>
              <a:ext cx="915748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High Availability</a:t>
              </a:r>
            </a:p>
          </p:txBody>
        </p:sp>
        <p:sp>
          <p:nvSpPr>
            <p:cNvPr name="TextBox 13" id="13"/>
            <p:cNvSpPr txBox="true"/>
            <p:nvPr/>
          </p:nvSpPr>
          <p:spPr>
            <a:xfrm rot="0">
              <a:off x="907804" y="479053"/>
              <a:ext cx="915748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High Scalability</a:t>
              </a:r>
            </a:p>
          </p:txBody>
        </p:sp>
        <p:sp>
          <p:nvSpPr>
            <p:cNvPr name="TextBox 14" id="14"/>
            <p:cNvSpPr txBox="true"/>
            <p:nvPr/>
          </p:nvSpPr>
          <p:spPr>
            <a:xfrm rot="0">
              <a:off x="907804" y="5348606"/>
              <a:ext cx="915748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Consistency</a:t>
              </a:r>
            </a:p>
          </p:txBody>
        </p:sp>
      </p:grpSp>
      <p:grpSp>
        <p:nvGrpSpPr>
          <p:cNvPr name="Group 15" id="15"/>
          <p:cNvGrpSpPr/>
          <p:nvPr/>
        </p:nvGrpSpPr>
        <p:grpSpPr>
          <a:xfrm rot="0">
            <a:off x="9284334" y="2994350"/>
            <a:ext cx="8358265" cy="5201915"/>
            <a:chOff x="0" y="0"/>
            <a:chExt cx="11144354" cy="6935887"/>
          </a:xfrm>
        </p:grpSpPr>
        <p:grpSp>
          <p:nvGrpSpPr>
            <p:cNvPr name="Group 16" id="16"/>
            <p:cNvGrpSpPr/>
            <p:nvPr/>
          </p:nvGrpSpPr>
          <p:grpSpPr>
            <a:xfrm rot="0">
              <a:off x="0" y="0"/>
              <a:ext cx="11144354" cy="6935887"/>
              <a:chOff x="0" y="0"/>
              <a:chExt cx="3049118" cy="1897673"/>
            </a:xfrm>
          </p:grpSpPr>
          <p:sp>
            <p:nvSpPr>
              <p:cNvPr name="Freeform 17" id="17"/>
              <p:cNvSpPr/>
              <p:nvPr/>
            </p:nvSpPr>
            <p:spPr>
              <a:xfrm flipH="false" flipV="false" rot="0">
                <a:off x="0" y="0"/>
                <a:ext cx="3049118" cy="1897673"/>
              </a:xfrm>
              <a:custGeom>
                <a:avLst/>
                <a:gdLst/>
                <a:ahLst/>
                <a:cxnLst/>
                <a:rect r="r" b="b" t="t" l="l"/>
                <a:pathLst>
                  <a:path h="1897673" w="3049118">
                    <a:moveTo>
                      <a:pt x="0" y="0"/>
                    </a:moveTo>
                    <a:lnTo>
                      <a:pt x="3049118" y="0"/>
                    </a:lnTo>
                    <a:lnTo>
                      <a:pt x="3049118" y="1897673"/>
                    </a:lnTo>
                    <a:lnTo>
                      <a:pt x="0" y="1897673"/>
                    </a:lnTo>
                    <a:close/>
                  </a:path>
                </a:pathLst>
              </a:custGeom>
              <a:solidFill>
                <a:srgbClr val="FFFFFF"/>
              </a:solidFill>
            </p:spPr>
          </p:sp>
        </p:grpSp>
        <p:sp>
          <p:nvSpPr>
            <p:cNvPr name="TextBox 18" id="18"/>
            <p:cNvSpPr txBox="true"/>
            <p:nvPr/>
          </p:nvSpPr>
          <p:spPr>
            <a:xfrm rot="0">
              <a:off x="907804" y="3756873"/>
              <a:ext cx="915748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Modeling flexibility</a:t>
              </a:r>
            </a:p>
          </p:txBody>
        </p:sp>
        <p:sp>
          <p:nvSpPr>
            <p:cNvPr name="TextBox 19" id="19"/>
            <p:cNvSpPr txBox="true"/>
            <p:nvPr/>
          </p:nvSpPr>
          <p:spPr>
            <a:xfrm rot="0">
              <a:off x="907804" y="2076240"/>
              <a:ext cx="915748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Deployment Flexibility</a:t>
              </a:r>
            </a:p>
          </p:txBody>
        </p:sp>
        <p:sp>
          <p:nvSpPr>
            <p:cNvPr name="TextBox 20" id="20"/>
            <p:cNvSpPr txBox="true"/>
            <p:nvPr/>
          </p:nvSpPr>
          <p:spPr>
            <a:xfrm rot="0">
              <a:off x="907804" y="479053"/>
              <a:ext cx="915748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Durability</a:t>
              </a:r>
            </a:p>
          </p:txBody>
        </p:sp>
        <p:sp>
          <p:nvSpPr>
            <p:cNvPr name="TextBox 21" id="21"/>
            <p:cNvSpPr txBox="true"/>
            <p:nvPr/>
          </p:nvSpPr>
          <p:spPr>
            <a:xfrm rot="0">
              <a:off x="907804" y="5348606"/>
              <a:ext cx="915748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Query Flexibility</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aphicFrame>
        <p:nvGraphicFramePr>
          <p:cNvPr name="Table 3" id="3"/>
          <p:cNvGraphicFramePr>
            <a:graphicFrameLocks noGrp="true"/>
          </p:cNvGraphicFramePr>
          <p:nvPr/>
        </p:nvGraphicFramePr>
        <p:xfrm>
          <a:off x="917575" y="2318716"/>
          <a:ext cx="16452850" cy="7723746"/>
        </p:xfrm>
        <a:graphic>
          <a:graphicData uri="http://schemas.openxmlformats.org/drawingml/2006/table">
            <a:tbl>
              <a:tblPr/>
              <a:tblGrid>
                <a:gridCol w="4196050"/>
                <a:gridCol w="4214603"/>
                <a:gridCol w="3862178"/>
                <a:gridCol w="4180020"/>
              </a:tblGrid>
              <a:tr h="2284971">
                <a:tc>
                  <a:txBody>
                    <a:bodyPr anchor="t" rtlCol="false"/>
                    <a:lstStyle/>
                    <a:p>
                      <a:pPr algn="ctr">
                        <a:lnSpc>
                          <a:spcPts val="4200"/>
                        </a:lnSpc>
                        <a:defRPr/>
                      </a:pPr>
                      <a:r>
                        <a:rPr lang="en-US" sz="3000" b="true">
                          <a:solidFill>
                            <a:srgbClr val="003EA8"/>
                          </a:solidFill>
                          <a:latin typeface="Muli Ultra-Bold"/>
                          <a:ea typeface="Muli Ultra-Bold"/>
                          <a:cs typeface="Muli Ultra-Bold"/>
                          <a:sym typeface="Muli Ultra-Bold"/>
                        </a:rPr>
                        <a:t>Key-value stores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b="true">
                          <a:solidFill>
                            <a:srgbClr val="003EA8"/>
                          </a:solidFill>
                          <a:latin typeface="Muli Ultra-Bold"/>
                          <a:ea typeface="Muli Ultra-Bold"/>
                          <a:cs typeface="Muli Ultra-Bold"/>
                          <a:sym typeface="Muli Ultra-Bold"/>
                        </a:rPr>
                        <a:t>Column-oriented databases </a:t>
                      </a:r>
                      <a:endParaRPr lang="en-US" sz="1100"/>
                    </a:p>
                    <a:p>
                      <a:pPr algn="ctr">
                        <a:lnSpc>
                          <a:spcPts val="4200"/>
                        </a:lnSpc>
                      </a:pPr>
                      <a:r>
                        <a:rPr lang="en-US" sz="3000" b="true">
                          <a:solidFill>
                            <a:srgbClr val="003EA8"/>
                          </a:solidFill>
                          <a:latin typeface="Muli Ultra-Bold"/>
                          <a:ea typeface="Muli Ultra-Bold"/>
                          <a:cs typeface="Muli Ultra-Bold"/>
                          <a:sym typeface="Muli Ultra-Bold"/>
                        </a:rPr>
                        <a:t>(column-family)</a:t>
                      </a:r>
                    </a:p>
                  </a:txBody>
                  <a:tcPr marL="190500" marR="190500" marT="190500" marB="19050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b="true">
                          <a:solidFill>
                            <a:srgbClr val="003EA8"/>
                          </a:solidFill>
                          <a:latin typeface="Muli Ultra-Bold"/>
                          <a:ea typeface="Muli Ultra-Bold"/>
                          <a:cs typeface="Muli Ultra-Bold"/>
                          <a:sym typeface="Muli Ultra-Bold"/>
                        </a:rPr>
                        <a:t>Graph databases </a:t>
                      </a:r>
                      <a:endParaRPr lang="en-US" sz="1100"/>
                    </a:p>
                  </a:txBody>
                  <a:tcPr marL="190500" marR="190500" marT="190500" marB="19050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b="true">
                          <a:solidFill>
                            <a:srgbClr val="003EA8"/>
                          </a:solidFill>
                          <a:latin typeface="Muli Ultra-Bold"/>
                          <a:ea typeface="Muli Ultra-Bold"/>
                          <a:cs typeface="Muli Ultra-Bold"/>
                          <a:sym typeface="Muli Ultra-Bold"/>
                        </a:rPr>
                        <a:t>Document Oriented databases</a:t>
                      </a:r>
                      <a:endParaRPr lang="en-US" sz="1100"/>
                    </a:p>
                  </a:txBody>
                  <a:tcPr marL="190500" marR="190500" marT="190500" marB="190500" anchor="ctr">
                    <a:lnL cmpd="sng" algn="ctr" cap="flat" w="1905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r>
              <a:tr h="5438775">
                <a:tc>
                  <a:txBody>
                    <a:bodyPr anchor="t" rtlCol="false"/>
                    <a:lstStyle/>
                    <a:p>
                      <a:pPr algn="l" marL="604516" indent="-302258" lvl="1">
                        <a:lnSpc>
                          <a:spcPts val="3919"/>
                        </a:lnSpc>
                        <a:buFont typeface="Arial"/>
                        <a:buChar char="•"/>
                        <a:defRPr/>
                      </a:pPr>
                      <a:r>
                        <a:rPr lang="en-US" sz="2799">
                          <a:solidFill>
                            <a:srgbClr val="000000"/>
                          </a:solidFill>
                          <a:latin typeface="Cabin"/>
                          <a:ea typeface="Cabin"/>
                          <a:cs typeface="Cabin"/>
                          <a:sym typeface="Cabin"/>
                        </a:rPr>
                        <a:t>Lưu trữ kiểu key-value là kiểu lưu trữ dữ liệu NoSQL đơn giản nhất sử dụng từ một API. Chúng ta có thể nhận được giá trị cho khóa, đặt một giá trị cho một khóa, hoặc xóa một khóa từ dữ liệu</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FFFFF"/>
                    </a:solidFill>
                  </a:tcPr>
                </a:tc>
                <a:tc>
                  <a:txBody>
                    <a:bodyPr anchor="t" rtlCol="false"/>
                    <a:lstStyle/>
                    <a:p>
                      <a:pPr algn="l" marL="604519" indent="-302260" lvl="1">
                        <a:lnSpc>
                          <a:spcPts val="3919"/>
                        </a:lnSpc>
                        <a:buFont typeface="Arial"/>
                        <a:buChar char="•"/>
                        <a:defRPr/>
                      </a:pPr>
                      <a:r>
                        <a:rPr lang="en-US" sz="2799">
                          <a:solidFill>
                            <a:srgbClr val="000000"/>
                          </a:solidFill>
                          <a:latin typeface="Cabin"/>
                          <a:ea typeface="Cabin"/>
                          <a:cs typeface="Cabin"/>
                          <a:sym typeface="Cabin"/>
                        </a:rPr>
                        <a:t>Cơ sở dữ liệu column-family lưu trữ dữ liệu trong nhiều cột trong mỗi dòng với key cho từng dòng. Column families là một nhóm các dữ liệu liên quan được truy cập cùng với nhau</a:t>
                      </a:r>
                      <a:endParaRPr lang="en-US" sz="1100"/>
                    </a:p>
                  </a:txBody>
                  <a:tcPr marL="190500" marR="190500" marT="190500" marB="19050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FFFFF"/>
                    </a:solidFill>
                  </a:tcPr>
                </a:tc>
                <a:tc>
                  <a:txBody>
                    <a:bodyPr anchor="t" rtlCol="false"/>
                    <a:lstStyle/>
                    <a:p>
                      <a:pPr algn="l" marL="604519" indent="-302260" lvl="1">
                        <a:lnSpc>
                          <a:spcPts val="3919"/>
                        </a:lnSpc>
                        <a:buFont typeface="Arial"/>
                        <a:buChar char="•"/>
                        <a:defRPr/>
                      </a:pPr>
                      <a:r>
                        <a:rPr lang="en-US" sz="2799">
                          <a:solidFill>
                            <a:srgbClr val="000000"/>
                          </a:solidFill>
                          <a:latin typeface="Cabin"/>
                          <a:ea typeface="Cabin"/>
                          <a:cs typeface="Cabin"/>
                          <a:sym typeface="Cabin"/>
                        </a:rPr>
                        <a:t>Kiểu đồ thị này cho phép bạn lưu trữ các thực thể và quan hệ giữa các thực thể. Các đối tượng này còn được gọi là các nút, trong đó có các thuộc tính.</a:t>
                      </a:r>
                      <a:endParaRPr lang="en-US" sz="1100"/>
                    </a:p>
                  </a:txBody>
                  <a:tcPr marL="190500" marR="190500" marT="190500" marB="19050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FFFFF"/>
                    </a:solidFill>
                  </a:tcPr>
                </a:tc>
                <a:tc>
                  <a:txBody>
                    <a:bodyPr anchor="t" rtlCol="false"/>
                    <a:lstStyle/>
                    <a:p>
                      <a:pPr algn="just" marL="604519" indent="-302260" lvl="1">
                        <a:lnSpc>
                          <a:spcPts val="3919"/>
                        </a:lnSpc>
                        <a:buFont typeface="Arial"/>
                        <a:buChar char="•"/>
                        <a:defRPr/>
                      </a:pPr>
                      <a:r>
                        <a:rPr lang="en-US" sz="2799">
                          <a:solidFill>
                            <a:srgbClr val="000000"/>
                          </a:solidFill>
                          <a:latin typeface="Cabin"/>
                          <a:ea typeface="Cabin"/>
                          <a:cs typeface="Cabin"/>
                          <a:sym typeface="Cabin"/>
                        </a:rPr>
                        <a:t>Tài liệu là nguyên lý chính của cơ sở dữ liệu kiểu dữ liệu. Dữ liệu lưu trữ và lấy ra là các tài liệu với định dạng XML, JSON, BSON,…</a:t>
                      </a:r>
                      <a:endParaRPr lang="en-US" sz="1100"/>
                    </a:p>
                  </a:txBody>
                  <a:tcPr marL="190500" marR="190500" marT="190500" marB="190500" anchor="ctr">
                    <a:lnL cmpd="sng" algn="ctr" cap="flat" w="1905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FFFFF"/>
                    </a:solidFill>
                  </a:tcPr>
                </a:tc>
              </a:tr>
            </a:tbl>
          </a:graphicData>
        </a:graphic>
      </p:graphicFrame>
      <p:sp>
        <p:nvSpPr>
          <p:cNvPr name="Freeform 4" id="4"/>
          <p:cNvSpPr/>
          <p:nvPr/>
        </p:nvSpPr>
        <p:spPr>
          <a:xfrm flipH="false" flipV="false" rot="0">
            <a:off x="2462188" y="872837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384196" y="-309867"/>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246490" y="323274"/>
            <a:ext cx="15795020" cy="1505702"/>
            <a:chOff x="0" y="0"/>
            <a:chExt cx="5762066" cy="549284"/>
          </a:xfrm>
        </p:grpSpPr>
        <p:sp>
          <p:nvSpPr>
            <p:cNvPr name="Freeform 7" id="7"/>
            <p:cNvSpPr/>
            <p:nvPr/>
          </p:nvSpPr>
          <p:spPr>
            <a:xfrm flipH="false" flipV="false" rot="0">
              <a:off x="0" y="0"/>
              <a:ext cx="5762066" cy="549284"/>
            </a:xfrm>
            <a:custGeom>
              <a:avLst/>
              <a:gdLst/>
              <a:ahLst/>
              <a:cxnLst/>
              <a:rect r="r" b="b" t="t" l="l"/>
              <a:pathLst>
                <a:path h="549284" w="5762066">
                  <a:moveTo>
                    <a:pt x="0" y="0"/>
                  </a:moveTo>
                  <a:lnTo>
                    <a:pt x="5762066" y="0"/>
                  </a:lnTo>
                  <a:lnTo>
                    <a:pt x="5762066" y="549284"/>
                  </a:lnTo>
                  <a:lnTo>
                    <a:pt x="0" y="549284"/>
                  </a:lnTo>
                  <a:close/>
                </a:path>
              </a:pathLst>
            </a:custGeom>
            <a:solidFill>
              <a:srgbClr val="FFFFFF"/>
            </a:solidFill>
          </p:spPr>
        </p:sp>
      </p:grpSp>
      <p:sp>
        <p:nvSpPr>
          <p:cNvPr name="TextBox 8" id="8"/>
          <p:cNvSpPr txBox="true"/>
          <p:nvPr/>
        </p:nvSpPr>
        <p:spPr>
          <a:xfrm rot="0">
            <a:off x="2197855" y="576062"/>
            <a:ext cx="13892290" cy="91440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Phân loại NoSQL database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3235449"/>
            <a:ext cx="15795020" cy="5362162"/>
            <a:chOff x="0" y="0"/>
            <a:chExt cx="5762066" cy="1956131"/>
          </a:xfrm>
        </p:grpSpPr>
        <p:sp>
          <p:nvSpPr>
            <p:cNvPr name="Freeform 4" id="4"/>
            <p:cNvSpPr/>
            <p:nvPr/>
          </p:nvSpPr>
          <p:spPr>
            <a:xfrm flipH="false" flipV="false" rot="0">
              <a:off x="0" y="0"/>
              <a:ext cx="5762066" cy="1956131"/>
            </a:xfrm>
            <a:custGeom>
              <a:avLst/>
              <a:gdLst/>
              <a:ahLst/>
              <a:cxnLst/>
              <a:rect r="r" b="b" t="t" l="l"/>
              <a:pathLst>
                <a:path h="1956131" w="5762066">
                  <a:moveTo>
                    <a:pt x="0" y="0"/>
                  </a:moveTo>
                  <a:lnTo>
                    <a:pt x="5762066" y="0"/>
                  </a:lnTo>
                  <a:lnTo>
                    <a:pt x="5762066" y="1956131"/>
                  </a:lnTo>
                  <a:lnTo>
                    <a:pt x="0" y="1956131"/>
                  </a:lnTo>
                  <a:close/>
                </a:path>
              </a:pathLst>
            </a:custGeom>
            <a:solidFill>
              <a:srgbClr val="FFFFFF"/>
            </a:solidFill>
          </p:spPr>
        </p:sp>
      </p:grpSp>
      <p:grpSp>
        <p:nvGrpSpPr>
          <p:cNvPr name="Group 5" id="5"/>
          <p:cNvGrpSpPr/>
          <p:nvPr/>
        </p:nvGrpSpPr>
        <p:grpSpPr>
          <a:xfrm rot="0">
            <a:off x="1219294" y="657204"/>
            <a:ext cx="15795020" cy="2358641"/>
            <a:chOff x="0" y="0"/>
            <a:chExt cx="5762066" cy="860439"/>
          </a:xfrm>
        </p:grpSpPr>
        <p:sp>
          <p:nvSpPr>
            <p:cNvPr name="Freeform 6" id="6"/>
            <p:cNvSpPr/>
            <p:nvPr/>
          </p:nvSpPr>
          <p:spPr>
            <a:xfrm flipH="false" flipV="false" rot="0">
              <a:off x="0" y="0"/>
              <a:ext cx="5762066" cy="860439"/>
            </a:xfrm>
            <a:custGeom>
              <a:avLst/>
              <a:gdLst/>
              <a:ahLst/>
              <a:cxnLst/>
              <a:rect r="r" b="b" t="t" l="l"/>
              <a:pathLst>
                <a:path h="860439" w="5762066">
                  <a:moveTo>
                    <a:pt x="0" y="0"/>
                  </a:moveTo>
                  <a:lnTo>
                    <a:pt x="5762066" y="0"/>
                  </a:lnTo>
                  <a:lnTo>
                    <a:pt x="5762066" y="860439"/>
                  </a:lnTo>
                  <a:lnTo>
                    <a:pt x="0" y="860439"/>
                  </a:lnTo>
                  <a:close/>
                </a:path>
              </a:pathLst>
            </a:custGeom>
            <a:solidFill>
              <a:srgbClr val="FFFFFF"/>
            </a:solidFill>
          </p:spPr>
        </p:sp>
      </p:grpSp>
      <p:sp>
        <p:nvSpPr>
          <p:cNvPr name="Freeform 7" id="7"/>
          <p:cNvSpPr/>
          <p:nvPr/>
        </p:nvSpPr>
        <p:spPr>
          <a:xfrm flipH="true" flipV="false" rot="0">
            <a:off x="15521124" y="7391582"/>
            <a:ext cx="5533751" cy="1961966"/>
          </a:xfrm>
          <a:custGeom>
            <a:avLst/>
            <a:gdLst/>
            <a:ahLst/>
            <a:cxnLst/>
            <a:rect r="r" b="b" t="t" l="l"/>
            <a:pathLst>
              <a:path h="1961966" w="5533751">
                <a:moveTo>
                  <a:pt x="5533752" y="0"/>
                </a:moveTo>
                <a:lnTo>
                  <a:pt x="0" y="0"/>
                </a:lnTo>
                <a:lnTo>
                  <a:pt x="0" y="1961966"/>
                </a:lnTo>
                <a:lnTo>
                  <a:pt x="5533752" y="1961966"/>
                </a:lnTo>
                <a:lnTo>
                  <a:pt x="55337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468540" y="7391582"/>
            <a:ext cx="5533751" cy="1961966"/>
          </a:xfrm>
          <a:custGeom>
            <a:avLst/>
            <a:gdLst/>
            <a:ahLst/>
            <a:cxnLst/>
            <a:rect r="r" b="b" t="t" l="l"/>
            <a:pathLst>
              <a:path h="1961966" w="5533751">
                <a:moveTo>
                  <a:pt x="0" y="0"/>
                </a:moveTo>
                <a:lnTo>
                  <a:pt x="5533752" y="0"/>
                </a:lnTo>
                <a:lnTo>
                  <a:pt x="5533752"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453591" y="4155144"/>
            <a:ext cx="15380819" cy="3494197"/>
          </a:xfrm>
          <a:prstGeom prst="rect">
            <a:avLst/>
          </a:prstGeom>
        </p:spPr>
        <p:txBody>
          <a:bodyPr anchor="t" rtlCol="false" tIns="0" lIns="0" bIns="0" rIns="0">
            <a:spAutoFit/>
          </a:bodyPr>
          <a:lstStyle/>
          <a:p>
            <a:pPr algn="ctr">
              <a:lnSpc>
                <a:spcPts val="4658"/>
              </a:lnSpc>
            </a:pPr>
            <a:r>
              <a:rPr lang="en-US" b="true" sz="3583">
                <a:solidFill>
                  <a:srgbClr val="000000"/>
                </a:solidFill>
                <a:latin typeface="Muli Bold"/>
                <a:ea typeface="Muli Bold"/>
                <a:cs typeface="Muli Bold"/>
                <a:sym typeface="Muli Bold"/>
              </a:rPr>
              <a:t>MongoDB là một chương trình cơ sở dữ liệu mã nguồn mở được thiết kế theo kiểu hướng đối tượng trong đó các bảng được cấu trúc một cách linh hoạt cho phép các dữ liệu lưu trên bảng không cần phải tuân theo một dạng cấu trúc nhất định nào. Chính do cấu trúc linh hoạt này nên MongoDB có thể được dùng để lưu trữ các dữ liệu có cấu trúc phức tạp và đa dạng và không cố định (hay còn gọi là Big Data).</a:t>
            </a:r>
          </a:p>
        </p:txBody>
      </p:sp>
      <p:sp>
        <p:nvSpPr>
          <p:cNvPr name="TextBox 10" id="10"/>
          <p:cNvSpPr txBox="true"/>
          <p:nvPr/>
        </p:nvSpPr>
        <p:spPr>
          <a:xfrm rot="0">
            <a:off x="2170659" y="1336462"/>
            <a:ext cx="13892290" cy="91440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Giới thiệu Mongo DB</a:t>
            </a:r>
          </a:p>
        </p:txBody>
      </p:sp>
      <p:sp>
        <p:nvSpPr>
          <p:cNvPr name="Freeform 11" id="11"/>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24354" r="-1468" b="-56033"/>
            </a:stretch>
          </a:blipFill>
        </p:spPr>
      </p:sp>
      <p:grpSp>
        <p:nvGrpSpPr>
          <p:cNvPr name="Group 3" id="3"/>
          <p:cNvGrpSpPr/>
          <p:nvPr/>
        </p:nvGrpSpPr>
        <p:grpSpPr>
          <a:xfrm rot="0">
            <a:off x="905495" y="2924154"/>
            <a:ext cx="16436355" cy="5768915"/>
            <a:chOff x="0" y="0"/>
            <a:chExt cx="5996027" cy="2104516"/>
          </a:xfrm>
        </p:grpSpPr>
        <p:sp>
          <p:nvSpPr>
            <p:cNvPr name="Freeform 4" id="4"/>
            <p:cNvSpPr/>
            <p:nvPr/>
          </p:nvSpPr>
          <p:spPr>
            <a:xfrm flipH="false" flipV="false" rot="0">
              <a:off x="0" y="0"/>
              <a:ext cx="5996027" cy="2104516"/>
            </a:xfrm>
            <a:custGeom>
              <a:avLst/>
              <a:gdLst/>
              <a:ahLst/>
              <a:cxnLst/>
              <a:rect r="r" b="b" t="t" l="l"/>
              <a:pathLst>
                <a:path h="2104516" w="5996027">
                  <a:moveTo>
                    <a:pt x="0" y="0"/>
                  </a:moveTo>
                  <a:lnTo>
                    <a:pt x="5996027" y="0"/>
                  </a:lnTo>
                  <a:lnTo>
                    <a:pt x="5996027" y="2104516"/>
                  </a:lnTo>
                  <a:lnTo>
                    <a:pt x="0" y="2104516"/>
                  </a:lnTo>
                  <a:close/>
                </a:path>
              </a:pathLst>
            </a:custGeom>
            <a:solidFill>
              <a:srgbClr val="FFFFFF"/>
            </a:solidFill>
          </p:spPr>
        </p:sp>
      </p:grpSp>
      <p:grpSp>
        <p:nvGrpSpPr>
          <p:cNvPr name="Group 5" id="5"/>
          <p:cNvGrpSpPr/>
          <p:nvPr/>
        </p:nvGrpSpPr>
        <p:grpSpPr>
          <a:xfrm rot="0">
            <a:off x="4437565" y="325853"/>
            <a:ext cx="9340630" cy="2245876"/>
            <a:chOff x="0" y="0"/>
            <a:chExt cx="12454174" cy="2994502"/>
          </a:xfrm>
        </p:grpSpPr>
        <p:grpSp>
          <p:nvGrpSpPr>
            <p:cNvPr name="Group 6" id="6"/>
            <p:cNvGrpSpPr/>
            <p:nvPr/>
          </p:nvGrpSpPr>
          <p:grpSpPr>
            <a:xfrm rot="0">
              <a:off x="0" y="0"/>
              <a:ext cx="12454174" cy="2994502"/>
              <a:chOff x="0" y="0"/>
              <a:chExt cx="3407487" cy="819302"/>
            </a:xfrm>
          </p:grpSpPr>
          <p:sp>
            <p:nvSpPr>
              <p:cNvPr name="Freeform 7" id="7"/>
              <p:cNvSpPr/>
              <p:nvPr/>
            </p:nvSpPr>
            <p:spPr>
              <a:xfrm flipH="false" flipV="false" rot="0">
                <a:off x="0" y="0"/>
                <a:ext cx="3407487" cy="819302"/>
              </a:xfrm>
              <a:custGeom>
                <a:avLst/>
                <a:gdLst/>
                <a:ahLst/>
                <a:cxnLst/>
                <a:rect r="r" b="b" t="t" l="l"/>
                <a:pathLst>
                  <a:path h="819302" w="3407487">
                    <a:moveTo>
                      <a:pt x="0" y="0"/>
                    </a:moveTo>
                    <a:lnTo>
                      <a:pt x="3407487" y="0"/>
                    </a:lnTo>
                    <a:lnTo>
                      <a:pt x="3407487" y="819302"/>
                    </a:lnTo>
                    <a:lnTo>
                      <a:pt x="0" y="819302"/>
                    </a:lnTo>
                    <a:close/>
                  </a:path>
                </a:pathLst>
              </a:custGeom>
              <a:solidFill>
                <a:srgbClr val="FFFFFF"/>
              </a:solidFill>
            </p:spPr>
          </p:sp>
        </p:grpSp>
        <p:sp>
          <p:nvSpPr>
            <p:cNvPr name="TextBox 8" id="8"/>
            <p:cNvSpPr txBox="true"/>
            <p:nvPr/>
          </p:nvSpPr>
          <p:spPr>
            <a:xfrm rot="0">
              <a:off x="0" y="241777"/>
              <a:ext cx="12267093" cy="2752725"/>
            </a:xfrm>
            <a:prstGeom prst="rect">
              <a:avLst/>
            </a:prstGeom>
          </p:spPr>
          <p:txBody>
            <a:bodyPr anchor="t" rtlCol="false" tIns="0" lIns="0" bIns="0" rIns="0">
              <a:spAutoFit/>
            </a:bodyPr>
            <a:lstStyle/>
            <a:p>
              <a:pPr algn="ctr">
                <a:lnSpc>
                  <a:spcPts val="8100"/>
                </a:lnSpc>
              </a:pPr>
              <a:r>
                <a:rPr lang="en-US" b="true" sz="6750">
                  <a:solidFill>
                    <a:srgbClr val="003EA8"/>
                  </a:solidFill>
                  <a:latin typeface="Muli Bold"/>
                  <a:ea typeface="Muli Bold"/>
                  <a:cs typeface="Muli Bold"/>
                  <a:sym typeface="Muli Bold"/>
                </a:rPr>
                <a:t>Lợi thế của Mongo DB so với RSDBMS</a:t>
              </a:r>
            </a:p>
          </p:txBody>
        </p:sp>
      </p:grpSp>
      <p:sp>
        <p:nvSpPr>
          <p:cNvPr name="Freeform 9" id="9"/>
          <p:cNvSpPr/>
          <p:nvPr/>
        </p:nvSpPr>
        <p:spPr>
          <a:xfrm flipH="true" flipV="false" rot="0">
            <a:off x="15484919" y="8123782"/>
            <a:ext cx="4585506" cy="1625770"/>
          </a:xfrm>
          <a:custGeom>
            <a:avLst/>
            <a:gdLst/>
            <a:ahLst/>
            <a:cxnLst/>
            <a:rect r="r" b="b" t="t" l="l"/>
            <a:pathLst>
              <a:path h="1625770" w="4585506">
                <a:moveTo>
                  <a:pt x="4585506" y="0"/>
                </a:moveTo>
                <a:lnTo>
                  <a:pt x="0" y="0"/>
                </a:lnTo>
                <a:lnTo>
                  <a:pt x="0" y="1625770"/>
                </a:lnTo>
                <a:lnTo>
                  <a:pt x="4585506" y="1625770"/>
                </a:lnTo>
                <a:lnTo>
                  <a:pt x="458550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82425" y="8123782"/>
            <a:ext cx="4585506" cy="1625770"/>
          </a:xfrm>
          <a:custGeom>
            <a:avLst/>
            <a:gdLst/>
            <a:ahLst/>
            <a:cxnLst/>
            <a:rect r="r" b="b" t="t" l="l"/>
            <a:pathLst>
              <a:path h="1625770" w="4585506">
                <a:moveTo>
                  <a:pt x="0" y="0"/>
                </a:moveTo>
                <a:lnTo>
                  <a:pt x="4585506" y="0"/>
                </a:lnTo>
                <a:lnTo>
                  <a:pt x="4585506" y="1625770"/>
                </a:lnTo>
                <a:lnTo>
                  <a:pt x="0" y="1625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641794">
            <a:off x="8923192" y="-178822"/>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2" id="12"/>
          <p:cNvGraphicFramePr>
            <a:graphicFrameLocks noGrp="true"/>
          </p:cNvGraphicFramePr>
          <p:nvPr/>
        </p:nvGraphicFramePr>
        <p:xfrm>
          <a:off x="905495" y="3157507"/>
          <a:ext cx="16439375" cy="6115585"/>
        </p:xfrm>
        <a:graphic>
          <a:graphicData uri="http://schemas.openxmlformats.org/drawingml/2006/table">
            <a:tbl>
              <a:tblPr/>
              <a:tblGrid>
                <a:gridCol w="8252482"/>
                <a:gridCol w="8186893"/>
              </a:tblGrid>
              <a:tr h="1535465">
                <a:tc>
                  <a:txBody>
                    <a:bodyPr anchor="t" rtlCol="false"/>
                    <a:lstStyle/>
                    <a:p>
                      <a:pPr algn="ctr">
                        <a:lnSpc>
                          <a:spcPts val="4199"/>
                        </a:lnSpc>
                        <a:defRPr/>
                      </a:pPr>
                      <a:r>
                        <a:rPr lang="en-US" sz="2999">
                          <a:solidFill>
                            <a:srgbClr val="000000"/>
                          </a:solidFill>
                          <a:latin typeface="Cabin"/>
                          <a:ea typeface="Cabin"/>
                          <a:cs typeface="Cabin"/>
                          <a:sym typeface="Cabin"/>
                        </a:rPr>
                        <a:t>Ít Schema hơn</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a:solidFill>
                            <a:srgbClr val="000000"/>
                          </a:solidFill>
                          <a:latin typeface="Cabin"/>
                          <a:ea typeface="Cabin"/>
                          <a:cs typeface="Cabin"/>
                          <a:sym typeface="Cabin"/>
                        </a:rPr>
                        <a:t>Khả năng truy vấn sâu hơn.</a:t>
                      </a:r>
                      <a:endParaRPr lang="en-US" sz="1100"/>
                    </a:p>
                  </a:txBody>
                  <a:tcPr marL="190500" marR="190500" marT="190500" marB="190500" anchor="ctr">
                    <a:lnL cmpd="sng" algn="ctr" cap="flat" w="19050">
                      <a:solidFill>
                        <a:srgbClr val="CCCCCC"/>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r>
              <a:tr h="1851103">
                <a:tc>
                  <a:txBody>
                    <a:bodyPr anchor="t" rtlCol="false"/>
                    <a:lstStyle/>
                    <a:p>
                      <a:pPr algn="ctr" marL="647700" indent="-323850" lvl="1">
                        <a:lnSpc>
                          <a:spcPts val="4200"/>
                        </a:lnSpc>
                        <a:buFont typeface="Arial"/>
                        <a:buChar char="•"/>
                        <a:defRPr/>
                      </a:pPr>
                      <a:r>
                        <a:rPr lang="en-US" sz="3000">
                          <a:solidFill>
                            <a:srgbClr val="000000"/>
                          </a:solidFill>
                          <a:latin typeface="Cabin"/>
                          <a:ea typeface="Cabin"/>
                          <a:cs typeface="Cabin"/>
                          <a:sym typeface="Cabin"/>
                        </a:rPr>
                        <a:t>Cấu trúc của một đối tượng là rõ ràng.</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c>
                  <a:txBody>
                    <a:bodyPr anchor="t" rtlCol="false"/>
                    <a:lstStyle/>
                    <a:p>
                      <a:pPr algn="ctr" marL="647700" indent="-323850" lvl="1">
                        <a:lnSpc>
                          <a:spcPts val="4200"/>
                        </a:lnSpc>
                        <a:buFont typeface="Arial"/>
                        <a:buChar char="•"/>
                        <a:defRPr/>
                      </a:pPr>
                      <a:r>
                        <a:rPr lang="en-US" sz="3000">
                          <a:solidFill>
                            <a:srgbClr val="000000"/>
                          </a:solidFill>
                          <a:latin typeface="Cabin"/>
                          <a:ea typeface="Cabin"/>
                          <a:cs typeface="Cabin"/>
                          <a:sym typeface="Cabin"/>
                        </a:rPr>
                        <a:t>MongoDB dễ dàng để mở rộng.</a:t>
                      </a:r>
                      <a:endParaRPr lang="en-US" sz="1100"/>
                    </a:p>
                  </a:txBody>
                  <a:tcPr marL="190500" marR="190500" marT="190500" marB="190500" anchor="ctr">
                    <a:lnL cmpd="sng" algn="ctr" cap="flat" w="19050">
                      <a:solidFill>
                        <a:srgbClr val="CCCCCC"/>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r>
              <a:tr h="2729017">
                <a:tc>
                  <a:txBody>
                    <a:bodyPr anchor="t" rtlCol="false"/>
                    <a:lstStyle/>
                    <a:p>
                      <a:pPr algn="ctr" marL="647700" indent="-323850" lvl="1">
                        <a:lnSpc>
                          <a:spcPts val="4200"/>
                        </a:lnSpc>
                        <a:buFont typeface="Arial"/>
                        <a:buChar char="•"/>
                        <a:defRPr/>
                      </a:pPr>
                      <a:r>
                        <a:rPr lang="en-US" sz="3000">
                          <a:solidFill>
                            <a:srgbClr val="000000"/>
                          </a:solidFill>
                          <a:latin typeface="Cabin"/>
                          <a:ea typeface="Cabin"/>
                          <a:cs typeface="Cabin"/>
                          <a:sym typeface="Cabin"/>
                        </a:rPr>
                        <a:t>Không có các Join phức tạp.</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FFFFFF"/>
                    </a:solidFill>
                  </a:tcPr>
                </a:tc>
                <a:tc>
                  <a:txBody>
                    <a:bodyPr anchor="t" rtlCol="false"/>
                    <a:lstStyle/>
                    <a:p>
                      <a:pPr algn="ctr" marL="647700" indent="-323850" lvl="1">
                        <a:lnSpc>
                          <a:spcPts val="4200"/>
                        </a:lnSpc>
                        <a:buFont typeface="Arial"/>
                        <a:buChar char="•"/>
                        <a:defRPr/>
                      </a:pPr>
                      <a:r>
                        <a:rPr lang="en-US" sz="3000">
                          <a:solidFill>
                            <a:srgbClr val="000000"/>
                          </a:solidFill>
                          <a:latin typeface="Cabin"/>
                          <a:ea typeface="Cabin"/>
                          <a:cs typeface="Cabin"/>
                          <a:sym typeface="Cabin"/>
                        </a:rPr>
                        <a:t>Việc chuyển đổi/ánh xạ của các đối tượng ứng dụng đến các đối tượng cơ sở dữ liệu là không cần thiết.</a:t>
                      </a:r>
                      <a:endParaRPr lang="en-US" sz="1100"/>
                    </a:p>
                    <a:p>
                      <a:pPr algn="ctr">
                        <a:lnSpc>
                          <a:spcPts val="4200"/>
                        </a:lnSpc>
                      </a:pPr>
                    </a:p>
                  </a:txBody>
                  <a:tcPr marL="190500" marR="190500" marT="190500" marB="190500" anchor="ctr">
                    <a:lnL cmpd="sng" algn="ctr" cap="flat" w="19050">
                      <a:solidFill>
                        <a:srgbClr val="CCCCCC"/>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3235449"/>
            <a:ext cx="15795020" cy="5362162"/>
            <a:chOff x="0" y="0"/>
            <a:chExt cx="5762066" cy="1956131"/>
          </a:xfrm>
        </p:grpSpPr>
        <p:sp>
          <p:nvSpPr>
            <p:cNvPr name="Freeform 4" id="4"/>
            <p:cNvSpPr/>
            <p:nvPr/>
          </p:nvSpPr>
          <p:spPr>
            <a:xfrm flipH="false" flipV="false" rot="0">
              <a:off x="0" y="0"/>
              <a:ext cx="5762066" cy="1956131"/>
            </a:xfrm>
            <a:custGeom>
              <a:avLst/>
              <a:gdLst/>
              <a:ahLst/>
              <a:cxnLst/>
              <a:rect r="r" b="b" t="t" l="l"/>
              <a:pathLst>
                <a:path h="1956131" w="5762066">
                  <a:moveTo>
                    <a:pt x="0" y="0"/>
                  </a:moveTo>
                  <a:lnTo>
                    <a:pt x="5762066" y="0"/>
                  </a:lnTo>
                  <a:lnTo>
                    <a:pt x="5762066" y="1956131"/>
                  </a:lnTo>
                  <a:lnTo>
                    <a:pt x="0" y="1956131"/>
                  </a:lnTo>
                  <a:close/>
                </a:path>
              </a:pathLst>
            </a:custGeom>
            <a:solidFill>
              <a:srgbClr val="FFFFFF"/>
            </a:solidFill>
          </p:spPr>
        </p:sp>
      </p:grpSp>
      <p:grpSp>
        <p:nvGrpSpPr>
          <p:cNvPr name="Group 5" id="5"/>
          <p:cNvGrpSpPr/>
          <p:nvPr/>
        </p:nvGrpSpPr>
        <p:grpSpPr>
          <a:xfrm rot="0">
            <a:off x="3922462" y="657204"/>
            <a:ext cx="10438741" cy="2358641"/>
            <a:chOff x="0" y="0"/>
            <a:chExt cx="3808081" cy="860439"/>
          </a:xfrm>
        </p:grpSpPr>
        <p:sp>
          <p:nvSpPr>
            <p:cNvPr name="Freeform 6" id="6"/>
            <p:cNvSpPr/>
            <p:nvPr/>
          </p:nvSpPr>
          <p:spPr>
            <a:xfrm flipH="false" flipV="false" rot="0">
              <a:off x="0" y="0"/>
              <a:ext cx="3808081" cy="860439"/>
            </a:xfrm>
            <a:custGeom>
              <a:avLst/>
              <a:gdLst/>
              <a:ahLst/>
              <a:cxnLst/>
              <a:rect r="r" b="b" t="t" l="l"/>
              <a:pathLst>
                <a:path h="860439" w="3808081">
                  <a:moveTo>
                    <a:pt x="0" y="0"/>
                  </a:moveTo>
                  <a:lnTo>
                    <a:pt x="3808081" y="0"/>
                  </a:lnTo>
                  <a:lnTo>
                    <a:pt x="3808081" y="860439"/>
                  </a:lnTo>
                  <a:lnTo>
                    <a:pt x="0" y="860439"/>
                  </a:lnTo>
                  <a:close/>
                </a:path>
              </a:pathLst>
            </a:custGeom>
            <a:solidFill>
              <a:srgbClr val="FFFFFF"/>
            </a:solidFill>
          </p:spPr>
        </p:sp>
      </p:grpSp>
      <p:sp>
        <p:nvSpPr>
          <p:cNvPr name="Freeform 7" id="7"/>
          <p:cNvSpPr/>
          <p:nvPr/>
        </p:nvSpPr>
        <p:spPr>
          <a:xfrm flipH="true" flipV="false" rot="0">
            <a:off x="15521124" y="7391582"/>
            <a:ext cx="5533751" cy="1961966"/>
          </a:xfrm>
          <a:custGeom>
            <a:avLst/>
            <a:gdLst/>
            <a:ahLst/>
            <a:cxnLst/>
            <a:rect r="r" b="b" t="t" l="l"/>
            <a:pathLst>
              <a:path h="1961966" w="5533751">
                <a:moveTo>
                  <a:pt x="5533752" y="0"/>
                </a:moveTo>
                <a:lnTo>
                  <a:pt x="0" y="0"/>
                </a:lnTo>
                <a:lnTo>
                  <a:pt x="0" y="1961966"/>
                </a:lnTo>
                <a:lnTo>
                  <a:pt x="5533752" y="1961966"/>
                </a:lnTo>
                <a:lnTo>
                  <a:pt x="55337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468540" y="7391582"/>
            <a:ext cx="5533751" cy="1961966"/>
          </a:xfrm>
          <a:custGeom>
            <a:avLst/>
            <a:gdLst/>
            <a:ahLst/>
            <a:cxnLst/>
            <a:rect r="r" b="b" t="t" l="l"/>
            <a:pathLst>
              <a:path h="1961966" w="5533751">
                <a:moveTo>
                  <a:pt x="0" y="0"/>
                </a:moveTo>
                <a:lnTo>
                  <a:pt x="5533752" y="0"/>
                </a:lnTo>
                <a:lnTo>
                  <a:pt x="5533752"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606298" y="3338430"/>
            <a:ext cx="15021011" cy="5127625"/>
          </a:xfrm>
          <a:prstGeom prst="rect">
            <a:avLst/>
          </a:prstGeom>
        </p:spPr>
        <p:txBody>
          <a:bodyPr anchor="t" rtlCol="false" tIns="0" lIns="0" bIns="0" rIns="0">
            <a:spAutoFit/>
          </a:bodyPr>
          <a:lstStyle/>
          <a:p>
            <a:pPr algn="ctr">
              <a:lnSpc>
                <a:spcPts val="4550"/>
              </a:lnSpc>
            </a:pPr>
          </a:p>
          <a:p>
            <a:pPr algn="ctr">
              <a:lnSpc>
                <a:spcPts val="4550"/>
              </a:lnSpc>
            </a:pPr>
            <a:r>
              <a:rPr lang="en-US" sz="3500" b="true">
                <a:solidFill>
                  <a:srgbClr val="000000"/>
                </a:solidFill>
                <a:latin typeface="Muli Bold"/>
                <a:ea typeface="Muli Bold"/>
                <a:cs typeface="Muli Bold"/>
                <a:sym typeface="Muli Bold"/>
              </a:rPr>
              <a:t>Nghiệp vụ thi Reading dạng Multiple Choice tập trung vào đánh giá khả năng đọc hiểu thông qua các câu hỏi trắc nghiệm. Mỗi bài thi bao gồm nhiều đoạn văn, mỗi đoạn đi kèm 3-5 câu hỏi với 4-5 đáp án, trong đó chỉ có một đáp án đúng. Người dùng thực hiện bài thi trong thời gian giới hạn, hệ thống tự động chấm điểm và cung cấp kết quả ngay sau khi nộp, bao gồm số câu đúng/sai và phản hồi chi tiết để cải thiện kỹ năng đọc hiểu.</a:t>
            </a:r>
          </a:p>
          <a:p>
            <a:pPr algn="ctr">
              <a:lnSpc>
                <a:spcPts val="4550"/>
              </a:lnSpc>
            </a:pPr>
          </a:p>
        </p:txBody>
      </p:sp>
      <p:sp>
        <p:nvSpPr>
          <p:cNvPr name="TextBox 10" id="10"/>
          <p:cNvSpPr txBox="true"/>
          <p:nvPr/>
        </p:nvSpPr>
        <p:spPr>
          <a:xfrm rot="0">
            <a:off x="3699616" y="869737"/>
            <a:ext cx="10888769" cy="184785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Nghiệp vụ thi Reading dạng Multiple choice</a:t>
            </a:r>
          </a:p>
        </p:txBody>
      </p:sp>
      <p:sp>
        <p:nvSpPr>
          <p:cNvPr name="Freeform 11" id="11"/>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834088" y="399269"/>
            <a:ext cx="16425212" cy="1919447"/>
            <a:chOff x="0" y="0"/>
            <a:chExt cx="5991962" cy="700220"/>
          </a:xfrm>
        </p:grpSpPr>
        <p:sp>
          <p:nvSpPr>
            <p:cNvPr name="Freeform 4" id="4"/>
            <p:cNvSpPr/>
            <p:nvPr/>
          </p:nvSpPr>
          <p:spPr>
            <a:xfrm flipH="false" flipV="false" rot="0">
              <a:off x="0" y="0"/>
              <a:ext cx="5991962" cy="700219"/>
            </a:xfrm>
            <a:custGeom>
              <a:avLst/>
              <a:gdLst/>
              <a:ahLst/>
              <a:cxnLst/>
              <a:rect r="r" b="b" t="t" l="l"/>
              <a:pathLst>
                <a:path h="700219" w="5991962">
                  <a:moveTo>
                    <a:pt x="0" y="0"/>
                  </a:moveTo>
                  <a:lnTo>
                    <a:pt x="5991962" y="0"/>
                  </a:lnTo>
                  <a:lnTo>
                    <a:pt x="5991962" y="700219"/>
                  </a:lnTo>
                  <a:lnTo>
                    <a:pt x="0" y="700219"/>
                  </a:lnTo>
                  <a:close/>
                </a:path>
              </a:pathLst>
            </a:custGeom>
            <a:solidFill>
              <a:srgbClr val="FFFFFF"/>
            </a:solidFill>
          </p:spPr>
        </p:sp>
      </p:grpSp>
      <p:sp>
        <p:nvSpPr>
          <p:cNvPr name="Freeform 5" id="5"/>
          <p:cNvSpPr/>
          <p:nvPr/>
        </p:nvSpPr>
        <p:spPr>
          <a:xfrm flipH="false" flipV="false" rot="0">
            <a:off x="-517834" y="389330"/>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826857" y="8505307"/>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aphicFrame>
        <p:nvGraphicFramePr>
          <p:cNvPr name="Table 7" id="7"/>
          <p:cNvGraphicFramePr>
            <a:graphicFrameLocks noGrp="true"/>
          </p:cNvGraphicFramePr>
          <p:nvPr/>
        </p:nvGraphicFramePr>
        <p:xfrm>
          <a:off x="917575" y="2318716"/>
          <a:ext cx="16452850" cy="7718876"/>
        </p:xfrm>
        <a:graphic>
          <a:graphicData uri="http://schemas.openxmlformats.org/drawingml/2006/table">
            <a:tbl>
              <a:tblPr/>
              <a:tblGrid>
                <a:gridCol w="5625188"/>
                <a:gridCol w="5650060"/>
                <a:gridCol w="5177602"/>
              </a:tblGrid>
              <a:tr h="2284971">
                <a:tc>
                  <a:txBody>
                    <a:bodyPr anchor="t" rtlCol="false"/>
                    <a:lstStyle/>
                    <a:p>
                      <a:pPr algn="ctr">
                        <a:lnSpc>
                          <a:spcPts val="4200"/>
                        </a:lnSpc>
                        <a:defRPr/>
                      </a:pPr>
                      <a:r>
                        <a:rPr lang="en-US" sz="3000" b="true">
                          <a:solidFill>
                            <a:srgbClr val="003EA8"/>
                          </a:solidFill>
                          <a:latin typeface="Muli Ultra-Bold"/>
                          <a:ea typeface="Muli Ultra-Bold"/>
                          <a:cs typeface="Muli Ultra-Bold"/>
                          <a:sym typeface="Muli Ultra-Bold"/>
                        </a:rPr>
                        <a:t>                Frontend</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b="true">
                          <a:solidFill>
                            <a:srgbClr val="003EA8"/>
                          </a:solidFill>
                          <a:latin typeface="Muli Bold"/>
                          <a:ea typeface="Muli Bold"/>
                          <a:cs typeface="Muli Bold"/>
                          <a:sym typeface="Muli Bold"/>
                        </a:rPr>
                        <a:t>                   Backend</a:t>
                      </a:r>
                      <a:endParaRPr lang="en-US" sz="1100"/>
                    </a:p>
                  </a:txBody>
                  <a:tcPr marL="190500" marR="190500" marT="190500" marB="19050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c>
                  <a:txBody>
                    <a:bodyPr anchor="t" rtlCol="false"/>
                    <a:lstStyle/>
                    <a:p>
                      <a:pPr algn="ctr">
                        <a:lnSpc>
                          <a:spcPts val="4200"/>
                        </a:lnSpc>
                        <a:defRPr/>
                      </a:pPr>
                      <a:r>
                        <a:rPr lang="en-US" sz="3000" b="true">
                          <a:solidFill>
                            <a:srgbClr val="003EA8"/>
                          </a:solidFill>
                          <a:latin typeface="Muli Bold"/>
                          <a:ea typeface="Muli Bold"/>
                          <a:cs typeface="Muli Bold"/>
                          <a:sym typeface="Muli Bold"/>
                        </a:rPr>
                        <a:t>                  MongoDB</a:t>
                      </a:r>
                      <a:endParaRPr lang="en-US" sz="1100"/>
                    </a:p>
                  </a:txBody>
                  <a:tcPr marL="190500" marR="190500" marT="190500" marB="19050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r>
              <a:tr h="5433905">
                <a:tc>
                  <a:txBody>
                    <a:bodyPr anchor="t" rtlCol="false"/>
                    <a:lstStyle/>
                    <a:p>
                      <a:pPr algn="l" marL="604516" indent="-302258" lvl="1">
                        <a:lnSpc>
                          <a:spcPts val="3919"/>
                        </a:lnSpc>
                        <a:buFont typeface="Arial"/>
                        <a:buChar char="•"/>
                        <a:defRPr/>
                      </a:pPr>
                      <a:r>
                        <a:rPr lang="en-US" sz="2799">
                          <a:solidFill>
                            <a:srgbClr val="000000"/>
                          </a:solidFill>
                          <a:latin typeface="Cabin"/>
                          <a:ea typeface="Cabin"/>
                          <a:cs typeface="Cabin"/>
                          <a:sym typeface="Cabin"/>
                        </a:rPr>
                        <a:t>Xây dựng bằng React.js, hiển thị giao diện bài thi, kết quả, và tương tác API.</a:t>
                      </a:r>
                      <a:endParaRPr lang="en-US" sz="1100"/>
                    </a:p>
                    <a:p>
                      <a:pPr algn="l" marL="604516" indent="-302258" lvl="1">
                        <a:lnSpc>
                          <a:spcPts val="3919"/>
                        </a:lnSpc>
                        <a:buFont typeface="Arial"/>
                        <a:buChar char="•"/>
                      </a:pPr>
                      <a:r>
                        <a:rPr lang="en-US" sz="2799">
                          <a:solidFill>
                            <a:srgbClr val="000000"/>
                          </a:solidFill>
                          <a:latin typeface="Cabin"/>
                          <a:ea typeface="Cabin"/>
                          <a:cs typeface="Cabin"/>
                          <a:sym typeface="Cabin"/>
                        </a:rPr>
                        <a:t>Cung cấp trải nghiệm mượt mà cho người dùng với thư viện UI hiện đại.</a:t>
                      </a:r>
                    </a:p>
                  </a:txBody>
                  <a:tcPr marL="190500" marR="190500" marT="190500" marB="190500" anchor="ctr">
                    <a:lnL cmpd="sng" algn="ctr" cap="flat" w="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FFFFF"/>
                    </a:solidFill>
                  </a:tcPr>
                </a:tc>
                <a:tc>
                  <a:txBody>
                    <a:bodyPr anchor="t" rtlCol="false"/>
                    <a:lstStyle/>
                    <a:p>
                      <a:pPr algn="l" marL="604519" indent="-302260" lvl="1">
                        <a:lnSpc>
                          <a:spcPts val="3919"/>
                        </a:lnSpc>
                        <a:buFont typeface="Arial"/>
                        <a:buChar char="•"/>
                        <a:defRPr/>
                      </a:pPr>
                      <a:r>
                        <a:rPr lang="en-US" sz="2799">
                          <a:solidFill>
                            <a:srgbClr val="000000"/>
                          </a:solidFill>
                          <a:latin typeface="Cabin"/>
                          <a:ea typeface="Cabin"/>
                          <a:cs typeface="Cabin"/>
                          <a:sym typeface="Cabin"/>
                        </a:rPr>
                        <a:t>Dùng Node.js với Express.js, xử lý logic nghiệp vụ như lấy câu hỏi, chấm điểm, và xác thực người dùng (JWT).</a:t>
                      </a:r>
                      <a:endParaRPr lang="en-US" sz="1100"/>
                    </a:p>
                    <a:p>
                      <a:pPr algn="l" marL="604519" indent="-302260" lvl="1">
                        <a:lnSpc>
                          <a:spcPts val="3919"/>
                        </a:lnSpc>
                        <a:buFont typeface="Arial"/>
                        <a:buChar char="•"/>
                      </a:pPr>
                      <a:r>
                        <a:rPr lang="en-US" sz="2799">
                          <a:solidFill>
                            <a:srgbClr val="000000"/>
                          </a:solidFill>
                          <a:latin typeface="Cabin"/>
                          <a:ea typeface="Cabin"/>
                          <a:cs typeface="Cabin"/>
                          <a:sym typeface="Cabin"/>
                        </a:rPr>
                        <a:t>Kết nối MongoDB qua Mongoose, cung cấp API REST cho frontend.</a:t>
                      </a:r>
                    </a:p>
                  </a:txBody>
                  <a:tcPr marL="190500" marR="190500" marT="190500" marB="19050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FFFFF"/>
                    </a:solidFill>
                  </a:tcPr>
                </a:tc>
                <a:tc>
                  <a:txBody>
                    <a:bodyPr anchor="t" rtlCol="false"/>
                    <a:lstStyle/>
                    <a:p>
                      <a:pPr algn="l" marL="604519" indent="-302260" lvl="1">
                        <a:lnSpc>
                          <a:spcPts val="3919"/>
                        </a:lnSpc>
                        <a:buFont typeface="Arial"/>
                        <a:buChar char="•"/>
                        <a:defRPr/>
                      </a:pPr>
                      <a:r>
                        <a:rPr lang="en-US" sz="2799">
                          <a:solidFill>
                            <a:srgbClr val="000000"/>
                          </a:solidFill>
                          <a:latin typeface="Cabin"/>
                          <a:ea typeface="Cabin"/>
                          <a:cs typeface="Cabin"/>
                          <a:sym typeface="Cabin"/>
                        </a:rPr>
                        <a:t>Lưu trữ Users, Questions và Results.</a:t>
                      </a:r>
                      <a:endParaRPr lang="en-US" sz="1100"/>
                    </a:p>
                    <a:p>
                      <a:pPr algn="l" marL="604519" indent="-302260" lvl="1">
                        <a:lnSpc>
                          <a:spcPts val="3919"/>
                        </a:lnSpc>
                        <a:buFont typeface="Arial"/>
                        <a:buChar char="•"/>
                      </a:pPr>
                      <a:r>
                        <a:rPr lang="en-US" sz="2799">
                          <a:solidFill>
                            <a:srgbClr val="000000"/>
                          </a:solidFill>
                          <a:latin typeface="Cabin"/>
                          <a:ea typeface="Cabin"/>
                          <a:cs typeface="Cabin"/>
                          <a:sym typeface="Cabin"/>
                        </a:rPr>
                        <a:t>Quản lý câu hỏi đa dạng, kết quả thi, và phân tích hiệu suất.</a:t>
                      </a:r>
                    </a:p>
                  </a:txBody>
                  <a:tcPr marL="190500" marR="190500" marT="190500" marB="190500" anchor="ctr">
                    <a:lnL cmpd="sng" algn="ctr" cap="flat" w="19050">
                      <a:solidFill>
                        <a:srgbClr val="CCCCCC"/>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FFFFF"/>
                    </a:solidFill>
                  </a:tcPr>
                </a:tc>
              </a:tr>
            </a:tbl>
          </a:graphicData>
        </a:graphic>
      </p:graphicFrame>
      <p:sp>
        <p:nvSpPr>
          <p:cNvPr name="Freeform 8" id="8"/>
          <p:cNvSpPr/>
          <p:nvPr/>
        </p:nvSpPr>
        <p:spPr>
          <a:xfrm flipH="false" flipV="false" rot="0">
            <a:off x="1919397" y="2640215"/>
            <a:ext cx="1489948" cy="1489948"/>
          </a:xfrm>
          <a:custGeom>
            <a:avLst/>
            <a:gdLst/>
            <a:ahLst/>
            <a:cxnLst/>
            <a:rect r="r" b="b" t="t" l="l"/>
            <a:pathLst>
              <a:path h="1489948" w="1489948">
                <a:moveTo>
                  <a:pt x="0" y="0"/>
                </a:moveTo>
                <a:lnTo>
                  <a:pt x="1489948" y="0"/>
                </a:lnTo>
                <a:lnTo>
                  <a:pt x="1489948" y="1489948"/>
                </a:lnTo>
                <a:lnTo>
                  <a:pt x="0" y="1489948"/>
                </a:lnTo>
                <a:lnTo>
                  <a:pt x="0" y="0"/>
                </a:lnTo>
                <a:close/>
              </a:path>
            </a:pathLst>
          </a:custGeom>
          <a:blipFill>
            <a:blip r:embed="rId5"/>
            <a:stretch>
              <a:fillRect l="0" t="0" r="0" b="0"/>
            </a:stretch>
          </a:blipFill>
        </p:spPr>
      </p:sp>
      <p:sp>
        <p:nvSpPr>
          <p:cNvPr name="Freeform 9" id="9"/>
          <p:cNvSpPr/>
          <p:nvPr/>
        </p:nvSpPr>
        <p:spPr>
          <a:xfrm flipH="false" flipV="false" rot="0">
            <a:off x="7731700" y="2819829"/>
            <a:ext cx="1130720" cy="1130720"/>
          </a:xfrm>
          <a:custGeom>
            <a:avLst/>
            <a:gdLst/>
            <a:ahLst/>
            <a:cxnLst/>
            <a:rect r="r" b="b" t="t" l="l"/>
            <a:pathLst>
              <a:path h="1130720" w="1130720">
                <a:moveTo>
                  <a:pt x="0" y="0"/>
                </a:moveTo>
                <a:lnTo>
                  <a:pt x="1130720" y="0"/>
                </a:lnTo>
                <a:lnTo>
                  <a:pt x="1130720" y="1130720"/>
                </a:lnTo>
                <a:lnTo>
                  <a:pt x="0" y="1130720"/>
                </a:lnTo>
                <a:lnTo>
                  <a:pt x="0" y="0"/>
                </a:lnTo>
                <a:close/>
              </a:path>
            </a:pathLst>
          </a:custGeom>
          <a:blipFill>
            <a:blip r:embed="rId6"/>
            <a:stretch>
              <a:fillRect l="0" t="0" r="0" b="0"/>
            </a:stretch>
          </a:blipFill>
        </p:spPr>
      </p:sp>
      <p:sp>
        <p:nvSpPr>
          <p:cNvPr name="Freeform 10" id="10"/>
          <p:cNvSpPr/>
          <p:nvPr/>
        </p:nvSpPr>
        <p:spPr>
          <a:xfrm flipH="false" flipV="false" rot="0">
            <a:off x="13186770" y="2947682"/>
            <a:ext cx="960246" cy="1002867"/>
          </a:xfrm>
          <a:custGeom>
            <a:avLst/>
            <a:gdLst/>
            <a:ahLst/>
            <a:cxnLst/>
            <a:rect r="r" b="b" t="t" l="l"/>
            <a:pathLst>
              <a:path h="1002867" w="960246">
                <a:moveTo>
                  <a:pt x="0" y="0"/>
                </a:moveTo>
                <a:lnTo>
                  <a:pt x="960246" y="0"/>
                </a:lnTo>
                <a:lnTo>
                  <a:pt x="960246" y="1002867"/>
                </a:lnTo>
                <a:lnTo>
                  <a:pt x="0" y="1002867"/>
                </a:lnTo>
                <a:lnTo>
                  <a:pt x="0" y="0"/>
                </a:lnTo>
                <a:close/>
              </a:path>
            </a:pathLst>
          </a:custGeom>
          <a:blipFill>
            <a:blip r:embed="rId7"/>
            <a:stretch>
              <a:fillRect l="0" t="0" r="0" b="0"/>
            </a:stretch>
          </a:blipFill>
        </p:spPr>
      </p:sp>
      <p:sp>
        <p:nvSpPr>
          <p:cNvPr name="TextBox 11" id="11"/>
          <p:cNvSpPr txBox="true"/>
          <p:nvPr/>
        </p:nvSpPr>
        <p:spPr>
          <a:xfrm rot="0">
            <a:off x="3946373" y="673192"/>
            <a:ext cx="10200643" cy="13716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Kiến trúc dự án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DAGbzqq93kQ</dc:identifier>
  <dcterms:modified xsi:type="dcterms:W3CDTF">2011-08-01T06:04:30Z</dcterms:modified>
  <cp:revision>1</cp:revision>
  <dc:title>Xanh hải quân Trắng Đen Vẽ nguệch ngoạc Kế hoạch Kinh doanh Bản thuyết trình Kinh doanh</dc:title>
</cp:coreProperties>
</file>