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4"/>
    <p:sldId id="257" r:id="rId25"/>
    <p:sldId id="258" r:id="rId26"/>
    <p:sldId id="259" r:id="rId27"/>
    <p:sldId id="260" r:id="rId28"/>
    <p:sldId id="261" r:id="rId29"/>
    <p:sldId id="262" r:id="rId30"/>
    <p:sldId id="263" r:id="rId31"/>
    <p:sldId id="264" r:id="rId32"/>
    <p:sldId id="265" r:id="rId33"/>
    <p:sldId id="266" r:id="rId34"/>
    <p:sldId id="267" r:id="rId35"/>
    <p:sldId id="268" r:id="rId36"/>
    <p:sldId id="269" r:id="rId37"/>
    <p:sldId id="270" r:id="rId38"/>
    <p:sldId id="271" r:id="rId39"/>
    <p:sldId id="272" r:id="rId40"/>
    <p:sldId id="273" r:id="rId41"/>
    <p:sldId id="274" r:id="rId42"/>
    <p:sldId id="275" r:id="rId43"/>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Muli" charset="1" panose="00000500000000000000"/>
      <p:regular r:id="rId10"/>
    </p:embeddedFont>
    <p:embeddedFont>
      <p:font typeface="Muli Bold" charset="1" panose="00000800000000000000"/>
      <p:regular r:id="rId11"/>
    </p:embeddedFont>
    <p:embeddedFont>
      <p:font typeface="Muli Italics" charset="1" panose="00000500000000000000"/>
      <p:regular r:id="rId12"/>
    </p:embeddedFont>
    <p:embeddedFont>
      <p:font typeface="Muli Bold Italics" charset="1" panose="00000800000000000000"/>
      <p:regular r:id="rId13"/>
    </p:embeddedFont>
    <p:embeddedFont>
      <p:font typeface="Muli Extra-Light" charset="1" panose="00000300000000000000"/>
      <p:regular r:id="rId14"/>
    </p:embeddedFont>
    <p:embeddedFont>
      <p:font typeface="Muli Extra-Light Italics" charset="1" panose="00000300000000000000"/>
      <p:regular r:id="rId15"/>
    </p:embeddedFont>
    <p:embeddedFont>
      <p:font typeface="Muli Light" charset="1" panose="00000400000000000000"/>
      <p:regular r:id="rId16"/>
    </p:embeddedFont>
    <p:embeddedFont>
      <p:font typeface="Muli Light Italics" charset="1" panose="00000400000000000000"/>
      <p:regular r:id="rId17"/>
    </p:embeddedFont>
    <p:embeddedFont>
      <p:font typeface="Muli Semi-Bold" charset="1" panose="00000700000000000000"/>
      <p:regular r:id="rId18"/>
    </p:embeddedFont>
    <p:embeddedFont>
      <p:font typeface="Muli Semi-Bold Italics" charset="1" panose="00000700000000000000"/>
      <p:regular r:id="rId19"/>
    </p:embeddedFont>
    <p:embeddedFont>
      <p:font typeface="Muli Ultra-Bold" charset="1" panose="00000900000000000000"/>
      <p:regular r:id="rId20"/>
    </p:embeddedFont>
    <p:embeddedFont>
      <p:font typeface="Muli Ultra-Bold Italics" charset="1" panose="00000900000000000000"/>
      <p:regular r:id="rId21"/>
    </p:embeddedFont>
    <p:embeddedFont>
      <p:font typeface="Muli Heavy" charset="1" panose="00000A00000000000000"/>
      <p:regular r:id="rId22"/>
    </p:embeddedFont>
    <p:embeddedFont>
      <p:font typeface="Muli Heavy Italics" charset="1" panose="00000A0000000000000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slides/slide1.xml" Type="http://schemas.openxmlformats.org/officeDocument/2006/relationships/slide"/><Relationship Id="rId25" Target="slides/slide2.xml" Type="http://schemas.openxmlformats.org/officeDocument/2006/relationships/slide"/><Relationship Id="rId26" Target="slides/slide3.xml" Type="http://schemas.openxmlformats.org/officeDocument/2006/relationships/slide"/><Relationship Id="rId27" Target="slides/slide4.xml" Type="http://schemas.openxmlformats.org/officeDocument/2006/relationships/slide"/><Relationship Id="rId28" Target="slides/slide5.xml" Type="http://schemas.openxmlformats.org/officeDocument/2006/relationships/slide"/><Relationship Id="rId29" Target="slides/slide6.xml" Type="http://schemas.openxmlformats.org/officeDocument/2006/relationships/slide"/><Relationship Id="rId3" Target="viewProps.xml" Type="http://schemas.openxmlformats.org/officeDocument/2006/relationships/viewProps"/><Relationship Id="rId30" Target="slides/slide7.xml" Type="http://schemas.openxmlformats.org/officeDocument/2006/relationships/slide"/><Relationship Id="rId31" Target="slides/slide8.xml" Type="http://schemas.openxmlformats.org/officeDocument/2006/relationships/slide"/><Relationship Id="rId32" Target="slides/slide9.xml" Type="http://schemas.openxmlformats.org/officeDocument/2006/relationships/slide"/><Relationship Id="rId33" Target="slides/slide10.xml" Type="http://schemas.openxmlformats.org/officeDocument/2006/relationships/slide"/><Relationship Id="rId34" Target="slides/slide11.xml" Type="http://schemas.openxmlformats.org/officeDocument/2006/relationships/slide"/><Relationship Id="rId35" Target="slides/slide12.xml" Type="http://schemas.openxmlformats.org/officeDocument/2006/relationships/slide"/><Relationship Id="rId36" Target="slides/slide13.xml" Type="http://schemas.openxmlformats.org/officeDocument/2006/relationships/slide"/><Relationship Id="rId37" Target="slides/slide14.xml" Type="http://schemas.openxmlformats.org/officeDocument/2006/relationships/slide"/><Relationship Id="rId38" Target="slides/slide15.xml" Type="http://schemas.openxmlformats.org/officeDocument/2006/relationships/slide"/><Relationship Id="rId39" Target="slides/slide16.xml" Type="http://schemas.openxmlformats.org/officeDocument/2006/relationships/slide"/><Relationship Id="rId4" Target="theme/theme1.xml" Type="http://schemas.openxmlformats.org/officeDocument/2006/relationships/theme"/><Relationship Id="rId40" Target="slides/slide17.xml" Type="http://schemas.openxmlformats.org/officeDocument/2006/relationships/slide"/><Relationship Id="rId41" Target="slides/slide18.xml" Type="http://schemas.openxmlformats.org/officeDocument/2006/relationships/slide"/><Relationship Id="rId42" Target="slides/slide19.xml" Type="http://schemas.openxmlformats.org/officeDocument/2006/relationships/slide"/><Relationship Id="rId43" Target="slides/slide20.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1028700" y="2803227"/>
            <a:ext cx="11629936" cy="4680547"/>
            <a:chOff x="0" y="0"/>
            <a:chExt cx="15506582" cy="6240729"/>
          </a:xfrm>
        </p:grpSpPr>
        <p:sp>
          <p:nvSpPr>
            <p:cNvPr name="TextBox 3" id="3"/>
            <p:cNvSpPr txBox="true"/>
            <p:nvPr/>
          </p:nvSpPr>
          <p:spPr>
            <a:xfrm rot="0">
              <a:off x="0" y="239395"/>
              <a:ext cx="15506582" cy="2811128"/>
            </a:xfrm>
            <a:prstGeom prst="rect">
              <a:avLst/>
            </a:prstGeom>
          </p:spPr>
          <p:txBody>
            <a:bodyPr anchor="t" rtlCol="false" tIns="0" lIns="0" bIns="0" rIns="0">
              <a:spAutoFit/>
            </a:bodyPr>
            <a:lstStyle/>
            <a:p>
              <a:pPr>
                <a:lnSpc>
                  <a:spcPts val="8610"/>
                </a:lnSpc>
              </a:pPr>
              <a:r>
                <a:rPr lang="en-US" sz="6150" spc="-67">
                  <a:solidFill>
                    <a:srgbClr val="004651"/>
                  </a:solidFill>
                  <a:latin typeface="Muli Bold"/>
                </a:rPr>
                <a:t>ỨNG DỤNG KỸ THUẬT THAM ĂN ĐỂ GIẢI MỘT SỐ BÀI TOÁN</a:t>
              </a:r>
            </a:p>
          </p:txBody>
        </p:sp>
        <p:sp>
          <p:nvSpPr>
            <p:cNvPr name="TextBox 4" id="4"/>
            <p:cNvSpPr txBox="true"/>
            <p:nvPr/>
          </p:nvSpPr>
          <p:spPr>
            <a:xfrm rot="0">
              <a:off x="0" y="3752799"/>
              <a:ext cx="15506582" cy="2487930"/>
            </a:xfrm>
            <a:prstGeom prst="rect">
              <a:avLst/>
            </a:prstGeom>
          </p:spPr>
          <p:txBody>
            <a:bodyPr anchor="t" rtlCol="false" tIns="0" lIns="0" bIns="0" rIns="0">
              <a:spAutoFit/>
            </a:bodyPr>
            <a:lstStyle/>
            <a:p>
              <a:pPr>
                <a:lnSpc>
                  <a:spcPts val="5039"/>
                </a:lnSpc>
              </a:pPr>
              <a:r>
                <a:rPr lang="en-US" sz="3599">
                  <a:solidFill>
                    <a:srgbClr val="004651"/>
                  </a:solidFill>
                  <a:latin typeface="Muli Bold"/>
                </a:rPr>
                <a:t>GVHD:THS. LÊ MINH TỰ</a:t>
              </a:r>
            </a:p>
            <a:p>
              <a:pPr>
                <a:lnSpc>
                  <a:spcPts val="5039"/>
                </a:lnSpc>
              </a:pPr>
              <a:r>
                <a:rPr lang="en-US" sz="3599">
                  <a:solidFill>
                    <a:srgbClr val="004651"/>
                  </a:solidFill>
                  <a:latin typeface="Muli Bold"/>
                </a:rPr>
                <a:t>SVTH:NGUYỄN TRUNG KIÊN</a:t>
              </a:r>
            </a:p>
            <a:p>
              <a:pPr>
                <a:lnSpc>
                  <a:spcPts val="5039"/>
                </a:lnSpc>
              </a:pPr>
              <a:r>
                <a:rPr lang="en-US" sz="3599">
                  <a:solidFill>
                    <a:srgbClr val="004651"/>
                  </a:solidFill>
                  <a:latin typeface="Muli Bold"/>
                </a:rPr>
                <a:t>LỚP:DA21TTB</a:t>
              </a:r>
            </a:p>
          </p:txBody>
        </p:sp>
      </p:grpSp>
      <p:grpSp>
        <p:nvGrpSpPr>
          <p:cNvPr name="Group 5" id="5"/>
          <p:cNvGrpSpPr/>
          <p:nvPr/>
        </p:nvGrpSpPr>
        <p:grpSpPr>
          <a:xfrm rot="0">
            <a:off x="14328902" y="2317173"/>
            <a:ext cx="7321033" cy="6340049"/>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7" id="7"/>
          <p:cNvGrpSpPr/>
          <p:nvPr/>
        </p:nvGrpSpPr>
        <p:grpSpPr>
          <a:xfrm rot="0">
            <a:off x="12122944" y="7035126"/>
            <a:ext cx="4970154" cy="4304177"/>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9" id="9"/>
          <p:cNvGrpSpPr/>
          <p:nvPr/>
        </p:nvGrpSpPr>
        <p:grpSpPr>
          <a:xfrm rot="0">
            <a:off x="12336342" y="5954842"/>
            <a:ext cx="2271679" cy="1967285"/>
            <a:chOff x="0" y="0"/>
            <a:chExt cx="3619627" cy="3134614"/>
          </a:xfrm>
        </p:grpSpPr>
        <p:sp>
          <p:nvSpPr>
            <p:cNvPr name="Freeform 10" id="10"/>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name="Freeform 11" id="11"/>
          <p:cNvSpPr/>
          <p:nvPr/>
        </p:nvSpPr>
        <p:spPr>
          <a:xfrm flipH="false" flipV="false" rot="0">
            <a:off x="0" y="0"/>
            <a:ext cx="18288000" cy="2317173"/>
          </a:xfrm>
          <a:custGeom>
            <a:avLst/>
            <a:gdLst/>
            <a:ahLst/>
            <a:cxnLst/>
            <a:rect r="r" b="b" t="t" l="l"/>
            <a:pathLst>
              <a:path h="2317173" w="18288000">
                <a:moveTo>
                  <a:pt x="0" y="0"/>
                </a:moveTo>
                <a:lnTo>
                  <a:pt x="18288000" y="0"/>
                </a:lnTo>
                <a:lnTo>
                  <a:pt x="18288000" y="2317173"/>
                </a:lnTo>
                <a:lnTo>
                  <a:pt x="0" y="2317173"/>
                </a:lnTo>
                <a:lnTo>
                  <a:pt x="0" y="0"/>
                </a:lnTo>
                <a:close/>
              </a:path>
            </a:pathLst>
          </a:custGeom>
          <a:blipFill>
            <a:blip r:embed="rId2"/>
            <a:stretch>
              <a:fillRect l="-1974" t="0" r="-2509" b="-3765"/>
            </a:stretch>
          </a:blipFill>
        </p:spPr>
      </p:sp>
      <p:grpSp>
        <p:nvGrpSpPr>
          <p:cNvPr name="Group 12" id="12"/>
          <p:cNvGrpSpPr/>
          <p:nvPr/>
        </p:nvGrpSpPr>
        <p:grpSpPr>
          <a:xfrm rot="0">
            <a:off x="13737770" y="373605"/>
            <a:ext cx="3799619" cy="3290488"/>
            <a:chOff x="0" y="0"/>
            <a:chExt cx="3619627" cy="3134614"/>
          </a:xfrm>
        </p:grpSpPr>
        <p:sp>
          <p:nvSpPr>
            <p:cNvPr name="Freeform 13" id="1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Tree>
  </p:cSld>
  <p:clrMapOvr>
    <a:masterClrMapping/>
  </p:clrMapOvr>
</p:sld>
</file>

<file path=ppt/slides/slide10.xml><?xml version="1.0" encoding="utf-8"?>
<p:sld xmlns:p="http://schemas.openxmlformats.org/presentationml/2006/main" xmlns:a="http://schemas.openxmlformats.org/drawingml/2006/main">
  <p:cSld>
    <p:bg>
      <p:bgPr>
        <a:solidFill>
          <a:srgbClr val="004651"/>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4766361" cy="2492194"/>
            <a:chOff x="0" y="0"/>
            <a:chExt cx="19688481" cy="3322926"/>
          </a:xfrm>
        </p:grpSpPr>
        <p:sp>
          <p:nvSpPr>
            <p:cNvPr name="TextBox 3" id="3"/>
            <p:cNvSpPr txBox="true"/>
            <p:nvPr/>
          </p:nvSpPr>
          <p:spPr>
            <a:xfrm rot="0">
              <a:off x="0" y="2608551"/>
              <a:ext cx="19688481" cy="714375"/>
            </a:xfrm>
            <a:prstGeom prst="rect">
              <a:avLst/>
            </a:prstGeom>
          </p:spPr>
          <p:txBody>
            <a:bodyPr anchor="t" rtlCol="false" tIns="0" lIns="0" bIns="0" rIns="0">
              <a:spAutoFit/>
            </a:bodyPr>
            <a:lstStyle/>
            <a:p>
              <a:pPr>
                <a:lnSpc>
                  <a:spcPts val="4320"/>
                </a:lnSpc>
                <a:spcBef>
                  <a:spcPct val="0"/>
                </a:spcBef>
              </a:pPr>
            </a:p>
          </p:txBody>
        </p:sp>
        <p:sp>
          <p:nvSpPr>
            <p:cNvPr name="TextBox 4" id="4"/>
            <p:cNvSpPr txBox="true"/>
            <p:nvPr/>
          </p:nvSpPr>
          <p:spPr>
            <a:xfrm rot="0">
              <a:off x="0" y="-76200"/>
              <a:ext cx="19688481" cy="1751750"/>
            </a:xfrm>
            <a:prstGeom prst="rect">
              <a:avLst/>
            </a:prstGeom>
          </p:spPr>
          <p:txBody>
            <a:bodyPr anchor="t" rtlCol="false" tIns="0" lIns="0" bIns="0" rIns="0">
              <a:spAutoFit/>
            </a:bodyPr>
            <a:lstStyle/>
            <a:p>
              <a:pPr>
                <a:lnSpc>
                  <a:spcPts val="10790"/>
                </a:lnSpc>
              </a:pPr>
              <a:r>
                <a:rPr lang="en-US" sz="8300">
                  <a:solidFill>
                    <a:srgbClr val="A4E473"/>
                  </a:solidFill>
                  <a:latin typeface="Muli Bold"/>
                </a:rPr>
                <a:t>BÀI TOÁN CÁI BALO</a:t>
              </a:r>
            </a:p>
          </p:txBody>
        </p:sp>
      </p:grpSp>
      <p:grpSp>
        <p:nvGrpSpPr>
          <p:cNvPr name="Group 5" id="5"/>
          <p:cNvGrpSpPr/>
          <p:nvPr/>
        </p:nvGrpSpPr>
        <p:grpSpPr>
          <a:xfrm rot="0">
            <a:off x="-3563094" y="6077994"/>
            <a:ext cx="6383425" cy="5528076"/>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7" id="7"/>
          <p:cNvGrpSpPr/>
          <p:nvPr/>
        </p:nvGrpSpPr>
        <p:grpSpPr>
          <a:xfrm rot="0">
            <a:off x="1671665" y="7004492"/>
            <a:ext cx="3034530" cy="2627917"/>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F5BC34"/>
            </a:solidFill>
          </p:spPr>
        </p:sp>
      </p:grpSp>
      <p:grpSp>
        <p:nvGrpSpPr>
          <p:cNvPr name="Group 9" id="9"/>
          <p:cNvGrpSpPr/>
          <p:nvPr/>
        </p:nvGrpSpPr>
        <p:grpSpPr>
          <a:xfrm rot="0">
            <a:off x="4053492" y="8956750"/>
            <a:ext cx="2141618" cy="1854652"/>
            <a:chOff x="0" y="0"/>
            <a:chExt cx="3619627" cy="3134614"/>
          </a:xfrm>
        </p:grpSpPr>
        <p:sp>
          <p:nvSpPr>
            <p:cNvPr name="Freeform 10" id="10"/>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name="TextBox 11" id="11"/>
          <p:cNvSpPr txBox="true"/>
          <p:nvPr/>
        </p:nvSpPr>
        <p:spPr>
          <a:xfrm rot="0">
            <a:off x="1028700" y="2502385"/>
            <a:ext cx="16538301" cy="7130024"/>
          </a:xfrm>
          <a:prstGeom prst="rect">
            <a:avLst/>
          </a:prstGeom>
        </p:spPr>
        <p:txBody>
          <a:bodyPr anchor="t" rtlCol="false" tIns="0" lIns="0" bIns="0" rIns="0">
            <a:spAutoFit/>
          </a:bodyPr>
          <a:lstStyle/>
          <a:p>
            <a:pPr>
              <a:lnSpc>
                <a:spcPts val="7056"/>
              </a:lnSpc>
            </a:pPr>
            <a:r>
              <a:rPr lang="en-US" sz="5040">
                <a:solidFill>
                  <a:srgbClr val="FFFFFF"/>
                </a:solidFill>
                <a:latin typeface="Muli"/>
              </a:rPr>
              <a:t>Cho một cái ba lô có thể đựng một trọng lượng W và n loại đồ vật, mỗi đồ vật thứ i có một trọng lượng là j và một giá trị là v. Tất cả các loại đồ vật đều có số lượng không hạn chế. Tìm một cách lựa chọn các đồ vật đựng vào ba lô, chọn các loại đồ vật nào, mỗi loại lấy bao nhiêu sao cho tổng trọng lượng không vượt quá W và tổng giá trị là lớn nhất.</a:t>
            </a:r>
          </a:p>
          <a:p>
            <a:pPr algn="ctr">
              <a:lnSpc>
                <a:spcPts val="7056"/>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004651"/>
        </a:solidFill>
      </p:bgPr>
    </p:bg>
    <p:spTree>
      <p:nvGrpSpPr>
        <p:cNvPr id="1" name=""/>
        <p:cNvGrpSpPr/>
        <p:nvPr/>
      </p:nvGrpSpPr>
      <p:grpSpPr>
        <a:xfrm>
          <a:off x="0" y="0"/>
          <a:ext cx="0" cy="0"/>
          <a:chOff x="0" y="0"/>
          <a:chExt cx="0" cy="0"/>
        </a:xfrm>
      </p:grpSpPr>
      <p:grpSp>
        <p:nvGrpSpPr>
          <p:cNvPr name="Group 2" id="2"/>
          <p:cNvGrpSpPr/>
          <p:nvPr/>
        </p:nvGrpSpPr>
        <p:grpSpPr>
          <a:xfrm rot="-10800000">
            <a:off x="-2915828" y="-3678236"/>
            <a:ext cx="12804984" cy="6226137"/>
            <a:chOff x="0" y="0"/>
            <a:chExt cx="11048529" cy="5372100"/>
          </a:xfrm>
        </p:grpSpPr>
        <p:sp>
          <p:nvSpPr>
            <p:cNvPr name="Freeform 3" id="3"/>
            <p:cNvSpPr/>
            <p:nvPr/>
          </p:nvSpPr>
          <p:spPr>
            <a:xfrm flipH="false" flipV="false" rot="0">
              <a:off x="0" y="0"/>
              <a:ext cx="11048529" cy="5372100"/>
            </a:xfrm>
            <a:custGeom>
              <a:avLst/>
              <a:gdLst/>
              <a:ahLst/>
              <a:cxnLst/>
              <a:rect r="r" b="b" t="t" l="l"/>
              <a:pathLst>
                <a:path h="5372100" w="11048529">
                  <a:moveTo>
                    <a:pt x="9497859" y="0"/>
                  </a:moveTo>
                  <a:lnTo>
                    <a:pt x="1550670" y="0"/>
                  </a:lnTo>
                  <a:lnTo>
                    <a:pt x="0" y="2686050"/>
                  </a:lnTo>
                  <a:lnTo>
                    <a:pt x="1550670" y="5372100"/>
                  </a:lnTo>
                  <a:lnTo>
                    <a:pt x="9497859" y="5372100"/>
                  </a:lnTo>
                  <a:lnTo>
                    <a:pt x="11048529" y="2686050"/>
                  </a:lnTo>
                  <a:lnTo>
                    <a:pt x="9497859" y="0"/>
                  </a:lnTo>
                  <a:close/>
                </a:path>
              </a:pathLst>
            </a:custGeom>
            <a:solidFill>
              <a:srgbClr val="A4E473"/>
            </a:solidFill>
          </p:spPr>
        </p:sp>
      </p:grpSp>
      <p:grpSp>
        <p:nvGrpSpPr>
          <p:cNvPr name="Group 4" id="4"/>
          <p:cNvGrpSpPr/>
          <p:nvPr/>
        </p:nvGrpSpPr>
        <p:grpSpPr>
          <a:xfrm rot="0">
            <a:off x="8611724" y="-865713"/>
            <a:ext cx="2695438" cy="2334501"/>
            <a:chOff x="0" y="0"/>
            <a:chExt cx="6202680" cy="5372100"/>
          </a:xfrm>
        </p:grpSpPr>
        <p:sp>
          <p:nvSpPr>
            <p:cNvPr name="Freeform 5" id="5"/>
            <p:cNvSpPr/>
            <p:nvPr/>
          </p:nvSpPr>
          <p:spPr>
            <a:xfrm flipH="false" flipV="false" rot="0">
              <a:off x="0" y="0"/>
              <a:ext cx="6202680" cy="5372100"/>
            </a:xfrm>
            <a:custGeom>
              <a:avLst/>
              <a:gdLst/>
              <a:ahLst/>
              <a:cxnLst/>
              <a:rect r="r" b="b" t="t" l="l"/>
              <a:pathLst>
                <a:path h="5372100" w="6202680">
                  <a:moveTo>
                    <a:pt x="4652010" y="0"/>
                  </a:moveTo>
                  <a:lnTo>
                    <a:pt x="1550670" y="0"/>
                  </a:lnTo>
                  <a:lnTo>
                    <a:pt x="0" y="2686050"/>
                  </a:lnTo>
                  <a:lnTo>
                    <a:pt x="1550670" y="5372100"/>
                  </a:lnTo>
                  <a:lnTo>
                    <a:pt x="4652010" y="5372100"/>
                  </a:lnTo>
                  <a:lnTo>
                    <a:pt x="6202680" y="2686050"/>
                  </a:lnTo>
                  <a:lnTo>
                    <a:pt x="4652010" y="0"/>
                  </a:lnTo>
                  <a:close/>
                </a:path>
              </a:pathLst>
            </a:custGeom>
            <a:solidFill>
              <a:srgbClr val="00A181"/>
            </a:solidFill>
          </p:spPr>
        </p:sp>
      </p:grpSp>
      <p:sp>
        <p:nvSpPr>
          <p:cNvPr name="TextBox 6" id="6"/>
          <p:cNvSpPr txBox="true"/>
          <p:nvPr/>
        </p:nvSpPr>
        <p:spPr>
          <a:xfrm rot="0">
            <a:off x="800342" y="745743"/>
            <a:ext cx="3948696" cy="829627"/>
          </a:xfrm>
          <a:prstGeom prst="rect">
            <a:avLst/>
          </a:prstGeom>
        </p:spPr>
        <p:txBody>
          <a:bodyPr anchor="t" rtlCol="false" tIns="0" lIns="0" bIns="0" rIns="0">
            <a:spAutoFit/>
          </a:bodyPr>
          <a:lstStyle/>
          <a:p>
            <a:pPr marL="0" indent="0" lvl="0">
              <a:lnSpc>
                <a:spcPts val="6727"/>
              </a:lnSpc>
              <a:spcBef>
                <a:spcPct val="0"/>
              </a:spcBef>
            </a:pPr>
            <a:r>
              <a:rPr lang="en-US" sz="5175" spc="-51">
                <a:solidFill>
                  <a:srgbClr val="000000"/>
                </a:solidFill>
                <a:latin typeface="Muli Bold"/>
              </a:rPr>
              <a:t>CÁCH GIẢI </a:t>
            </a:r>
          </a:p>
        </p:txBody>
      </p:sp>
      <p:sp>
        <p:nvSpPr>
          <p:cNvPr name="TextBox 7" id="7"/>
          <p:cNvSpPr txBox="true"/>
          <p:nvPr/>
        </p:nvSpPr>
        <p:spPr>
          <a:xfrm rot="0">
            <a:off x="1028700" y="3345247"/>
            <a:ext cx="15616141" cy="4171315"/>
          </a:xfrm>
          <a:prstGeom prst="rect">
            <a:avLst/>
          </a:prstGeom>
        </p:spPr>
        <p:txBody>
          <a:bodyPr anchor="t" rtlCol="false" tIns="0" lIns="0" bIns="0" rIns="0">
            <a:spAutoFit/>
          </a:bodyPr>
          <a:lstStyle/>
          <a:p>
            <a:pPr>
              <a:lnSpc>
                <a:spcPts val="4759"/>
              </a:lnSpc>
            </a:pPr>
            <a:r>
              <a:rPr lang="en-US" sz="3399">
                <a:solidFill>
                  <a:srgbClr val="F4F4F4"/>
                </a:solidFill>
                <a:latin typeface="Muli"/>
              </a:rPr>
              <a:t>- Tính đơn giá cho các loại đồ vật.</a:t>
            </a:r>
          </a:p>
          <a:p>
            <a:pPr>
              <a:lnSpc>
                <a:spcPts val="4759"/>
              </a:lnSpc>
            </a:pPr>
            <a:r>
              <a:rPr lang="en-US" sz="3399">
                <a:solidFill>
                  <a:srgbClr val="F4F4F4"/>
                </a:solidFill>
                <a:latin typeface="Muli"/>
              </a:rPr>
              <a:t>- Xét các loại đồ vật theo thứ tự đơn giá từ lớn đến nhỏ.</a:t>
            </a:r>
          </a:p>
          <a:p>
            <a:pPr>
              <a:lnSpc>
                <a:spcPts val="4759"/>
              </a:lnSpc>
            </a:pPr>
            <a:r>
              <a:rPr lang="en-US" sz="3399">
                <a:solidFill>
                  <a:srgbClr val="F4F4F4"/>
                </a:solidFill>
                <a:latin typeface="Muli"/>
              </a:rPr>
              <a:t>- Với mỗi đồ vật được xét sẽ lấy một số lượng tối đa mà trọng lượng còn lại của ba lô cho phép.</a:t>
            </a:r>
          </a:p>
          <a:p>
            <a:pPr>
              <a:lnSpc>
                <a:spcPts val="4759"/>
              </a:lnSpc>
            </a:pPr>
            <a:r>
              <a:rPr lang="en-US" sz="3399">
                <a:solidFill>
                  <a:srgbClr val="F4F4F4"/>
                </a:solidFill>
                <a:latin typeface="Muli"/>
              </a:rPr>
              <a:t>- Xác định trọng lượng còn lại của ba lô và quay lại bước 3 cho đến khi không còn có thể chọn được đồ vật nào nữa. </a:t>
            </a:r>
          </a:p>
          <a:p>
            <a:pPr>
              <a:lnSpc>
                <a:spcPts val="4759"/>
              </a:lnSpc>
            </a:pP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004651"/>
        </a:solidFill>
      </p:bgPr>
    </p:bg>
    <p:spTree>
      <p:nvGrpSpPr>
        <p:cNvPr id="1" name=""/>
        <p:cNvGrpSpPr/>
        <p:nvPr/>
      </p:nvGrpSpPr>
      <p:grpSpPr>
        <a:xfrm>
          <a:off x="0" y="0"/>
          <a:ext cx="0" cy="0"/>
          <a:chOff x="0" y="0"/>
          <a:chExt cx="0" cy="0"/>
        </a:xfrm>
      </p:grpSpPr>
      <p:grpSp>
        <p:nvGrpSpPr>
          <p:cNvPr name="Group 2" id="2"/>
          <p:cNvGrpSpPr/>
          <p:nvPr/>
        </p:nvGrpSpPr>
        <p:grpSpPr>
          <a:xfrm rot="0">
            <a:off x="238940" y="198440"/>
            <a:ext cx="16366131" cy="2492194"/>
            <a:chOff x="0" y="0"/>
            <a:chExt cx="21821508" cy="3322926"/>
          </a:xfrm>
        </p:grpSpPr>
        <p:sp>
          <p:nvSpPr>
            <p:cNvPr name="TextBox 3" id="3"/>
            <p:cNvSpPr txBox="true"/>
            <p:nvPr/>
          </p:nvSpPr>
          <p:spPr>
            <a:xfrm rot="0">
              <a:off x="0" y="2608551"/>
              <a:ext cx="21821508" cy="714375"/>
            </a:xfrm>
            <a:prstGeom prst="rect">
              <a:avLst/>
            </a:prstGeom>
          </p:spPr>
          <p:txBody>
            <a:bodyPr anchor="t" rtlCol="false" tIns="0" lIns="0" bIns="0" rIns="0">
              <a:spAutoFit/>
            </a:bodyPr>
            <a:lstStyle/>
            <a:p>
              <a:pPr>
                <a:lnSpc>
                  <a:spcPts val="4320"/>
                </a:lnSpc>
                <a:spcBef>
                  <a:spcPct val="0"/>
                </a:spcBef>
              </a:pPr>
            </a:p>
          </p:txBody>
        </p:sp>
        <p:sp>
          <p:nvSpPr>
            <p:cNvPr name="TextBox 4" id="4"/>
            <p:cNvSpPr txBox="true"/>
            <p:nvPr/>
          </p:nvSpPr>
          <p:spPr>
            <a:xfrm rot="0">
              <a:off x="0" y="-76200"/>
              <a:ext cx="21821508" cy="1751750"/>
            </a:xfrm>
            <a:prstGeom prst="rect">
              <a:avLst/>
            </a:prstGeom>
          </p:spPr>
          <p:txBody>
            <a:bodyPr anchor="t" rtlCol="false" tIns="0" lIns="0" bIns="0" rIns="0">
              <a:spAutoFit/>
            </a:bodyPr>
            <a:lstStyle/>
            <a:p>
              <a:pPr>
                <a:lnSpc>
                  <a:spcPts val="10790"/>
                </a:lnSpc>
              </a:pPr>
              <a:r>
                <a:rPr lang="en-US" sz="8300">
                  <a:solidFill>
                    <a:srgbClr val="A4E473"/>
                  </a:solidFill>
                  <a:latin typeface="Muli Bold"/>
                </a:rPr>
                <a:t>BÀI TÌM ĐƯỜNG NGẮN NHẤT</a:t>
              </a:r>
            </a:p>
          </p:txBody>
        </p:sp>
      </p:grpSp>
      <p:sp>
        <p:nvSpPr>
          <p:cNvPr name="TextBox 5" id="5"/>
          <p:cNvSpPr txBox="true"/>
          <p:nvPr/>
        </p:nvSpPr>
        <p:spPr>
          <a:xfrm rot="0">
            <a:off x="12027973" y="8987156"/>
            <a:ext cx="5231327" cy="271144"/>
          </a:xfrm>
          <a:prstGeom prst="rect">
            <a:avLst/>
          </a:prstGeom>
        </p:spPr>
        <p:txBody>
          <a:bodyPr anchor="t" rtlCol="false" tIns="0" lIns="0" bIns="0" rIns="0">
            <a:spAutoFit/>
          </a:bodyPr>
          <a:lstStyle/>
          <a:p>
            <a:pPr algn="r">
              <a:lnSpc>
                <a:spcPts val="2380"/>
              </a:lnSpc>
              <a:spcBef>
                <a:spcPct val="0"/>
              </a:spcBef>
            </a:pPr>
            <a:r>
              <a:rPr lang="en-US" sz="1700" u="sng">
                <a:solidFill>
                  <a:srgbClr val="F4F4F4"/>
                </a:solidFill>
                <a:latin typeface="Muli Semi-Bold"/>
              </a:rPr>
              <a:t>Quay lại Trang Chương trình</a:t>
            </a:r>
          </a:p>
        </p:txBody>
      </p:sp>
      <p:grpSp>
        <p:nvGrpSpPr>
          <p:cNvPr name="Group 6" id="6"/>
          <p:cNvGrpSpPr/>
          <p:nvPr/>
        </p:nvGrpSpPr>
        <p:grpSpPr>
          <a:xfrm rot="0">
            <a:off x="-3563094" y="6077994"/>
            <a:ext cx="6383425" cy="5528076"/>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8" id="8"/>
          <p:cNvGrpSpPr/>
          <p:nvPr/>
        </p:nvGrpSpPr>
        <p:grpSpPr>
          <a:xfrm rot="0">
            <a:off x="1671665" y="7004492"/>
            <a:ext cx="3034530" cy="2627917"/>
            <a:chOff x="0" y="0"/>
            <a:chExt cx="3619627" cy="3134614"/>
          </a:xfrm>
        </p:grpSpPr>
        <p:sp>
          <p:nvSpPr>
            <p:cNvPr name="Freeform 9" id="9"/>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F5BC34"/>
            </a:solidFill>
          </p:spPr>
        </p:sp>
      </p:grpSp>
      <p:grpSp>
        <p:nvGrpSpPr>
          <p:cNvPr name="Group 10" id="10"/>
          <p:cNvGrpSpPr/>
          <p:nvPr/>
        </p:nvGrpSpPr>
        <p:grpSpPr>
          <a:xfrm rot="0">
            <a:off x="4053492" y="8956750"/>
            <a:ext cx="2141618" cy="1854652"/>
            <a:chOff x="0" y="0"/>
            <a:chExt cx="3619627" cy="3134614"/>
          </a:xfrm>
        </p:grpSpPr>
        <p:sp>
          <p:nvSpPr>
            <p:cNvPr name="Freeform 11" id="11"/>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name="TextBox 12" id="12"/>
          <p:cNvSpPr txBox="true"/>
          <p:nvPr/>
        </p:nvSpPr>
        <p:spPr>
          <a:xfrm rot="0">
            <a:off x="874849" y="1678062"/>
            <a:ext cx="16538301" cy="7356083"/>
          </a:xfrm>
          <a:prstGeom prst="rect">
            <a:avLst/>
          </a:prstGeom>
        </p:spPr>
        <p:txBody>
          <a:bodyPr anchor="t" rtlCol="false" tIns="0" lIns="0" bIns="0" rIns="0">
            <a:spAutoFit/>
          </a:bodyPr>
          <a:lstStyle/>
          <a:p>
            <a:pPr>
              <a:lnSpc>
                <a:spcPts val="5376"/>
              </a:lnSpc>
            </a:pPr>
            <a:r>
              <a:rPr lang="en-US" sz="3840">
                <a:solidFill>
                  <a:srgbClr val="FFFFFF"/>
                </a:solidFill>
                <a:latin typeface="Muli"/>
              </a:rPr>
              <a:t> Có một người giao hàng cần đi giao hàng tại n thành phố. Xuất phát từ một thành phố nào đó, đi qua các thành phố khác để giao hàng và trở về thành phố ban đầu. Mỗi thành phố chỉ đến một lần, khoảng cách từ một thành phố đến các thành phố khác là xác định được. Giả thiết rằng mỗi thành phố đều có đường đi đến các thành phố còn lại. Khoảng cách giữa hai thành phố có thể là khoảng cách địa lý, có thể là cước phí di chuyển hoặc thời gian di chuyển. Ta gọi chung là độ dài. Hãy tìm một chu trình (một đường đi khép kín thỏa mãn điều kiện trên) sao cho tổng độ dài các cạnh là nhỏ nhất. Hay còn nói là tìm một phương án có giá nhỏ nhất. Bài toán này cũng được gọi là bài toán người du lịch. </a:t>
            </a:r>
          </a:p>
          <a:p>
            <a:pPr algn="ctr">
              <a:lnSpc>
                <a:spcPts val="4816"/>
              </a:lnSpc>
              <a:spcBef>
                <a:spcPct val="0"/>
              </a:spcBef>
            </a:pP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004651"/>
        </a:solidFill>
      </p:bgPr>
    </p:bg>
    <p:spTree>
      <p:nvGrpSpPr>
        <p:cNvPr id="1" name=""/>
        <p:cNvGrpSpPr/>
        <p:nvPr/>
      </p:nvGrpSpPr>
      <p:grpSpPr>
        <a:xfrm>
          <a:off x="0" y="0"/>
          <a:ext cx="0" cy="0"/>
          <a:chOff x="0" y="0"/>
          <a:chExt cx="0" cy="0"/>
        </a:xfrm>
      </p:grpSpPr>
      <p:grpSp>
        <p:nvGrpSpPr>
          <p:cNvPr name="Group 2" id="2"/>
          <p:cNvGrpSpPr/>
          <p:nvPr/>
        </p:nvGrpSpPr>
        <p:grpSpPr>
          <a:xfrm rot="-10800000">
            <a:off x="-2915828" y="-3678236"/>
            <a:ext cx="12804984" cy="6226137"/>
            <a:chOff x="0" y="0"/>
            <a:chExt cx="11048529" cy="5372100"/>
          </a:xfrm>
        </p:grpSpPr>
        <p:sp>
          <p:nvSpPr>
            <p:cNvPr name="Freeform 3" id="3"/>
            <p:cNvSpPr/>
            <p:nvPr/>
          </p:nvSpPr>
          <p:spPr>
            <a:xfrm flipH="false" flipV="false" rot="0">
              <a:off x="0" y="0"/>
              <a:ext cx="11048529" cy="5372100"/>
            </a:xfrm>
            <a:custGeom>
              <a:avLst/>
              <a:gdLst/>
              <a:ahLst/>
              <a:cxnLst/>
              <a:rect r="r" b="b" t="t" l="l"/>
              <a:pathLst>
                <a:path h="5372100" w="11048529">
                  <a:moveTo>
                    <a:pt x="9497859" y="0"/>
                  </a:moveTo>
                  <a:lnTo>
                    <a:pt x="1550670" y="0"/>
                  </a:lnTo>
                  <a:lnTo>
                    <a:pt x="0" y="2686050"/>
                  </a:lnTo>
                  <a:lnTo>
                    <a:pt x="1550670" y="5372100"/>
                  </a:lnTo>
                  <a:lnTo>
                    <a:pt x="9497859" y="5372100"/>
                  </a:lnTo>
                  <a:lnTo>
                    <a:pt x="11048529" y="2686050"/>
                  </a:lnTo>
                  <a:lnTo>
                    <a:pt x="9497859" y="0"/>
                  </a:lnTo>
                  <a:close/>
                </a:path>
              </a:pathLst>
            </a:custGeom>
            <a:solidFill>
              <a:srgbClr val="A4E473"/>
            </a:solidFill>
          </p:spPr>
        </p:sp>
      </p:grpSp>
      <p:grpSp>
        <p:nvGrpSpPr>
          <p:cNvPr name="Group 4" id="4"/>
          <p:cNvGrpSpPr/>
          <p:nvPr/>
        </p:nvGrpSpPr>
        <p:grpSpPr>
          <a:xfrm rot="0">
            <a:off x="8611724" y="-865713"/>
            <a:ext cx="2695438" cy="2334501"/>
            <a:chOff x="0" y="0"/>
            <a:chExt cx="6202680" cy="5372100"/>
          </a:xfrm>
        </p:grpSpPr>
        <p:sp>
          <p:nvSpPr>
            <p:cNvPr name="Freeform 5" id="5"/>
            <p:cNvSpPr/>
            <p:nvPr/>
          </p:nvSpPr>
          <p:spPr>
            <a:xfrm flipH="false" flipV="false" rot="0">
              <a:off x="0" y="0"/>
              <a:ext cx="6202680" cy="5372100"/>
            </a:xfrm>
            <a:custGeom>
              <a:avLst/>
              <a:gdLst/>
              <a:ahLst/>
              <a:cxnLst/>
              <a:rect r="r" b="b" t="t" l="l"/>
              <a:pathLst>
                <a:path h="5372100" w="6202680">
                  <a:moveTo>
                    <a:pt x="4652010" y="0"/>
                  </a:moveTo>
                  <a:lnTo>
                    <a:pt x="1550670" y="0"/>
                  </a:lnTo>
                  <a:lnTo>
                    <a:pt x="0" y="2686050"/>
                  </a:lnTo>
                  <a:lnTo>
                    <a:pt x="1550670" y="5372100"/>
                  </a:lnTo>
                  <a:lnTo>
                    <a:pt x="4652010" y="5372100"/>
                  </a:lnTo>
                  <a:lnTo>
                    <a:pt x="6202680" y="2686050"/>
                  </a:lnTo>
                  <a:lnTo>
                    <a:pt x="4652010" y="0"/>
                  </a:lnTo>
                  <a:close/>
                </a:path>
              </a:pathLst>
            </a:custGeom>
            <a:solidFill>
              <a:srgbClr val="00A181"/>
            </a:solidFill>
          </p:spPr>
        </p:sp>
      </p:grpSp>
      <p:sp>
        <p:nvSpPr>
          <p:cNvPr name="TextBox 6" id="6"/>
          <p:cNvSpPr txBox="true"/>
          <p:nvPr/>
        </p:nvSpPr>
        <p:spPr>
          <a:xfrm rot="0">
            <a:off x="800342" y="745743"/>
            <a:ext cx="3948696" cy="829627"/>
          </a:xfrm>
          <a:prstGeom prst="rect">
            <a:avLst/>
          </a:prstGeom>
        </p:spPr>
        <p:txBody>
          <a:bodyPr anchor="t" rtlCol="false" tIns="0" lIns="0" bIns="0" rIns="0">
            <a:spAutoFit/>
          </a:bodyPr>
          <a:lstStyle/>
          <a:p>
            <a:pPr marL="0" indent="0" lvl="0">
              <a:lnSpc>
                <a:spcPts val="6727"/>
              </a:lnSpc>
              <a:spcBef>
                <a:spcPct val="0"/>
              </a:spcBef>
            </a:pPr>
            <a:r>
              <a:rPr lang="en-US" sz="5175" spc="-51">
                <a:solidFill>
                  <a:srgbClr val="000000"/>
                </a:solidFill>
                <a:latin typeface="Muli Bold"/>
              </a:rPr>
              <a:t>CÁCH GIẢI </a:t>
            </a:r>
          </a:p>
        </p:txBody>
      </p:sp>
      <p:sp>
        <p:nvSpPr>
          <p:cNvPr name="TextBox 7" id="7"/>
          <p:cNvSpPr txBox="true"/>
          <p:nvPr/>
        </p:nvSpPr>
        <p:spPr>
          <a:xfrm rot="0">
            <a:off x="1028700" y="3345247"/>
            <a:ext cx="15616141" cy="5371465"/>
          </a:xfrm>
          <a:prstGeom prst="rect">
            <a:avLst/>
          </a:prstGeom>
        </p:spPr>
        <p:txBody>
          <a:bodyPr anchor="t" rtlCol="false" tIns="0" lIns="0" bIns="0" rIns="0">
            <a:spAutoFit/>
          </a:bodyPr>
          <a:lstStyle/>
          <a:p>
            <a:pPr>
              <a:lnSpc>
                <a:spcPts val="4759"/>
              </a:lnSpc>
            </a:pPr>
            <a:r>
              <a:rPr lang="en-US" sz="3399">
                <a:solidFill>
                  <a:srgbClr val="F4F4F4"/>
                </a:solidFill>
                <a:latin typeface="Muli"/>
              </a:rPr>
              <a:t>- Sắp xếp các cạnh theo thứ tự tăng của độ dài.</a:t>
            </a:r>
          </a:p>
          <a:p>
            <a:pPr>
              <a:lnSpc>
                <a:spcPts val="4759"/>
              </a:lnSpc>
            </a:pPr>
            <a:r>
              <a:rPr lang="en-US" sz="3399">
                <a:solidFill>
                  <a:srgbClr val="F4F4F4"/>
                </a:solidFill>
                <a:latin typeface="Muli"/>
              </a:rPr>
              <a:t>- Xét các cạnh có độ dài từ nhỏ đến lớn để đưa vào PA.</a:t>
            </a:r>
          </a:p>
          <a:p>
            <a:pPr>
              <a:lnSpc>
                <a:spcPts val="4759"/>
              </a:lnSpc>
            </a:pPr>
            <a:r>
              <a:rPr lang="en-US" sz="3399">
                <a:solidFill>
                  <a:srgbClr val="F4F4F4"/>
                </a:solidFill>
                <a:latin typeface="Muli"/>
              </a:rPr>
              <a:t>- Một cạnh sẽ được đưa vào phương án nếu:</a:t>
            </a:r>
          </a:p>
          <a:p>
            <a:pPr>
              <a:lnSpc>
                <a:spcPts val="4759"/>
              </a:lnSpc>
            </a:pPr>
            <a:r>
              <a:rPr lang="en-US" sz="3399">
                <a:solidFill>
                  <a:srgbClr val="F4F4F4"/>
                </a:solidFill>
                <a:latin typeface="Muli"/>
              </a:rPr>
              <a:t> -Không tạo thành một đỉnh cấp 3</a:t>
            </a:r>
          </a:p>
          <a:p>
            <a:pPr>
              <a:lnSpc>
                <a:spcPts val="4759"/>
              </a:lnSpc>
            </a:pPr>
            <a:r>
              <a:rPr lang="en-US" sz="3399">
                <a:solidFill>
                  <a:srgbClr val="F4F4F4"/>
                </a:solidFill>
                <a:latin typeface="Muli"/>
              </a:rPr>
              <a:t> -Không tạo thành một chu trình thiếu</a:t>
            </a:r>
          </a:p>
          <a:p>
            <a:pPr>
              <a:lnSpc>
                <a:spcPts val="4759"/>
              </a:lnSpc>
            </a:pPr>
            <a:r>
              <a:rPr lang="en-US" sz="3399">
                <a:solidFill>
                  <a:srgbClr val="F4F4F4"/>
                </a:solidFill>
                <a:latin typeface="Muli"/>
              </a:rPr>
              <a:t>- Lặp lại bước 3 cho đến khi chọn được n-1 cạnh =&gt; đường đi.</a:t>
            </a:r>
          </a:p>
          <a:p>
            <a:pPr>
              <a:lnSpc>
                <a:spcPts val="4759"/>
              </a:lnSpc>
            </a:pPr>
            <a:r>
              <a:rPr lang="en-US" sz="3399">
                <a:solidFill>
                  <a:srgbClr val="F4F4F4"/>
                </a:solidFill>
                <a:latin typeface="Muli"/>
              </a:rPr>
              <a:t>- Tìm cạnh thứ n tạo thành chu trình với n-1 cạnh đã chọn</a:t>
            </a:r>
          </a:p>
          <a:p>
            <a:pPr>
              <a:lnSpc>
                <a:spcPts val="4759"/>
              </a:lnSpc>
            </a:pPr>
            <a:r>
              <a:rPr lang="en-US" sz="3399">
                <a:solidFill>
                  <a:srgbClr val="F4F4F4"/>
                </a:solidFill>
                <a:latin typeface="Muli"/>
              </a:rPr>
              <a:t>- Chỉ chọn trong n(n-1)/2 cạnh nên độ phức tạp thời gian là O(n²)</a:t>
            </a:r>
          </a:p>
          <a:p>
            <a:pPr>
              <a:lnSpc>
                <a:spcPts val="4759"/>
              </a:lnSpc>
            </a:pP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004651"/>
        </a:solidFill>
      </p:bgPr>
    </p:bg>
    <p:spTree>
      <p:nvGrpSpPr>
        <p:cNvPr id="1" name=""/>
        <p:cNvGrpSpPr/>
        <p:nvPr/>
      </p:nvGrpSpPr>
      <p:grpSpPr>
        <a:xfrm>
          <a:off x="0" y="0"/>
          <a:ext cx="0" cy="0"/>
          <a:chOff x="0" y="0"/>
          <a:chExt cx="0" cy="0"/>
        </a:xfrm>
      </p:grpSpPr>
      <p:grpSp>
        <p:nvGrpSpPr>
          <p:cNvPr name="Group 2" id="2"/>
          <p:cNvGrpSpPr/>
          <p:nvPr/>
        </p:nvGrpSpPr>
        <p:grpSpPr>
          <a:xfrm rot="0">
            <a:off x="603445" y="603445"/>
            <a:ext cx="16366131" cy="2492194"/>
            <a:chOff x="0" y="0"/>
            <a:chExt cx="21821508" cy="3322926"/>
          </a:xfrm>
        </p:grpSpPr>
        <p:sp>
          <p:nvSpPr>
            <p:cNvPr name="TextBox 3" id="3"/>
            <p:cNvSpPr txBox="true"/>
            <p:nvPr/>
          </p:nvSpPr>
          <p:spPr>
            <a:xfrm rot="0">
              <a:off x="0" y="2608551"/>
              <a:ext cx="21821508" cy="714375"/>
            </a:xfrm>
            <a:prstGeom prst="rect">
              <a:avLst/>
            </a:prstGeom>
          </p:spPr>
          <p:txBody>
            <a:bodyPr anchor="t" rtlCol="false" tIns="0" lIns="0" bIns="0" rIns="0">
              <a:spAutoFit/>
            </a:bodyPr>
            <a:lstStyle/>
            <a:p>
              <a:pPr>
                <a:lnSpc>
                  <a:spcPts val="4320"/>
                </a:lnSpc>
                <a:spcBef>
                  <a:spcPct val="0"/>
                </a:spcBef>
              </a:pPr>
            </a:p>
          </p:txBody>
        </p:sp>
        <p:sp>
          <p:nvSpPr>
            <p:cNvPr name="TextBox 4" id="4"/>
            <p:cNvSpPr txBox="true"/>
            <p:nvPr/>
          </p:nvSpPr>
          <p:spPr>
            <a:xfrm rot="0">
              <a:off x="0" y="-76200"/>
              <a:ext cx="21821508" cy="1751750"/>
            </a:xfrm>
            <a:prstGeom prst="rect">
              <a:avLst/>
            </a:prstGeom>
          </p:spPr>
          <p:txBody>
            <a:bodyPr anchor="t" rtlCol="false" tIns="0" lIns="0" bIns="0" rIns="0">
              <a:spAutoFit/>
            </a:bodyPr>
            <a:lstStyle/>
            <a:p>
              <a:pPr>
                <a:lnSpc>
                  <a:spcPts val="10790"/>
                </a:lnSpc>
              </a:pPr>
              <a:r>
                <a:rPr lang="en-US" sz="8300">
                  <a:solidFill>
                    <a:srgbClr val="A4E473"/>
                  </a:solidFill>
                  <a:latin typeface="Muli Bold"/>
                </a:rPr>
                <a:t>BÀI TÌM MÁY RÚT TIỀN ATM</a:t>
              </a:r>
            </a:p>
          </p:txBody>
        </p:sp>
      </p:grpSp>
      <p:grpSp>
        <p:nvGrpSpPr>
          <p:cNvPr name="Group 5" id="5"/>
          <p:cNvGrpSpPr/>
          <p:nvPr/>
        </p:nvGrpSpPr>
        <p:grpSpPr>
          <a:xfrm rot="0">
            <a:off x="-3563094" y="6077994"/>
            <a:ext cx="6383425" cy="5528076"/>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7" id="7"/>
          <p:cNvGrpSpPr/>
          <p:nvPr/>
        </p:nvGrpSpPr>
        <p:grpSpPr>
          <a:xfrm rot="0">
            <a:off x="1671665" y="7004492"/>
            <a:ext cx="3034530" cy="2627917"/>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F5BC34"/>
            </a:solidFill>
          </p:spPr>
        </p:sp>
      </p:grpSp>
      <p:grpSp>
        <p:nvGrpSpPr>
          <p:cNvPr name="Group 9" id="9"/>
          <p:cNvGrpSpPr/>
          <p:nvPr/>
        </p:nvGrpSpPr>
        <p:grpSpPr>
          <a:xfrm rot="0">
            <a:off x="4053492" y="8956750"/>
            <a:ext cx="2141618" cy="1854652"/>
            <a:chOff x="0" y="0"/>
            <a:chExt cx="3619627" cy="3134614"/>
          </a:xfrm>
        </p:grpSpPr>
        <p:sp>
          <p:nvSpPr>
            <p:cNvPr name="Freeform 10" id="10"/>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name="TextBox 11" id="11"/>
          <p:cNvSpPr txBox="true"/>
          <p:nvPr/>
        </p:nvSpPr>
        <p:spPr>
          <a:xfrm rot="0">
            <a:off x="603445" y="2367678"/>
            <a:ext cx="16538301" cy="5008488"/>
          </a:xfrm>
          <a:prstGeom prst="rect">
            <a:avLst/>
          </a:prstGeom>
        </p:spPr>
        <p:txBody>
          <a:bodyPr anchor="t" rtlCol="false" tIns="0" lIns="0" bIns="0" rIns="0">
            <a:spAutoFit/>
          </a:bodyPr>
          <a:lstStyle/>
          <a:p>
            <a:pPr>
              <a:lnSpc>
                <a:spcPts val="5096"/>
              </a:lnSpc>
            </a:pPr>
            <a:r>
              <a:rPr lang="en-US" sz="3640">
                <a:solidFill>
                  <a:srgbClr val="FFFFFF"/>
                </a:solidFill>
                <a:latin typeface="Muli"/>
              </a:rPr>
              <a:t>Trong máy rút tiền tự động ATM, ngân hàng đã chuẩn bị sẵn các loại tiền có mệnh giá 500.000 đồng, 100.000 đồng, 50.000 đồng, 20.000 đồng và 10.000 đồng. Giả sử mỗi loại tiền đều có số lượng không hạn chế. Khi có một khách hàng cần rút một số tiền n đồng (tính chẵn đến 10.000 đồng, tức là n chia hết cho 10000). Hãy tìm một phương án trả tiền sao cho trả đủ n đồng và số tờ giấy bạc phải trả là ít nhất.</a:t>
            </a:r>
          </a:p>
          <a:p>
            <a:pPr>
              <a:lnSpc>
                <a:spcPts val="5096"/>
              </a:lnSpc>
            </a:pPr>
          </a:p>
          <a:p>
            <a:pPr algn="ctr">
              <a:lnSpc>
                <a:spcPts val="4536"/>
              </a:lnSpc>
              <a:spcBef>
                <a:spcPct val="0"/>
              </a:spcBef>
            </a:pP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004651"/>
        </a:solidFill>
      </p:bgPr>
    </p:bg>
    <p:spTree>
      <p:nvGrpSpPr>
        <p:cNvPr id="1" name=""/>
        <p:cNvGrpSpPr/>
        <p:nvPr/>
      </p:nvGrpSpPr>
      <p:grpSpPr>
        <a:xfrm>
          <a:off x="0" y="0"/>
          <a:ext cx="0" cy="0"/>
          <a:chOff x="0" y="0"/>
          <a:chExt cx="0" cy="0"/>
        </a:xfrm>
      </p:grpSpPr>
      <p:grpSp>
        <p:nvGrpSpPr>
          <p:cNvPr name="Group 2" id="2"/>
          <p:cNvGrpSpPr/>
          <p:nvPr/>
        </p:nvGrpSpPr>
        <p:grpSpPr>
          <a:xfrm rot="-10800000">
            <a:off x="-2915828" y="-3678236"/>
            <a:ext cx="12804984" cy="6226137"/>
            <a:chOff x="0" y="0"/>
            <a:chExt cx="11048529" cy="5372100"/>
          </a:xfrm>
        </p:grpSpPr>
        <p:sp>
          <p:nvSpPr>
            <p:cNvPr name="Freeform 3" id="3"/>
            <p:cNvSpPr/>
            <p:nvPr/>
          </p:nvSpPr>
          <p:spPr>
            <a:xfrm flipH="false" flipV="false" rot="0">
              <a:off x="0" y="0"/>
              <a:ext cx="11048529" cy="5372100"/>
            </a:xfrm>
            <a:custGeom>
              <a:avLst/>
              <a:gdLst/>
              <a:ahLst/>
              <a:cxnLst/>
              <a:rect r="r" b="b" t="t" l="l"/>
              <a:pathLst>
                <a:path h="5372100" w="11048529">
                  <a:moveTo>
                    <a:pt x="9497859" y="0"/>
                  </a:moveTo>
                  <a:lnTo>
                    <a:pt x="1550670" y="0"/>
                  </a:lnTo>
                  <a:lnTo>
                    <a:pt x="0" y="2686050"/>
                  </a:lnTo>
                  <a:lnTo>
                    <a:pt x="1550670" y="5372100"/>
                  </a:lnTo>
                  <a:lnTo>
                    <a:pt x="9497859" y="5372100"/>
                  </a:lnTo>
                  <a:lnTo>
                    <a:pt x="11048529" y="2686050"/>
                  </a:lnTo>
                  <a:lnTo>
                    <a:pt x="9497859" y="0"/>
                  </a:lnTo>
                  <a:close/>
                </a:path>
              </a:pathLst>
            </a:custGeom>
            <a:solidFill>
              <a:srgbClr val="A4E473"/>
            </a:solidFill>
          </p:spPr>
        </p:sp>
      </p:grpSp>
      <p:grpSp>
        <p:nvGrpSpPr>
          <p:cNvPr name="Group 4" id="4"/>
          <p:cNvGrpSpPr/>
          <p:nvPr/>
        </p:nvGrpSpPr>
        <p:grpSpPr>
          <a:xfrm rot="0">
            <a:off x="8611724" y="-865713"/>
            <a:ext cx="2695438" cy="2334501"/>
            <a:chOff x="0" y="0"/>
            <a:chExt cx="6202680" cy="5372100"/>
          </a:xfrm>
        </p:grpSpPr>
        <p:sp>
          <p:nvSpPr>
            <p:cNvPr name="Freeform 5" id="5"/>
            <p:cNvSpPr/>
            <p:nvPr/>
          </p:nvSpPr>
          <p:spPr>
            <a:xfrm flipH="false" flipV="false" rot="0">
              <a:off x="0" y="0"/>
              <a:ext cx="6202680" cy="5372100"/>
            </a:xfrm>
            <a:custGeom>
              <a:avLst/>
              <a:gdLst/>
              <a:ahLst/>
              <a:cxnLst/>
              <a:rect r="r" b="b" t="t" l="l"/>
              <a:pathLst>
                <a:path h="5372100" w="6202680">
                  <a:moveTo>
                    <a:pt x="4652010" y="0"/>
                  </a:moveTo>
                  <a:lnTo>
                    <a:pt x="1550670" y="0"/>
                  </a:lnTo>
                  <a:lnTo>
                    <a:pt x="0" y="2686050"/>
                  </a:lnTo>
                  <a:lnTo>
                    <a:pt x="1550670" y="5372100"/>
                  </a:lnTo>
                  <a:lnTo>
                    <a:pt x="4652010" y="5372100"/>
                  </a:lnTo>
                  <a:lnTo>
                    <a:pt x="6202680" y="2686050"/>
                  </a:lnTo>
                  <a:lnTo>
                    <a:pt x="4652010" y="0"/>
                  </a:lnTo>
                  <a:close/>
                </a:path>
              </a:pathLst>
            </a:custGeom>
            <a:solidFill>
              <a:srgbClr val="00A181"/>
            </a:solidFill>
          </p:spPr>
        </p:sp>
      </p:grpSp>
      <p:sp>
        <p:nvSpPr>
          <p:cNvPr name="TextBox 6" id="6"/>
          <p:cNvSpPr txBox="true"/>
          <p:nvPr/>
        </p:nvSpPr>
        <p:spPr>
          <a:xfrm rot="0">
            <a:off x="800342" y="745743"/>
            <a:ext cx="3948696" cy="829627"/>
          </a:xfrm>
          <a:prstGeom prst="rect">
            <a:avLst/>
          </a:prstGeom>
        </p:spPr>
        <p:txBody>
          <a:bodyPr anchor="t" rtlCol="false" tIns="0" lIns="0" bIns="0" rIns="0">
            <a:spAutoFit/>
          </a:bodyPr>
          <a:lstStyle/>
          <a:p>
            <a:pPr marL="0" indent="0" lvl="0">
              <a:lnSpc>
                <a:spcPts val="6727"/>
              </a:lnSpc>
              <a:spcBef>
                <a:spcPct val="0"/>
              </a:spcBef>
            </a:pPr>
            <a:r>
              <a:rPr lang="en-US" sz="5175" spc="-51">
                <a:solidFill>
                  <a:srgbClr val="000000"/>
                </a:solidFill>
                <a:latin typeface="Muli Bold"/>
              </a:rPr>
              <a:t>CÁCH GIẢI </a:t>
            </a:r>
          </a:p>
        </p:txBody>
      </p:sp>
      <p:sp>
        <p:nvSpPr>
          <p:cNvPr name="TextBox 7" id="7"/>
          <p:cNvSpPr txBox="true"/>
          <p:nvPr/>
        </p:nvSpPr>
        <p:spPr>
          <a:xfrm rot="0">
            <a:off x="803653" y="2676988"/>
            <a:ext cx="15616141" cy="7771765"/>
          </a:xfrm>
          <a:prstGeom prst="rect">
            <a:avLst/>
          </a:prstGeom>
        </p:spPr>
        <p:txBody>
          <a:bodyPr anchor="t" rtlCol="false" tIns="0" lIns="0" bIns="0" rIns="0">
            <a:spAutoFit/>
          </a:bodyPr>
          <a:lstStyle/>
          <a:p>
            <a:pPr>
              <a:lnSpc>
                <a:spcPts val="4759"/>
              </a:lnSpc>
            </a:pPr>
            <a:r>
              <a:rPr lang="en-US" sz="3399">
                <a:solidFill>
                  <a:srgbClr val="F4F4F4"/>
                </a:solidFill>
                <a:latin typeface="Muli"/>
              </a:rPr>
              <a:t> - Xác định số tiền cần rút.</a:t>
            </a:r>
          </a:p>
          <a:p>
            <a:pPr>
              <a:lnSpc>
                <a:spcPts val="4759"/>
              </a:lnSpc>
            </a:pPr>
            <a:r>
              <a:rPr lang="en-US" sz="3399">
                <a:solidFill>
                  <a:srgbClr val="F4F4F4"/>
                </a:solidFill>
                <a:latin typeface="Muli"/>
              </a:rPr>
              <a:t> - Gọi X = (X1, X2, X3, X4,X5) là một phương án trả tiền.</a:t>
            </a:r>
          </a:p>
          <a:p>
            <a:pPr>
              <a:lnSpc>
                <a:spcPts val="4759"/>
              </a:lnSpc>
            </a:pPr>
            <a:r>
              <a:rPr lang="en-US" sz="3399">
                <a:solidFill>
                  <a:srgbClr val="F4F4F4"/>
                </a:solidFill>
                <a:latin typeface="Muli"/>
              </a:rPr>
              <a:t> </a:t>
            </a:r>
            <a:r>
              <a:rPr lang="en-US" sz="3399">
                <a:solidFill>
                  <a:srgbClr val="F4F4F4"/>
                </a:solidFill>
                <a:latin typeface="Muli"/>
              </a:rPr>
              <a:t>- X1 là số tờ giấy bạc 500.000 đồng, X2 là số tờ giấy bạc 100.000 đồng, X3 là số tờ giấy bạc 50.000 đồng, X4 là số tờ giấy bạc 50.000 đồng và X5 là số tờ giấy bạc 10.000 đồng.</a:t>
            </a:r>
          </a:p>
          <a:p>
            <a:pPr>
              <a:lnSpc>
                <a:spcPts val="4759"/>
              </a:lnSpc>
            </a:pPr>
            <a:r>
              <a:rPr lang="en-US" sz="3399">
                <a:solidFill>
                  <a:srgbClr val="F4F4F4"/>
                </a:solidFill>
                <a:latin typeface="Muli"/>
              </a:rPr>
              <a:t> - Theo yêu cầu ta phải có X1 + X2 + X3 + X4 + X5 nhỏ nhất.</a:t>
            </a:r>
          </a:p>
          <a:p>
            <a:pPr>
              <a:lnSpc>
                <a:spcPts val="4759"/>
              </a:lnSpc>
            </a:pPr>
            <a:r>
              <a:rPr lang="en-US" sz="3399">
                <a:solidFill>
                  <a:srgbClr val="F4F4F4"/>
                </a:solidFill>
                <a:latin typeface="Muli"/>
              </a:rPr>
              <a:t> - X1*500.000+X2*100.000+X3*50.000+X4*20.000+X5*10.000 = n.</a:t>
            </a:r>
          </a:p>
          <a:p>
            <a:pPr>
              <a:lnSpc>
                <a:spcPts val="4759"/>
              </a:lnSpc>
            </a:pPr>
            <a:r>
              <a:rPr lang="en-US" sz="3399">
                <a:solidFill>
                  <a:srgbClr val="F4F4F4"/>
                </a:solidFill>
                <a:latin typeface="Muli"/>
              </a:rPr>
              <a:t> </a:t>
            </a:r>
            <a:r>
              <a:rPr lang="en-US" sz="3399">
                <a:solidFill>
                  <a:srgbClr val="F4F4F4"/>
                </a:solidFill>
                <a:latin typeface="Muli"/>
              </a:rPr>
              <a:t>- Trước hết ta chọn tối đa các tờ giấy bạc 500.000 đồng, nghĩa là X1 là số nguyên lớn nhất sao cho X1 * 500.000 ≤ n. Tức là X1 = n DIV 500.000.</a:t>
            </a:r>
          </a:p>
          <a:p>
            <a:pPr>
              <a:lnSpc>
                <a:spcPts val="4759"/>
              </a:lnSpc>
            </a:pPr>
            <a:r>
              <a:rPr lang="en-US" sz="3399">
                <a:solidFill>
                  <a:srgbClr val="F4F4F4"/>
                </a:solidFill>
                <a:latin typeface="Muli"/>
              </a:rPr>
              <a:t> - Xác định số tiền cần rút còn lại là hiệu n – X1 * 500000.</a:t>
            </a:r>
          </a:p>
          <a:p>
            <a:pPr>
              <a:lnSpc>
                <a:spcPts val="4759"/>
              </a:lnSpc>
            </a:pPr>
            <a:r>
              <a:rPr lang="en-US" sz="3399">
                <a:solidFill>
                  <a:srgbClr val="F4F4F4"/>
                </a:solidFill>
                <a:latin typeface="Muli"/>
              </a:rPr>
              <a:t> </a:t>
            </a:r>
            <a:r>
              <a:rPr lang="en-US" sz="3399">
                <a:solidFill>
                  <a:srgbClr val="F4F4F4"/>
                </a:solidFill>
                <a:latin typeface="Muli"/>
              </a:rPr>
              <a:t>- Chuyển sang chọn loại giấy bạc 100.000 đồng, và cứ tiếp tục như thế cho các loại mệnh giá khác.</a:t>
            </a:r>
          </a:p>
          <a:p>
            <a:pPr>
              <a:lnSpc>
                <a:spcPts val="4759"/>
              </a:lnSpc>
            </a:pPr>
          </a:p>
        </p:txBody>
      </p:sp>
    </p:spTree>
  </p:cSld>
  <p:clrMapOvr>
    <a:masterClrMapping/>
  </p:clrMapOvr>
</p:sld>
</file>

<file path=ppt/slides/slide16.xml><?xml version="1.0" encoding="utf-8"?>
<p:sld xmlns:p="http://schemas.openxmlformats.org/presentationml/2006/main" xmlns:a="http://schemas.openxmlformats.org/drawingml/2006/main">
  <p:cSld>
    <p:bg>
      <p:bgPr>
        <a:solidFill>
          <a:srgbClr val="004651"/>
        </a:solidFill>
      </p:bgPr>
    </p:bg>
    <p:spTree>
      <p:nvGrpSpPr>
        <p:cNvPr id="1" name=""/>
        <p:cNvGrpSpPr/>
        <p:nvPr/>
      </p:nvGrpSpPr>
      <p:grpSpPr>
        <a:xfrm>
          <a:off x="0" y="0"/>
          <a:ext cx="0" cy="0"/>
          <a:chOff x="0" y="0"/>
          <a:chExt cx="0" cy="0"/>
        </a:xfrm>
      </p:grpSpPr>
      <p:grpSp>
        <p:nvGrpSpPr>
          <p:cNvPr name="Group 2" id="2"/>
          <p:cNvGrpSpPr/>
          <p:nvPr/>
        </p:nvGrpSpPr>
        <p:grpSpPr>
          <a:xfrm rot="0">
            <a:off x="1233550" y="3032173"/>
            <a:ext cx="3515488" cy="1180465"/>
            <a:chOff x="0" y="0"/>
            <a:chExt cx="548190" cy="184076"/>
          </a:xfrm>
        </p:grpSpPr>
        <p:sp>
          <p:nvSpPr>
            <p:cNvPr name="Freeform 3" id="3"/>
            <p:cNvSpPr/>
            <p:nvPr/>
          </p:nvSpPr>
          <p:spPr>
            <a:xfrm flipH="false" flipV="false" rot="0">
              <a:off x="0" y="0"/>
              <a:ext cx="548190" cy="184076"/>
            </a:xfrm>
            <a:custGeom>
              <a:avLst/>
              <a:gdLst/>
              <a:ahLst/>
              <a:cxnLst/>
              <a:rect r="r" b="b" t="t" l="l"/>
              <a:pathLst>
                <a:path h="184076" w="548190">
                  <a:moveTo>
                    <a:pt x="19820" y="0"/>
                  </a:moveTo>
                  <a:lnTo>
                    <a:pt x="528369" y="0"/>
                  </a:lnTo>
                  <a:cubicBezTo>
                    <a:pt x="539316" y="0"/>
                    <a:pt x="548190" y="8874"/>
                    <a:pt x="548190" y="19820"/>
                  </a:cubicBezTo>
                  <a:lnTo>
                    <a:pt x="548190" y="164256"/>
                  </a:lnTo>
                  <a:cubicBezTo>
                    <a:pt x="548190" y="175203"/>
                    <a:pt x="539316" y="184076"/>
                    <a:pt x="528369" y="184076"/>
                  </a:cubicBezTo>
                  <a:lnTo>
                    <a:pt x="19820" y="184076"/>
                  </a:lnTo>
                  <a:cubicBezTo>
                    <a:pt x="14563" y="184076"/>
                    <a:pt x="9522" y="181988"/>
                    <a:pt x="5805" y="178271"/>
                  </a:cubicBezTo>
                  <a:cubicBezTo>
                    <a:pt x="2088" y="174554"/>
                    <a:pt x="0" y="169513"/>
                    <a:pt x="0" y="164256"/>
                  </a:cubicBezTo>
                  <a:lnTo>
                    <a:pt x="0" y="19820"/>
                  </a:lnTo>
                  <a:cubicBezTo>
                    <a:pt x="0" y="14563"/>
                    <a:pt x="2088" y="9522"/>
                    <a:pt x="5805" y="5805"/>
                  </a:cubicBezTo>
                  <a:cubicBezTo>
                    <a:pt x="9522" y="2088"/>
                    <a:pt x="14563" y="0"/>
                    <a:pt x="19820" y="0"/>
                  </a:cubicBezTo>
                  <a:close/>
                </a:path>
              </a:pathLst>
            </a:custGeom>
            <a:solidFill>
              <a:srgbClr val="F4F4F4"/>
            </a:solidFill>
          </p:spPr>
        </p:sp>
        <p:sp>
          <p:nvSpPr>
            <p:cNvPr name="TextBox 4" id="4"/>
            <p:cNvSpPr txBox="true"/>
            <p:nvPr/>
          </p:nvSpPr>
          <p:spPr>
            <a:xfrm>
              <a:off x="0" y="-38100"/>
              <a:ext cx="548190" cy="222176"/>
            </a:xfrm>
            <a:prstGeom prst="rect">
              <a:avLst/>
            </a:prstGeom>
          </p:spPr>
          <p:txBody>
            <a:bodyPr anchor="ctr" rtlCol="false" tIns="254000" lIns="254000" bIns="254000" rIns="254000"/>
            <a:lstStyle/>
            <a:p>
              <a:pPr algn="ctr">
                <a:lnSpc>
                  <a:spcPts val="5199"/>
                </a:lnSpc>
              </a:pPr>
              <a:r>
                <a:rPr lang="en-US" sz="3999">
                  <a:solidFill>
                    <a:srgbClr val="000000"/>
                  </a:solidFill>
                  <a:latin typeface="Muli Ultra-Bold"/>
                </a:rPr>
                <a:t>Ưu điểm </a:t>
              </a:r>
            </a:p>
          </p:txBody>
        </p:sp>
      </p:grpSp>
      <p:grpSp>
        <p:nvGrpSpPr>
          <p:cNvPr name="Group 5" id="5"/>
          <p:cNvGrpSpPr/>
          <p:nvPr/>
        </p:nvGrpSpPr>
        <p:grpSpPr>
          <a:xfrm rot="-10800000">
            <a:off x="-2915828" y="-3678236"/>
            <a:ext cx="12804984" cy="6226137"/>
            <a:chOff x="0" y="0"/>
            <a:chExt cx="11048529" cy="5372100"/>
          </a:xfrm>
        </p:grpSpPr>
        <p:sp>
          <p:nvSpPr>
            <p:cNvPr name="Freeform 6" id="6"/>
            <p:cNvSpPr/>
            <p:nvPr/>
          </p:nvSpPr>
          <p:spPr>
            <a:xfrm flipH="false" flipV="false" rot="0">
              <a:off x="0" y="0"/>
              <a:ext cx="11048529" cy="5372100"/>
            </a:xfrm>
            <a:custGeom>
              <a:avLst/>
              <a:gdLst/>
              <a:ahLst/>
              <a:cxnLst/>
              <a:rect r="r" b="b" t="t" l="l"/>
              <a:pathLst>
                <a:path h="5372100" w="11048529">
                  <a:moveTo>
                    <a:pt x="9497859" y="0"/>
                  </a:moveTo>
                  <a:lnTo>
                    <a:pt x="1550670" y="0"/>
                  </a:lnTo>
                  <a:lnTo>
                    <a:pt x="0" y="2686050"/>
                  </a:lnTo>
                  <a:lnTo>
                    <a:pt x="1550670" y="5372100"/>
                  </a:lnTo>
                  <a:lnTo>
                    <a:pt x="9497859" y="5372100"/>
                  </a:lnTo>
                  <a:lnTo>
                    <a:pt x="11048529" y="2686050"/>
                  </a:lnTo>
                  <a:lnTo>
                    <a:pt x="9497859" y="0"/>
                  </a:lnTo>
                  <a:close/>
                </a:path>
              </a:pathLst>
            </a:custGeom>
            <a:solidFill>
              <a:srgbClr val="A4E473"/>
            </a:solidFill>
          </p:spPr>
        </p:sp>
      </p:grpSp>
      <p:grpSp>
        <p:nvGrpSpPr>
          <p:cNvPr name="Group 7" id="7"/>
          <p:cNvGrpSpPr/>
          <p:nvPr/>
        </p:nvGrpSpPr>
        <p:grpSpPr>
          <a:xfrm rot="0">
            <a:off x="8611724" y="-865713"/>
            <a:ext cx="2695438" cy="2334501"/>
            <a:chOff x="0" y="0"/>
            <a:chExt cx="6202680" cy="5372100"/>
          </a:xfrm>
        </p:grpSpPr>
        <p:sp>
          <p:nvSpPr>
            <p:cNvPr name="Freeform 8" id="8"/>
            <p:cNvSpPr/>
            <p:nvPr/>
          </p:nvSpPr>
          <p:spPr>
            <a:xfrm flipH="false" flipV="false" rot="0">
              <a:off x="0" y="0"/>
              <a:ext cx="6202680" cy="5372100"/>
            </a:xfrm>
            <a:custGeom>
              <a:avLst/>
              <a:gdLst/>
              <a:ahLst/>
              <a:cxnLst/>
              <a:rect r="r" b="b" t="t" l="l"/>
              <a:pathLst>
                <a:path h="5372100" w="6202680">
                  <a:moveTo>
                    <a:pt x="4652010" y="0"/>
                  </a:moveTo>
                  <a:lnTo>
                    <a:pt x="1550670" y="0"/>
                  </a:lnTo>
                  <a:lnTo>
                    <a:pt x="0" y="2686050"/>
                  </a:lnTo>
                  <a:lnTo>
                    <a:pt x="1550670" y="5372100"/>
                  </a:lnTo>
                  <a:lnTo>
                    <a:pt x="4652010" y="5372100"/>
                  </a:lnTo>
                  <a:lnTo>
                    <a:pt x="6202680" y="2686050"/>
                  </a:lnTo>
                  <a:lnTo>
                    <a:pt x="4652010" y="0"/>
                  </a:lnTo>
                  <a:close/>
                </a:path>
              </a:pathLst>
            </a:custGeom>
            <a:solidFill>
              <a:srgbClr val="00A181"/>
            </a:solidFill>
          </p:spPr>
        </p:sp>
      </p:grpSp>
      <p:sp>
        <p:nvSpPr>
          <p:cNvPr name="TextBox 9" id="9"/>
          <p:cNvSpPr txBox="true"/>
          <p:nvPr/>
        </p:nvSpPr>
        <p:spPr>
          <a:xfrm rot="0">
            <a:off x="800342" y="745743"/>
            <a:ext cx="7752807" cy="829553"/>
          </a:xfrm>
          <a:prstGeom prst="rect">
            <a:avLst/>
          </a:prstGeom>
        </p:spPr>
        <p:txBody>
          <a:bodyPr anchor="t" rtlCol="false" tIns="0" lIns="0" bIns="0" rIns="0">
            <a:spAutoFit/>
          </a:bodyPr>
          <a:lstStyle/>
          <a:p>
            <a:pPr marL="0" indent="0" lvl="0">
              <a:lnSpc>
                <a:spcPts val="6727"/>
              </a:lnSpc>
              <a:spcBef>
                <a:spcPct val="0"/>
              </a:spcBef>
            </a:pPr>
            <a:r>
              <a:rPr lang="en-US" sz="5175" spc="-51">
                <a:solidFill>
                  <a:srgbClr val="000000"/>
                </a:solidFill>
                <a:latin typeface="Muli Bold"/>
              </a:rPr>
              <a:t>Ưu điểm và nhược điểm</a:t>
            </a:r>
          </a:p>
        </p:txBody>
      </p:sp>
      <p:sp>
        <p:nvSpPr>
          <p:cNvPr name="TextBox 10" id="10"/>
          <p:cNvSpPr txBox="true"/>
          <p:nvPr/>
        </p:nvSpPr>
        <p:spPr>
          <a:xfrm rot="0">
            <a:off x="261538" y="4479261"/>
            <a:ext cx="8882462" cy="5371465"/>
          </a:xfrm>
          <a:prstGeom prst="rect">
            <a:avLst/>
          </a:prstGeom>
        </p:spPr>
        <p:txBody>
          <a:bodyPr anchor="t" rtlCol="false" tIns="0" lIns="0" bIns="0" rIns="0">
            <a:spAutoFit/>
          </a:bodyPr>
          <a:lstStyle/>
          <a:p>
            <a:pPr marL="734059" indent="-367030" lvl="1">
              <a:lnSpc>
                <a:spcPts val="4759"/>
              </a:lnSpc>
              <a:buFont typeface="Arial"/>
              <a:buChar char="•"/>
            </a:pPr>
            <a:r>
              <a:rPr lang="en-US" sz="3399">
                <a:solidFill>
                  <a:srgbClr val="F4F4F4"/>
                </a:solidFill>
                <a:latin typeface="Muli"/>
              </a:rPr>
              <a:t>Giải thuật tham ăn thường dễ triển khai và hiểu</a:t>
            </a:r>
          </a:p>
          <a:p>
            <a:pPr marL="734059" indent="-367030" lvl="1">
              <a:lnSpc>
                <a:spcPts val="4759"/>
              </a:lnSpc>
              <a:buFont typeface="Arial"/>
              <a:buChar char="•"/>
            </a:pPr>
            <a:r>
              <a:rPr lang="en-US" sz="3399">
                <a:solidFill>
                  <a:srgbClr val="F4F4F4"/>
                </a:solidFill>
                <a:latin typeface="Muli"/>
              </a:rPr>
              <a:t>Linh hoạt trong việc thí nghiệm </a:t>
            </a:r>
          </a:p>
          <a:p>
            <a:pPr marL="734059" indent="-367030" lvl="1">
              <a:lnSpc>
                <a:spcPts val="4759"/>
              </a:lnSpc>
              <a:buFont typeface="Arial"/>
              <a:buChar char="•"/>
            </a:pPr>
            <a:r>
              <a:rPr lang="en-US" sz="3399">
                <a:solidFill>
                  <a:srgbClr val="F4F4F4"/>
                </a:solidFill>
                <a:latin typeface="Muli"/>
              </a:rPr>
              <a:t>Có thể sử dụng giải thuật tham ăn làm bước tiền xử lý hoặc phần giải quyết một số bài toán lớn hơn.</a:t>
            </a:r>
          </a:p>
          <a:p>
            <a:pPr marL="734059" indent="-367030" lvl="1">
              <a:lnSpc>
                <a:spcPts val="4759"/>
              </a:lnSpc>
              <a:buFont typeface="Arial"/>
              <a:buChar char="•"/>
            </a:pPr>
            <a:r>
              <a:rPr lang="en-US" sz="3399">
                <a:solidFill>
                  <a:srgbClr val="F4F4F4"/>
                </a:solidFill>
                <a:latin typeface="Muli"/>
              </a:rPr>
              <a:t>Có thể ưu tiên sự đơn giản và hiệu suất so với độ chính xác tuyệt đối.</a:t>
            </a:r>
          </a:p>
          <a:p>
            <a:pPr>
              <a:lnSpc>
                <a:spcPts val="4759"/>
              </a:lnSpc>
            </a:pPr>
          </a:p>
        </p:txBody>
      </p:sp>
      <p:sp>
        <p:nvSpPr>
          <p:cNvPr name="TextBox 11" id="11"/>
          <p:cNvSpPr txBox="true"/>
          <p:nvPr/>
        </p:nvSpPr>
        <p:spPr>
          <a:xfrm rot="0">
            <a:off x="9672720" y="4479261"/>
            <a:ext cx="8327238" cy="3571240"/>
          </a:xfrm>
          <a:prstGeom prst="rect">
            <a:avLst/>
          </a:prstGeom>
        </p:spPr>
        <p:txBody>
          <a:bodyPr anchor="t" rtlCol="false" tIns="0" lIns="0" bIns="0" rIns="0">
            <a:spAutoFit/>
          </a:bodyPr>
          <a:lstStyle/>
          <a:p>
            <a:pPr marL="734059" indent="-367030" lvl="1">
              <a:lnSpc>
                <a:spcPts val="4759"/>
              </a:lnSpc>
              <a:buFont typeface="Arial"/>
              <a:buChar char="•"/>
            </a:pPr>
            <a:r>
              <a:rPr lang="en-US" sz="3399">
                <a:solidFill>
                  <a:srgbClr val="F4F4F4"/>
                </a:solidFill>
                <a:latin typeface="Muli"/>
              </a:rPr>
              <a:t>Không đảm bảo tìm ra giải pháp tối ưu toàn cục.</a:t>
            </a:r>
          </a:p>
          <a:p>
            <a:pPr marL="734059" indent="-367030" lvl="1">
              <a:lnSpc>
                <a:spcPts val="4759"/>
              </a:lnSpc>
              <a:buFont typeface="Arial"/>
              <a:buChar char="•"/>
            </a:pPr>
            <a:r>
              <a:rPr lang="en-US" sz="3399">
                <a:solidFill>
                  <a:srgbClr val="F4F4F4"/>
                </a:solidFill>
                <a:latin typeface="Muli"/>
              </a:rPr>
              <a:t>Dễ rơi vào bẫy cục bộ</a:t>
            </a:r>
          </a:p>
          <a:p>
            <a:pPr marL="734059" indent="-367030" lvl="1">
              <a:lnSpc>
                <a:spcPts val="4759"/>
              </a:lnSpc>
              <a:buFont typeface="Arial"/>
              <a:buChar char="•"/>
            </a:pPr>
            <a:r>
              <a:rPr lang="en-US" sz="3399">
                <a:solidFill>
                  <a:srgbClr val="F4F4F4"/>
                </a:solidFill>
                <a:latin typeface="Muli"/>
              </a:rPr>
              <a:t>Không phải mọi bài toán đều phù hợp với giải thuật tham ăn</a:t>
            </a:r>
          </a:p>
          <a:p>
            <a:pPr>
              <a:lnSpc>
                <a:spcPts val="4759"/>
              </a:lnSpc>
            </a:pPr>
          </a:p>
        </p:txBody>
      </p:sp>
      <p:grpSp>
        <p:nvGrpSpPr>
          <p:cNvPr name="Group 12" id="12"/>
          <p:cNvGrpSpPr/>
          <p:nvPr/>
        </p:nvGrpSpPr>
        <p:grpSpPr>
          <a:xfrm rot="0">
            <a:off x="9672720" y="3032173"/>
            <a:ext cx="3515488" cy="1180465"/>
            <a:chOff x="0" y="0"/>
            <a:chExt cx="548190" cy="184076"/>
          </a:xfrm>
        </p:grpSpPr>
        <p:sp>
          <p:nvSpPr>
            <p:cNvPr name="Freeform 13" id="13"/>
            <p:cNvSpPr/>
            <p:nvPr/>
          </p:nvSpPr>
          <p:spPr>
            <a:xfrm flipH="false" flipV="false" rot="0">
              <a:off x="0" y="0"/>
              <a:ext cx="548190" cy="184076"/>
            </a:xfrm>
            <a:custGeom>
              <a:avLst/>
              <a:gdLst/>
              <a:ahLst/>
              <a:cxnLst/>
              <a:rect r="r" b="b" t="t" l="l"/>
              <a:pathLst>
                <a:path h="184076" w="548190">
                  <a:moveTo>
                    <a:pt x="19820" y="0"/>
                  </a:moveTo>
                  <a:lnTo>
                    <a:pt x="528369" y="0"/>
                  </a:lnTo>
                  <a:cubicBezTo>
                    <a:pt x="539316" y="0"/>
                    <a:pt x="548190" y="8874"/>
                    <a:pt x="548190" y="19820"/>
                  </a:cubicBezTo>
                  <a:lnTo>
                    <a:pt x="548190" y="164256"/>
                  </a:lnTo>
                  <a:cubicBezTo>
                    <a:pt x="548190" y="175203"/>
                    <a:pt x="539316" y="184076"/>
                    <a:pt x="528369" y="184076"/>
                  </a:cubicBezTo>
                  <a:lnTo>
                    <a:pt x="19820" y="184076"/>
                  </a:lnTo>
                  <a:cubicBezTo>
                    <a:pt x="14563" y="184076"/>
                    <a:pt x="9522" y="181988"/>
                    <a:pt x="5805" y="178271"/>
                  </a:cubicBezTo>
                  <a:cubicBezTo>
                    <a:pt x="2088" y="174554"/>
                    <a:pt x="0" y="169513"/>
                    <a:pt x="0" y="164256"/>
                  </a:cubicBezTo>
                  <a:lnTo>
                    <a:pt x="0" y="19820"/>
                  </a:lnTo>
                  <a:cubicBezTo>
                    <a:pt x="0" y="14563"/>
                    <a:pt x="2088" y="9522"/>
                    <a:pt x="5805" y="5805"/>
                  </a:cubicBezTo>
                  <a:cubicBezTo>
                    <a:pt x="9522" y="2088"/>
                    <a:pt x="14563" y="0"/>
                    <a:pt x="19820" y="0"/>
                  </a:cubicBezTo>
                  <a:close/>
                </a:path>
              </a:pathLst>
            </a:custGeom>
            <a:solidFill>
              <a:srgbClr val="F4F4F4"/>
            </a:solidFill>
          </p:spPr>
        </p:sp>
        <p:sp>
          <p:nvSpPr>
            <p:cNvPr name="TextBox 14" id="14"/>
            <p:cNvSpPr txBox="true"/>
            <p:nvPr/>
          </p:nvSpPr>
          <p:spPr>
            <a:xfrm>
              <a:off x="0" y="-38100"/>
              <a:ext cx="548190" cy="222176"/>
            </a:xfrm>
            <a:prstGeom prst="rect">
              <a:avLst/>
            </a:prstGeom>
          </p:spPr>
          <p:txBody>
            <a:bodyPr anchor="ctr" rtlCol="false" tIns="254000" lIns="254000" bIns="254000" rIns="254000"/>
            <a:lstStyle/>
            <a:p>
              <a:pPr algn="ctr">
                <a:lnSpc>
                  <a:spcPts val="5199"/>
                </a:lnSpc>
              </a:pPr>
              <a:r>
                <a:rPr lang="en-US" sz="3999">
                  <a:solidFill>
                    <a:srgbClr val="000000"/>
                  </a:solidFill>
                  <a:latin typeface="Muli Bold"/>
                </a:rPr>
                <a:t>Nhược điểm</a:t>
              </a:r>
            </a:p>
          </p:txBody>
        </p:sp>
      </p:grpSp>
    </p:spTree>
  </p:cSld>
  <p:clrMapOvr>
    <a:masterClrMapping/>
  </p:clrMapOvr>
</p:sld>
</file>

<file path=ppt/slides/slide17.xml><?xml version="1.0" encoding="utf-8"?>
<p:sld xmlns:p="http://schemas.openxmlformats.org/presentationml/2006/main" xmlns:a="http://schemas.openxmlformats.org/drawingml/2006/main">
  <p:cSld>
    <p:bg>
      <p:bgPr>
        <a:solidFill>
          <a:srgbClr val="004651"/>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4766361" cy="2492120"/>
            <a:chOff x="0" y="0"/>
            <a:chExt cx="19688481" cy="3322826"/>
          </a:xfrm>
        </p:grpSpPr>
        <p:sp>
          <p:nvSpPr>
            <p:cNvPr name="TextBox 3" id="3"/>
            <p:cNvSpPr txBox="true"/>
            <p:nvPr/>
          </p:nvSpPr>
          <p:spPr>
            <a:xfrm rot="0">
              <a:off x="0" y="2608451"/>
              <a:ext cx="19688481" cy="714375"/>
            </a:xfrm>
            <a:prstGeom prst="rect">
              <a:avLst/>
            </a:prstGeom>
          </p:spPr>
          <p:txBody>
            <a:bodyPr anchor="t" rtlCol="false" tIns="0" lIns="0" bIns="0" rIns="0">
              <a:spAutoFit/>
            </a:bodyPr>
            <a:lstStyle/>
            <a:p>
              <a:pPr>
                <a:lnSpc>
                  <a:spcPts val="4320"/>
                </a:lnSpc>
                <a:spcBef>
                  <a:spcPct val="0"/>
                </a:spcBef>
              </a:pPr>
            </a:p>
          </p:txBody>
        </p:sp>
        <p:sp>
          <p:nvSpPr>
            <p:cNvPr name="TextBox 4" id="4"/>
            <p:cNvSpPr txBox="true"/>
            <p:nvPr/>
          </p:nvSpPr>
          <p:spPr>
            <a:xfrm rot="0">
              <a:off x="0" y="-76200"/>
              <a:ext cx="19688481" cy="1751651"/>
            </a:xfrm>
            <a:prstGeom prst="rect">
              <a:avLst/>
            </a:prstGeom>
          </p:spPr>
          <p:txBody>
            <a:bodyPr anchor="t" rtlCol="false" tIns="0" lIns="0" bIns="0" rIns="0">
              <a:spAutoFit/>
            </a:bodyPr>
            <a:lstStyle/>
            <a:p>
              <a:pPr>
                <a:lnSpc>
                  <a:spcPts val="10790"/>
                </a:lnSpc>
              </a:pPr>
              <a:r>
                <a:rPr lang="en-US" sz="8300">
                  <a:solidFill>
                    <a:srgbClr val="A4E473"/>
                  </a:solidFill>
                  <a:latin typeface="Muli Bold"/>
                </a:rPr>
                <a:t>Kết luận</a:t>
              </a:r>
            </a:p>
          </p:txBody>
        </p:sp>
      </p:grpSp>
      <p:grpSp>
        <p:nvGrpSpPr>
          <p:cNvPr name="Group 5" id="5"/>
          <p:cNvGrpSpPr/>
          <p:nvPr/>
        </p:nvGrpSpPr>
        <p:grpSpPr>
          <a:xfrm rot="0">
            <a:off x="-3563094" y="6077994"/>
            <a:ext cx="6383425" cy="5528076"/>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7" id="7"/>
          <p:cNvGrpSpPr/>
          <p:nvPr/>
        </p:nvGrpSpPr>
        <p:grpSpPr>
          <a:xfrm rot="0">
            <a:off x="1671665" y="7004492"/>
            <a:ext cx="3034530" cy="2627917"/>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F5BC34"/>
            </a:solidFill>
          </p:spPr>
        </p:sp>
      </p:grpSp>
      <p:grpSp>
        <p:nvGrpSpPr>
          <p:cNvPr name="Group 9" id="9"/>
          <p:cNvGrpSpPr/>
          <p:nvPr/>
        </p:nvGrpSpPr>
        <p:grpSpPr>
          <a:xfrm rot="0">
            <a:off x="4053492" y="8956750"/>
            <a:ext cx="2141618" cy="1854652"/>
            <a:chOff x="0" y="0"/>
            <a:chExt cx="3619627" cy="3134614"/>
          </a:xfrm>
        </p:grpSpPr>
        <p:sp>
          <p:nvSpPr>
            <p:cNvPr name="Freeform 10" id="10"/>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name="TextBox 11" id="11"/>
          <p:cNvSpPr txBox="true"/>
          <p:nvPr/>
        </p:nvSpPr>
        <p:spPr>
          <a:xfrm rot="0">
            <a:off x="720999" y="2369902"/>
            <a:ext cx="16538301" cy="6234674"/>
          </a:xfrm>
          <a:prstGeom prst="rect">
            <a:avLst/>
          </a:prstGeom>
        </p:spPr>
        <p:txBody>
          <a:bodyPr anchor="t" rtlCol="false" tIns="0" lIns="0" bIns="0" rIns="0">
            <a:spAutoFit/>
          </a:bodyPr>
          <a:lstStyle/>
          <a:p>
            <a:pPr algn="ctr">
              <a:lnSpc>
                <a:spcPts val="7056"/>
              </a:lnSpc>
              <a:spcBef>
                <a:spcPct val="0"/>
              </a:spcBef>
            </a:pPr>
            <a:r>
              <a:rPr lang="en-US" sz="5040">
                <a:solidFill>
                  <a:srgbClr val="FFFFFF"/>
                </a:solidFill>
                <a:latin typeface="Muli"/>
              </a:rPr>
              <a:t>   Giải thuật tham ăn (Greedy) mang lại nhiều ưu điểm trong việc giải quyết các bài toán tối ưu hóa, đặc biệt là trong bối cảnh dữ liệu lớn. Tính đơn giản, dễ triển khai, và khả năng đạt được giải pháp nhanh chóng là những điểm mạnh của giải thuật này. Tuy nhiên, cũng cần lưu ý rằng giải thuật tham ăn không đảm bảo tối ưu toàn cục và có thể dễ dàng rơi vào các bẫy cục bộ.</a:t>
            </a:r>
          </a:p>
        </p:txBody>
      </p:sp>
    </p:spTree>
  </p:cSld>
  <p:clrMapOvr>
    <a:masterClrMapping/>
  </p:clrMapOvr>
</p:sld>
</file>

<file path=ppt/slides/slide18.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683281" y="476287"/>
            <a:ext cx="10101665" cy="1104826"/>
          </a:xfrm>
          <a:prstGeom prst="rect">
            <a:avLst/>
          </a:prstGeom>
        </p:spPr>
        <p:txBody>
          <a:bodyPr anchor="t" rtlCol="false" tIns="0" lIns="0" bIns="0" rIns="0">
            <a:spAutoFit/>
          </a:bodyPr>
          <a:lstStyle/>
          <a:p>
            <a:pPr>
              <a:lnSpc>
                <a:spcPts val="8760"/>
              </a:lnSpc>
              <a:spcBef>
                <a:spcPct val="0"/>
              </a:spcBef>
            </a:pPr>
            <a:r>
              <a:rPr lang="en-US" sz="7300" spc="-73">
                <a:solidFill>
                  <a:srgbClr val="000000"/>
                </a:solidFill>
                <a:latin typeface="Muli Bold"/>
              </a:rPr>
              <a:t>Hướng phát truyển</a:t>
            </a:r>
          </a:p>
        </p:txBody>
      </p:sp>
      <p:grpSp>
        <p:nvGrpSpPr>
          <p:cNvPr name="Group 3" id="3"/>
          <p:cNvGrpSpPr/>
          <p:nvPr/>
        </p:nvGrpSpPr>
        <p:grpSpPr>
          <a:xfrm rot="-10800000">
            <a:off x="-1306086" y="4784384"/>
            <a:ext cx="4985461" cy="4317433"/>
            <a:chOff x="0" y="0"/>
            <a:chExt cx="3619627" cy="3134614"/>
          </a:xfrm>
        </p:grpSpPr>
        <p:sp>
          <p:nvSpPr>
            <p:cNvPr name="Freeform 4" id="4"/>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5" id="5"/>
          <p:cNvGrpSpPr/>
          <p:nvPr/>
        </p:nvGrpSpPr>
        <p:grpSpPr>
          <a:xfrm rot="-10800000">
            <a:off x="3061137" y="7468788"/>
            <a:ext cx="3480308" cy="3013963"/>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7" id="7"/>
          <p:cNvGrpSpPr/>
          <p:nvPr/>
        </p:nvGrpSpPr>
        <p:grpSpPr>
          <a:xfrm rot="-10800000">
            <a:off x="2780085" y="4005595"/>
            <a:ext cx="1798578" cy="1557577"/>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9" id="9"/>
          <p:cNvGrpSpPr/>
          <p:nvPr/>
        </p:nvGrpSpPr>
        <p:grpSpPr>
          <a:xfrm rot="-10800000">
            <a:off x="300983" y="7795449"/>
            <a:ext cx="3378391" cy="2925703"/>
            <a:chOff x="0" y="0"/>
            <a:chExt cx="3619627" cy="3134614"/>
          </a:xfrm>
        </p:grpSpPr>
        <p:sp>
          <p:nvSpPr>
            <p:cNvPr name="Freeform 10" id="10"/>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name="TextBox 11" id="11"/>
          <p:cNvSpPr txBox="true"/>
          <p:nvPr/>
        </p:nvSpPr>
        <p:spPr>
          <a:xfrm rot="0">
            <a:off x="4288840" y="2973356"/>
            <a:ext cx="12970460" cy="5562600"/>
          </a:xfrm>
          <a:prstGeom prst="rect">
            <a:avLst/>
          </a:prstGeom>
        </p:spPr>
        <p:txBody>
          <a:bodyPr anchor="t" rtlCol="false" tIns="0" lIns="0" bIns="0" rIns="0">
            <a:spAutoFit/>
          </a:bodyPr>
          <a:lstStyle/>
          <a:p>
            <a:pPr>
              <a:lnSpc>
                <a:spcPts val="5519"/>
              </a:lnSpc>
            </a:pPr>
            <a:r>
              <a:rPr lang="en-US" sz="4599">
                <a:solidFill>
                  <a:srgbClr val="000000"/>
                </a:solidFill>
                <a:latin typeface="Muli Bold"/>
              </a:rPr>
              <a:t> Tối Ưu Hóa Chiến Lược tham ăn</a:t>
            </a:r>
          </a:p>
          <a:p>
            <a:pPr>
              <a:lnSpc>
                <a:spcPts val="5519"/>
              </a:lnSpc>
            </a:pPr>
            <a:r>
              <a:rPr lang="en-US" sz="4599">
                <a:solidFill>
                  <a:srgbClr val="000000"/>
                </a:solidFill>
                <a:latin typeface="Muli Bold"/>
              </a:rPr>
              <a:t>Kết Hợp Với Các Phương Pháp Khác</a:t>
            </a:r>
          </a:p>
          <a:p>
            <a:pPr>
              <a:lnSpc>
                <a:spcPts val="5519"/>
              </a:lnSpc>
            </a:pPr>
            <a:r>
              <a:rPr lang="en-US" sz="4599">
                <a:solidFill>
                  <a:srgbClr val="000000"/>
                </a:solidFill>
                <a:latin typeface="Muli Bold"/>
              </a:rPr>
              <a:t>Điều Chỉnh Dựa Trên Đặc Tính Cụ Thể Của Bài Toán</a:t>
            </a:r>
          </a:p>
          <a:p>
            <a:pPr>
              <a:lnSpc>
                <a:spcPts val="5519"/>
              </a:lnSpc>
            </a:pPr>
            <a:r>
              <a:rPr lang="en-US" sz="4599">
                <a:solidFill>
                  <a:srgbClr val="000000"/>
                </a:solidFill>
                <a:latin typeface="Muli Bold"/>
              </a:rPr>
              <a:t>Nghiên Cứu Trong Các Lĩnh Vực Ứng Dụng</a:t>
            </a:r>
          </a:p>
          <a:p>
            <a:pPr>
              <a:lnSpc>
                <a:spcPts val="5519"/>
              </a:lnSpc>
            </a:pPr>
            <a:r>
              <a:rPr lang="en-US" sz="4599">
                <a:solidFill>
                  <a:srgbClr val="000000"/>
                </a:solidFill>
                <a:latin typeface="Muli Bold"/>
              </a:rPr>
              <a:t>Xử Lý Các Trường Hợp Đặc Biệt</a:t>
            </a:r>
          </a:p>
          <a:p>
            <a:pPr>
              <a:lnSpc>
                <a:spcPts val="5519"/>
              </a:lnSpc>
            </a:pPr>
            <a:r>
              <a:rPr lang="en-US" sz="4599">
                <a:solidFill>
                  <a:srgbClr val="000000"/>
                </a:solidFill>
                <a:latin typeface="Muli Bold"/>
              </a:rPr>
              <a:t>Thử Nghiệm Trên Dữ Liệu Thực Tế</a:t>
            </a:r>
          </a:p>
          <a:p>
            <a:pPr>
              <a:lnSpc>
                <a:spcPts val="5519"/>
              </a:lnSpc>
              <a:spcBef>
                <a:spcPct val="0"/>
              </a:spcBef>
            </a:pPr>
          </a:p>
        </p:txBody>
      </p:sp>
      <p:sp>
        <p:nvSpPr>
          <p:cNvPr name="TextBox 12" id="12"/>
          <p:cNvSpPr txBox="true"/>
          <p:nvPr/>
        </p:nvSpPr>
        <p:spPr>
          <a:xfrm rot="0">
            <a:off x="8470797" y="9499574"/>
            <a:ext cx="8272402" cy="349101"/>
          </a:xfrm>
          <a:prstGeom prst="rect">
            <a:avLst/>
          </a:prstGeom>
        </p:spPr>
        <p:txBody>
          <a:bodyPr anchor="t" rtlCol="false" tIns="0" lIns="0" bIns="0" rIns="0">
            <a:spAutoFit/>
          </a:bodyPr>
          <a:lstStyle/>
          <a:p>
            <a:pPr>
              <a:lnSpc>
                <a:spcPts val="2800"/>
              </a:lnSpc>
              <a:spcBef>
                <a:spcPct val="0"/>
              </a:spcBef>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10800000">
            <a:off x="-1306086" y="4784384"/>
            <a:ext cx="4985461" cy="4317433"/>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10800000">
            <a:off x="3061137" y="7468788"/>
            <a:ext cx="3480308" cy="3013963"/>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6" id="6"/>
          <p:cNvGrpSpPr/>
          <p:nvPr/>
        </p:nvGrpSpPr>
        <p:grpSpPr>
          <a:xfrm rot="-10800000">
            <a:off x="2780085" y="4005595"/>
            <a:ext cx="1798578" cy="1557577"/>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8" id="8"/>
          <p:cNvGrpSpPr/>
          <p:nvPr/>
        </p:nvGrpSpPr>
        <p:grpSpPr>
          <a:xfrm rot="-10800000">
            <a:off x="300983" y="7795449"/>
            <a:ext cx="3378391" cy="2925703"/>
            <a:chOff x="0" y="0"/>
            <a:chExt cx="3619627" cy="3134614"/>
          </a:xfrm>
        </p:grpSpPr>
        <p:sp>
          <p:nvSpPr>
            <p:cNvPr name="Freeform 9" id="9"/>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name="Freeform 10" id="10"/>
          <p:cNvSpPr/>
          <p:nvPr/>
        </p:nvSpPr>
        <p:spPr>
          <a:xfrm flipH="false" flipV="false" rot="0">
            <a:off x="7067845" y="1889854"/>
            <a:ext cx="10191455" cy="8229600"/>
          </a:xfrm>
          <a:custGeom>
            <a:avLst/>
            <a:gdLst/>
            <a:ahLst/>
            <a:cxnLst/>
            <a:rect r="r" b="b" t="t" l="l"/>
            <a:pathLst>
              <a:path h="8229600" w="10191455">
                <a:moveTo>
                  <a:pt x="0" y="0"/>
                </a:moveTo>
                <a:lnTo>
                  <a:pt x="10191455" y="0"/>
                </a:lnTo>
                <a:lnTo>
                  <a:pt x="10191455" y="8229600"/>
                </a:lnTo>
                <a:lnTo>
                  <a:pt x="0" y="8229600"/>
                </a:lnTo>
                <a:lnTo>
                  <a:pt x="0" y="0"/>
                </a:lnTo>
                <a:close/>
              </a:path>
            </a:pathLst>
          </a:custGeom>
          <a:blipFill>
            <a:blip r:embed="rId2"/>
            <a:stretch>
              <a:fillRect l="0" t="0" r="0" b="0"/>
            </a:stretch>
          </a:blipFill>
        </p:spPr>
      </p:sp>
      <p:sp>
        <p:nvSpPr>
          <p:cNvPr name="TextBox 11" id="11"/>
          <p:cNvSpPr txBox="true"/>
          <p:nvPr/>
        </p:nvSpPr>
        <p:spPr>
          <a:xfrm rot="0">
            <a:off x="683281" y="476287"/>
            <a:ext cx="10101665" cy="1104900"/>
          </a:xfrm>
          <a:prstGeom prst="rect">
            <a:avLst/>
          </a:prstGeom>
        </p:spPr>
        <p:txBody>
          <a:bodyPr anchor="t" rtlCol="false" tIns="0" lIns="0" bIns="0" rIns="0">
            <a:spAutoFit/>
          </a:bodyPr>
          <a:lstStyle/>
          <a:p>
            <a:pPr>
              <a:lnSpc>
                <a:spcPts val="8760"/>
              </a:lnSpc>
              <a:spcBef>
                <a:spcPct val="0"/>
              </a:spcBef>
            </a:pPr>
            <a:r>
              <a:rPr lang="en-US" sz="7300" spc="-73">
                <a:solidFill>
                  <a:srgbClr val="000000"/>
                </a:solidFill>
                <a:latin typeface="Muli Bold"/>
              </a:rPr>
              <a:t>DEMO BÀI TOÁN</a:t>
            </a:r>
          </a:p>
        </p:txBody>
      </p:sp>
      <p:sp>
        <p:nvSpPr>
          <p:cNvPr name="TextBox 12" id="12"/>
          <p:cNvSpPr txBox="true"/>
          <p:nvPr/>
        </p:nvSpPr>
        <p:spPr>
          <a:xfrm rot="0">
            <a:off x="8470797" y="9499574"/>
            <a:ext cx="8272402" cy="349101"/>
          </a:xfrm>
          <a:prstGeom prst="rect">
            <a:avLst/>
          </a:prstGeom>
        </p:spPr>
        <p:txBody>
          <a:bodyPr anchor="t" rtlCol="false" tIns="0" lIns="0" bIns="0" rIns="0">
            <a:spAutoFit/>
          </a:bodyPr>
          <a:lstStyle/>
          <a:p>
            <a:pPr>
              <a:lnSpc>
                <a:spcPts val="2800"/>
              </a:lnSpc>
              <a:spcBef>
                <a:spcPct val="0"/>
              </a:spcBef>
            </a:pP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004651"/>
        </a:solidFill>
      </p:bgPr>
    </p:bg>
    <p:spTree>
      <p:nvGrpSpPr>
        <p:cNvPr id="1" name=""/>
        <p:cNvGrpSpPr/>
        <p:nvPr/>
      </p:nvGrpSpPr>
      <p:grpSpPr>
        <a:xfrm>
          <a:off x="0" y="0"/>
          <a:ext cx="0" cy="0"/>
          <a:chOff x="0" y="0"/>
          <a:chExt cx="0" cy="0"/>
        </a:xfrm>
      </p:grpSpPr>
      <p:grpSp>
        <p:nvGrpSpPr>
          <p:cNvPr name="Group 2" id="2"/>
          <p:cNvGrpSpPr/>
          <p:nvPr/>
        </p:nvGrpSpPr>
        <p:grpSpPr>
          <a:xfrm rot="0">
            <a:off x="-2527743" y="-89986"/>
            <a:ext cx="10138115" cy="8779655"/>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4" id="4"/>
          <p:cNvGrpSpPr/>
          <p:nvPr/>
        </p:nvGrpSpPr>
        <p:grpSpPr>
          <a:xfrm rot="0">
            <a:off x="2505679" y="5832746"/>
            <a:ext cx="5966980" cy="5167433"/>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name="TextBox 6" id="6"/>
          <p:cNvSpPr txBox="true"/>
          <p:nvPr/>
        </p:nvSpPr>
        <p:spPr>
          <a:xfrm rot="0">
            <a:off x="1157288" y="3614042"/>
            <a:ext cx="7546593" cy="685800"/>
          </a:xfrm>
          <a:prstGeom prst="rect">
            <a:avLst/>
          </a:prstGeom>
        </p:spPr>
        <p:txBody>
          <a:bodyPr anchor="t" rtlCol="false" tIns="0" lIns="0" bIns="0" rIns="0">
            <a:spAutoFit/>
          </a:bodyPr>
          <a:lstStyle/>
          <a:p>
            <a:pPr algn="l" marL="0" indent="0" lvl="0">
              <a:lnSpc>
                <a:spcPts val="5459"/>
              </a:lnSpc>
              <a:spcBef>
                <a:spcPct val="0"/>
              </a:spcBef>
            </a:pPr>
            <a:r>
              <a:rPr lang="en-US" sz="4549" spc="-168">
                <a:solidFill>
                  <a:srgbClr val="F4F4F4"/>
                </a:solidFill>
                <a:latin typeface="Muli Bold"/>
              </a:rPr>
              <a:t>NỘI DUNG BÁO CÁO</a:t>
            </a:r>
          </a:p>
        </p:txBody>
      </p:sp>
      <p:sp>
        <p:nvSpPr>
          <p:cNvPr name="TextBox 7" id="7"/>
          <p:cNvSpPr txBox="true"/>
          <p:nvPr/>
        </p:nvSpPr>
        <p:spPr>
          <a:xfrm rot="0">
            <a:off x="9885502" y="681707"/>
            <a:ext cx="7803020" cy="617786"/>
          </a:xfrm>
          <a:prstGeom prst="rect">
            <a:avLst/>
          </a:prstGeom>
        </p:spPr>
        <p:txBody>
          <a:bodyPr anchor="t" rtlCol="false" tIns="0" lIns="0" bIns="0" rIns="0">
            <a:spAutoFit/>
          </a:bodyPr>
          <a:lstStyle/>
          <a:p>
            <a:pPr marL="772111" indent="-386055" lvl="1">
              <a:lnSpc>
                <a:spcPts val="5006"/>
              </a:lnSpc>
              <a:buFont typeface="Arial"/>
              <a:buChar char="•"/>
            </a:pPr>
            <a:r>
              <a:rPr lang="en-US" sz="3576" u="sng">
                <a:solidFill>
                  <a:srgbClr val="F4F4F4"/>
                </a:solidFill>
                <a:latin typeface="Muli"/>
              </a:rPr>
              <a:t>Giới thiệu đề tài</a:t>
            </a:r>
          </a:p>
        </p:txBody>
      </p:sp>
      <p:sp>
        <p:nvSpPr>
          <p:cNvPr name="TextBox 8" id="8"/>
          <p:cNvSpPr txBox="true"/>
          <p:nvPr/>
        </p:nvSpPr>
        <p:spPr>
          <a:xfrm rot="0">
            <a:off x="9885502" y="1459733"/>
            <a:ext cx="7803020" cy="617786"/>
          </a:xfrm>
          <a:prstGeom prst="rect">
            <a:avLst/>
          </a:prstGeom>
        </p:spPr>
        <p:txBody>
          <a:bodyPr anchor="t" rtlCol="false" tIns="0" lIns="0" bIns="0" rIns="0">
            <a:spAutoFit/>
          </a:bodyPr>
          <a:lstStyle/>
          <a:p>
            <a:pPr marL="772111" indent="-386055" lvl="1">
              <a:lnSpc>
                <a:spcPts val="5006"/>
              </a:lnSpc>
              <a:buFont typeface="Arial"/>
              <a:buChar char="•"/>
            </a:pPr>
            <a:r>
              <a:rPr lang="en-US" sz="3576" u="sng">
                <a:solidFill>
                  <a:srgbClr val="F4F4F4"/>
                </a:solidFill>
                <a:latin typeface="Muli"/>
              </a:rPr>
              <a:t>Lý do chọn đề tài</a:t>
            </a:r>
          </a:p>
        </p:txBody>
      </p:sp>
      <p:sp>
        <p:nvSpPr>
          <p:cNvPr name="TextBox 9" id="9"/>
          <p:cNvSpPr txBox="true"/>
          <p:nvPr/>
        </p:nvSpPr>
        <p:spPr>
          <a:xfrm rot="0">
            <a:off x="9885502" y="3880742"/>
            <a:ext cx="7803020" cy="617786"/>
          </a:xfrm>
          <a:prstGeom prst="rect">
            <a:avLst/>
          </a:prstGeom>
        </p:spPr>
        <p:txBody>
          <a:bodyPr anchor="t" rtlCol="false" tIns="0" lIns="0" bIns="0" rIns="0">
            <a:spAutoFit/>
          </a:bodyPr>
          <a:lstStyle/>
          <a:p>
            <a:pPr marL="772111" indent="-386055" lvl="1">
              <a:lnSpc>
                <a:spcPts val="5006"/>
              </a:lnSpc>
              <a:buFont typeface="Arial"/>
              <a:buChar char="•"/>
            </a:pPr>
            <a:r>
              <a:rPr lang="en-US" sz="3576" u="sng">
                <a:solidFill>
                  <a:srgbClr val="F4F4F4"/>
                </a:solidFill>
                <a:latin typeface="Muli"/>
              </a:rPr>
              <a:t>Khái niệm</a:t>
            </a:r>
          </a:p>
        </p:txBody>
      </p:sp>
      <p:sp>
        <p:nvSpPr>
          <p:cNvPr name="TextBox 10" id="10"/>
          <p:cNvSpPr txBox="true"/>
          <p:nvPr/>
        </p:nvSpPr>
        <p:spPr>
          <a:xfrm rot="0">
            <a:off x="9885502" y="4765227"/>
            <a:ext cx="7803020" cy="617786"/>
          </a:xfrm>
          <a:prstGeom prst="rect">
            <a:avLst/>
          </a:prstGeom>
        </p:spPr>
        <p:txBody>
          <a:bodyPr anchor="t" rtlCol="false" tIns="0" lIns="0" bIns="0" rIns="0">
            <a:spAutoFit/>
          </a:bodyPr>
          <a:lstStyle/>
          <a:p>
            <a:pPr marL="772111" indent="-386055" lvl="1">
              <a:lnSpc>
                <a:spcPts val="5006"/>
              </a:lnSpc>
              <a:buFont typeface="Arial"/>
              <a:buChar char="•"/>
            </a:pPr>
            <a:r>
              <a:rPr lang="en-US" sz="3576" u="sng">
                <a:solidFill>
                  <a:srgbClr val="F4F4F4"/>
                </a:solidFill>
                <a:latin typeface="Muli"/>
              </a:rPr>
              <a:t>Các bước thực hiện</a:t>
            </a:r>
          </a:p>
        </p:txBody>
      </p:sp>
      <p:sp>
        <p:nvSpPr>
          <p:cNvPr name="TextBox 11" id="11"/>
          <p:cNvSpPr txBox="true"/>
          <p:nvPr/>
        </p:nvSpPr>
        <p:spPr>
          <a:xfrm rot="0">
            <a:off x="9885502" y="3001168"/>
            <a:ext cx="7803020" cy="614014"/>
          </a:xfrm>
          <a:prstGeom prst="rect">
            <a:avLst/>
          </a:prstGeom>
        </p:spPr>
        <p:txBody>
          <a:bodyPr anchor="t" rtlCol="false" tIns="0" lIns="0" bIns="0" rIns="0">
            <a:spAutoFit/>
          </a:bodyPr>
          <a:lstStyle/>
          <a:p>
            <a:pPr marL="772110" indent="-386055" lvl="1">
              <a:lnSpc>
                <a:spcPts val="5006"/>
              </a:lnSpc>
              <a:buFont typeface="Arial"/>
              <a:buChar char="•"/>
            </a:pPr>
            <a:r>
              <a:rPr lang="en-US" sz="3576" u="sng">
                <a:solidFill>
                  <a:srgbClr val="F4F4F4"/>
                </a:solidFill>
                <a:latin typeface="Muli"/>
              </a:rPr>
              <a:t>Phạm vi </a:t>
            </a:r>
            <a:r>
              <a:rPr lang="en-US" sz="3576" u="sng">
                <a:solidFill>
                  <a:srgbClr val="F4F4F4"/>
                </a:solidFill>
                <a:latin typeface="Muli"/>
              </a:rPr>
              <a:t>nghiên cứu</a:t>
            </a:r>
          </a:p>
        </p:txBody>
      </p:sp>
      <p:sp>
        <p:nvSpPr>
          <p:cNvPr name="TextBox 12" id="12"/>
          <p:cNvSpPr txBox="true"/>
          <p:nvPr/>
        </p:nvSpPr>
        <p:spPr>
          <a:xfrm rot="0">
            <a:off x="9885502" y="6534199"/>
            <a:ext cx="7803020" cy="614014"/>
          </a:xfrm>
          <a:prstGeom prst="rect">
            <a:avLst/>
          </a:prstGeom>
        </p:spPr>
        <p:txBody>
          <a:bodyPr anchor="t" rtlCol="false" tIns="0" lIns="0" bIns="0" rIns="0">
            <a:spAutoFit/>
          </a:bodyPr>
          <a:lstStyle/>
          <a:p>
            <a:pPr marL="772110" indent="-386055" lvl="1">
              <a:lnSpc>
                <a:spcPts val="5006"/>
              </a:lnSpc>
              <a:buFont typeface="Arial"/>
              <a:buChar char="•"/>
            </a:pPr>
            <a:r>
              <a:rPr lang="en-US" sz="3576" u="sng">
                <a:solidFill>
                  <a:srgbClr val="F4F4F4"/>
                </a:solidFill>
                <a:latin typeface="Muli"/>
              </a:rPr>
              <a:t>Ưu điểm và nhược điểm</a:t>
            </a:r>
          </a:p>
        </p:txBody>
      </p:sp>
      <p:sp>
        <p:nvSpPr>
          <p:cNvPr name="TextBox 13" id="13"/>
          <p:cNvSpPr txBox="true"/>
          <p:nvPr/>
        </p:nvSpPr>
        <p:spPr>
          <a:xfrm rot="0">
            <a:off x="9885502" y="7414912"/>
            <a:ext cx="7803020" cy="617786"/>
          </a:xfrm>
          <a:prstGeom prst="rect">
            <a:avLst/>
          </a:prstGeom>
        </p:spPr>
        <p:txBody>
          <a:bodyPr anchor="t" rtlCol="false" tIns="0" lIns="0" bIns="0" rIns="0">
            <a:spAutoFit/>
          </a:bodyPr>
          <a:lstStyle/>
          <a:p>
            <a:pPr marL="772111" indent="-386055" lvl="1">
              <a:lnSpc>
                <a:spcPts val="5006"/>
              </a:lnSpc>
              <a:buFont typeface="Arial"/>
              <a:buChar char="•"/>
            </a:pPr>
            <a:r>
              <a:rPr lang="en-US" sz="3576" u="sng">
                <a:solidFill>
                  <a:srgbClr val="F4F4F4"/>
                </a:solidFill>
                <a:latin typeface="Muli"/>
              </a:rPr>
              <a:t>Kết luận</a:t>
            </a:r>
          </a:p>
        </p:txBody>
      </p:sp>
      <p:sp>
        <p:nvSpPr>
          <p:cNvPr name="TextBox 14" id="14"/>
          <p:cNvSpPr txBox="true"/>
          <p:nvPr/>
        </p:nvSpPr>
        <p:spPr>
          <a:xfrm rot="0">
            <a:off x="9885502" y="8342677"/>
            <a:ext cx="7803020" cy="617786"/>
          </a:xfrm>
          <a:prstGeom prst="rect">
            <a:avLst/>
          </a:prstGeom>
        </p:spPr>
        <p:txBody>
          <a:bodyPr anchor="t" rtlCol="false" tIns="0" lIns="0" bIns="0" rIns="0">
            <a:spAutoFit/>
          </a:bodyPr>
          <a:lstStyle/>
          <a:p>
            <a:pPr marL="772111" indent="-386055" lvl="1">
              <a:lnSpc>
                <a:spcPts val="5006"/>
              </a:lnSpc>
              <a:buFont typeface="Arial"/>
              <a:buChar char="•"/>
            </a:pPr>
            <a:r>
              <a:rPr lang="en-US" sz="3576" u="sng">
                <a:solidFill>
                  <a:srgbClr val="F4F4F4"/>
                </a:solidFill>
                <a:latin typeface="Muli"/>
              </a:rPr>
              <a:t>Hướng phát truyển</a:t>
            </a:r>
          </a:p>
        </p:txBody>
      </p:sp>
      <p:sp>
        <p:nvSpPr>
          <p:cNvPr name="TextBox 15" id="15"/>
          <p:cNvSpPr txBox="true"/>
          <p:nvPr/>
        </p:nvSpPr>
        <p:spPr>
          <a:xfrm rot="0">
            <a:off x="9885502" y="5649713"/>
            <a:ext cx="7803020" cy="617786"/>
          </a:xfrm>
          <a:prstGeom prst="rect">
            <a:avLst/>
          </a:prstGeom>
        </p:spPr>
        <p:txBody>
          <a:bodyPr anchor="t" rtlCol="false" tIns="0" lIns="0" bIns="0" rIns="0">
            <a:spAutoFit/>
          </a:bodyPr>
          <a:lstStyle/>
          <a:p>
            <a:pPr marL="772111" indent="-386055" lvl="1">
              <a:lnSpc>
                <a:spcPts val="5006"/>
              </a:lnSpc>
              <a:buFont typeface="Arial"/>
              <a:buChar char="•"/>
            </a:pPr>
            <a:r>
              <a:rPr lang="en-US" sz="3576" u="sng">
                <a:solidFill>
                  <a:srgbClr val="F4F4F4"/>
                </a:solidFill>
                <a:latin typeface="Muli"/>
              </a:rPr>
              <a:t>Mô tả bài toán</a:t>
            </a:r>
          </a:p>
        </p:txBody>
      </p:sp>
      <p:sp>
        <p:nvSpPr>
          <p:cNvPr name="TextBox 16" id="16"/>
          <p:cNvSpPr txBox="true"/>
          <p:nvPr/>
        </p:nvSpPr>
        <p:spPr>
          <a:xfrm rot="0">
            <a:off x="9885502" y="2121594"/>
            <a:ext cx="7803020" cy="614014"/>
          </a:xfrm>
          <a:prstGeom prst="rect">
            <a:avLst/>
          </a:prstGeom>
        </p:spPr>
        <p:txBody>
          <a:bodyPr anchor="t" rtlCol="false" tIns="0" lIns="0" bIns="0" rIns="0">
            <a:spAutoFit/>
          </a:bodyPr>
          <a:lstStyle/>
          <a:p>
            <a:pPr marL="772110" indent="-386055" lvl="1">
              <a:lnSpc>
                <a:spcPts val="5006"/>
              </a:lnSpc>
              <a:buFont typeface="Arial"/>
              <a:buChar char="•"/>
            </a:pPr>
            <a:r>
              <a:rPr lang="en-US" sz="3576" u="sng">
                <a:solidFill>
                  <a:srgbClr val="F4F4F4"/>
                </a:solidFill>
                <a:latin typeface="Muli"/>
              </a:rPr>
              <a:t>Mục tiêu </a:t>
            </a:r>
            <a:r>
              <a:rPr lang="en-US" sz="3576" u="sng">
                <a:solidFill>
                  <a:srgbClr val="F4F4F4"/>
                </a:solidFill>
                <a:latin typeface="Muli"/>
              </a:rPr>
              <a:t>nghiên cứu</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1828800" y="622163"/>
            <a:ext cx="14137372" cy="4824378"/>
          </a:xfrm>
          <a:custGeom>
            <a:avLst/>
            <a:gdLst/>
            <a:ahLst/>
            <a:cxnLst/>
            <a:rect r="r" b="b" t="t" l="l"/>
            <a:pathLst>
              <a:path h="4824378" w="14137372">
                <a:moveTo>
                  <a:pt x="0" y="0"/>
                </a:moveTo>
                <a:lnTo>
                  <a:pt x="14137372" y="0"/>
                </a:lnTo>
                <a:lnTo>
                  <a:pt x="14137372" y="4824378"/>
                </a:lnTo>
                <a:lnTo>
                  <a:pt x="0" y="482437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785357" y="5987239"/>
            <a:ext cx="2612898" cy="4114800"/>
          </a:xfrm>
          <a:custGeom>
            <a:avLst/>
            <a:gdLst/>
            <a:ahLst/>
            <a:cxnLst/>
            <a:rect r="r" b="b" t="t" l="l"/>
            <a:pathLst>
              <a:path h="4114800" w="2612898">
                <a:moveTo>
                  <a:pt x="0" y="0"/>
                </a:moveTo>
                <a:lnTo>
                  <a:pt x="2612898" y="0"/>
                </a:lnTo>
                <a:lnTo>
                  <a:pt x="261289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10800000">
            <a:off x="-1306086" y="4784384"/>
            <a:ext cx="4985461" cy="4317433"/>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6" id="6"/>
          <p:cNvGrpSpPr/>
          <p:nvPr/>
        </p:nvGrpSpPr>
        <p:grpSpPr>
          <a:xfrm rot="-10800000">
            <a:off x="3061137" y="7468788"/>
            <a:ext cx="3480308" cy="3013963"/>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8" id="8"/>
          <p:cNvGrpSpPr/>
          <p:nvPr/>
        </p:nvGrpSpPr>
        <p:grpSpPr>
          <a:xfrm rot="-10800000">
            <a:off x="2780085" y="4005595"/>
            <a:ext cx="1798578" cy="1557577"/>
            <a:chOff x="0" y="0"/>
            <a:chExt cx="3619627" cy="3134614"/>
          </a:xfrm>
        </p:grpSpPr>
        <p:sp>
          <p:nvSpPr>
            <p:cNvPr name="Freeform 9" id="9"/>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10" id="10"/>
          <p:cNvGrpSpPr/>
          <p:nvPr/>
        </p:nvGrpSpPr>
        <p:grpSpPr>
          <a:xfrm rot="-10800000">
            <a:off x="300983" y="7795449"/>
            <a:ext cx="3378391" cy="2925703"/>
            <a:chOff x="0" y="0"/>
            <a:chExt cx="3619627" cy="3134614"/>
          </a:xfrm>
        </p:grpSpPr>
        <p:sp>
          <p:nvSpPr>
            <p:cNvPr name="Freeform 11" id="11"/>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Tree>
  </p:cSld>
  <p:clrMapOvr>
    <a:masterClrMapping/>
  </p:clrMapOvr>
</p:sld>
</file>

<file path=ppt/slides/slide3.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13503762" y="4201140"/>
            <a:ext cx="7027514" cy="6085860"/>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0">
            <a:off x="12704281" y="-95322"/>
            <a:ext cx="4961246" cy="4296462"/>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0">
            <a:off x="610789" y="732259"/>
            <a:ext cx="8533211" cy="1865257"/>
            <a:chOff x="0" y="0"/>
            <a:chExt cx="11377615" cy="2487009"/>
          </a:xfrm>
        </p:grpSpPr>
        <p:sp>
          <p:nvSpPr>
            <p:cNvPr name="TextBox 7" id="7"/>
            <p:cNvSpPr txBox="true"/>
            <p:nvPr/>
          </p:nvSpPr>
          <p:spPr>
            <a:xfrm rot="0">
              <a:off x="0" y="9525"/>
              <a:ext cx="11377615" cy="1704975"/>
            </a:xfrm>
            <a:prstGeom prst="rect">
              <a:avLst/>
            </a:prstGeom>
          </p:spPr>
          <p:txBody>
            <a:bodyPr anchor="t" rtlCol="false" tIns="0" lIns="0" bIns="0" rIns="0">
              <a:spAutoFit/>
            </a:bodyPr>
            <a:lstStyle/>
            <a:p>
              <a:pPr>
                <a:lnSpc>
                  <a:spcPts val="10199"/>
                </a:lnSpc>
                <a:spcBef>
                  <a:spcPct val="0"/>
                </a:spcBef>
              </a:pPr>
              <a:r>
                <a:rPr lang="en-US" sz="8499" spc="-84">
                  <a:solidFill>
                    <a:srgbClr val="004651"/>
                  </a:solidFill>
                  <a:latin typeface="Muli Bold"/>
                </a:rPr>
                <a:t>Giới thiệu đề tài</a:t>
              </a:r>
            </a:p>
          </p:txBody>
        </p:sp>
        <p:sp>
          <p:nvSpPr>
            <p:cNvPr name="TextBox 8" id="8"/>
            <p:cNvSpPr txBox="true"/>
            <p:nvPr/>
          </p:nvSpPr>
          <p:spPr>
            <a:xfrm rot="0">
              <a:off x="0" y="1949574"/>
              <a:ext cx="10192901" cy="537435"/>
            </a:xfrm>
            <a:prstGeom prst="rect">
              <a:avLst/>
            </a:prstGeom>
          </p:spPr>
          <p:txBody>
            <a:bodyPr anchor="t" rtlCol="false" tIns="0" lIns="0" bIns="0" rIns="0">
              <a:spAutoFit/>
            </a:bodyPr>
            <a:lstStyle/>
            <a:p>
              <a:pPr>
                <a:lnSpc>
                  <a:spcPts val="3499"/>
                </a:lnSpc>
              </a:pPr>
            </a:p>
          </p:txBody>
        </p:sp>
      </p:grpSp>
      <p:sp>
        <p:nvSpPr>
          <p:cNvPr name="TextBox 9" id="9"/>
          <p:cNvSpPr txBox="true"/>
          <p:nvPr/>
        </p:nvSpPr>
        <p:spPr>
          <a:xfrm rot="0">
            <a:off x="405678" y="2109499"/>
            <a:ext cx="10129197" cy="7686736"/>
          </a:xfrm>
          <a:prstGeom prst="rect">
            <a:avLst/>
          </a:prstGeom>
        </p:spPr>
        <p:txBody>
          <a:bodyPr anchor="t" rtlCol="false" tIns="0" lIns="0" bIns="0" rIns="0">
            <a:spAutoFit/>
          </a:bodyPr>
          <a:lstStyle/>
          <a:p>
            <a:pPr>
              <a:lnSpc>
                <a:spcPts val="5771"/>
              </a:lnSpc>
            </a:pPr>
            <a:r>
              <a:rPr lang="en-US" sz="4122">
                <a:solidFill>
                  <a:srgbClr val="004651"/>
                </a:solidFill>
                <a:latin typeface="Muli"/>
              </a:rPr>
              <a:t>  Nghiên cứu này tập trung vào áp dụng thuật toán tham ăn để giải quyết các bài toán thực tế cụ thể, bao gồm tìm đường ngắn nhất, bài toán cái balo, và quản lý máy ATM. Trong bài toán tìm đường ngắn nhất, nghiên cứu nhằm khám phá khả năng của thuật toán tham ăn trong tối ưu hóa lựa chọn đường đi trong mạng lưới và giao thông, đồng thời xem xét sự linh hoạt khi đối mặt với biến động thực tế. </a:t>
            </a:r>
          </a:p>
          <a:p>
            <a:pPr>
              <a:lnSpc>
                <a:spcPts val="3671"/>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004651"/>
        </a:solidFill>
      </p:bgPr>
    </p:bg>
    <p:spTree>
      <p:nvGrpSpPr>
        <p:cNvPr id="1" name=""/>
        <p:cNvGrpSpPr/>
        <p:nvPr/>
      </p:nvGrpSpPr>
      <p:grpSpPr>
        <a:xfrm>
          <a:off x="0" y="0"/>
          <a:ext cx="0" cy="0"/>
          <a:chOff x="0" y="0"/>
          <a:chExt cx="0" cy="0"/>
        </a:xfrm>
      </p:grpSpPr>
      <p:grpSp>
        <p:nvGrpSpPr>
          <p:cNvPr name="Group 2" id="2"/>
          <p:cNvGrpSpPr/>
          <p:nvPr/>
        </p:nvGrpSpPr>
        <p:grpSpPr>
          <a:xfrm rot="0">
            <a:off x="722862" y="1028700"/>
            <a:ext cx="14766361" cy="2492120"/>
            <a:chOff x="0" y="0"/>
            <a:chExt cx="19688481" cy="3322826"/>
          </a:xfrm>
        </p:grpSpPr>
        <p:sp>
          <p:nvSpPr>
            <p:cNvPr name="TextBox 3" id="3"/>
            <p:cNvSpPr txBox="true"/>
            <p:nvPr/>
          </p:nvSpPr>
          <p:spPr>
            <a:xfrm rot="0">
              <a:off x="0" y="2608451"/>
              <a:ext cx="19688481" cy="714375"/>
            </a:xfrm>
            <a:prstGeom prst="rect">
              <a:avLst/>
            </a:prstGeom>
          </p:spPr>
          <p:txBody>
            <a:bodyPr anchor="t" rtlCol="false" tIns="0" lIns="0" bIns="0" rIns="0">
              <a:spAutoFit/>
            </a:bodyPr>
            <a:lstStyle/>
            <a:p>
              <a:pPr>
                <a:lnSpc>
                  <a:spcPts val="4320"/>
                </a:lnSpc>
                <a:spcBef>
                  <a:spcPct val="0"/>
                </a:spcBef>
              </a:pPr>
            </a:p>
          </p:txBody>
        </p:sp>
        <p:sp>
          <p:nvSpPr>
            <p:cNvPr name="TextBox 4" id="4"/>
            <p:cNvSpPr txBox="true"/>
            <p:nvPr/>
          </p:nvSpPr>
          <p:spPr>
            <a:xfrm rot="0">
              <a:off x="0" y="-76200"/>
              <a:ext cx="19688481" cy="1751651"/>
            </a:xfrm>
            <a:prstGeom prst="rect">
              <a:avLst/>
            </a:prstGeom>
          </p:spPr>
          <p:txBody>
            <a:bodyPr anchor="t" rtlCol="false" tIns="0" lIns="0" bIns="0" rIns="0">
              <a:spAutoFit/>
            </a:bodyPr>
            <a:lstStyle/>
            <a:p>
              <a:pPr>
                <a:lnSpc>
                  <a:spcPts val="10790"/>
                </a:lnSpc>
              </a:pPr>
              <a:r>
                <a:rPr lang="en-US" sz="8300">
                  <a:solidFill>
                    <a:srgbClr val="A4E473"/>
                  </a:solidFill>
                  <a:latin typeface="Muli Bold"/>
                </a:rPr>
                <a:t>Lý do chọn đề tài</a:t>
              </a:r>
              <a:r>
                <a:rPr lang="en-US" sz="8300">
                  <a:solidFill>
                    <a:srgbClr val="A4E473"/>
                  </a:solidFill>
                  <a:latin typeface="Muli Bold"/>
                </a:rPr>
                <a:t>.</a:t>
              </a:r>
            </a:p>
          </p:txBody>
        </p:sp>
      </p:grpSp>
      <p:grpSp>
        <p:nvGrpSpPr>
          <p:cNvPr name="Group 5" id="5"/>
          <p:cNvGrpSpPr/>
          <p:nvPr/>
        </p:nvGrpSpPr>
        <p:grpSpPr>
          <a:xfrm rot="0">
            <a:off x="-3563094" y="6077994"/>
            <a:ext cx="6383425" cy="5528076"/>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7" id="7"/>
          <p:cNvGrpSpPr/>
          <p:nvPr/>
        </p:nvGrpSpPr>
        <p:grpSpPr>
          <a:xfrm rot="0">
            <a:off x="1671665" y="7004492"/>
            <a:ext cx="3034530" cy="2627917"/>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F5BC34"/>
            </a:solidFill>
          </p:spPr>
        </p:sp>
      </p:grpSp>
      <p:grpSp>
        <p:nvGrpSpPr>
          <p:cNvPr name="Group 9" id="9"/>
          <p:cNvGrpSpPr/>
          <p:nvPr/>
        </p:nvGrpSpPr>
        <p:grpSpPr>
          <a:xfrm rot="0">
            <a:off x="4053492" y="8956750"/>
            <a:ext cx="2141618" cy="1854652"/>
            <a:chOff x="0" y="0"/>
            <a:chExt cx="3619627" cy="3134614"/>
          </a:xfrm>
        </p:grpSpPr>
        <p:sp>
          <p:nvSpPr>
            <p:cNvPr name="Freeform 10" id="10"/>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name="TextBox 11" id="11"/>
          <p:cNvSpPr txBox="true"/>
          <p:nvPr/>
        </p:nvSpPr>
        <p:spPr>
          <a:xfrm rot="0">
            <a:off x="1671665" y="2486530"/>
            <a:ext cx="14414780" cy="5101785"/>
          </a:xfrm>
          <a:prstGeom prst="rect">
            <a:avLst/>
          </a:prstGeom>
        </p:spPr>
        <p:txBody>
          <a:bodyPr anchor="t" rtlCol="false" tIns="0" lIns="0" bIns="0" rIns="0">
            <a:spAutoFit/>
          </a:bodyPr>
          <a:lstStyle/>
          <a:p>
            <a:pPr>
              <a:lnSpc>
                <a:spcPts val="5838"/>
              </a:lnSpc>
            </a:pPr>
            <a:r>
              <a:rPr lang="en-US" sz="4170">
                <a:solidFill>
                  <a:srgbClr val="EAF1F4"/>
                </a:solidFill>
                <a:latin typeface="Muli"/>
              </a:rPr>
              <a:t>Em đã chọn đề tài "Giải thuật bằng thuật toán tham ăn" cho đồ án cơ sở ngành vì nó không chỉ quan trọng trong lĩnh vực Machine Learning mà còn có ứng dụng rộng rãi từ quảng cáo đến quản lý tài nguyên. Đây là một thách thức học thuật, mang lại cơ hội phát triển kỹ năng xử lý vấn đề và lập trình. </a:t>
            </a:r>
          </a:p>
          <a:p>
            <a:pPr>
              <a:lnSpc>
                <a:spcPts val="5838"/>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004651"/>
        </a:solidFill>
      </p:bgPr>
    </p:bg>
    <p:spTree>
      <p:nvGrpSpPr>
        <p:cNvPr id="1" name=""/>
        <p:cNvGrpSpPr/>
        <p:nvPr/>
      </p:nvGrpSpPr>
      <p:grpSpPr>
        <a:xfrm>
          <a:off x="0" y="0"/>
          <a:ext cx="0" cy="0"/>
          <a:chOff x="0" y="0"/>
          <a:chExt cx="0" cy="0"/>
        </a:xfrm>
      </p:grpSpPr>
      <p:grpSp>
        <p:nvGrpSpPr>
          <p:cNvPr name="Group 2" id="2"/>
          <p:cNvGrpSpPr/>
          <p:nvPr/>
        </p:nvGrpSpPr>
        <p:grpSpPr>
          <a:xfrm rot="0">
            <a:off x="13856175" y="6711913"/>
            <a:ext cx="6210236" cy="5378093"/>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4" id="4"/>
          <p:cNvGrpSpPr/>
          <p:nvPr/>
        </p:nvGrpSpPr>
        <p:grpSpPr>
          <a:xfrm rot="0">
            <a:off x="13809380" y="6041773"/>
            <a:ext cx="3151914" cy="2729572"/>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name="TextBox 6" id="6"/>
          <p:cNvSpPr txBox="true"/>
          <p:nvPr/>
        </p:nvSpPr>
        <p:spPr>
          <a:xfrm rot="0">
            <a:off x="1028700" y="837551"/>
            <a:ext cx="8614905" cy="1047676"/>
          </a:xfrm>
          <a:prstGeom prst="rect">
            <a:avLst/>
          </a:prstGeom>
        </p:spPr>
        <p:txBody>
          <a:bodyPr anchor="t" rtlCol="false" tIns="0" lIns="0" bIns="0" rIns="0">
            <a:spAutoFit/>
          </a:bodyPr>
          <a:lstStyle/>
          <a:p>
            <a:pPr>
              <a:lnSpc>
                <a:spcPts val="8309"/>
              </a:lnSpc>
              <a:spcBef>
                <a:spcPct val="0"/>
              </a:spcBef>
            </a:pPr>
            <a:r>
              <a:rPr lang="en-US" sz="6924" spc="-69">
                <a:solidFill>
                  <a:srgbClr val="A4E473"/>
                </a:solidFill>
                <a:latin typeface="Muli Bold"/>
              </a:rPr>
              <a:t>Mục tiêu nghiên cứu</a:t>
            </a:r>
          </a:p>
        </p:txBody>
      </p:sp>
      <p:sp>
        <p:nvSpPr>
          <p:cNvPr name="TextBox 7" id="7"/>
          <p:cNvSpPr txBox="true"/>
          <p:nvPr/>
        </p:nvSpPr>
        <p:spPr>
          <a:xfrm rot="0">
            <a:off x="1028700" y="2931649"/>
            <a:ext cx="12827475" cy="5434692"/>
          </a:xfrm>
          <a:prstGeom prst="rect">
            <a:avLst/>
          </a:prstGeom>
        </p:spPr>
        <p:txBody>
          <a:bodyPr anchor="t" rtlCol="false" tIns="0" lIns="0" bIns="0" rIns="0">
            <a:spAutoFit/>
          </a:bodyPr>
          <a:lstStyle/>
          <a:p>
            <a:pPr>
              <a:lnSpc>
                <a:spcPts val="7213"/>
              </a:lnSpc>
              <a:spcBef>
                <a:spcPct val="0"/>
              </a:spcBef>
            </a:pPr>
            <a:r>
              <a:rPr lang="en-US" sz="5152">
                <a:solidFill>
                  <a:srgbClr val="F4F4F4"/>
                </a:solidFill>
                <a:latin typeface="Muli"/>
              </a:rPr>
              <a:t>     </a:t>
            </a:r>
            <a:r>
              <a:rPr lang="en-US" sz="5152">
                <a:solidFill>
                  <a:srgbClr val="F4F4F4"/>
                </a:solidFill>
                <a:latin typeface="Muli"/>
              </a:rPr>
              <a:t>Nghiên cứu này hướng tới việc trang bị sinh viên với kiến thức cơ bản và kỹ năng thực hành,  áp dụng tham ăn một cách hiệu quả trong thực tế và đưa ra những quyết định tối ưu trong quá trình giải quyết vấn đề.</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004651"/>
        </a:solidFill>
      </p:bgPr>
    </p:bg>
    <p:spTree>
      <p:nvGrpSpPr>
        <p:cNvPr id="1" name=""/>
        <p:cNvGrpSpPr/>
        <p:nvPr/>
      </p:nvGrpSpPr>
      <p:grpSpPr>
        <a:xfrm>
          <a:off x="0" y="0"/>
          <a:ext cx="0" cy="0"/>
          <a:chOff x="0" y="0"/>
          <a:chExt cx="0" cy="0"/>
        </a:xfrm>
      </p:grpSpPr>
      <p:grpSp>
        <p:nvGrpSpPr>
          <p:cNvPr name="Group 2" id="2"/>
          <p:cNvGrpSpPr/>
          <p:nvPr/>
        </p:nvGrpSpPr>
        <p:grpSpPr>
          <a:xfrm rot="0">
            <a:off x="13585950" y="-517425"/>
            <a:ext cx="6210236" cy="5378093"/>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4" id="4"/>
          <p:cNvGrpSpPr/>
          <p:nvPr/>
        </p:nvGrpSpPr>
        <p:grpSpPr>
          <a:xfrm rot="0">
            <a:off x="12009993" y="306851"/>
            <a:ext cx="3151914" cy="2729572"/>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name="TextBox 6" id="6"/>
          <p:cNvSpPr txBox="true"/>
          <p:nvPr/>
        </p:nvSpPr>
        <p:spPr>
          <a:xfrm rot="0">
            <a:off x="1028700" y="837551"/>
            <a:ext cx="8614905" cy="1047750"/>
          </a:xfrm>
          <a:prstGeom prst="rect">
            <a:avLst/>
          </a:prstGeom>
        </p:spPr>
        <p:txBody>
          <a:bodyPr anchor="t" rtlCol="false" tIns="0" lIns="0" bIns="0" rIns="0">
            <a:spAutoFit/>
          </a:bodyPr>
          <a:lstStyle/>
          <a:p>
            <a:pPr>
              <a:lnSpc>
                <a:spcPts val="8309"/>
              </a:lnSpc>
              <a:spcBef>
                <a:spcPct val="0"/>
              </a:spcBef>
            </a:pPr>
            <a:r>
              <a:rPr lang="en-US" sz="6924" spc="-69">
                <a:solidFill>
                  <a:srgbClr val="A4E473"/>
                </a:solidFill>
                <a:latin typeface="Muli Bold"/>
              </a:rPr>
              <a:t>Phạm vi nghiên cứu</a:t>
            </a:r>
          </a:p>
        </p:txBody>
      </p:sp>
      <p:sp>
        <p:nvSpPr>
          <p:cNvPr name="TextBox 7" id="7"/>
          <p:cNvSpPr txBox="true"/>
          <p:nvPr/>
        </p:nvSpPr>
        <p:spPr>
          <a:xfrm rot="0">
            <a:off x="1028700" y="2931649"/>
            <a:ext cx="12827475" cy="6344824"/>
          </a:xfrm>
          <a:prstGeom prst="rect">
            <a:avLst/>
          </a:prstGeom>
        </p:spPr>
        <p:txBody>
          <a:bodyPr anchor="t" rtlCol="false" tIns="0" lIns="0" bIns="0" rIns="0">
            <a:spAutoFit/>
          </a:bodyPr>
          <a:lstStyle/>
          <a:p>
            <a:pPr>
              <a:lnSpc>
                <a:spcPts val="7213"/>
              </a:lnSpc>
            </a:pPr>
            <a:r>
              <a:rPr lang="en-US" sz="5152">
                <a:solidFill>
                  <a:srgbClr val="F4F4F4"/>
                </a:solidFill>
                <a:latin typeface="Muli"/>
              </a:rPr>
              <a:t> Phạm vi nghiên cứu của đồ án sẽ tập trung vào việc phát triển và cải thiện thuật toán tham ăn để giải quyết các vấn đề cụ thể trong ba bài toán: tìm đường ngắn nhất, bài toán cái balo, và máy rút tiền ATM.</a:t>
            </a:r>
          </a:p>
          <a:p>
            <a:pPr>
              <a:lnSpc>
                <a:spcPts val="7213"/>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1038225"/>
            <a:ext cx="5699080" cy="1276350"/>
          </a:xfrm>
          <a:prstGeom prst="rect">
            <a:avLst/>
          </a:prstGeom>
        </p:spPr>
        <p:txBody>
          <a:bodyPr anchor="t" rtlCol="false" tIns="0" lIns="0" bIns="0" rIns="0">
            <a:spAutoFit/>
          </a:bodyPr>
          <a:lstStyle/>
          <a:p>
            <a:pPr>
              <a:lnSpc>
                <a:spcPts val="10199"/>
              </a:lnSpc>
              <a:spcBef>
                <a:spcPct val="0"/>
              </a:spcBef>
            </a:pPr>
            <a:r>
              <a:rPr lang="en-US" sz="8499" spc="-84">
                <a:solidFill>
                  <a:srgbClr val="000000"/>
                </a:solidFill>
                <a:latin typeface="Muli Bold"/>
              </a:rPr>
              <a:t>Khái niệm</a:t>
            </a:r>
          </a:p>
        </p:txBody>
      </p:sp>
      <p:grpSp>
        <p:nvGrpSpPr>
          <p:cNvPr name="Group 3" id="3"/>
          <p:cNvGrpSpPr/>
          <p:nvPr/>
        </p:nvGrpSpPr>
        <p:grpSpPr>
          <a:xfrm rot="0">
            <a:off x="16799111" y="2687862"/>
            <a:ext cx="2977778" cy="2578770"/>
            <a:chOff x="0" y="0"/>
            <a:chExt cx="3619627" cy="3134614"/>
          </a:xfrm>
        </p:grpSpPr>
        <p:sp>
          <p:nvSpPr>
            <p:cNvPr name="Freeform 4" id="4"/>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5" id="5"/>
          <p:cNvGrpSpPr/>
          <p:nvPr/>
        </p:nvGrpSpPr>
        <p:grpSpPr>
          <a:xfrm rot="0">
            <a:off x="13660090" y="-135282"/>
            <a:ext cx="4201515" cy="3638531"/>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7" id="7"/>
          <p:cNvGrpSpPr/>
          <p:nvPr/>
        </p:nvGrpSpPr>
        <p:grpSpPr>
          <a:xfrm rot="0">
            <a:off x="13243939" y="-956153"/>
            <a:ext cx="2481390" cy="2148895"/>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name="TextBox 9" id="9"/>
          <p:cNvSpPr txBox="true"/>
          <p:nvPr/>
        </p:nvSpPr>
        <p:spPr>
          <a:xfrm rot="0">
            <a:off x="416537" y="2238375"/>
            <a:ext cx="14679767" cy="8504103"/>
          </a:xfrm>
          <a:prstGeom prst="rect">
            <a:avLst/>
          </a:prstGeom>
        </p:spPr>
        <p:txBody>
          <a:bodyPr anchor="t" rtlCol="false" tIns="0" lIns="0" bIns="0" rIns="0">
            <a:spAutoFit/>
          </a:bodyPr>
          <a:lstStyle/>
          <a:p>
            <a:pPr>
              <a:lnSpc>
                <a:spcPts val="6175"/>
              </a:lnSpc>
            </a:pPr>
            <a:r>
              <a:rPr lang="en-US" sz="4410">
                <a:solidFill>
                  <a:srgbClr val="000000"/>
                </a:solidFill>
                <a:latin typeface="Muli"/>
              </a:rPr>
              <a:t>   Giải thuật tham ăn (tiếng Anh: Greedy algorithm) là một thuật toán giải quyết một bài toán theo kiểu metaheuristic để tìm kiếm lựa chọn tối ưu địa phương ở mỗi bước đi với hy vọng tìm được tối ưu toàn cục.</a:t>
            </a:r>
          </a:p>
          <a:p>
            <a:pPr>
              <a:lnSpc>
                <a:spcPts val="6175"/>
              </a:lnSpc>
            </a:pPr>
            <a:r>
              <a:rPr lang="en-US" sz="4410">
                <a:solidFill>
                  <a:srgbClr val="000000"/>
                </a:solidFill>
                <a:latin typeface="Muli"/>
              </a:rPr>
              <a:t>Thuật toán tham ăn (thường được gọi là thuật toán tham ăn tối ưu) là một phương pháp trong lĩnh vực học tăng cường (reinforcement learning) dùng để giải quyết vấn đề chọn lựa các hành động trong một môi trường không chắc chắn để tối ưu hóa một mục tiêu nào đó.</a:t>
            </a:r>
          </a:p>
          <a:p>
            <a:pPr>
              <a:lnSpc>
                <a:spcPts val="6175"/>
              </a:lnSpc>
            </a:pPr>
          </a:p>
          <a:p>
            <a:pPr>
              <a:lnSpc>
                <a:spcPts val="6175"/>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10800000">
            <a:off x="11798163" y="5803579"/>
            <a:ext cx="7388722" cy="6398668"/>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10800000">
            <a:off x="14388041" y="430705"/>
            <a:ext cx="5276948" cy="4569862"/>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name="TextBox 6" id="6"/>
          <p:cNvSpPr txBox="true"/>
          <p:nvPr/>
        </p:nvSpPr>
        <p:spPr>
          <a:xfrm rot="0">
            <a:off x="1028700" y="998574"/>
            <a:ext cx="10176740" cy="1276350"/>
          </a:xfrm>
          <a:prstGeom prst="rect">
            <a:avLst/>
          </a:prstGeom>
        </p:spPr>
        <p:txBody>
          <a:bodyPr anchor="t" rtlCol="false" tIns="0" lIns="0" bIns="0" rIns="0">
            <a:spAutoFit/>
          </a:bodyPr>
          <a:lstStyle/>
          <a:p>
            <a:pPr marL="0" indent="0" lvl="0">
              <a:lnSpc>
                <a:spcPts val="10199"/>
              </a:lnSpc>
              <a:spcBef>
                <a:spcPct val="0"/>
              </a:spcBef>
            </a:pPr>
            <a:r>
              <a:rPr lang="en-US" sz="8499" spc="-84">
                <a:solidFill>
                  <a:srgbClr val="000000"/>
                </a:solidFill>
                <a:latin typeface="Muli Bold"/>
              </a:rPr>
              <a:t>Các bước thực hiện </a:t>
            </a:r>
          </a:p>
        </p:txBody>
      </p:sp>
      <p:grpSp>
        <p:nvGrpSpPr>
          <p:cNvPr name="Group 7" id="7"/>
          <p:cNvGrpSpPr/>
          <p:nvPr/>
        </p:nvGrpSpPr>
        <p:grpSpPr>
          <a:xfrm rot="-10800000">
            <a:off x="6647119" y="7356773"/>
            <a:ext cx="3801687" cy="3292279"/>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9" id="9"/>
          <p:cNvGrpSpPr/>
          <p:nvPr/>
        </p:nvGrpSpPr>
        <p:grpSpPr>
          <a:xfrm rot="-10800000">
            <a:off x="10156512" y="2604245"/>
            <a:ext cx="7388722" cy="6398668"/>
            <a:chOff x="0" y="0"/>
            <a:chExt cx="3619627" cy="3134614"/>
          </a:xfrm>
        </p:grpSpPr>
        <p:sp>
          <p:nvSpPr>
            <p:cNvPr name="Freeform 10" id="10"/>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name="TextBox 11" id="11"/>
          <p:cNvSpPr txBox="true"/>
          <p:nvPr/>
        </p:nvSpPr>
        <p:spPr>
          <a:xfrm rot="0">
            <a:off x="1168940" y="2201503"/>
            <a:ext cx="14323584" cy="7168687"/>
          </a:xfrm>
          <a:prstGeom prst="rect">
            <a:avLst/>
          </a:prstGeom>
        </p:spPr>
        <p:txBody>
          <a:bodyPr anchor="t" rtlCol="false" tIns="0" lIns="0" bIns="0" rIns="0">
            <a:spAutoFit/>
          </a:bodyPr>
          <a:lstStyle/>
          <a:p>
            <a:pPr algn="just">
              <a:lnSpc>
                <a:spcPts val="4400"/>
              </a:lnSpc>
            </a:pPr>
            <a:r>
              <a:rPr lang="en-US" sz="3143" spc="-59">
                <a:solidFill>
                  <a:srgbClr val="000000"/>
                </a:solidFill>
                <a:latin typeface="Muli"/>
              </a:rPr>
              <a:t>Bước 1:</a:t>
            </a:r>
            <a:r>
              <a:rPr lang="en-US" sz="3143" spc="-59">
                <a:solidFill>
                  <a:srgbClr val="000000"/>
                </a:solidFill>
                <a:latin typeface="Muli"/>
              </a:rPr>
              <a:t>Xác định trạng thái ban đầu của vấn đề, đây là điểm xuất phát của thuật toán.</a:t>
            </a:r>
          </a:p>
          <a:p>
            <a:pPr algn="just">
              <a:lnSpc>
                <a:spcPts val="4400"/>
              </a:lnSpc>
            </a:pPr>
            <a:r>
              <a:rPr lang="en-US" sz="3143" spc="-59">
                <a:solidFill>
                  <a:srgbClr val="000000"/>
                </a:solidFill>
                <a:latin typeface="Muli"/>
              </a:rPr>
              <a:t>Bước 2: Tìm kiếm các lựa chọn: Dựa vào chiến lược tham ăn, xem xét tất cả các lựa chọn có sẵn tại trạng thái hiện tại.</a:t>
            </a:r>
          </a:p>
          <a:p>
            <a:pPr algn="just">
              <a:lnSpc>
                <a:spcPts val="4400"/>
              </a:lnSpc>
            </a:pPr>
            <a:r>
              <a:rPr lang="en-US" sz="3143" spc="-59">
                <a:solidFill>
                  <a:srgbClr val="000000"/>
                </a:solidFill>
                <a:latin typeface="Muli"/>
              </a:rPr>
              <a:t>Lựa chọn tối ưu hóa: Chọn lựa chọn tốt nhất dựa trên tiêu chí tối ưu hóa, chẳng hạn như giảm chi phí, tối ưu hóa hiệu suất, hoặc đạt được mục tiêu cụ thể.</a:t>
            </a:r>
          </a:p>
          <a:p>
            <a:pPr algn="just">
              <a:lnSpc>
                <a:spcPts val="4400"/>
              </a:lnSpc>
            </a:pPr>
            <a:r>
              <a:rPr lang="en-US" sz="3143" spc="-59">
                <a:solidFill>
                  <a:srgbClr val="000000"/>
                </a:solidFill>
                <a:latin typeface="Muli"/>
              </a:rPr>
              <a:t>Bước 3: Thực hiện lựa chọn tham ăn được chọn và cập nhật trạng thái của vấn đề.</a:t>
            </a:r>
          </a:p>
          <a:p>
            <a:pPr algn="just">
              <a:lnSpc>
                <a:spcPts val="4400"/>
              </a:lnSpc>
            </a:pPr>
            <a:r>
              <a:rPr lang="en-US" sz="3143" spc="-59">
                <a:solidFill>
                  <a:srgbClr val="000000"/>
                </a:solidFill>
                <a:latin typeface="Muli"/>
              </a:rPr>
              <a:t>Bước 4: Kiểm tra điều kiện dừng: Xác định xem thuật toán đã đạt được giải pháp đủ tốt hay chưa. Điều kiện dừng có thể là một giới hạn về số lần lặp, đạt được một ngưỡng hiệu suất, hoặc bất kỳ điều kiện nào phù hợp với vấn đề cụ thể.</a:t>
            </a:r>
          </a:p>
          <a:p>
            <a:pPr algn="just">
              <a:lnSpc>
                <a:spcPts val="4400"/>
              </a:lnSpc>
            </a:pPr>
            <a:r>
              <a:rPr lang="en-US" sz="3143" spc="-59">
                <a:solidFill>
                  <a:srgbClr val="000000"/>
                </a:solidFill>
                <a:latin typeface="Muli"/>
              </a:rPr>
              <a:t>Bước 5: Kết thúc thuật toán: Nếu điều kiện dừng được đáp ứng, kết thúc thuật toán và trả về giải pháp tối ưu hóa đã được tìm thấy.</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D9D9D9"/>
        </a:solidFill>
      </p:bgPr>
    </p:bg>
    <p:spTree>
      <p:nvGrpSpPr>
        <p:cNvPr id="1" name=""/>
        <p:cNvGrpSpPr/>
        <p:nvPr/>
      </p:nvGrpSpPr>
      <p:grpSpPr>
        <a:xfrm>
          <a:off x="0" y="0"/>
          <a:ext cx="0" cy="0"/>
          <a:chOff x="0" y="0"/>
          <a:chExt cx="0" cy="0"/>
        </a:xfrm>
      </p:grpSpPr>
      <p:grpSp>
        <p:nvGrpSpPr>
          <p:cNvPr name="Group 2" id="2"/>
          <p:cNvGrpSpPr/>
          <p:nvPr/>
        </p:nvGrpSpPr>
        <p:grpSpPr>
          <a:xfrm rot="-10800000">
            <a:off x="-4652929" y="-997968"/>
            <a:ext cx="13031070" cy="11284968"/>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sp>
        <p:nvSpPr>
          <p:cNvPr name="TextBox 4" id="4"/>
          <p:cNvSpPr txBox="true"/>
          <p:nvPr/>
        </p:nvSpPr>
        <p:spPr>
          <a:xfrm rot="0">
            <a:off x="425045" y="476890"/>
            <a:ext cx="3623071" cy="2273300"/>
          </a:xfrm>
          <a:prstGeom prst="rect">
            <a:avLst/>
          </a:prstGeom>
        </p:spPr>
        <p:txBody>
          <a:bodyPr anchor="t" rtlCol="false" tIns="0" lIns="0" bIns="0" rIns="0">
            <a:spAutoFit/>
          </a:bodyPr>
          <a:lstStyle/>
          <a:p>
            <a:pPr>
              <a:lnSpc>
                <a:spcPts val="9099"/>
              </a:lnSpc>
              <a:spcBef>
                <a:spcPct val="0"/>
              </a:spcBef>
            </a:pPr>
            <a:r>
              <a:rPr lang="en-US" sz="6999" spc="-195">
                <a:solidFill>
                  <a:srgbClr val="F4F4F4"/>
                </a:solidFill>
                <a:latin typeface="Muli Bold"/>
              </a:rPr>
              <a:t>CÁC BÀI TOÁN</a:t>
            </a:r>
          </a:p>
        </p:txBody>
      </p:sp>
      <p:grpSp>
        <p:nvGrpSpPr>
          <p:cNvPr name="Group 5" id="5"/>
          <p:cNvGrpSpPr/>
          <p:nvPr/>
        </p:nvGrpSpPr>
        <p:grpSpPr>
          <a:xfrm rot="-10800000">
            <a:off x="545687" y="7265505"/>
            <a:ext cx="18814277" cy="2742509"/>
            <a:chOff x="0" y="0"/>
            <a:chExt cx="21504214" cy="3134614"/>
          </a:xfrm>
        </p:grpSpPr>
        <p:sp>
          <p:nvSpPr>
            <p:cNvPr name="Freeform 6" id="6"/>
            <p:cNvSpPr/>
            <p:nvPr/>
          </p:nvSpPr>
          <p:spPr>
            <a:xfrm flipH="false" flipV="false" rot="0">
              <a:off x="0" y="0"/>
              <a:ext cx="21504215" cy="3134614"/>
            </a:xfrm>
            <a:custGeom>
              <a:avLst/>
              <a:gdLst/>
              <a:ahLst/>
              <a:cxnLst/>
              <a:rect r="r" b="b" t="t" l="l"/>
              <a:pathLst>
                <a:path h="3134614" w="21504215">
                  <a:moveTo>
                    <a:pt x="21504215" y="1567307"/>
                  </a:moveTo>
                  <a:lnTo>
                    <a:pt x="20599340" y="3134614"/>
                  </a:lnTo>
                  <a:lnTo>
                    <a:pt x="904875" y="3134614"/>
                  </a:lnTo>
                  <a:lnTo>
                    <a:pt x="0" y="1567307"/>
                  </a:lnTo>
                  <a:lnTo>
                    <a:pt x="904875" y="0"/>
                  </a:lnTo>
                  <a:lnTo>
                    <a:pt x="20599212" y="0"/>
                  </a:lnTo>
                  <a:lnTo>
                    <a:pt x="21504215" y="1567307"/>
                  </a:lnTo>
                  <a:close/>
                </a:path>
              </a:pathLst>
            </a:custGeom>
            <a:solidFill>
              <a:srgbClr val="00A181"/>
            </a:solidFill>
          </p:spPr>
        </p:sp>
      </p:grpSp>
      <p:grpSp>
        <p:nvGrpSpPr>
          <p:cNvPr name="Group 7" id="7"/>
          <p:cNvGrpSpPr/>
          <p:nvPr/>
        </p:nvGrpSpPr>
        <p:grpSpPr>
          <a:xfrm rot="-10800000">
            <a:off x="815647" y="7132846"/>
            <a:ext cx="19005426" cy="2742509"/>
            <a:chOff x="0" y="0"/>
            <a:chExt cx="21722692" cy="3134614"/>
          </a:xfrm>
        </p:grpSpPr>
        <p:sp>
          <p:nvSpPr>
            <p:cNvPr name="Freeform 8" id="8"/>
            <p:cNvSpPr/>
            <p:nvPr/>
          </p:nvSpPr>
          <p:spPr>
            <a:xfrm flipH="false" flipV="false" rot="0">
              <a:off x="0" y="0"/>
              <a:ext cx="21722691" cy="3134614"/>
            </a:xfrm>
            <a:custGeom>
              <a:avLst/>
              <a:gdLst/>
              <a:ahLst/>
              <a:cxnLst/>
              <a:rect r="r" b="b" t="t" l="l"/>
              <a:pathLst>
                <a:path h="3134614" w="21722691">
                  <a:moveTo>
                    <a:pt x="21722691" y="1567307"/>
                  </a:moveTo>
                  <a:lnTo>
                    <a:pt x="20817816" y="3134614"/>
                  </a:lnTo>
                  <a:lnTo>
                    <a:pt x="904875" y="3134614"/>
                  </a:lnTo>
                  <a:lnTo>
                    <a:pt x="0" y="1567307"/>
                  </a:lnTo>
                  <a:lnTo>
                    <a:pt x="904875" y="0"/>
                  </a:lnTo>
                  <a:lnTo>
                    <a:pt x="20817689" y="0"/>
                  </a:lnTo>
                  <a:lnTo>
                    <a:pt x="21722691" y="1567307"/>
                  </a:lnTo>
                  <a:close/>
                </a:path>
              </a:pathLst>
            </a:custGeom>
            <a:solidFill>
              <a:srgbClr val="F5BC34"/>
            </a:solidFill>
          </p:spPr>
        </p:sp>
      </p:grpSp>
      <p:sp>
        <p:nvSpPr>
          <p:cNvPr name="TextBox 9" id="9"/>
          <p:cNvSpPr txBox="true"/>
          <p:nvPr/>
        </p:nvSpPr>
        <p:spPr>
          <a:xfrm rot="0">
            <a:off x="4048115" y="7891033"/>
            <a:ext cx="10191769" cy="969645"/>
          </a:xfrm>
          <a:prstGeom prst="rect">
            <a:avLst/>
          </a:prstGeom>
        </p:spPr>
        <p:txBody>
          <a:bodyPr anchor="t" rtlCol="false" tIns="0" lIns="0" bIns="0" rIns="0">
            <a:spAutoFit/>
          </a:bodyPr>
          <a:lstStyle/>
          <a:p>
            <a:pPr algn="ctr">
              <a:lnSpc>
                <a:spcPts val="7980"/>
              </a:lnSpc>
              <a:spcBef>
                <a:spcPct val="0"/>
              </a:spcBef>
            </a:pPr>
            <a:r>
              <a:rPr lang="en-US" sz="5700">
                <a:solidFill>
                  <a:srgbClr val="000000"/>
                </a:solidFill>
                <a:latin typeface="Muli Bold"/>
              </a:rPr>
              <a:t>Bài toán máy rút tiền ATM</a:t>
            </a:r>
          </a:p>
        </p:txBody>
      </p:sp>
      <p:grpSp>
        <p:nvGrpSpPr>
          <p:cNvPr name="Group 10" id="10"/>
          <p:cNvGrpSpPr/>
          <p:nvPr/>
        </p:nvGrpSpPr>
        <p:grpSpPr>
          <a:xfrm rot="-10800000">
            <a:off x="2975627" y="3871785"/>
            <a:ext cx="16099966" cy="2857198"/>
            <a:chOff x="0" y="0"/>
            <a:chExt cx="18401829" cy="3265701"/>
          </a:xfrm>
        </p:grpSpPr>
        <p:sp>
          <p:nvSpPr>
            <p:cNvPr name="Freeform 11" id="11"/>
            <p:cNvSpPr/>
            <p:nvPr/>
          </p:nvSpPr>
          <p:spPr>
            <a:xfrm flipH="false" flipV="false" rot="0">
              <a:off x="0" y="0"/>
              <a:ext cx="18401829" cy="3265701"/>
            </a:xfrm>
            <a:custGeom>
              <a:avLst/>
              <a:gdLst/>
              <a:ahLst/>
              <a:cxnLst/>
              <a:rect r="r" b="b" t="t" l="l"/>
              <a:pathLst>
                <a:path h="3265701" w="18401829">
                  <a:moveTo>
                    <a:pt x="18401829" y="1632850"/>
                  </a:moveTo>
                  <a:lnTo>
                    <a:pt x="17496954" y="3265701"/>
                  </a:lnTo>
                  <a:lnTo>
                    <a:pt x="904875" y="3265701"/>
                  </a:lnTo>
                  <a:lnTo>
                    <a:pt x="0" y="1632850"/>
                  </a:lnTo>
                  <a:lnTo>
                    <a:pt x="904875" y="0"/>
                  </a:lnTo>
                  <a:lnTo>
                    <a:pt x="17496827" y="0"/>
                  </a:lnTo>
                  <a:lnTo>
                    <a:pt x="18401829" y="1632850"/>
                  </a:lnTo>
                  <a:close/>
                </a:path>
              </a:pathLst>
            </a:custGeom>
            <a:solidFill>
              <a:srgbClr val="00A181"/>
            </a:solidFill>
          </p:spPr>
        </p:sp>
      </p:grpSp>
      <p:grpSp>
        <p:nvGrpSpPr>
          <p:cNvPr name="Group 12" id="12"/>
          <p:cNvGrpSpPr/>
          <p:nvPr/>
        </p:nvGrpSpPr>
        <p:grpSpPr>
          <a:xfrm rot="-10800000">
            <a:off x="3245586" y="3681781"/>
            <a:ext cx="15830007" cy="2914543"/>
            <a:chOff x="0" y="0"/>
            <a:chExt cx="18093273" cy="3331244"/>
          </a:xfrm>
        </p:grpSpPr>
        <p:sp>
          <p:nvSpPr>
            <p:cNvPr name="Freeform 13" id="13"/>
            <p:cNvSpPr/>
            <p:nvPr/>
          </p:nvSpPr>
          <p:spPr>
            <a:xfrm flipH="false" flipV="false" rot="0">
              <a:off x="0" y="0"/>
              <a:ext cx="18093274" cy="3331244"/>
            </a:xfrm>
            <a:custGeom>
              <a:avLst/>
              <a:gdLst/>
              <a:ahLst/>
              <a:cxnLst/>
              <a:rect r="r" b="b" t="t" l="l"/>
              <a:pathLst>
                <a:path h="3331244" w="18093274">
                  <a:moveTo>
                    <a:pt x="18093274" y="1665622"/>
                  </a:moveTo>
                  <a:lnTo>
                    <a:pt x="17188399" y="3331244"/>
                  </a:lnTo>
                  <a:lnTo>
                    <a:pt x="904875" y="3331244"/>
                  </a:lnTo>
                  <a:lnTo>
                    <a:pt x="0" y="1665622"/>
                  </a:lnTo>
                  <a:lnTo>
                    <a:pt x="904875" y="0"/>
                  </a:lnTo>
                  <a:lnTo>
                    <a:pt x="17188272" y="0"/>
                  </a:lnTo>
                  <a:lnTo>
                    <a:pt x="18093274" y="1665622"/>
                  </a:lnTo>
                  <a:close/>
                </a:path>
              </a:pathLst>
            </a:custGeom>
            <a:solidFill>
              <a:srgbClr val="F5BC34"/>
            </a:solidFill>
          </p:spPr>
        </p:sp>
      </p:grpSp>
      <p:sp>
        <p:nvSpPr>
          <p:cNvPr name="TextBox 14" id="14"/>
          <p:cNvSpPr txBox="true"/>
          <p:nvPr/>
        </p:nvSpPr>
        <p:spPr>
          <a:xfrm rot="0">
            <a:off x="4837091" y="4699789"/>
            <a:ext cx="10637275" cy="969645"/>
          </a:xfrm>
          <a:prstGeom prst="rect">
            <a:avLst/>
          </a:prstGeom>
        </p:spPr>
        <p:txBody>
          <a:bodyPr anchor="t" rtlCol="false" tIns="0" lIns="0" bIns="0" rIns="0">
            <a:spAutoFit/>
          </a:bodyPr>
          <a:lstStyle/>
          <a:p>
            <a:pPr algn="ctr">
              <a:lnSpc>
                <a:spcPts val="7980"/>
              </a:lnSpc>
              <a:spcBef>
                <a:spcPct val="0"/>
              </a:spcBef>
            </a:pPr>
            <a:r>
              <a:rPr lang="en-US" sz="5700">
                <a:solidFill>
                  <a:srgbClr val="000000"/>
                </a:solidFill>
                <a:latin typeface="Muli Bold"/>
              </a:rPr>
              <a:t>Tìm đường ngắn nhất</a:t>
            </a:r>
          </a:p>
        </p:txBody>
      </p:sp>
      <p:grpSp>
        <p:nvGrpSpPr>
          <p:cNvPr name="Group 15" id="15"/>
          <p:cNvGrpSpPr/>
          <p:nvPr/>
        </p:nvGrpSpPr>
        <p:grpSpPr>
          <a:xfrm rot="-10800000">
            <a:off x="5506080" y="548348"/>
            <a:ext cx="13853884" cy="2742509"/>
            <a:chOff x="0" y="0"/>
            <a:chExt cx="15834618" cy="3134614"/>
          </a:xfrm>
        </p:grpSpPr>
        <p:sp>
          <p:nvSpPr>
            <p:cNvPr name="Freeform 16" id="16"/>
            <p:cNvSpPr/>
            <p:nvPr/>
          </p:nvSpPr>
          <p:spPr>
            <a:xfrm flipH="false" flipV="false" rot="0">
              <a:off x="0" y="0"/>
              <a:ext cx="15834618" cy="3134614"/>
            </a:xfrm>
            <a:custGeom>
              <a:avLst/>
              <a:gdLst/>
              <a:ahLst/>
              <a:cxnLst/>
              <a:rect r="r" b="b" t="t" l="l"/>
              <a:pathLst>
                <a:path h="3134614" w="15834618">
                  <a:moveTo>
                    <a:pt x="15834618" y="1567307"/>
                  </a:moveTo>
                  <a:lnTo>
                    <a:pt x="14929743" y="3134614"/>
                  </a:lnTo>
                  <a:lnTo>
                    <a:pt x="904875" y="3134614"/>
                  </a:lnTo>
                  <a:lnTo>
                    <a:pt x="0" y="1567307"/>
                  </a:lnTo>
                  <a:lnTo>
                    <a:pt x="904875" y="0"/>
                  </a:lnTo>
                  <a:lnTo>
                    <a:pt x="14929616" y="0"/>
                  </a:lnTo>
                  <a:lnTo>
                    <a:pt x="15834618" y="1567307"/>
                  </a:lnTo>
                  <a:close/>
                </a:path>
              </a:pathLst>
            </a:custGeom>
            <a:solidFill>
              <a:srgbClr val="00A181"/>
            </a:solidFill>
          </p:spPr>
        </p:sp>
      </p:grpSp>
      <p:grpSp>
        <p:nvGrpSpPr>
          <p:cNvPr name="Group 17" id="17"/>
          <p:cNvGrpSpPr/>
          <p:nvPr/>
        </p:nvGrpSpPr>
        <p:grpSpPr>
          <a:xfrm rot="-10800000">
            <a:off x="5776039" y="415689"/>
            <a:ext cx="14045033" cy="2742509"/>
            <a:chOff x="0" y="0"/>
            <a:chExt cx="16053096" cy="3134614"/>
          </a:xfrm>
        </p:grpSpPr>
        <p:sp>
          <p:nvSpPr>
            <p:cNvPr name="Freeform 18" id="18"/>
            <p:cNvSpPr/>
            <p:nvPr/>
          </p:nvSpPr>
          <p:spPr>
            <a:xfrm flipH="false" flipV="false" rot="0">
              <a:off x="0" y="0"/>
              <a:ext cx="16053096" cy="3134614"/>
            </a:xfrm>
            <a:custGeom>
              <a:avLst/>
              <a:gdLst/>
              <a:ahLst/>
              <a:cxnLst/>
              <a:rect r="r" b="b" t="t" l="l"/>
              <a:pathLst>
                <a:path h="3134614" w="16053096">
                  <a:moveTo>
                    <a:pt x="16053096" y="1567307"/>
                  </a:moveTo>
                  <a:lnTo>
                    <a:pt x="15148221" y="3134614"/>
                  </a:lnTo>
                  <a:lnTo>
                    <a:pt x="904875" y="3134614"/>
                  </a:lnTo>
                  <a:lnTo>
                    <a:pt x="0" y="1567307"/>
                  </a:lnTo>
                  <a:lnTo>
                    <a:pt x="904875" y="0"/>
                  </a:lnTo>
                  <a:lnTo>
                    <a:pt x="15148094" y="0"/>
                  </a:lnTo>
                  <a:lnTo>
                    <a:pt x="16053096" y="1567307"/>
                  </a:lnTo>
                  <a:close/>
                </a:path>
              </a:pathLst>
            </a:custGeom>
            <a:solidFill>
              <a:srgbClr val="F5BC34"/>
            </a:solidFill>
          </p:spPr>
        </p:sp>
      </p:grpSp>
      <p:sp>
        <p:nvSpPr>
          <p:cNvPr name="TextBox 19" id="19"/>
          <p:cNvSpPr txBox="true"/>
          <p:nvPr/>
        </p:nvSpPr>
        <p:spPr>
          <a:xfrm rot="0">
            <a:off x="6185025" y="1323454"/>
            <a:ext cx="9514240" cy="969645"/>
          </a:xfrm>
          <a:prstGeom prst="rect">
            <a:avLst/>
          </a:prstGeom>
        </p:spPr>
        <p:txBody>
          <a:bodyPr anchor="t" rtlCol="false" tIns="0" lIns="0" bIns="0" rIns="0">
            <a:spAutoFit/>
          </a:bodyPr>
          <a:lstStyle/>
          <a:p>
            <a:pPr algn="ctr">
              <a:lnSpc>
                <a:spcPts val="7980"/>
              </a:lnSpc>
              <a:spcBef>
                <a:spcPct val="0"/>
              </a:spcBef>
            </a:pPr>
            <a:r>
              <a:rPr lang="en-US" sz="5700">
                <a:solidFill>
                  <a:srgbClr val="000000"/>
                </a:solidFill>
                <a:latin typeface="Muli Bold"/>
              </a:rPr>
              <a:t>Bài toán </a:t>
            </a:r>
            <a:r>
              <a:rPr lang="en-US" sz="5700">
                <a:solidFill>
                  <a:srgbClr val="000000"/>
                </a:solidFill>
                <a:latin typeface="Muli Bold"/>
              </a:rPr>
              <a:t>cái ba lô</a:t>
            </a:r>
            <a:r>
              <a:rPr lang="en-US" sz="5700">
                <a:solidFill>
                  <a:srgbClr val="000000"/>
                </a:solidFill>
                <a:latin typeface="Muli Bold"/>
              </a:rPr>
              <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DAF6sTtF22w</dc:identifier>
  <dcterms:modified xsi:type="dcterms:W3CDTF">2011-08-01T06:04:30Z</dcterms:modified>
  <cp:revision>1</cp:revision>
  <dc:title> ỨNG DỤNG KỸ THUẬT THAM ĂN ĐỂ GIẢI MỘT SỐ BÀI TOÁN</dc:title>
</cp:coreProperties>
</file>