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9" r:id="rId1"/>
  </p:sldMasterIdLst>
  <p:notesMasterIdLst>
    <p:notesMasterId r:id="rId47"/>
  </p:notesMasterIdLst>
  <p:sldIdLst>
    <p:sldId id="256" r:id="rId2"/>
    <p:sldId id="258" r:id="rId3"/>
    <p:sldId id="259" r:id="rId4"/>
    <p:sldId id="261" r:id="rId5"/>
    <p:sldId id="262" r:id="rId6"/>
    <p:sldId id="263" r:id="rId7"/>
    <p:sldId id="264" r:id="rId8"/>
    <p:sldId id="265" r:id="rId9"/>
    <p:sldId id="319" r:id="rId10"/>
    <p:sldId id="320"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21" r:id="rId45"/>
    <p:sldId id="31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Kiểu Trung bình 2 - Màu chủ đề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Kiểu Trung bình 2 - Màu chủ đề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1803B-47AF-47C8-BF8C-FE4385636336}" type="datetimeFigureOut">
              <a:rPr lang="vi-VN" smtClean="0"/>
              <a:t>28/12/2024</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F0C8B-12D2-4A86-BB8E-BBE2449DE7EB}" type="slidenum">
              <a:rPr lang="vi-VN" smtClean="0"/>
              <a:t>‹#›</a:t>
            </a:fld>
            <a:endParaRPr lang="vi-VN"/>
          </a:p>
        </p:txBody>
      </p:sp>
    </p:spTree>
    <p:extLst>
      <p:ext uri="{BB962C8B-B14F-4D97-AF65-F5344CB8AC3E}">
        <p14:creationId xmlns:p14="http://schemas.microsoft.com/office/powerpoint/2010/main" val="411937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96F0C8B-12D2-4A86-BB8E-BBE2449DE7EB}" type="slidenum">
              <a:rPr lang="vi-VN" smtClean="0"/>
              <a:t>5</a:t>
            </a:fld>
            <a:endParaRPr lang="vi-VN"/>
          </a:p>
        </p:txBody>
      </p:sp>
    </p:spTree>
    <p:extLst>
      <p:ext uri="{BB962C8B-B14F-4D97-AF65-F5344CB8AC3E}">
        <p14:creationId xmlns:p14="http://schemas.microsoft.com/office/powerpoint/2010/main" val="80060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96F0C8B-12D2-4A86-BB8E-BBE2449DE7EB}" type="slidenum">
              <a:rPr lang="vi-VN" smtClean="0"/>
              <a:t>42</a:t>
            </a:fld>
            <a:endParaRPr lang="vi-VN"/>
          </a:p>
        </p:txBody>
      </p:sp>
    </p:spTree>
    <p:extLst>
      <p:ext uri="{BB962C8B-B14F-4D97-AF65-F5344CB8AC3E}">
        <p14:creationId xmlns:p14="http://schemas.microsoft.com/office/powerpoint/2010/main" val="212342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vi-VN"/>
              <a:t>Bấm để sửa kiểu tiêu đề Bản cái</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295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AAD347D-5ACD-4C99-B74B-A9C85AD731AF}" type="datetimeFigureOut">
              <a:rPr lang="en-US" smtClean="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354048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vi-VN"/>
              <a:t>Bấm để sửa kiểu tiêu đề Bản cái</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AAD347D-5ACD-4C99-B74B-A9C85AD731AF}"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739227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vi-VN"/>
              <a:t>Bấm để sửa kiểu tiêu đề Bản cái</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vi-VN"/>
              <a:t>Bấm để chỉnh sửa kiểu văn bản của Bản cái</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AAD347D-5ACD-4C99-B74B-A9C85AD731AF}"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003053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AAD347D-5ACD-4C99-B74B-A9C85AD731AF}"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993612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a:t>Bấm để sửa kiểu tiêu đề Bản cái</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4194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a:t>Bấm để sửa kiểu tiêu đề Bản cái</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664808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nchorCtr="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19287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vi-VN"/>
              <a:t>Bấm để sửa kiểu tiêu đề Bản cái</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8984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4410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9796027F-7875-4030-9381-8BD8C4F21935}"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6175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58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362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12/28/2024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26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12/28/2024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447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vi-VN"/>
              <a:t>Bấm để sửa kiểu tiêu đề Bản cái</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7" name="Date Placeholder 4"/>
          <p:cNvSpPr>
            <a:spLocks noGrp="1"/>
          </p:cNvSpPr>
          <p:nvPr>
            <p:ph type="dt" sz="half" idx="10"/>
          </p:nvPr>
        </p:nvSpPr>
        <p:spPr/>
        <p:txBody>
          <a:bodyPr/>
          <a:lstStyle/>
          <a:p>
            <a:fld id="{4509A250-FF31-4206-8172-F9D3106AACB1}" type="datetimeFigureOut">
              <a:rPr lang="en-US" smtClean="0"/>
              <a:t>12/28/2024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0985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509A250-FF31-4206-8172-F9D3106AACB1}" type="datetimeFigureOut">
              <a:rPr lang="en-US" smtClean="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0127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vi-VN"/>
              <a:t>Bấm để sửa kiểu tiêu đề Bản cái</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12/28/2024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882685875"/>
      </p:ext>
    </p:extLst>
  </p:cSld>
  <p:clrMap bg1="dk1" tx1="lt1" bg2="dk2" tx2="lt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B0B70152-02D9-464B-1A86-E5409156D212}"/>
              </a:ext>
            </a:extLst>
          </p:cNvPr>
          <p:cNvPicPr>
            <a:picLocks noChangeAspect="1"/>
          </p:cNvPicPr>
          <p:nvPr/>
        </p:nvPicPr>
        <p:blipFill>
          <a:blip r:embed="rId2"/>
          <a:stretch>
            <a:fillRect/>
          </a:stretch>
        </p:blipFill>
        <p:spPr>
          <a:xfrm>
            <a:off x="0" y="0"/>
            <a:ext cx="7610168" cy="6858000"/>
          </a:xfrm>
          <a:prstGeom prst="rect">
            <a:avLst/>
          </a:prstGeom>
        </p:spPr>
      </p:pic>
      <p:sp>
        <p:nvSpPr>
          <p:cNvPr id="10" name="Hộp Văn bản 9">
            <a:extLst>
              <a:ext uri="{FF2B5EF4-FFF2-40B4-BE49-F238E27FC236}">
                <a16:creationId xmlns:a16="http://schemas.microsoft.com/office/drawing/2014/main" id="{4B42FCC1-565E-5663-1EA5-2A0B93838ED8}"/>
              </a:ext>
            </a:extLst>
          </p:cNvPr>
          <p:cNvSpPr txBox="1"/>
          <p:nvPr/>
        </p:nvSpPr>
        <p:spPr>
          <a:xfrm>
            <a:off x="8082116" y="2459504"/>
            <a:ext cx="4109884" cy="1938992"/>
          </a:xfrm>
          <a:prstGeom prst="rect">
            <a:avLst/>
          </a:prstGeom>
          <a:noFill/>
        </p:spPr>
        <p:txBody>
          <a:bodyPr wrap="square" rtlCol="0">
            <a:spAutoFit/>
          </a:bodyPr>
          <a:lstStyle/>
          <a:p>
            <a:r>
              <a:rPr lang="vi-VN" sz="4000" b="1" dirty="0">
                <a:solidFill>
                  <a:srgbClr val="FFC000"/>
                </a:solidFill>
                <a:latin typeface="+mj-lt"/>
              </a:rPr>
              <a:t>TÌM HIỂU VỀ CÔNG NGHỆ MẠNG 5G</a:t>
            </a:r>
          </a:p>
        </p:txBody>
      </p:sp>
    </p:spTree>
    <p:extLst>
      <p:ext uri="{BB962C8B-B14F-4D97-AF65-F5344CB8AC3E}">
        <p14:creationId xmlns:p14="http://schemas.microsoft.com/office/powerpoint/2010/main" val="200372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CA019-A080-8BEA-B6F7-7367F5E0392D}"/>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C8A01AAF-33A7-637B-C884-AC31A2F763B3}"/>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ĐẶC ĐIỂM CHÍNH CỦA MẠNG 5G</a:t>
            </a:r>
          </a:p>
        </p:txBody>
      </p:sp>
      <p:sp>
        <p:nvSpPr>
          <p:cNvPr id="3" name="Tiêu đề phụ 2">
            <a:extLst>
              <a:ext uri="{FF2B5EF4-FFF2-40B4-BE49-F238E27FC236}">
                <a16:creationId xmlns:a16="http://schemas.microsoft.com/office/drawing/2014/main" id="{2B772F73-3B5B-673D-44BB-26E361A5FA0B}"/>
              </a:ext>
            </a:extLst>
          </p:cNvPr>
          <p:cNvSpPr>
            <a:spLocks noGrp="1"/>
          </p:cNvSpPr>
          <p:nvPr>
            <p:ph type="subTitle" idx="1"/>
          </p:nvPr>
        </p:nvSpPr>
        <p:spPr>
          <a:xfrm>
            <a:off x="157316" y="1848465"/>
            <a:ext cx="11877367" cy="4906296"/>
          </a:xfrm>
        </p:spPr>
        <p:txBody>
          <a:bodyPr>
            <a:normAutofit/>
          </a:bodyPr>
          <a:lstStyle/>
          <a:p>
            <a:pPr algn="just"/>
            <a:r>
              <a:rPr lang="vi-VN" cap="none" dirty="0">
                <a:solidFill>
                  <a:schemeClr val="tx1"/>
                </a:solidFill>
                <a:latin typeface="+mn-lt"/>
              </a:rPr>
              <a:t>4. Băng thông rộng</a:t>
            </a:r>
          </a:p>
          <a:p>
            <a:pPr algn="just"/>
            <a:r>
              <a:rPr lang="vi-VN" cap="none" dirty="0">
                <a:solidFill>
                  <a:schemeClr val="tx1"/>
                </a:solidFill>
                <a:latin typeface="+mn-lt"/>
              </a:rPr>
              <a:t>  - Mạng 5G sử dụng phổ tần số cao hơn như sóng </a:t>
            </a:r>
            <a:r>
              <a:rPr lang="vi-VN" cap="none" dirty="0" err="1">
                <a:solidFill>
                  <a:schemeClr val="tx1"/>
                </a:solidFill>
                <a:latin typeface="+mn-lt"/>
              </a:rPr>
              <a:t>millimeter</a:t>
            </a:r>
            <a:r>
              <a:rPr lang="vi-VN" cap="none" dirty="0">
                <a:solidFill>
                  <a:schemeClr val="tx1"/>
                </a:solidFill>
                <a:latin typeface="+mn-lt"/>
              </a:rPr>
              <a:t> và </a:t>
            </a:r>
            <a:r>
              <a:rPr lang="vi-VN" cap="none" dirty="0" err="1">
                <a:solidFill>
                  <a:schemeClr val="tx1"/>
                </a:solidFill>
                <a:latin typeface="+mn-lt"/>
              </a:rPr>
              <a:t>mmwave</a:t>
            </a:r>
            <a:r>
              <a:rPr lang="vi-VN" cap="none" dirty="0">
                <a:solidFill>
                  <a:schemeClr val="tx1"/>
                </a:solidFill>
                <a:latin typeface="+mn-lt"/>
              </a:rPr>
              <a:t>, cung cấp băng thông rộng hơn, cho phép truyền tải dữ liệu khối lượng lớn.</a:t>
            </a:r>
          </a:p>
          <a:p>
            <a:pPr algn="just"/>
            <a:r>
              <a:rPr lang="vi-VN" cap="none" dirty="0">
                <a:solidFill>
                  <a:schemeClr val="tx1"/>
                </a:solidFill>
                <a:latin typeface="+mn-lt"/>
              </a:rPr>
              <a:t>5. Hiệu quả năng lượng</a:t>
            </a:r>
          </a:p>
          <a:p>
            <a:pPr algn="just"/>
            <a:r>
              <a:rPr lang="vi-VN" cap="none" dirty="0">
                <a:solidFill>
                  <a:schemeClr val="tx1"/>
                </a:solidFill>
                <a:latin typeface="+mn-lt"/>
              </a:rPr>
              <a:t> -  Công nghệ 5G được thiết kế để tiêu thụ năng lượng thấp hơn trên mỗi </a:t>
            </a:r>
            <a:r>
              <a:rPr lang="vi-VN" cap="none" dirty="0" err="1">
                <a:solidFill>
                  <a:schemeClr val="tx1"/>
                </a:solidFill>
                <a:latin typeface="+mn-lt"/>
              </a:rPr>
              <a:t>bit</a:t>
            </a:r>
            <a:r>
              <a:rPr lang="vi-VN" cap="none" dirty="0">
                <a:solidFill>
                  <a:schemeClr val="tx1"/>
                </a:solidFill>
                <a:latin typeface="+mn-lt"/>
              </a:rPr>
              <a:t> dữ liệu, giúp kéo dài thời lượng pin của các thiết bị và giảm chi phí vận hành.</a:t>
            </a:r>
          </a:p>
          <a:p>
            <a:pPr algn="just"/>
            <a:r>
              <a:rPr lang="vi-VN" cap="none" dirty="0">
                <a:solidFill>
                  <a:schemeClr val="tx1"/>
                </a:solidFill>
                <a:latin typeface="+mn-lt"/>
              </a:rPr>
              <a:t>6. Bảo mật nâng cao</a:t>
            </a:r>
          </a:p>
          <a:p>
            <a:pPr algn="just"/>
            <a:r>
              <a:rPr lang="vi-VN" cap="none" dirty="0">
                <a:solidFill>
                  <a:schemeClr val="tx1"/>
                </a:solidFill>
                <a:latin typeface="+mn-lt"/>
              </a:rPr>
              <a:t> -  Công nghệ 5G tích hợp nhiều lớp bảo mật mới để bảo vệ dữ liệu và giảm nguy cơ bị tấn công mạng.</a:t>
            </a:r>
          </a:p>
          <a:p>
            <a:pPr algn="just"/>
            <a:r>
              <a:rPr lang="vi-VN" cap="none" dirty="0">
                <a:solidFill>
                  <a:schemeClr val="tx1"/>
                </a:solidFill>
                <a:latin typeface="+mn-lt"/>
              </a:rPr>
              <a:t>7. Khả năng hỗ trợ ứng dụng mới</a:t>
            </a:r>
          </a:p>
          <a:p>
            <a:pPr algn="just"/>
            <a:r>
              <a:rPr lang="vi-VN" cap="none" dirty="0">
                <a:solidFill>
                  <a:schemeClr val="tx1"/>
                </a:solidFill>
                <a:latin typeface="+mn-lt"/>
              </a:rPr>
              <a:t>5G mở ra tiềm năng cho nhiều ứng dụng và công nghệ mới như: </a:t>
            </a:r>
            <a:r>
              <a:rPr lang="vi-VN" i="0" cap="none" dirty="0">
                <a:solidFill>
                  <a:schemeClr val="tx1"/>
                </a:solidFill>
                <a:effectLst/>
                <a:latin typeface="+mn-lt"/>
              </a:rPr>
              <a:t>Thực tế ảo và thực tế tăng cường, xe tự lái và các thiết bị </a:t>
            </a:r>
            <a:r>
              <a:rPr lang="vi-VN" i="0" cap="none" dirty="0" err="1">
                <a:solidFill>
                  <a:schemeClr val="tx1"/>
                </a:solidFill>
                <a:effectLst/>
                <a:latin typeface="+mn-lt"/>
              </a:rPr>
              <a:t>IoT</a:t>
            </a:r>
            <a:endParaRPr lang="vi-VN" i="0" cap="none" dirty="0">
              <a:solidFill>
                <a:schemeClr val="tx1"/>
              </a:solidFill>
              <a:effectLst/>
              <a:latin typeface="+mn-lt"/>
            </a:endParaRPr>
          </a:p>
        </p:txBody>
      </p:sp>
    </p:spTree>
    <p:extLst>
      <p:ext uri="{BB962C8B-B14F-4D97-AF65-F5344CB8AC3E}">
        <p14:creationId xmlns:p14="http://schemas.microsoft.com/office/powerpoint/2010/main" val="292326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40842-BC8A-9724-7A80-0A53743FF02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D8F09BD5-5083-482C-D292-48C15603131D}"/>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CẤU TRÚC CỦA MẠNG 5G</a:t>
            </a:r>
          </a:p>
        </p:txBody>
      </p:sp>
      <p:sp>
        <p:nvSpPr>
          <p:cNvPr id="3" name="Tiêu đề phụ 2">
            <a:extLst>
              <a:ext uri="{FF2B5EF4-FFF2-40B4-BE49-F238E27FC236}">
                <a16:creationId xmlns:a16="http://schemas.microsoft.com/office/drawing/2014/main" id="{3248C279-5943-E111-7C87-8BFA5513B60D}"/>
              </a:ext>
            </a:extLst>
          </p:cNvPr>
          <p:cNvSpPr>
            <a:spLocks noGrp="1"/>
          </p:cNvSpPr>
          <p:nvPr>
            <p:ph type="subTitle" idx="1"/>
          </p:nvPr>
        </p:nvSpPr>
        <p:spPr>
          <a:xfrm>
            <a:off x="157316" y="1858297"/>
            <a:ext cx="11877367" cy="4803057"/>
          </a:xfrm>
        </p:spPr>
        <p:txBody>
          <a:bodyPr>
            <a:normAutofit/>
          </a:bodyPr>
          <a:lstStyle/>
          <a:p>
            <a:r>
              <a:rPr lang="vi-VN" b="1" dirty="0">
                <a:solidFill>
                  <a:srgbClr val="FFC000"/>
                </a:solidFill>
                <a:latin typeface="+mn-lt"/>
              </a:rPr>
              <a:t>1 Mạng lõi (</a:t>
            </a:r>
            <a:r>
              <a:rPr lang="vi-VN" b="1" dirty="0" err="1">
                <a:solidFill>
                  <a:srgbClr val="FFC000"/>
                </a:solidFill>
                <a:latin typeface="+mn-lt"/>
              </a:rPr>
              <a:t>Core</a:t>
            </a:r>
            <a:r>
              <a:rPr lang="vi-VN" b="1" dirty="0">
                <a:solidFill>
                  <a:srgbClr val="FFC000"/>
                </a:solidFill>
                <a:latin typeface="+mn-lt"/>
              </a:rPr>
              <a:t> </a:t>
            </a:r>
            <a:r>
              <a:rPr lang="vi-VN" b="1" dirty="0" err="1">
                <a:solidFill>
                  <a:srgbClr val="FFC000"/>
                </a:solidFill>
                <a:latin typeface="+mn-lt"/>
              </a:rPr>
              <a:t>Network</a:t>
            </a:r>
            <a:r>
              <a:rPr lang="vi-VN" b="1" dirty="0">
                <a:solidFill>
                  <a:srgbClr val="FFC000"/>
                </a:solidFill>
                <a:latin typeface="+mn-lt"/>
              </a:rPr>
              <a:t>)</a:t>
            </a:r>
            <a:r>
              <a:rPr lang="vi-VN" b="0" i="0" dirty="0">
                <a:solidFill>
                  <a:srgbClr val="262626"/>
                </a:solidFill>
                <a:effectLst/>
                <a:latin typeface="+mn-lt"/>
              </a:rPr>
              <a:t> </a:t>
            </a:r>
          </a:p>
          <a:p>
            <a:pPr marL="342900" indent="-342900" algn="just">
              <a:buFont typeface="Wingdings" panose="05000000000000000000" pitchFamily="2" charset="2"/>
              <a:buChar char="Ø"/>
            </a:pPr>
            <a:r>
              <a:rPr lang="vi-VN" cap="none" dirty="0">
                <a:solidFill>
                  <a:schemeClr val="tx1"/>
                </a:solidFill>
                <a:latin typeface="+mn-lt"/>
              </a:rPr>
              <a:t>Là thành phần trung tâm trong một hệ thống mạng viễn thông hoặc công nghệ thông tin, đóng vai trò kết nối và quản lý lưu lượng dữ liệu giữa các mạng con, thiết bị đầu cuối, hoặc dịch vụ mạng khác nhau. Mạng lõi thường là phần quan trọng nhất của một mạng, vì nó cung cấp các dịch vụ chính và đảm bảo tính liên tục, hiệu suất cao, và độ tin cậy cho toàn bộ hệ thống.</a:t>
            </a:r>
          </a:p>
          <a:p>
            <a:pPr algn="just"/>
            <a:r>
              <a:rPr lang="vi-VN" b="1" cap="none" dirty="0">
                <a:solidFill>
                  <a:srgbClr val="FFC000"/>
                </a:solidFill>
                <a:latin typeface="+mn-lt"/>
              </a:rPr>
              <a:t>Các Đặc Điểm Chính Của Mạng Lõi</a:t>
            </a:r>
          </a:p>
          <a:p>
            <a:r>
              <a:rPr lang="vi-VN" cap="none" dirty="0">
                <a:solidFill>
                  <a:schemeClr val="tx1"/>
                </a:solidFill>
                <a:latin typeface="+mn-lt"/>
              </a:rPr>
              <a:t>1. Trung tâm điều khiển lưu lượng</a:t>
            </a:r>
          </a:p>
          <a:p>
            <a:r>
              <a:rPr lang="vi-VN" cap="none" dirty="0">
                <a:solidFill>
                  <a:schemeClr val="tx1"/>
                </a:solidFill>
                <a:latin typeface="+mn-lt"/>
              </a:rPr>
              <a:t>    - Quản lý việc chuyển tiếp dữ liệu giữa các mạng con, các thiết bị người dùng và dịch vụ.</a:t>
            </a:r>
          </a:p>
          <a:p>
            <a:r>
              <a:rPr lang="vi-VN" cap="none" dirty="0">
                <a:solidFill>
                  <a:schemeClr val="tx1"/>
                </a:solidFill>
                <a:latin typeface="+mn-lt"/>
              </a:rPr>
              <a:t>    - Điều hành các chức năng như định tuyến, chuyển mạch, và tối ưu hóa lưu lượng.</a:t>
            </a:r>
          </a:p>
          <a:p>
            <a:r>
              <a:rPr lang="vi-VN" cap="none" dirty="0">
                <a:solidFill>
                  <a:schemeClr val="tx1"/>
                </a:solidFill>
                <a:latin typeface="+mn-lt"/>
              </a:rPr>
              <a:t>2. Hiệu suất cao và đáng tin cậy</a:t>
            </a:r>
          </a:p>
          <a:p>
            <a:r>
              <a:rPr lang="vi-VN" cap="none" dirty="0">
                <a:solidFill>
                  <a:schemeClr val="tx1"/>
                </a:solidFill>
                <a:latin typeface="+mn-lt"/>
              </a:rPr>
              <a:t>   - Được thiết kế để xử lý lưu lượng lớn với độ trễ thấp.</a:t>
            </a:r>
          </a:p>
          <a:p>
            <a:r>
              <a:rPr lang="vi-VN" cap="none" dirty="0">
                <a:solidFill>
                  <a:schemeClr val="tx1"/>
                </a:solidFill>
                <a:latin typeface="+mn-lt"/>
              </a:rPr>
              <a:t>   -  Có cơ chế dự phòng để đảm bảo tính liên tục của dịch vụ ngay cả khi xảy ra sự cố.</a:t>
            </a:r>
          </a:p>
          <a:p>
            <a:pPr marL="342900" indent="-342900">
              <a:buFont typeface="Arial" panose="020B0604020202020204" pitchFamily="34" charset="0"/>
              <a:buChar char="•"/>
            </a:pPr>
            <a:endParaRPr lang="vi-VN" cap="none" dirty="0">
              <a:solidFill>
                <a:schemeClr val="tx1"/>
              </a:solidFill>
              <a:latin typeface="+mn-lt"/>
            </a:endParaRPr>
          </a:p>
          <a:p>
            <a:pPr marL="342900" indent="-342900">
              <a:buFont typeface="Arial" panose="020B0604020202020204" pitchFamily="34" charset="0"/>
              <a:buChar char="•"/>
            </a:pPr>
            <a:endParaRPr lang="vi-VN" cap="none" dirty="0">
              <a:solidFill>
                <a:schemeClr val="tx1"/>
              </a:solidFill>
              <a:latin typeface="+mn-lt"/>
            </a:endParaRPr>
          </a:p>
          <a:p>
            <a:pPr algn="just"/>
            <a:endParaRPr lang="vi-VN" b="1" cap="none" dirty="0">
              <a:solidFill>
                <a:schemeClr val="tx1"/>
              </a:solidFill>
              <a:latin typeface="+mn-lt"/>
            </a:endParaRPr>
          </a:p>
          <a:p>
            <a:pPr algn="just"/>
            <a:endParaRPr lang="vi-VN" b="1" i="0" cap="none" dirty="0">
              <a:solidFill>
                <a:srgbClr val="FFC000"/>
              </a:solidFill>
              <a:effectLst/>
              <a:latin typeface="+mn-lt"/>
            </a:endParaRPr>
          </a:p>
        </p:txBody>
      </p:sp>
    </p:spTree>
    <p:extLst>
      <p:ext uri="{BB962C8B-B14F-4D97-AF65-F5344CB8AC3E}">
        <p14:creationId xmlns:p14="http://schemas.microsoft.com/office/powerpoint/2010/main" val="329471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5258B-1F78-1FFC-5844-93E347DBF08E}"/>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BB5CF089-9832-ED2D-6FE5-C0E2AAD8AB96}"/>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CẤU TRÚC CỦA MẠNG 5G</a:t>
            </a:r>
          </a:p>
        </p:txBody>
      </p:sp>
      <p:sp>
        <p:nvSpPr>
          <p:cNvPr id="3" name="Tiêu đề phụ 2">
            <a:extLst>
              <a:ext uri="{FF2B5EF4-FFF2-40B4-BE49-F238E27FC236}">
                <a16:creationId xmlns:a16="http://schemas.microsoft.com/office/drawing/2014/main" id="{ABE5BC99-089F-19C2-4653-037CE295C4F0}"/>
              </a:ext>
            </a:extLst>
          </p:cNvPr>
          <p:cNvSpPr>
            <a:spLocks noGrp="1"/>
          </p:cNvSpPr>
          <p:nvPr>
            <p:ph type="subTitle" idx="1"/>
          </p:nvPr>
        </p:nvSpPr>
        <p:spPr>
          <a:xfrm>
            <a:off x="157316" y="1887794"/>
            <a:ext cx="11857703" cy="4773560"/>
          </a:xfrm>
        </p:spPr>
        <p:txBody>
          <a:bodyPr>
            <a:normAutofit/>
          </a:bodyPr>
          <a:lstStyle/>
          <a:p>
            <a:pPr algn="just"/>
            <a:r>
              <a:rPr lang="vi-VN" cap="none" dirty="0">
                <a:solidFill>
                  <a:schemeClr val="tx1"/>
                </a:solidFill>
                <a:latin typeface="+mn-lt"/>
              </a:rPr>
              <a:t>3. Khả năng mở rộng</a:t>
            </a:r>
            <a:endParaRPr lang="vi-VN" b="1" cap="none" dirty="0">
              <a:solidFill>
                <a:schemeClr val="tx1"/>
              </a:solidFill>
              <a:latin typeface="+mn-lt"/>
            </a:endParaRPr>
          </a:p>
          <a:p>
            <a:pPr algn="just"/>
            <a:r>
              <a:rPr lang="vi-VN" cap="none" dirty="0">
                <a:solidFill>
                  <a:schemeClr val="tx1"/>
                </a:solidFill>
                <a:latin typeface="+mn-lt"/>
              </a:rPr>
              <a:t>     - Hỗ trợ mở rộng để đáp ứng sự gia tăng nhu cầu dữ liệu từ người dùng hoặc thiết bị </a:t>
            </a:r>
            <a:r>
              <a:rPr lang="vi-VN" cap="none" dirty="0" err="1">
                <a:solidFill>
                  <a:schemeClr val="tx1"/>
                </a:solidFill>
                <a:latin typeface="+mn-lt"/>
              </a:rPr>
              <a:t>iot</a:t>
            </a:r>
            <a:r>
              <a:rPr lang="vi-VN" cap="none" dirty="0">
                <a:solidFill>
                  <a:schemeClr val="tx1"/>
                </a:solidFill>
                <a:latin typeface="+mn-lt"/>
              </a:rPr>
              <a:t>.</a:t>
            </a:r>
            <a:endParaRPr lang="vi-VN" b="1" cap="none" dirty="0">
              <a:solidFill>
                <a:schemeClr val="tx1"/>
              </a:solidFill>
              <a:latin typeface="+mn-lt"/>
            </a:endParaRPr>
          </a:p>
          <a:p>
            <a:pPr algn="just"/>
            <a:r>
              <a:rPr lang="vi-VN" cap="none" dirty="0">
                <a:solidFill>
                  <a:schemeClr val="tx1"/>
                </a:solidFill>
                <a:latin typeface="+mn-lt"/>
              </a:rPr>
              <a:t>4. Bảo mật</a:t>
            </a:r>
            <a:endParaRPr lang="vi-VN" b="1" cap="none" dirty="0">
              <a:solidFill>
                <a:schemeClr val="tx1"/>
              </a:solidFill>
              <a:latin typeface="+mn-lt"/>
            </a:endParaRPr>
          </a:p>
          <a:p>
            <a:pPr algn="just"/>
            <a:r>
              <a:rPr lang="vi-VN" cap="none" dirty="0">
                <a:solidFill>
                  <a:schemeClr val="tx1"/>
                </a:solidFill>
                <a:latin typeface="+mn-lt"/>
              </a:rPr>
              <a:t>    - Cung cấp các lớp bảo mật, bao gồm mã hóa, xác thực, và chống xâm nhập, nhằm bảo vệ dữ liệu và người dùng.</a:t>
            </a:r>
          </a:p>
          <a:p>
            <a:pPr algn="just"/>
            <a:r>
              <a:rPr lang="vi-VN" b="1" cap="none" dirty="0">
                <a:solidFill>
                  <a:srgbClr val="FFC000"/>
                </a:solidFill>
                <a:latin typeface="+mn-lt"/>
              </a:rPr>
              <a:t>Cấu Trúc Của Mạng Lõi</a:t>
            </a:r>
          </a:p>
          <a:p>
            <a:pPr algn="just"/>
            <a:r>
              <a:rPr lang="vi-VN" cap="none" dirty="0">
                <a:solidFill>
                  <a:schemeClr val="tx1"/>
                </a:solidFill>
                <a:latin typeface="+mn-lt"/>
              </a:rPr>
              <a:t>Mạng lõi trong các hệ thống như mạng 4G/5G hay mạng </a:t>
            </a:r>
            <a:r>
              <a:rPr lang="vi-VN" cap="none" dirty="0" err="1">
                <a:solidFill>
                  <a:schemeClr val="tx1"/>
                </a:solidFill>
                <a:latin typeface="+mn-lt"/>
              </a:rPr>
              <a:t>internet</a:t>
            </a:r>
            <a:r>
              <a:rPr lang="vi-VN" cap="none" dirty="0">
                <a:solidFill>
                  <a:schemeClr val="tx1"/>
                </a:solidFill>
                <a:latin typeface="+mn-lt"/>
              </a:rPr>
              <a:t> thường bao gồm các thành phần sau:</a:t>
            </a:r>
          </a:p>
          <a:p>
            <a:pPr algn="just"/>
            <a:r>
              <a:rPr lang="vi-VN" cap="none" dirty="0">
                <a:solidFill>
                  <a:schemeClr val="tx1"/>
                </a:solidFill>
                <a:latin typeface="+mn-lt"/>
              </a:rPr>
              <a:t>  - Máy chủ chính: quản lý dịch vụ, lưu lượng và người dùng.</a:t>
            </a:r>
          </a:p>
          <a:p>
            <a:pPr algn="just"/>
            <a:r>
              <a:rPr lang="vi-VN" cap="none" dirty="0">
                <a:solidFill>
                  <a:schemeClr val="tx1"/>
                </a:solidFill>
                <a:latin typeface="+mn-lt"/>
              </a:rPr>
              <a:t>  - Cổng: kết nối giữa các mạng khác nhau.</a:t>
            </a:r>
          </a:p>
          <a:p>
            <a:pPr algn="just"/>
            <a:r>
              <a:rPr lang="vi-VN" cap="none" dirty="0">
                <a:solidFill>
                  <a:schemeClr val="tx1"/>
                </a:solidFill>
                <a:latin typeface="+mn-lt"/>
              </a:rPr>
              <a:t>  - Hệ thống định danh: quản lý việc xác thực người dùng và theo dõi sử dụng dịch vụ.</a:t>
            </a:r>
          </a:p>
          <a:p>
            <a:pPr algn="just"/>
            <a:r>
              <a:rPr lang="vi-VN" cap="none" dirty="0">
                <a:solidFill>
                  <a:schemeClr val="tx1"/>
                </a:solidFill>
                <a:latin typeface="+mn-lt"/>
              </a:rPr>
              <a:t>  - Bộ định tuyến và chuyển mạch: đảm bảo việc chuyển tiếp dữ liệu hiệu quả giữa các điểm mạng.</a:t>
            </a:r>
          </a:p>
          <a:p>
            <a:pPr algn="just"/>
            <a:endParaRPr lang="vi-VN" b="1" cap="none" dirty="0">
              <a:solidFill>
                <a:schemeClr val="tx1"/>
              </a:solidFill>
              <a:latin typeface="+mn-lt"/>
            </a:endParaRPr>
          </a:p>
          <a:p>
            <a:pPr algn="just"/>
            <a:endParaRPr lang="vi-VN" cap="none" dirty="0">
              <a:solidFill>
                <a:schemeClr val="tx1"/>
              </a:solidFill>
              <a:latin typeface="+mn-lt"/>
            </a:endParaRPr>
          </a:p>
        </p:txBody>
      </p:sp>
    </p:spTree>
    <p:extLst>
      <p:ext uri="{BB962C8B-B14F-4D97-AF65-F5344CB8AC3E}">
        <p14:creationId xmlns:p14="http://schemas.microsoft.com/office/powerpoint/2010/main" val="418924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7BA18-9B6E-D871-C5D8-EFA99C9893EE}"/>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A25A0DCD-4E58-52E1-3600-1627800FE671}"/>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CẤU TRÚC CỦA MẠNG 5G</a:t>
            </a:r>
          </a:p>
        </p:txBody>
      </p:sp>
      <p:sp>
        <p:nvSpPr>
          <p:cNvPr id="3" name="Tiêu đề phụ 2">
            <a:extLst>
              <a:ext uri="{FF2B5EF4-FFF2-40B4-BE49-F238E27FC236}">
                <a16:creationId xmlns:a16="http://schemas.microsoft.com/office/drawing/2014/main" id="{2227B714-12E6-A7C1-E9C8-4AE9ED85695C}"/>
              </a:ext>
            </a:extLst>
          </p:cNvPr>
          <p:cNvSpPr>
            <a:spLocks noGrp="1"/>
          </p:cNvSpPr>
          <p:nvPr>
            <p:ph type="subTitle" idx="1"/>
          </p:nvPr>
        </p:nvSpPr>
        <p:spPr>
          <a:xfrm>
            <a:off x="157316" y="1735395"/>
            <a:ext cx="11877367" cy="4925959"/>
          </a:xfrm>
        </p:spPr>
        <p:txBody>
          <a:bodyPr>
            <a:normAutofit/>
          </a:bodyPr>
          <a:lstStyle/>
          <a:p>
            <a:pPr algn="just"/>
            <a:r>
              <a:rPr lang="vi-VN" b="1" cap="none" dirty="0">
                <a:solidFill>
                  <a:srgbClr val="FFC000"/>
                </a:solidFill>
                <a:latin typeface="+mn-lt"/>
              </a:rPr>
              <a:t>Ứng Dụng</a:t>
            </a:r>
          </a:p>
          <a:p>
            <a:pPr algn="just"/>
            <a:r>
              <a:rPr lang="vi-VN" cap="none" dirty="0">
                <a:solidFill>
                  <a:schemeClr val="tx1"/>
                </a:solidFill>
                <a:latin typeface="+mn-lt"/>
              </a:rPr>
              <a:t>  -  Trong mạng di động (4G/5G): mạng lõi quản lý kết nối giữa các trạm gốc và mạng </a:t>
            </a:r>
            <a:r>
              <a:rPr lang="vi-VN" cap="none" dirty="0" err="1">
                <a:solidFill>
                  <a:schemeClr val="tx1"/>
                </a:solidFill>
                <a:latin typeface="+mn-lt"/>
              </a:rPr>
              <a:t>internet</a:t>
            </a:r>
            <a:r>
              <a:rPr lang="vi-VN" cap="none" dirty="0">
                <a:solidFill>
                  <a:schemeClr val="tx1"/>
                </a:solidFill>
                <a:latin typeface="+mn-lt"/>
              </a:rPr>
              <a:t>, đồng thời cung cấp các dịch vụ như thoại, nhắn tin, và truyền dữ liệu.</a:t>
            </a:r>
          </a:p>
          <a:p>
            <a:pPr algn="just"/>
            <a:r>
              <a:rPr lang="vi-VN" cap="none" dirty="0">
                <a:solidFill>
                  <a:schemeClr val="tx1"/>
                </a:solidFill>
                <a:latin typeface="+mn-lt"/>
              </a:rPr>
              <a:t>  -  Trong mạng doanh nghiệp: mạng lõi kết nối các chi nhánh, văn phòng, và trung tâm dữ liệu để đảm bảo tính liên kết toàn diện.</a:t>
            </a:r>
          </a:p>
          <a:p>
            <a:pPr algn="just"/>
            <a:r>
              <a:rPr lang="vi-VN" b="1" dirty="0">
                <a:solidFill>
                  <a:srgbClr val="FFC000"/>
                </a:solidFill>
                <a:latin typeface="+mn-lt"/>
              </a:rPr>
              <a:t>2 Mạng truy cập vô tuyến (</a:t>
            </a:r>
            <a:r>
              <a:rPr lang="vi-VN" b="1" dirty="0" err="1">
                <a:solidFill>
                  <a:srgbClr val="FFC000"/>
                </a:solidFill>
                <a:latin typeface="+mn-lt"/>
              </a:rPr>
              <a:t>Radio</a:t>
            </a:r>
            <a:r>
              <a:rPr lang="vi-VN" b="1" dirty="0">
                <a:solidFill>
                  <a:srgbClr val="FFC000"/>
                </a:solidFill>
                <a:latin typeface="+mn-lt"/>
              </a:rPr>
              <a:t> Access </a:t>
            </a:r>
            <a:r>
              <a:rPr lang="vi-VN" b="1" dirty="0" err="1">
                <a:solidFill>
                  <a:srgbClr val="FFC000"/>
                </a:solidFill>
                <a:latin typeface="+mn-lt"/>
              </a:rPr>
              <a:t>Network</a:t>
            </a:r>
            <a:r>
              <a:rPr lang="vi-VN" b="1" dirty="0">
                <a:solidFill>
                  <a:srgbClr val="FFC000"/>
                </a:solidFill>
                <a:latin typeface="+mn-lt"/>
              </a:rPr>
              <a:t> - RAN)</a:t>
            </a:r>
          </a:p>
          <a:p>
            <a:pPr marL="342900" indent="-342900" algn="just">
              <a:buFont typeface="Wingdings" panose="05000000000000000000" pitchFamily="2" charset="2"/>
              <a:buChar char="Ø"/>
            </a:pPr>
            <a:r>
              <a:rPr lang="vi-VN" cap="none" dirty="0">
                <a:solidFill>
                  <a:schemeClr val="tx1"/>
                </a:solidFill>
                <a:latin typeface="+mn-lt"/>
              </a:rPr>
              <a:t>Mạng truy cập vô tuyến là thành phần của mạng viễn thông cho phép các thiết bị đầu cuối như điện thoại di động, máy tính bảng, hoặc các thiết bị </a:t>
            </a:r>
            <a:r>
              <a:rPr lang="vi-VN" cap="none" dirty="0" err="1">
                <a:solidFill>
                  <a:schemeClr val="tx1"/>
                </a:solidFill>
                <a:latin typeface="+mn-lt"/>
              </a:rPr>
              <a:t>iot</a:t>
            </a:r>
            <a:r>
              <a:rPr lang="vi-VN" cap="none" dirty="0">
                <a:solidFill>
                  <a:schemeClr val="tx1"/>
                </a:solidFill>
                <a:latin typeface="+mn-lt"/>
              </a:rPr>
              <a:t> kết nối với mạng lõi thông qua sóng vô tuyến. RAN là cầu nối giữa người dùng và cơ sở hạ tầng mạng, đóng vai trò quan trọng trong việc cung cấp các dịch vụ như thoại, nhắn tin, và truyền dữ liệu.</a:t>
            </a:r>
          </a:p>
          <a:p>
            <a:pPr algn="just"/>
            <a:endParaRPr lang="vi-VN" cap="none" dirty="0">
              <a:solidFill>
                <a:schemeClr val="tx1"/>
              </a:solidFill>
              <a:latin typeface="+mn-lt"/>
            </a:endParaRPr>
          </a:p>
          <a:p>
            <a:pPr algn="just"/>
            <a:endParaRPr lang="vi-VN" cap="none" dirty="0">
              <a:solidFill>
                <a:schemeClr val="tx1"/>
              </a:solidFill>
            </a:endParaRPr>
          </a:p>
          <a:p>
            <a:pPr algn="just"/>
            <a:endParaRPr lang="vi-VN" b="1" i="0" cap="none" dirty="0">
              <a:solidFill>
                <a:srgbClr val="FFC000"/>
              </a:solidFill>
              <a:effectLst/>
              <a:latin typeface="+mn-lt"/>
            </a:endParaRPr>
          </a:p>
        </p:txBody>
      </p:sp>
    </p:spTree>
    <p:extLst>
      <p:ext uri="{BB962C8B-B14F-4D97-AF65-F5344CB8AC3E}">
        <p14:creationId xmlns:p14="http://schemas.microsoft.com/office/powerpoint/2010/main" val="420481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31EC1-311C-8805-502D-3E2A4FB801F9}"/>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AFE3F93C-DE7E-CB88-3DB6-368216FB4400}"/>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CẤU TRÚC CỦA MẠNG 5G</a:t>
            </a:r>
          </a:p>
        </p:txBody>
      </p:sp>
      <p:sp>
        <p:nvSpPr>
          <p:cNvPr id="3" name="Tiêu đề phụ 2">
            <a:extLst>
              <a:ext uri="{FF2B5EF4-FFF2-40B4-BE49-F238E27FC236}">
                <a16:creationId xmlns:a16="http://schemas.microsoft.com/office/drawing/2014/main" id="{690C47C5-A8BA-2EEE-F3FE-CB43F9ED8369}"/>
              </a:ext>
            </a:extLst>
          </p:cNvPr>
          <p:cNvSpPr>
            <a:spLocks noGrp="1"/>
          </p:cNvSpPr>
          <p:nvPr>
            <p:ph type="subTitle" idx="1"/>
          </p:nvPr>
        </p:nvSpPr>
        <p:spPr>
          <a:xfrm>
            <a:off x="157316" y="2222090"/>
            <a:ext cx="11877367" cy="4439264"/>
          </a:xfrm>
        </p:spPr>
        <p:txBody>
          <a:bodyPr>
            <a:normAutofit/>
          </a:bodyPr>
          <a:lstStyle/>
          <a:p>
            <a:pPr algn="just"/>
            <a:r>
              <a:rPr lang="vi-VN" b="1" cap="none" dirty="0">
                <a:solidFill>
                  <a:srgbClr val="FFC000"/>
                </a:solidFill>
                <a:latin typeface="+mn-lt"/>
              </a:rPr>
              <a:t>Các Đặc Điểm Chính Của Mạng Truy Cập Vô Tuyến</a:t>
            </a:r>
          </a:p>
          <a:p>
            <a:pPr algn="just"/>
            <a:r>
              <a:rPr lang="vi-VN" cap="none" dirty="0">
                <a:solidFill>
                  <a:schemeClr val="tx1"/>
                </a:solidFill>
                <a:latin typeface="+mn-lt"/>
              </a:rPr>
              <a:t>1. Kết nối không dây</a:t>
            </a:r>
          </a:p>
          <a:p>
            <a:pPr algn="just"/>
            <a:r>
              <a:rPr lang="vi-VN" cap="none" dirty="0">
                <a:solidFill>
                  <a:schemeClr val="tx1"/>
                </a:solidFill>
                <a:latin typeface="+mn-lt"/>
              </a:rPr>
              <a:t>   - RAN sử dụng sóng vô tuyến để kết nối các thiết bị người dùng như điện thoại, </a:t>
            </a:r>
            <a:r>
              <a:rPr lang="vi-VN" cap="none" dirty="0" err="1">
                <a:solidFill>
                  <a:schemeClr val="tx1"/>
                </a:solidFill>
                <a:latin typeface="+mn-lt"/>
              </a:rPr>
              <a:t>laptop</a:t>
            </a:r>
            <a:r>
              <a:rPr lang="vi-VN" cap="none" dirty="0">
                <a:solidFill>
                  <a:schemeClr val="tx1"/>
                </a:solidFill>
                <a:latin typeface="+mn-lt"/>
              </a:rPr>
              <a:t>, hoặc các thiết bị </a:t>
            </a:r>
            <a:r>
              <a:rPr lang="vi-VN" cap="none" dirty="0" err="1">
                <a:solidFill>
                  <a:schemeClr val="tx1"/>
                </a:solidFill>
                <a:latin typeface="+mn-lt"/>
              </a:rPr>
              <a:t>loT</a:t>
            </a:r>
            <a:r>
              <a:rPr lang="vi-VN" cap="none" dirty="0">
                <a:solidFill>
                  <a:schemeClr val="tx1"/>
                </a:solidFill>
                <a:latin typeface="+mn-lt"/>
              </a:rPr>
              <a:t> với mạng lõi.</a:t>
            </a:r>
          </a:p>
          <a:p>
            <a:pPr algn="just"/>
            <a:r>
              <a:rPr lang="vi-VN" cap="none" dirty="0">
                <a:solidFill>
                  <a:schemeClr val="tx1"/>
                </a:solidFill>
                <a:latin typeface="+mn-lt"/>
              </a:rPr>
              <a:t>   - Là cầu nối giữa người dùng và các dịch vụ của mạng.</a:t>
            </a:r>
          </a:p>
          <a:p>
            <a:pPr algn="just"/>
            <a:r>
              <a:rPr lang="vi-VN" cap="none" dirty="0">
                <a:solidFill>
                  <a:schemeClr val="tx1"/>
                </a:solidFill>
                <a:latin typeface="+mn-lt"/>
              </a:rPr>
              <a:t>2. Phạm vi phủ sóng rộng</a:t>
            </a:r>
          </a:p>
          <a:p>
            <a:pPr algn="just"/>
            <a:r>
              <a:rPr lang="vi-VN" cap="none" dirty="0">
                <a:solidFill>
                  <a:schemeClr val="tx1"/>
                </a:solidFill>
                <a:latin typeface="+mn-lt"/>
              </a:rPr>
              <a:t>   - Được thiết kế để cung cấp vùng phủ sóng lớn, đảm bảo người dùng có thể kết nối từ bất kỳ đâu trong khu vực dịch vụ.</a:t>
            </a:r>
          </a:p>
          <a:p>
            <a:pPr algn="just"/>
            <a:r>
              <a:rPr lang="vi-VN" cap="none" dirty="0">
                <a:solidFill>
                  <a:schemeClr val="tx1"/>
                </a:solidFill>
                <a:latin typeface="+mn-lt"/>
              </a:rPr>
              <a:t>   - Phạm vi phủ sóng có thể khác nhau tùy thuộc vào công nghệ (2G,3G,4G,5G).</a:t>
            </a:r>
          </a:p>
        </p:txBody>
      </p:sp>
    </p:spTree>
    <p:extLst>
      <p:ext uri="{BB962C8B-B14F-4D97-AF65-F5344CB8AC3E}">
        <p14:creationId xmlns:p14="http://schemas.microsoft.com/office/powerpoint/2010/main" val="4059815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B7904-F526-342C-538E-68A10B5F45CA}"/>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9DFE4E0F-8610-BC11-4EB7-83FFE96972B6}"/>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CẤU TRÚC CỦA MẠNG 5G</a:t>
            </a:r>
          </a:p>
        </p:txBody>
      </p:sp>
      <p:sp>
        <p:nvSpPr>
          <p:cNvPr id="3" name="Tiêu đề phụ 2">
            <a:extLst>
              <a:ext uri="{FF2B5EF4-FFF2-40B4-BE49-F238E27FC236}">
                <a16:creationId xmlns:a16="http://schemas.microsoft.com/office/drawing/2014/main" id="{D655DF58-88DA-4ED6-C12F-7AC713C8F1B0}"/>
              </a:ext>
            </a:extLst>
          </p:cNvPr>
          <p:cNvSpPr>
            <a:spLocks noGrp="1"/>
          </p:cNvSpPr>
          <p:nvPr>
            <p:ph type="subTitle" idx="1"/>
          </p:nvPr>
        </p:nvSpPr>
        <p:spPr>
          <a:xfrm>
            <a:off x="157316" y="1936954"/>
            <a:ext cx="11877367" cy="4724399"/>
          </a:xfrm>
        </p:spPr>
        <p:txBody>
          <a:bodyPr>
            <a:normAutofit/>
          </a:bodyPr>
          <a:lstStyle/>
          <a:p>
            <a:pPr algn="just"/>
            <a:r>
              <a:rPr lang="vi-VN" cap="none" dirty="0">
                <a:solidFill>
                  <a:schemeClr val="tx1"/>
                </a:solidFill>
                <a:latin typeface="+mn-lt"/>
              </a:rPr>
              <a:t>3. Quản lý tài nguyên vô tuyến</a:t>
            </a:r>
          </a:p>
          <a:p>
            <a:pPr algn="just"/>
            <a:r>
              <a:rPr lang="vi-VN" cap="none" dirty="0">
                <a:solidFill>
                  <a:schemeClr val="tx1"/>
                </a:solidFill>
                <a:latin typeface="+mn-lt"/>
              </a:rPr>
              <a:t>    -  Phân bổ phổ tần số và tối ưu hóa tài nguyên để đảm bảo hiệu quả sử dụng phổ, giảm nhiễu và tăng dung lượng hệ thống.</a:t>
            </a:r>
          </a:p>
          <a:p>
            <a:pPr algn="just"/>
            <a:r>
              <a:rPr lang="vi-VN" cap="none" dirty="0">
                <a:solidFill>
                  <a:schemeClr val="tx1"/>
                </a:solidFill>
                <a:latin typeface="+mn-lt"/>
              </a:rPr>
              <a:t>    -  Cân bằng giữa số lượng người dùng và chất lượng dịch vụ.</a:t>
            </a:r>
          </a:p>
          <a:p>
            <a:pPr algn="just"/>
            <a:r>
              <a:rPr lang="vi-VN" cap="none" dirty="0">
                <a:solidFill>
                  <a:schemeClr val="tx1"/>
                </a:solidFill>
                <a:latin typeface="+mn-lt"/>
              </a:rPr>
              <a:t>4. Độ trễ thấp và tốc độ cao</a:t>
            </a:r>
          </a:p>
          <a:p>
            <a:pPr algn="just"/>
            <a:r>
              <a:rPr lang="vi-VN" cap="none" dirty="0">
                <a:solidFill>
                  <a:schemeClr val="tx1"/>
                </a:solidFill>
                <a:latin typeface="+mn-lt"/>
              </a:rPr>
              <a:t>    -  Các thế hệ RAN mới như 5G cung cấp tốc độ truyền tải dữ liệu cao và độ trễ thấp, phù hợp cho các ứng dụng yêu cầu thời gian thực như xe tự hành, thực tế ảo, và điều khiển công nghiệp.</a:t>
            </a:r>
          </a:p>
          <a:p>
            <a:pPr algn="just"/>
            <a:r>
              <a:rPr lang="vi-VN" cap="none" dirty="0">
                <a:solidFill>
                  <a:schemeClr val="tx1"/>
                </a:solidFill>
                <a:latin typeface="+mn-lt"/>
              </a:rPr>
              <a:t>5. Tích hợp nhiều công nghệ tiên tiến</a:t>
            </a:r>
          </a:p>
          <a:p>
            <a:pPr algn="just"/>
            <a:r>
              <a:rPr lang="vi-VN" cap="none" dirty="0">
                <a:solidFill>
                  <a:schemeClr val="tx1"/>
                </a:solidFill>
                <a:latin typeface="+mn-lt"/>
              </a:rPr>
              <a:t>    -  MIMO: tăng dung lượng và hiệu suất.</a:t>
            </a:r>
          </a:p>
          <a:p>
            <a:pPr algn="just"/>
            <a:r>
              <a:rPr lang="vi-VN" cap="none" dirty="0">
                <a:solidFill>
                  <a:schemeClr val="tx1"/>
                </a:solidFill>
                <a:latin typeface="+mn-lt"/>
              </a:rPr>
              <a:t>    -  </a:t>
            </a:r>
            <a:r>
              <a:rPr lang="vi-VN" cap="none" dirty="0" err="1">
                <a:solidFill>
                  <a:schemeClr val="tx1"/>
                </a:solidFill>
                <a:latin typeface="+mn-lt"/>
              </a:rPr>
              <a:t>Eamforming</a:t>
            </a:r>
            <a:r>
              <a:rPr lang="vi-VN" cap="none" dirty="0">
                <a:solidFill>
                  <a:schemeClr val="tx1"/>
                </a:solidFill>
                <a:latin typeface="+mn-lt"/>
              </a:rPr>
              <a:t>: tăng độ chính xác và hiệu quả phủ sóng.</a:t>
            </a:r>
          </a:p>
          <a:p>
            <a:pPr algn="just"/>
            <a:r>
              <a:rPr lang="vi-VN" cap="none" dirty="0">
                <a:solidFill>
                  <a:schemeClr val="tx1"/>
                </a:solidFill>
                <a:latin typeface="+mn-lt"/>
              </a:rPr>
              <a:t>    -  </a:t>
            </a:r>
            <a:r>
              <a:rPr lang="vi-VN" cap="none" dirty="0" err="1">
                <a:solidFill>
                  <a:schemeClr val="tx1"/>
                </a:solidFill>
                <a:latin typeface="+mn-lt"/>
              </a:rPr>
              <a:t>Mmwave</a:t>
            </a:r>
            <a:r>
              <a:rPr lang="vi-VN" cap="none" dirty="0">
                <a:solidFill>
                  <a:schemeClr val="tx1"/>
                </a:solidFill>
                <a:latin typeface="+mn-lt"/>
              </a:rPr>
              <a:t>: đạt tốc độ cao trong khoảng cách ngắn.</a:t>
            </a:r>
          </a:p>
          <a:p>
            <a:pPr algn="just">
              <a:buFont typeface="Arial" panose="020B0604020202020204" pitchFamily="34" charset="0"/>
              <a:buChar char="•"/>
            </a:pPr>
            <a:endParaRPr lang="vi-VN" cap="none" dirty="0">
              <a:latin typeface="+mn-lt"/>
            </a:endParaRPr>
          </a:p>
          <a:p>
            <a:pPr algn="just"/>
            <a:endParaRPr lang="vi-VN" i="0" cap="none" dirty="0">
              <a:solidFill>
                <a:srgbClr val="FFC000"/>
              </a:solidFill>
              <a:effectLst/>
              <a:latin typeface="+mn-lt"/>
            </a:endParaRPr>
          </a:p>
        </p:txBody>
      </p:sp>
    </p:spTree>
    <p:extLst>
      <p:ext uri="{BB962C8B-B14F-4D97-AF65-F5344CB8AC3E}">
        <p14:creationId xmlns:p14="http://schemas.microsoft.com/office/powerpoint/2010/main" val="351195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9352F-7571-A5D8-4218-80A4B3642B49}"/>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86096A1B-E208-9FC1-747B-F4B180375D19}"/>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CẤU TRÚC CỦA MẠNG 5G</a:t>
            </a:r>
          </a:p>
        </p:txBody>
      </p:sp>
      <p:sp>
        <p:nvSpPr>
          <p:cNvPr id="3" name="Tiêu đề phụ 2">
            <a:extLst>
              <a:ext uri="{FF2B5EF4-FFF2-40B4-BE49-F238E27FC236}">
                <a16:creationId xmlns:a16="http://schemas.microsoft.com/office/drawing/2014/main" id="{DBF280F3-B7D5-3951-69E9-892B4CA46F79}"/>
              </a:ext>
            </a:extLst>
          </p:cNvPr>
          <p:cNvSpPr>
            <a:spLocks noGrp="1"/>
          </p:cNvSpPr>
          <p:nvPr>
            <p:ph type="subTitle" idx="1"/>
          </p:nvPr>
        </p:nvSpPr>
        <p:spPr>
          <a:xfrm>
            <a:off x="157316" y="2467897"/>
            <a:ext cx="11877367" cy="4203289"/>
          </a:xfrm>
        </p:spPr>
        <p:txBody>
          <a:bodyPr>
            <a:normAutofit/>
          </a:bodyPr>
          <a:lstStyle/>
          <a:p>
            <a:pPr algn="just"/>
            <a:r>
              <a:rPr lang="vi-VN" b="1" cap="none" dirty="0">
                <a:solidFill>
                  <a:srgbClr val="FFC000"/>
                </a:solidFill>
                <a:latin typeface="+mn-lt"/>
              </a:rPr>
              <a:t>Cấu Trúc Của Mạng Truy Cập Vô Tuyến</a:t>
            </a:r>
          </a:p>
          <a:p>
            <a:pPr algn="just"/>
            <a:r>
              <a:rPr lang="vi-VN" cap="none" dirty="0">
                <a:solidFill>
                  <a:schemeClr val="tx1"/>
                </a:solidFill>
                <a:latin typeface="+mn-lt"/>
              </a:rPr>
              <a:t>1. Thiết bị người dùng</a:t>
            </a:r>
          </a:p>
          <a:p>
            <a:pPr algn="just"/>
            <a:r>
              <a:rPr lang="vi-VN" cap="none" dirty="0">
                <a:solidFill>
                  <a:schemeClr val="tx1"/>
                </a:solidFill>
              </a:rPr>
              <a:t>  -  Là các thiết bị đầu cuối, bao gồm: Điện thoại di động, máy tính bảng, </a:t>
            </a:r>
            <a:r>
              <a:rPr lang="vi-VN" cap="none" dirty="0" err="1">
                <a:solidFill>
                  <a:schemeClr val="tx1"/>
                </a:solidFill>
              </a:rPr>
              <a:t>laptop</a:t>
            </a:r>
            <a:r>
              <a:rPr lang="vi-VN" cap="none" dirty="0">
                <a:solidFill>
                  <a:schemeClr val="tx1"/>
                </a:solidFill>
              </a:rPr>
              <a:t> và các  thiết bị </a:t>
            </a:r>
            <a:r>
              <a:rPr lang="vi-VN" cap="none" dirty="0" err="1">
                <a:solidFill>
                  <a:schemeClr val="tx1"/>
                </a:solidFill>
              </a:rPr>
              <a:t>IoT</a:t>
            </a:r>
            <a:r>
              <a:rPr lang="vi-VN" cap="none" dirty="0">
                <a:solidFill>
                  <a:schemeClr val="tx1"/>
                </a:solidFill>
              </a:rPr>
              <a:t>.</a:t>
            </a:r>
          </a:p>
          <a:p>
            <a:pPr algn="just"/>
            <a:r>
              <a:rPr lang="vi-VN" cap="none" dirty="0">
                <a:solidFill>
                  <a:schemeClr val="tx1"/>
                </a:solidFill>
              </a:rPr>
              <a:t>Vai trò: kết nối với mạng qua sóng vô tuyến để truy cập các dịch vụ như thoại, nhắn tin, và dữ liệu.</a:t>
            </a:r>
          </a:p>
          <a:p>
            <a:pPr algn="just"/>
            <a:r>
              <a:rPr lang="vi-VN" cap="none" dirty="0">
                <a:solidFill>
                  <a:schemeClr val="tx1"/>
                </a:solidFill>
              </a:rPr>
              <a:t>2. Kênh vô tuyến</a:t>
            </a:r>
          </a:p>
          <a:p>
            <a:pPr algn="just"/>
            <a:r>
              <a:rPr lang="vi-VN" cap="none" dirty="0">
                <a:solidFill>
                  <a:schemeClr val="tx1"/>
                </a:solidFill>
                <a:latin typeface="+mn-lt"/>
              </a:rPr>
              <a:t>  - </a:t>
            </a:r>
            <a:r>
              <a:rPr lang="vi-VN" cap="none" dirty="0">
                <a:solidFill>
                  <a:schemeClr val="tx1"/>
                </a:solidFill>
              </a:rPr>
              <a:t>Là đường truyền sử dụng sóng vô tuyến giữa thiết bị người dùng và trạm gốc.</a:t>
            </a:r>
          </a:p>
          <a:p>
            <a:pPr algn="just"/>
            <a:r>
              <a:rPr lang="vi-VN" cap="none" dirty="0">
                <a:solidFill>
                  <a:schemeClr val="tx1"/>
                </a:solidFill>
              </a:rPr>
              <a:t>  -  Công nghệ truyền dẫn: FDMA, TDMA, CDMA, OFMA, hoặc NR.</a:t>
            </a:r>
          </a:p>
          <a:p>
            <a:pPr algn="just"/>
            <a:r>
              <a:rPr lang="vi-VN" cap="none" dirty="0">
                <a:solidFill>
                  <a:schemeClr val="tx1"/>
                </a:solidFill>
              </a:rPr>
              <a:t>  -  Vai trò: chuyển đổi tín hiệu vô tuyến thành tín hiệu số và ngược lại.</a:t>
            </a:r>
          </a:p>
          <a:p>
            <a:pPr algn="just"/>
            <a:endParaRPr lang="vi-VN" cap="none" dirty="0">
              <a:solidFill>
                <a:schemeClr val="tx1"/>
              </a:solidFill>
            </a:endParaRPr>
          </a:p>
        </p:txBody>
      </p:sp>
    </p:spTree>
    <p:extLst>
      <p:ext uri="{BB962C8B-B14F-4D97-AF65-F5344CB8AC3E}">
        <p14:creationId xmlns:p14="http://schemas.microsoft.com/office/powerpoint/2010/main" val="1935213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DC675-56B0-983B-36D4-87F63BF38589}"/>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9D185DB4-5277-7E28-A7AF-4322463DD0F2}"/>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CẤU TRÚC CỦA MẠNG 5G</a:t>
            </a:r>
          </a:p>
        </p:txBody>
      </p:sp>
      <p:sp>
        <p:nvSpPr>
          <p:cNvPr id="3" name="Tiêu đề phụ 2">
            <a:extLst>
              <a:ext uri="{FF2B5EF4-FFF2-40B4-BE49-F238E27FC236}">
                <a16:creationId xmlns:a16="http://schemas.microsoft.com/office/drawing/2014/main" id="{35291948-A797-C3B5-9C52-A0329350345B}"/>
              </a:ext>
            </a:extLst>
          </p:cNvPr>
          <p:cNvSpPr>
            <a:spLocks noGrp="1"/>
          </p:cNvSpPr>
          <p:nvPr>
            <p:ph type="subTitle" idx="1"/>
          </p:nvPr>
        </p:nvSpPr>
        <p:spPr>
          <a:xfrm>
            <a:off x="157316" y="2074606"/>
            <a:ext cx="11877367" cy="4586748"/>
          </a:xfrm>
        </p:spPr>
        <p:txBody>
          <a:bodyPr>
            <a:normAutofit fontScale="92500" lnSpcReduction="20000"/>
          </a:bodyPr>
          <a:lstStyle/>
          <a:p>
            <a:pPr algn="just"/>
            <a:r>
              <a:rPr lang="vi-VN" cap="none" dirty="0">
                <a:solidFill>
                  <a:schemeClr val="tx1"/>
                </a:solidFill>
                <a:latin typeface="+mn-lt"/>
              </a:rPr>
              <a:t>3. Trạm gốc </a:t>
            </a:r>
          </a:p>
          <a:p>
            <a:pPr algn="just"/>
            <a:r>
              <a:rPr lang="vi-VN" cap="none" dirty="0">
                <a:solidFill>
                  <a:schemeClr val="tx1"/>
                </a:solidFill>
                <a:latin typeface="+mn-lt"/>
              </a:rPr>
              <a:t> -  Trạm gốc là thành phần chính trong mạng RAN, có nhiệm vụ giao tiếp với thiết bị người dùng qua sóng vô tuyến. Trạm góc của mạng 5G là </a:t>
            </a:r>
            <a:r>
              <a:rPr lang="vi-VN" cap="none" dirty="0" err="1">
                <a:solidFill>
                  <a:schemeClr val="tx1"/>
                </a:solidFill>
                <a:latin typeface="+mn-lt"/>
              </a:rPr>
              <a:t>gNodeB</a:t>
            </a:r>
            <a:r>
              <a:rPr lang="vi-VN" cap="none" dirty="0">
                <a:solidFill>
                  <a:schemeClr val="tx1"/>
                </a:solidFill>
                <a:latin typeface="+mn-lt"/>
              </a:rPr>
              <a:t> (</a:t>
            </a:r>
            <a:r>
              <a:rPr lang="vi-VN" cap="none" dirty="0" err="1">
                <a:solidFill>
                  <a:schemeClr val="tx1"/>
                </a:solidFill>
                <a:latin typeface="+mn-lt"/>
              </a:rPr>
              <a:t>next</a:t>
            </a:r>
            <a:r>
              <a:rPr lang="vi-VN" cap="none" dirty="0">
                <a:solidFill>
                  <a:schemeClr val="tx1"/>
                </a:solidFill>
                <a:latin typeface="+mn-lt"/>
              </a:rPr>
              <a:t> </a:t>
            </a:r>
            <a:r>
              <a:rPr lang="vi-VN" cap="none" dirty="0" err="1">
                <a:solidFill>
                  <a:schemeClr val="tx1"/>
                </a:solidFill>
                <a:latin typeface="+mn-lt"/>
              </a:rPr>
              <a:t>generation</a:t>
            </a:r>
            <a:r>
              <a:rPr lang="vi-VN" cap="none" dirty="0">
                <a:solidFill>
                  <a:schemeClr val="tx1"/>
                </a:solidFill>
                <a:latin typeface="+mn-lt"/>
              </a:rPr>
              <a:t> </a:t>
            </a:r>
            <a:r>
              <a:rPr lang="vi-VN" cap="none" dirty="0" err="1">
                <a:solidFill>
                  <a:schemeClr val="tx1"/>
                </a:solidFill>
                <a:latin typeface="+mn-lt"/>
              </a:rPr>
              <a:t>nodeb</a:t>
            </a:r>
            <a:r>
              <a:rPr lang="vi-VN" cap="none" dirty="0">
                <a:solidFill>
                  <a:schemeClr val="tx1"/>
                </a:solidFill>
                <a:latin typeface="+mn-lt"/>
              </a:rPr>
              <a:t>).</a:t>
            </a:r>
          </a:p>
          <a:p>
            <a:pPr algn="just"/>
            <a:r>
              <a:rPr lang="vi-VN" cap="none" dirty="0">
                <a:solidFill>
                  <a:schemeClr val="tx1"/>
                </a:solidFill>
                <a:latin typeface="+mn-lt"/>
              </a:rPr>
              <a:t>Chức năng của trạm gốc:</a:t>
            </a:r>
          </a:p>
          <a:p>
            <a:pPr algn="just"/>
            <a:r>
              <a:rPr lang="vi-VN" cap="none" dirty="0">
                <a:solidFill>
                  <a:schemeClr val="tx1"/>
                </a:solidFill>
                <a:latin typeface="+mn-lt"/>
              </a:rPr>
              <a:t> -  Quản lý tài nguyên vô tuyến.</a:t>
            </a:r>
          </a:p>
          <a:p>
            <a:pPr algn="just"/>
            <a:r>
              <a:rPr lang="vi-VN" cap="none" dirty="0">
                <a:solidFill>
                  <a:schemeClr val="tx1"/>
                </a:solidFill>
                <a:latin typeface="+mn-lt"/>
              </a:rPr>
              <a:t> -  Điều khiển giao tiếp giữa thiết bị người dùng và mạng lõi.</a:t>
            </a:r>
          </a:p>
          <a:p>
            <a:pPr algn="just"/>
            <a:r>
              <a:rPr lang="vi-VN" cap="none" dirty="0">
                <a:solidFill>
                  <a:schemeClr val="tx1"/>
                </a:solidFill>
                <a:latin typeface="+mn-lt"/>
              </a:rPr>
              <a:t> -  Xử lý các giao thức truyền thông vô tuyến.</a:t>
            </a:r>
          </a:p>
          <a:p>
            <a:pPr algn="just"/>
            <a:r>
              <a:rPr lang="vi-VN" cap="none" dirty="0">
                <a:solidFill>
                  <a:schemeClr val="tx1"/>
                </a:solidFill>
                <a:latin typeface="+mn-lt"/>
              </a:rPr>
              <a:t>4. Bộ điều khiển trạm gốc</a:t>
            </a:r>
          </a:p>
          <a:p>
            <a:pPr algn="just"/>
            <a:r>
              <a:rPr lang="vi-VN" sz="2200" cap="none" dirty="0">
                <a:solidFill>
                  <a:schemeClr val="tx1"/>
                </a:solidFill>
                <a:latin typeface="+mn-lt"/>
              </a:rPr>
              <a:t>5G chức năng điều khiển được tích hợp vào </a:t>
            </a:r>
            <a:r>
              <a:rPr lang="vi-VN" sz="2200" cap="none" dirty="0" err="1">
                <a:solidFill>
                  <a:schemeClr val="tx1"/>
                </a:solidFill>
                <a:latin typeface="+mn-lt"/>
              </a:rPr>
              <a:t>gnodeb</a:t>
            </a:r>
            <a:r>
              <a:rPr lang="vi-VN" sz="2200" cap="none" dirty="0">
                <a:solidFill>
                  <a:schemeClr val="tx1"/>
                </a:solidFill>
                <a:latin typeface="+mn-lt"/>
              </a:rPr>
              <a:t>.</a:t>
            </a:r>
          </a:p>
          <a:p>
            <a:r>
              <a:rPr lang="vi-VN" sz="2200" cap="none" dirty="0">
                <a:solidFill>
                  <a:schemeClr val="tx1"/>
                </a:solidFill>
                <a:latin typeface="+mn-lt"/>
              </a:rPr>
              <a:t>Chức năng:</a:t>
            </a:r>
          </a:p>
          <a:p>
            <a:r>
              <a:rPr lang="vi-VN" sz="2200" cap="none" dirty="0">
                <a:solidFill>
                  <a:schemeClr val="tx1"/>
                </a:solidFill>
                <a:latin typeface="+mn-lt"/>
              </a:rPr>
              <a:t> -  Điều phối và quản lý các trạm gốc.</a:t>
            </a:r>
          </a:p>
          <a:p>
            <a:r>
              <a:rPr lang="vi-VN" sz="2200" cap="none" dirty="0">
                <a:solidFill>
                  <a:schemeClr val="tx1"/>
                </a:solidFill>
                <a:latin typeface="+mn-lt"/>
              </a:rPr>
              <a:t> -  Hỗ trợ việc chuyển giao giữa các trạm gốc.</a:t>
            </a:r>
          </a:p>
          <a:p>
            <a:r>
              <a:rPr lang="vi-VN" sz="2200" cap="none" dirty="0">
                <a:solidFill>
                  <a:schemeClr val="tx1"/>
                </a:solidFill>
                <a:latin typeface="+mn-lt"/>
              </a:rPr>
              <a:t> -  Điều khiển tài nguyên vô tuyến để tối ưu hóa hiệu suất mạng.</a:t>
            </a:r>
          </a:p>
          <a:p>
            <a:pPr algn="just"/>
            <a:endParaRPr lang="vi-VN" i="0" cap="none" dirty="0">
              <a:solidFill>
                <a:schemeClr val="tx1"/>
              </a:solidFill>
              <a:effectLst/>
              <a:latin typeface="+mn-lt"/>
            </a:endParaRPr>
          </a:p>
        </p:txBody>
      </p:sp>
    </p:spTree>
    <p:extLst>
      <p:ext uri="{BB962C8B-B14F-4D97-AF65-F5344CB8AC3E}">
        <p14:creationId xmlns:p14="http://schemas.microsoft.com/office/powerpoint/2010/main" val="159714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BC338-BAC9-AF4F-6900-20C58D5F0C2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1AA23901-095C-7CB6-1357-53E9CD8707E7}"/>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CẤU TRÚC CỦA MẠNG 5G</a:t>
            </a:r>
          </a:p>
        </p:txBody>
      </p:sp>
      <p:sp>
        <p:nvSpPr>
          <p:cNvPr id="3" name="Tiêu đề phụ 2">
            <a:extLst>
              <a:ext uri="{FF2B5EF4-FFF2-40B4-BE49-F238E27FC236}">
                <a16:creationId xmlns:a16="http://schemas.microsoft.com/office/drawing/2014/main" id="{17282611-1A07-12FF-908E-4F48AF479BCA}"/>
              </a:ext>
            </a:extLst>
          </p:cNvPr>
          <p:cNvSpPr>
            <a:spLocks noGrp="1"/>
          </p:cNvSpPr>
          <p:nvPr>
            <p:ph type="subTitle" idx="1"/>
          </p:nvPr>
        </p:nvSpPr>
        <p:spPr>
          <a:xfrm>
            <a:off x="157316" y="2320412"/>
            <a:ext cx="11877367" cy="4340941"/>
          </a:xfrm>
        </p:spPr>
        <p:txBody>
          <a:bodyPr>
            <a:normAutofit/>
          </a:bodyPr>
          <a:lstStyle/>
          <a:p>
            <a:pPr algn="just"/>
            <a:r>
              <a:rPr lang="vi-VN" b="1" i="0" cap="none" dirty="0">
                <a:solidFill>
                  <a:srgbClr val="FFC000"/>
                </a:solidFill>
                <a:effectLst/>
                <a:latin typeface="+mn-lt"/>
              </a:rPr>
              <a:t>Ứng Dụng</a:t>
            </a:r>
          </a:p>
          <a:p>
            <a:pPr algn="just"/>
            <a:r>
              <a:rPr lang="vi-VN" cap="none" dirty="0">
                <a:solidFill>
                  <a:schemeClr val="tx1"/>
                </a:solidFill>
                <a:latin typeface="+mn-lt"/>
              </a:rPr>
              <a:t> -  Ứng dụng trong viễn thông: kết nối thoại và tin nhắn, dữ liệu di động.</a:t>
            </a:r>
          </a:p>
          <a:p>
            <a:pPr algn="just"/>
            <a:r>
              <a:rPr lang="vi-VN" cap="none" dirty="0">
                <a:solidFill>
                  <a:schemeClr val="tx1"/>
                </a:solidFill>
                <a:latin typeface="+mn-lt"/>
              </a:rPr>
              <a:t> -  Phát triển </a:t>
            </a:r>
            <a:r>
              <a:rPr lang="vi-VN" cap="none" dirty="0" err="1">
                <a:solidFill>
                  <a:schemeClr val="tx1"/>
                </a:solidFill>
                <a:latin typeface="+mn-lt"/>
              </a:rPr>
              <a:t>IoT</a:t>
            </a:r>
            <a:r>
              <a:rPr lang="vi-VN" cap="none" dirty="0">
                <a:solidFill>
                  <a:schemeClr val="tx1"/>
                </a:solidFill>
                <a:latin typeface="+mn-lt"/>
              </a:rPr>
              <a:t>: kết nối với thiết bị </a:t>
            </a:r>
            <a:r>
              <a:rPr lang="vi-VN" cap="none" dirty="0" err="1">
                <a:solidFill>
                  <a:schemeClr val="tx1"/>
                </a:solidFill>
                <a:latin typeface="+mn-lt"/>
              </a:rPr>
              <a:t>iot</a:t>
            </a:r>
            <a:r>
              <a:rPr lang="vi-VN" cap="none" dirty="0">
                <a:solidFill>
                  <a:schemeClr val="tx1"/>
                </a:solidFill>
                <a:latin typeface="+mn-lt"/>
              </a:rPr>
              <a:t>  và công nghệ NB-</a:t>
            </a:r>
            <a:r>
              <a:rPr lang="vi-VN" cap="none" dirty="0" err="1">
                <a:solidFill>
                  <a:schemeClr val="tx1"/>
                </a:solidFill>
                <a:latin typeface="+mn-lt"/>
              </a:rPr>
              <a:t>IoT</a:t>
            </a:r>
            <a:r>
              <a:rPr lang="vi-VN" cap="none" dirty="0">
                <a:solidFill>
                  <a:schemeClr val="tx1"/>
                </a:solidFill>
                <a:latin typeface="+mn-lt"/>
              </a:rPr>
              <a:t> và LTE-M.</a:t>
            </a:r>
          </a:p>
          <a:p>
            <a:pPr algn="just"/>
            <a:r>
              <a:rPr lang="vi-VN" cap="none" dirty="0">
                <a:solidFill>
                  <a:schemeClr val="tx1"/>
                </a:solidFill>
                <a:latin typeface="+mn-lt"/>
              </a:rPr>
              <a:t> -  Ứng dụng trong công nghiệp: nhà máy thông minh, quản lý kho vận.</a:t>
            </a:r>
          </a:p>
          <a:p>
            <a:pPr algn="just"/>
            <a:r>
              <a:rPr lang="vi-VN" cap="none" dirty="0">
                <a:solidFill>
                  <a:schemeClr val="tx1"/>
                </a:solidFill>
                <a:latin typeface="+mn-lt"/>
              </a:rPr>
              <a:t> -  Ứng dụng trong giao thông: xe tự hành, quản lý giao thông.</a:t>
            </a:r>
          </a:p>
          <a:p>
            <a:pPr algn="just"/>
            <a:r>
              <a:rPr lang="vi-VN" cap="none" dirty="0">
                <a:solidFill>
                  <a:schemeClr val="tx1"/>
                </a:solidFill>
                <a:latin typeface="+mn-lt"/>
              </a:rPr>
              <a:t> -  Thực tế ảo và thực tế tăng cường: ứng dụng trong giải trí, ứng dụng trong giáo dục.</a:t>
            </a:r>
          </a:p>
          <a:p>
            <a:pPr algn="just"/>
            <a:r>
              <a:rPr lang="vi-VN" cap="none" dirty="0">
                <a:solidFill>
                  <a:schemeClr val="tx1"/>
                </a:solidFill>
                <a:latin typeface="+mn-lt"/>
              </a:rPr>
              <a:t> -  Ứng dụng trong giải trí: phát trực tuyến, trò chơi trực tuyến.</a:t>
            </a:r>
          </a:p>
          <a:p>
            <a:pPr algn="just"/>
            <a:r>
              <a:rPr lang="vi-VN" cap="none" dirty="0">
                <a:solidFill>
                  <a:schemeClr val="tx1"/>
                </a:solidFill>
                <a:latin typeface="+mn-lt"/>
              </a:rPr>
              <a:t> -  Ứng dụng trong nông nghiệp: nông nghiệp thông minh, </a:t>
            </a:r>
            <a:r>
              <a:rPr lang="vi-VN" cap="none" dirty="0" err="1">
                <a:solidFill>
                  <a:schemeClr val="tx1"/>
                </a:solidFill>
                <a:latin typeface="+mn-lt"/>
              </a:rPr>
              <a:t>drone</a:t>
            </a:r>
            <a:r>
              <a:rPr lang="vi-VN" cap="none" dirty="0">
                <a:solidFill>
                  <a:schemeClr val="tx1"/>
                </a:solidFill>
                <a:latin typeface="+mn-lt"/>
              </a:rPr>
              <a:t> nông nghiệp.</a:t>
            </a:r>
          </a:p>
          <a:p>
            <a:pPr algn="just"/>
            <a:endParaRPr lang="vi-VN" b="1" i="0" cap="none" dirty="0">
              <a:solidFill>
                <a:srgbClr val="FFC000"/>
              </a:solidFill>
              <a:effectLst/>
              <a:latin typeface="+mn-lt"/>
            </a:endParaRPr>
          </a:p>
          <a:p>
            <a:pPr algn="just"/>
            <a:endParaRPr lang="vi-VN" b="1" i="0" cap="none" dirty="0">
              <a:solidFill>
                <a:srgbClr val="FFC000"/>
              </a:solidFill>
              <a:effectLst/>
              <a:latin typeface="+mn-lt"/>
            </a:endParaRPr>
          </a:p>
        </p:txBody>
      </p:sp>
    </p:spTree>
    <p:extLst>
      <p:ext uri="{BB962C8B-B14F-4D97-AF65-F5344CB8AC3E}">
        <p14:creationId xmlns:p14="http://schemas.microsoft.com/office/powerpoint/2010/main" val="544657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3790E-40E8-AA5F-BFE2-B755C36C966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75D6D586-65EA-CB31-12DD-DF6F4CC588E9}"/>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CẤU TRÚC CỦA MẠNG 5G</a:t>
            </a:r>
          </a:p>
        </p:txBody>
      </p:sp>
      <p:sp>
        <p:nvSpPr>
          <p:cNvPr id="3" name="Tiêu đề phụ 2">
            <a:extLst>
              <a:ext uri="{FF2B5EF4-FFF2-40B4-BE49-F238E27FC236}">
                <a16:creationId xmlns:a16="http://schemas.microsoft.com/office/drawing/2014/main" id="{A58B4494-9D51-F225-FF4A-73C486B7B333}"/>
              </a:ext>
            </a:extLst>
          </p:cNvPr>
          <p:cNvSpPr>
            <a:spLocks noGrp="1"/>
          </p:cNvSpPr>
          <p:nvPr>
            <p:ph type="subTitle" idx="1"/>
          </p:nvPr>
        </p:nvSpPr>
        <p:spPr>
          <a:xfrm>
            <a:off x="157316" y="1946787"/>
            <a:ext cx="11877367" cy="4714567"/>
          </a:xfrm>
        </p:spPr>
        <p:txBody>
          <a:bodyPr>
            <a:normAutofit lnSpcReduction="10000"/>
          </a:bodyPr>
          <a:lstStyle/>
          <a:p>
            <a:pPr algn="just"/>
            <a:r>
              <a:rPr lang="vi-VN" sz="2400" b="1" i="0" cap="none" dirty="0">
                <a:solidFill>
                  <a:srgbClr val="FFC000"/>
                </a:solidFill>
                <a:effectLst/>
                <a:latin typeface="+mn-lt"/>
              </a:rPr>
              <a:t>3</a:t>
            </a:r>
            <a:r>
              <a:rPr lang="vi-VN" b="1" i="0" cap="none" dirty="0">
                <a:solidFill>
                  <a:srgbClr val="FFC000"/>
                </a:solidFill>
                <a:effectLst/>
                <a:latin typeface="+mn-lt"/>
              </a:rPr>
              <a:t>. THIẾT BỊ ĐẦU CUỐI </a:t>
            </a:r>
            <a:r>
              <a:rPr lang="vi-VN" b="1" i="0" dirty="0">
                <a:solidFill>
                  <a:srgbClr val="FFC000"/>
                </a:solidFill>
                <a:effectLst/>
                <a:latin typeface="+mn-lt"/>
              </a:rPr>
              <a:t>(</a:t>
            </a:r>
            <a:r>
              <a:rPr lang="vi-VN" b="1" i="0" dirty="0" err="1">
                <a:solidFill>
                  <a:srgbClr val="FFC000"/>
                </a:solidFill>
                <a:effectLst/>
                <a:latin typeface="+mn-lt"/>
              </a:rPr>
              <a:t>User</a:t>
            </a:r>
            <a:r>
              <a:rPr lang="vi-VN" b="1" i="0" dirty="0">
                <a:solidFill>
                  <a:srgbClr val="FFC000"/>
                </a:solidFill>
                <a:effectLst/>
                <a:latin typeface="+mn-lt"/>
              </a:rPr>
              <a:t> </a:t>
            </a:r>
            <a:r>
              <a:rPr lang="vi-VN" b="1" i="0" dirty="0" err="1">
                <a:solidFill>
                  <a:srgbClr val="FFC000"/>
                </a:solidFill>
                <a:effectLst/>
                <a:latin typeface="+mn-lt"/>
              </a:rPr>
              <a:t>Equipment</a:t>
            </a:r>
            <a:r>
              <a:rPr lang="vi-VN" b="1" i="0" dirty="0">
                <a:solidFill>
                  <a:srgbClr val="FFC000"/>
                </a:solidFill>
                <a:effectLst/>
                <a:latin typeface="+mn-lt"/>
              </a:rPr>
              <a:t> - UE)</a:t>
            </a:r>
          </a:p>
          <a:p>
            <a:pPr marL="342900" indent="-342900" algn="just">
              <a:buFont typeface="Wingdings" panose="05000000000000000000" pitchFamily="2" charset="2"/>
              <a:buChar char="Ø"/>
            </a:pPr>
            <a:r>
              <a:rPr lang="vi-VN" cap="none" dirty="0">
                <a:solidFill>
                  <a:schemeClr val="tx1"/>
                </a:solidFill>
                <a:latin typeface="+mn-lt"/>
              </a:rPr>
              <a:t>Thiết bị đầu cuối trong mạng 5G là các thiết bị của người dùng kết nối với mạng, bao gồm điện thoại di động, máy tính bảng, thiết bị </a:t>
            </a:r>
            <a:r>
              <a:rPr lang="vi-VN" cap="none" dirty="0" err="1">
                <a:solidFill>
                  <a:schemeClr val="tx1"/>
                </a:solidFill>
                <a:latin typeface="+mn-lt"/>
              </a:rPr>
              <a:t>IoT</a:t>
            </a:r>
            <a:r>
              <a:rPr lang="vi-VN" cap="none" dirty="0">
                <a:solidFill>
                  <a:schemeClr val="tx1"/>
                </a:solidFill>
                <a:latin typeface="+mn-lt"/>
              </a:rPr>
              <a:t>, cảm biến và các thiết bị khác. UE đóng vai trò quan trọng trong việc gửi và nhận dữ liệu qua mạng truy cập vô tuyến đến mạng lõi.</a:t>
            </a:r>
          </a:p>
          <a:p>
            <a:pPr algn="just"/>
            <a:r>
              <a:rPr lang="vi-VN" b="1" cap="none" dirty="0">
                <a:solidFill>
                  <a:srgbClr val="FFC000"/>
                </a:solidFill>
                <a:latin typeface="+mn-lt"/>
              </a:rPr>
              <a:t>Đặc Điểm Chính Của Thiết Bị Đầu Cuối</a:t>
            </a:r>
          </a:p>
          <a:p>
            <a:r>
              <a:rPr lang="vi-VN" cap="none" dirty="0">
                <a:solidFill>
                  <a:schemeClr val="tx1"/>
                </a:solidFill>
                <a:latin typeface="+mn-lt"/>
              </a:rPr>
              <a:t>1. Tính linh hoạt và đa dạng:</a:t>
            </a:r>
          </a:p>
          <a:p>
            <a:r>
              <a:rPr lang="vi-VN" cap="none" dirty="0">
                <a:solidFill>
                  <a:schemeClr val="tx1"/>
                </a:solidFill>
                <a:latin typeface="+mn-lt"/>
              </a:rPr>
              <a:t>  -  UE có thể là thiết bị di động và thiết bị tĩnh.</a:t>
            </a:r>
          </a:p>
          <a:p>
            <a:r>
              <a:rPr lang="vi-VN" cap="none" dirty="0">
                <a:solidFill>
                  <a:schemeClr val="tx1"/>
                </a:solidFill>
                <a:latin typeface="+mn-lt"/>
              </a:rPr>
              <a:t>  -  Hỗ trợ nhiều băng tần và chế độ mạng (4G, 5G, </a:t>
            </a:r>
            <a:r>
              <a:rPr lang="vi-VN" cap="none" dirty="0" err="1">
                <a:solidFill>
                  <a:schemeClr val="tx1"/>
                </a:solidFill>
                <a:latin typeface="+mn-lt"/>
              </a:rPr>
              <a:t>Wi-Fi</a:t>
            </a:r>
            <a:r>
              <a:rPr lang="vi-VN" cap="none" dirty="0">
                <a:solidFill>
                  <a:schemeClr val="tx1"/>
                </a:solidFill>
                <a:latin typeface="+mn-lt"/>
              </a:rPr>
              <a:t>, </a:t>
            </a:r>
            <a:r>
              <a:rPr lang="vi-VN" cap="none" dirty="0" err="1">
                <a:solidFill>
                  <a:schemeClr val="tx1"/>
                </a:solidFill>
                <a:latin typeface="+mn-lt"/>
              </a:rPr>
              <a:t>BlueTooth</a:t>
            </a:r>
            <a:r>
              <a:rPr lang="vi-VN" cap="none" dirty="0">
                <a:solidFill>
                  <a:schemeClr val="tx1"/>
                </a:solidFill>
                <a:latin typeface="+mn-lt"/>
              </a:rPr>
              <a:t>).</a:t>
            </a:r>
          </a:p>
          <a:p>
            <a:r>
              <a:rPr lang="vi-VN" cap="none" dirty="0">
                <a:solidFill>
                  <a:schemeClr val="tx1"/>
                </a:solidFill>
                <a:latin typeface="+mn-lt"/>
              </a:rPr>
              <a:t>2. Khả năng truy cập tốc độ cao:</a:t>
            </a:r>
          </a:p>
          <a:p>
            <a:r>
              <a:rPr lang="vi-VN" cap="none" dirty="0">
                <a:solidFill>
                  <a:schemeClr val="tx1"/>
                </a:solidFill>
                <a:latin typeface="+mn-lt"/>
              </a:rPr>
              <a:t>  -  Hỗ trợ công nghệ 5G với tốc độ truyền tải dữ liệu cao và độ trễ thấp.</a:t>
            </a:r>
          </a:p>
          <a:p>
            <a:r>
              <a:rPr lang="vi-VN" cap="none" dirty="0">
                <a:solidFill>
                  <a:schemeClr val="tx1"/>
                </a:solidFill>
                <a:latin typeface="+mn-lt"/>
              </a:rPr>
              <a:t>3. Tương thích mạng thông minh:</a:t>
            </a:r>
          </a:p>
          <a:p>
            <a:r>
              <a:rPr lang="vi-VN" cap="none" dirty="0">
                <a:solidFill>
                  <a:schemeClr val="tx1"/>
                </a:solidFill>
                <a:latin typeface="+mn-lt"/>
              </a:rPr>
              <a:t>  -  UE có thể tự động chuyển đổi giữa các chế độ mạng (4G, 5G) và các tần số khác nhau.</a:t>
            </a:r>
          </a:p>
          <a:p>
            <a:pPr>
              <a:buFont typeface="Arial" panose="020B0604020202020204" pitchFamily="34" charset="0"/>
              <a:buChar char="•"/>
            </a:pPr>
            <a:endParaRPr lang="vi-VN" b="1" dirty="0"/>
          </a:p>
          <a:p>
            <a:endParaRPr lang="vi-VN" b="1" cap="none" dirty="0">
              <a:solidFill>
                <a:schemeClr val="tx1"/>
              </a:solidFill>
              <a:latin typeface="+mn-lt"/>
            </a:endParaRPr>
          </a:p>
          <a:p>
            <a:endParaRPr lang="vi-VN" b="1" dirty="0"/>
          </a:p>
          <a:p>
            <a:pPr algn="just"/>
            <a:endParaRPr lang="vi-VN" b="1" cap="none" dirty="0">
              <a:solidFill>
                <a:srgbClr val="FFC000"/>
              </a:solidFill>
              <a:latin typeface="+mn-lt"/>
            </a:endParaRPr>
          </a:p>
          <a:p>
            <a:pPr algn="just"/>
            <a:endParaRPr lang="vi-VN" b="1" cap="none" dirty="0">
              <a:solidFill>
                <a:srgbClr val="FFC000"/>
              </a:solidFill>
              <a:latin typeface="+mn-lt"/>
            </a:endParaRPr>
          </a:p>
        </p:txBody>
      </p:sp>
    </p:spTree>
    <p:extLst>
      <p:ext uri="{BB962C8B-B14F-4D97-AF65-F5344CB8AC3E}">
        <p14:creationId xmlns:p14="http://schemas.microsoft.com/office/powerpoint/2010/main" val="106508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F00AA-72D9-6904-FAB3-E690A4EAE3D7}"/>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373E13B8-0723-3F75-A175-3514CC45FA77}"/>
              </a:ext>
            </a:extLst>
          </p:cNvPr>
          <p:cNvSpPr>
            <a:spLocks noGrp="1"/>
          </p:cNvSpPr>
          <p:nvPr>
            <p:ph type="ctrTitle"/>
          </p:nvPr>
        </p:nvSpPr>
        <p:spPr>
          <a:xfrm>
            <a:off x="678426" y="186813"/>
            <a:ext cx="9724103" cy="639097"/>
          </a:xfrm>
        </p:spPr>
        <p:txBody>
          <a:bodyPr/>
          <a:lstStyle/>
          <a:p>
            <a:pPr algn="ctr"/>
            <a:r>
              <a:rPr lang="vi-VN" sz="2800" b="1" dirty="0">
                <a:solidFill>
                  <a:srgbClr val="FFC000"/>
                </a:solidFill>
              </a:rPr>
              <a:t>TỔNG QUAN VỀ CÁC CÔNG NGHỆ MẠNG DI ĐỘNG</a:t>
            </a:r>
          </a:p>
        </p:txBody>
      </p:sp>
      <p:sp>
        <p:nvSpPr>
          <p:cNvPr id="3" name="Tiêu đề phụ 2">
            <a:extLst>
              <a:ext uri="{FF2B5EF4-FFF2-40B4-BE49-F238E27FC236}">
                <a16:creationId xmlns:a16="http://schemas.microsoft.com/office/drawing/2014/main" id="{5E94667E-1080-37BB-2B26-840C62396272}"/>
              </a:ext>
            </a:extLst>
          </p:cNvPr>
          <p:cNvSpPr>
            <a:spLocks noGrp="1"/>
          </p:cNvSpPr>
          <p:nvPr>
            <p:ph type="subTitle" idx="1"/>
          </p:nvPr>
        </p:nvSpPr>
        <p:spPr>
          <a:xfrm>
            <a:off x="285136" y="2448232"/>
            <a:ext cx="5810864" cy="4336026"/>
          </a:xfrm>
        </p:spPr>
        <p:txBody>
          <a:bodyPr>
            <a:normAutofit/>
          </a:bodyPr>
          <a:lstStyle/>
          <a:p>
            <a:pPr marL="342900" indent="-342900" algn="just">
              <a:lnSpc>
                <a:spcPct val="150000"/>
              </a:lnSpc>
              <a:buFont typeface="Wingdings" panose="05000000000000000000" pitchFamily="2" charset="2"/>
              <a:buChar char="Ø"/>
            </a:pPr>
            <a:r>
              <a:rPr lang="vi-VN" sz="2000" b="0" i="0" cap="none" dirty="0">
                <a:solidFill>
                  <a:schemeClr val="tx1"/>
                </a:solidFill>
                <a:effectLst/>
                <a:latin typeface="+mn-lt"/>
              </a:rPr>
              <a:t>Mạng di động, còn được gọi là mạng di động không dây, là một hệ thống giao tiếp không dây giữa các thiết bị di động có khả năng kết nối và truyền tải thông tin giữa các </a:t>
            </a:r>
            <a:r>
              <a:rPr lang="vi-VN" cap="none" dirty="0">
                <a:solidFill>
                  <a:schemeClr val="tx1"/>
                </a:solidFill>
                <a:latin typeface="+mn-lt"/>
              </a:rPr>
              <a:t>máy tính</a:t>
            </a:r>
            <a:r>
              <a:rPr lang="vi-VN" sz="2000" b="0" i="0" cap="none" dirty="0">
                <a:solidFill>
                  <a:schemeClr val="tx1"/>
                </a:solidFill>
                <a:effectLst/>
                <a:latin typeface="+mn-lt"/>
              </a:rPr>
              <a:t>, </a:t>
            </a:r>
            <a:r>
              <a:rPr lang="vi-VN" cap="none" dirty="0">
                <a:solidFill>
                  <a:schemeClr val="tx1"/>
                </a:solidFill>
                <a:latin typeface="+mn-lt"/>
              </a:rPr>
              <a:t>điện thoại</a:t>
            </a:r>
            <a:r>
              <a:rPr lang="vi-VN" sz="2000" b="0" i="0" cap="none" dirty="0">
                <a:solidFill>
                  <a:schemeClr val="tx1"/>
                </a:solidFill>
                <a:effectLst/>
                <a:latin typeface="+mn-lt"/>
              </a:rPr>
              <a:t>, máy tính bảng và các thiết bị thông minh khác.</a:t>
            </a:r>
          </a:p>
        </p:txBody>
      </p:sp>
      <p:pic>
        <p:nvPicPr>
          <p:cNvPr id="5" name="Hình ảnh 4">
            <a:extLst>
              <a:ext uri="{FF2B5EF4-FFF2-40B4-BE49-F238E27FC236}">
                <a16:creationId xmlns:a16="http://schemas.microsoft.com/office/drawing/2014/main" id="{E622CB23-CA60-F715-D21F-ABDADBBDFE23}"/>
              </a:ext>
            </a:extLst>
          </p:cNvPr>
          <p:cNvPicPr>
            <a:picLocks noChangeAspect="1"/>
          </p:cNvPicPr>
          <p:nvPr/>
        </p:nvPicPr>
        <p:blipFill>
          <a:blip r:embed="rId2"/>
          <a:stretch>
            <a:fillRect/>
          </a:stretch>
        </p:blipFill>
        <p:spPr>
          <a:xfrm>
            <a:off x="6263149" y="1720644"/>
            <a:ext cx="5928851" cy="5137356"/>
          </a:xfrm>
          <a:prstGeom prst="rect">
            <a:avLst/>
          </a:prstGeom>
        </p:spPr>
      </p:pic>
    </p:spTree>
    <p:extLst>
      <p:ext uri="{BB962C8B-B14F-4D97-AF65-F5344CB8AC3E}">
        <p14:creationId xmlns:p14="http://schemas.microsoft.com/office/powerpoint/2010/main" val="135761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F3AE4-6969-6E7E-A8CF-C6D83875F18B}"/>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FF357192-4EEA-75B8-E93A-9E6E197EB785}"/>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CẤU TRÚC CỦA MẠNG 5G</a:t>
            </a:r>
          </a:p>
        </p:txBody>
      </p:sp>
      <p:sp>
        <p:nvSpPr>
          <p:cNvPr id="3" name="Tiêu đề phụ 2">
            <a:extLst>
              <a:ext uri="{FF2B5EF4-FFF2-40B4-BE49-F238E27FC236}">
                <a16:creationId xmlns:a16="http://schemas.microsoft.com/office/drawing/2014/main" id="{35334C96-F2A0-F321-702C-724FB31D58FA}"/>
              </a:ext>
            </a:extLst>
          </p:cNvPr>
          <p:cNvSpPr>
            <a:spLocks noGrp="1"/>
          </p:cNvSpPr>
          <p:nvPr>
            <p:ph type="subTitle" idx="1"/>
          </p:nvPr>
        </p:nvSpPr>
        <p:spPr>
          <a:xfrm>
            <a:off x="157316" y="2133600"/>
            <a:ext cx="11877367" cy="4527754"/>
          </a:xfrm>
        </p:spPr>
        <p:txBody>
          <a:bodyPr>
            <a:normAutofit/>
          </a:bodyPr>
          <a:lstStyle/>
          <a:p>
            <a:r>
              <a:rPr lang="vi-VN" cap="none" dirty="0">
                <a:solidFill>
                  <a:schemeClr val="tx1"/>
                </a:solidFill>
                <a:latin typeface="+mn-lt"/>
              </a:rPr>
              <a:t>4. Hỗ trợ đa ứng dụng:</a:t>
            </a:r>
          </a:p>
          <a:p>
            <a:r>
              <a:rPr lang="vi-VN" cap="none" dirty="0">
                <a:solidFill>
                  <a:schemeClr val="tx1"/>
                </a:solidFill>
                <a:latin typeface="+mn-lt"/>
              </a:rPr>
              <a:t>  -  Phục vụ nhiều lĩnh vực từ giải trí đến công nghiệp.</a:t>
            </a:r>
          </a:p>
          <a:p>
            <a:pPr algn="just"/>
            <a:r>
              <a:rPr lang="vi-VN" b="1" cap="none" dirty="0">
                <a:solidFill>
                  <a:srgbClr val="FFC000"/>
                </a:solidFill>
                <a:latin typeface="+mn-lt"/>
              </a:rPr>
              <a:t>Cấu Trúc Của Thiết Bị Đầu Cuối</a:t>
            </a:r>
          </a:p>
          <a:p>
            <a:pPr algn="just"/>
            <a:r>
              <a:rPr lang="vi-VN" cap="none" dirty="0">
                <a:solidFill>
                  <a:schemeClr val="tx1"/>
                </a:solidFill>
                <a:latin typeface="+mn-lt"/>
              </a:rPr>
              <a:t>UE có thể được chia thành ba phần chính:</a:t>
            </a:r>
            <a:endParaRPr lang="vi-VN" b="1" cap="none" dirty="0">
              <a:solidFill>
                <a:schemeClr val="tx1"/>
              </a:solidFill>
              <a:latin typeface="+mn-lt"/>
            </a:endParaRPr>
          </a:p>
          <a:p>
            <a:pPr algn="just"/>
            <a:r>
              <a:rPr lang="vi-VN" cap="none" dirty="0">
                <a:solidFill>
                  <a:schemeClr val="tx1"/>
                </a:solidFill>
                <a:latin typeface="+mn-lt"/>
              </a:rPr>
              <a:t>Phần cứng:</a:t>
            </a:r>
          </a:p>
          <a:p>
            <a:pPr algn="just"/>
            <a:r>
              <a:rPr lang="vi-VN" cap="none" dirty="0">
                <a:solidFill>
                  <a:schemeClr val="tx1"/>
                </a:solidFill>
                <a:latin typeface="+mn-lt"/>
              </a:rPr>
              <a:t>  -  Bộ xử lý: chịu trách nhiệm xử lý dữ liệu và thực hiện các ứng dụng.</a:t>
            </a:r>
          </a:p>
          <a:p>
            <a:pPr algn="just"/>
            <a:r>
              <a:rPr lang="vi-VN" cap="none" dirty="0">
                <a:solidFill>
                  <a:schemeClr val="tx1"/>
                </a:solidFill>
                <a:latin typeface="+mn-lt"/>
              </a:rPr>
              <a:t> -   Bộ thu phát tín hiệu: gửi và nhận tín hiệu vô tuyến.</a:t>
            </a:r>
          </a:p>
          <a:p>
            <a:pPr algn="just"/>
            <a:r>
              <a:rPr lang="vi-VN" cap="none" dirty="0">
                <a:solidFill>
                  <a:schemeClr val="tx1"/>
                </a:solidFill>
                <a:latin typeface="+mn-lt"/>
              </a:rPr>
              <a:t> -   Ăng-ten: phát và thu sóng vô tuyến, hỗ trợ công nghệ </a:t>
            </a:r>
            <a:r>
              <a:rPr lang="vi-VN" cap="none" dirty="0" err="1">
                <a:solidFill>
                  <a:schemeClr val="tx1"/>
                </a:solidFill>
                <a:latin typeface="+mn-lt"/>
              </a:rPr>
              <a:t>MiMo</a:t>
            </a:r>
            <a:r>
              <a:rPr lang="vi-VN" cap="none" dirty="0">
                <a:solidFill>
                  <a:schemeClr val="tx1"/>
                </a:solidFill>
                <a:latin typeface="+mn-lt"/>
              </a:rPr>
              <a:t> trong 5G.</a:t>
            </a:r>
          </a:p>
          <a:p>
            <a:pPr algn="just"/>
            <a:r>
              <a:rPr lang="vi-VN" cap="none" dirty="0">
                <a:solidFill>
                  <a:schemeClr val="tx1"/>
                </a:solidFill>
                <a:latin typeface="+mn-lt"/>
              </a:rPr>
              <a:t> -   Pin: cung cấp năng lượng cho thiết bị.</a:t>
            </a:r>
          </a:p>
          <a:p>
            <a:pPr algn="just"/>
            <a:endParaRPr lang="vi-VN" cap="none" dirty="0">
              <a:solidFill>
                <a:schemeClr val="tx1"/>
              </a:solidFill>
              <a:latin typeface="+mn-lt"/>
            </a:endParaRPr>
          </a:p>
          <a:p>
            <a:pPr algn="just"/>
            <a:endParaRPr lang="vi-VN" dirty="0">
              <a:latin typeface="+mn-lt"/>
            </a:endParaRPr>
          </a:p>
          <a:p>
            <a:pPr algn="just"/>
            <a:endParaRPr lang="vi-VN" b="1" cap="none" dirty="0">
              <a:solidFill>
                <a:srgbClr val="FFC000"/>
              </a:solidFill>
              <a:latin typeface="+mn-lt"/>
            </a:endParaRPr>
          </a:p>
          <a:p>
            <a:pPr algn="just"/>
            <a:endParaRPr lang="vi-VN" b="1" cap="none" dirty="0">
              <a:solidFill>
                <a:srgbClr val="FFC000"/>
              </a:solidFill>
              <a:latin typeface="+mn-lt"/>
            </a:endParaRPr>
          </a:p>
          <a:p>
            <a:pPr algn="just"/>
            <a:endParaRPr lang="vi-VN" b="1" i="0" cap="none" dirty="0">
              <a:solidFill>
                <a:srgbClr val="FFC000"/>
              </a:solidFill>
              <a:effectLst/>
              <a:latin typeface="+mn-lt"/>
            </a:endParaRPr>
          </a:p>
        </p:txBody>
      </p:sp>
    </p:spTree>
    <p:extLst>
      <p:ext uri="{BB962C8B-B14F-4D97-AF65-F5344CB8AC3E}">
        <p14:creationId xmlns:p14="http://schemas.microsoft.com/office/powerpoint/2010/main" val="2075681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ABD2C-BF06-2555-ADC6-4826DA7993F1}"/>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4AC07545-5B61-EF49-14CC-DC62E3226543}"/>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CẤU TRÚC CỦA MẠNG 5G</a:t>
            </a:r>
          </a:p>
        </p:txBody>
      </p:sp>
      <p:sp>
        <p:nvSpPr>
          <p:cNvPr id="3" name="Tiêu đề phụ 2">
            <a:extLst>
              <a:ext uri="{FF2B5EF4-FFF2-40B4-BE49-F238E27FC236}">
                <a16:creationId xmlns:a16="http://schemas.microsoft.com/office/drawing/2014/main" id="{95E8D4E6-AF05-3F8A-ADB1-368CC9293B4A}"/>
              </a:ext>
            </a:extLst>
          </p:cNvPr>
          <p:cNvSpPr>
            <a:spLocks noGrp="1"/>
          </p:cNvSpPr>
          <p:nvPr>
            <p:ph type="subTitle" idx="1"/>
          </p:nvPr>
        </p:nvSpPr>
        <p:spPr>
          <a:xfrm>
            <a:off x="157316" y="1573161"/>
            <a:ext cx="11877367" cy="5088193"/>
          </a:xfrm>
        </p:spPr>
        <p:txBody>
          <a:bodyPr>
            <a:normAutofit/>
          </a:bodyPr>
          <a:lstStyle/>
          <a:p>
            <a:pPr algn="just"/>
            <a:r>
              <a:rPr lang="vi-VN" cap="none" dirty="0">
                <a:solidFill>
                  <a:schemeClr val="tx1"/>
                </a:solidFill>
                <a:latin typeface="+mn-lt"/>
              </a:rPr>
              <a:t>Phần mềm:</a:t>
            </a:r>
          </a:p>
          <a:p>
            <a:pPr algn="just"/>
            <a:r>
              <a:rPr lang="vi-VN" cap="none" dirty="0">
                <a:solidFill>
                  <a:schemeClr val="tx1"/>
                </a:solidFill>
                <a:latin typeface="+mn-lt"/>
              </a:rPr>
              <a:t>  -  Hệ điều hành (OS): quản lý hoạt động của UE và chạy các ứng dụng.</a:t>
            </a:r>
          </a:p>
          <a:p>
            <a:pPr algn="just"/>
            <a:r>
              <a:rPr lang="vi-VN" cap="none" dirty="0">
                <a:solidFill>
                  <a:schemeClr val="tx1"/>
                </a:solidFill>
                <a:latin typeface="+mn-lt"/>
              </a:rPr>
              <a:t>  -  Giao thức truyền thông: hỗ trợ giao tiếp với mạng (5G, LTE).</a:t>
            </a:r>
          </a:p>
          <a:p>
            <a:pPr algn="just"/>
            <a:r>
              <a:rPr lang="vi-VN" cap="none" dirty="0">
                <a:solidFill>
                  <a:schemeClr val="tx1"/>
                </a:solidFill>
                <a:latin typeface="+mn-lt"/>
              </a:rPr>
              <a:t>  -  Ứng dụng: các chương trình người dùng như trình duyệt, ứng dụng nhắn tin, và ứng dụng </a:t>
            </a:r>
            <a:r>
              <a:rPr lang="vi-VN" cap="none" dirty="0" err="1">
                <a:solidFill>
                  <a:schemeClr val="tx1"/>
                </a:solidFill>
                <a:latin typeface="+mn-lt"/>
              </a:rPr>
              <a:t>IoT</a:t>
            </a:r>
            <a:r>
              <a:rPr lang="vi-VN" cap="none" dirty="0">
                <a:solidFill>
                  <a:schemeClr val="tx1"/>
                </a:solidFill>
                <a:latin typeface="+mn-lt"/>
              </a:rPr>
              <a:t>.</a:t>
            </a:r>
          </a:p>
          <a:p>
            <a:pPr algn="just"/>
            <a:r>
              <a:rPr lang="vi-VN" cap="none" dirty="0">
                <a:solidFill>
                  <a:schemeClr val="tx1"/>
                </a:solidFill>
                <a:latin typeface="+mn-lt"/>
              </a:rPr>
              <a:t>Giao diện người dùng:</a:t>
            </a:r>
          </a:p>
          <a:p>
            <a:pPr algn="just"/>
            <a:r>
              <a:rPr lang="vi-VN" cap="none" dirty="0">
                <a:solidFill>
                  <a:schemeClr val="tx1"/>
                </a:solidFill>
                <a:latin typeface="+mn-lt"/>
              </a:rPr>
              <a:t>  -  Màn hình cảm ứng: hiển thị nội dung và cho phép người dùng tương tác.</a:t>
            </a:r>
          </a:p>
          <a:p>
            <a:pPr algn="just"/>
            <a:r>
              <a:rPr lang="vi-VN" cap="none" dirty="0">
                <a:solidFill>
                  <a:schemeClr val="tx1"/>
                </a:solidFill>
                <a:latin typeface="+mn-lt"/>
              </a:rPr>
              <a:t>  -  </a:t>
            </a:r>
            <a:r>
              <a:rPr lang="vi-VN" cap="none" dirty="0" err="1">
                <a:solidFill>
                  <a:schemeClr val="tx1"/>
                </a:solidFill>
                <a:latin typeface="+mn-lt"/>
              </a:rPr>
              <a:t>Microphone</a:t>
            </a:r>
            <a:r>
              <a:rPr lang="vi-VN" cap="none" dirty="0">
                <a:solidFill>
                  <a:schemeClr val="tx1"/>
                </a:solidFill>
                <a:latin typeface="+mn-lt"/>
              </a:rPr>
              <a:t> và loa: hỗ trợ giao tiếp thoại và âm thanh.</a:t>
            </a:r>
          </a:p>
          <a:p>
            <a:pPr algn="just"/>
            <a:r>
              <a:rPr lang="vi-VN" b="1" i="0" cap="none" dirty="0">
                <a:solidFill>
                  <a:srgbClr val="FFC000"/>
                </a:solidFill>
                <a:effectLst/>
                <a:latin typeface="+mn-lt"/>
              </a:rPr>
              <a:t>Ứng Dụng Của Thiết Bị Đầu Cuối</a:t>
            </a:r>
          </a:p>
          <a:p>
            <a:pPr algn="just"/>
            <a:r>
              <a:rPr lang="vi-VN" cap="none" dirty="0">
                <a:solidFill>
                  <a:schemeClr val="tx1"/>
                </a:solidFill>
                <a:latin typeface="+mn-lt"/>
              </a:rPr>
              <a:t>Thiết bị đầu cuối được sử dụng trong nhiều lĩnh vực khác nhau bao gồm: Viễn thông, giải trí, y tế, công nghiệp, giao thông vận tải, nông nghiệp, an ninh.</a:t>
            </a:r>
          </a:p>
          <a:p>
            <a:pPr algn="just"/>
            <a:endParaRPr lang="vi-VN" i="0" cap="none" dirty="0">
              <a:solidFill>
                <a:schemeClr val="tx1"/>
              </a:solidFill>
              <a:effectLst/>
              <a:latin typeface="+mn-lt"/>
            </a:endParaRPr>
          </a:p>
        </p:txBody>
      </p:sp>
    </p:spTree>
    <p:extLst>
      <p:ext uri="{BB962C8B-B14F-4D97-AF65-F5344CB8AC3E}">
        <p14:creationId xmlns:p14="http://schemas.microsoft.com/office/powerpoint/2010/main" val="320097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AB98D-DC40-B47F-E9C2-9A7B142A0DD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F576F4C6-AC68-3FF8-2D69-2D61496886A8}"/>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p>
        </p:txBody>
      </p:sp>
      <p:sp>
        <p:nvSpPr>
          <p:cNvPr id="3" name="Tiêu đề phụ 2">
            <a:extLst>
              <a:ext uri="{FF2B5EF4-FFF2-40B4-BE49-F238E27FC236}">
                <a16:creationId xmlns:a16="http://schemas.microsoft.com/office/drawing/2014/main" id="{CFA66F72-70E4-F6DB-A2C9-1740E68CF080}"/>
              </a:ext>
            </a:extLst>
          </p:cNvPr>
          <p:cNvSpPr>
            <a:spLocks noGrp="1"/>
          </p:cNvSpPr>
          <p:nvPr>
            <p:ph type="subTitle" idx="1"/>
          </p:nvPr>
        </p:nvSpPr>
        <p:spPr>
          <a:xfrm>
            <a:off x="157316" y="1735395"/>
            <a:ext cx="11877367" cy="4925959"/>
          </a:xfrm>
        </p:spPr>
        <p:txBody>
          <a:bodyPr>
            <a:normAutofit/>
          </a:bodyPr>
          <a:lstStyle/>
          <a:p>
            <a:pPr algn="just"/>
            <a:r>
              <a:rPr lang="vi-VN" b="1" cap="none" dirty="0">
                <a:solidFill>
                  <a:srgbClr val="FFC000"/>
                </a:solidFill>
                <a:latin typeface="+mn-lt"/>
              </a:rPr>
              <a:t>1. CÔNG NGHỆ MIMO (MASSIVE MIMO)</a:t>
            </a:r>
          </a:p>
          <a:p>
            <a:pPr marL="342900" indent="-342900" algn="just">
              <a:buFont typeface="Wingdings" panose="05000000000000000000" pitchFamily="2" charset="2"/>
              <a:buChar char="Ø"/>
            </a:pPr>
            <a:r>
              <a:rPr lang="vi-VN" cap="none" dirty="0">
                <a:solidFill>
                  <a:schemeClr val="tx1"/>
                </a:solidFill>
                <a:latin typeface="+mn-lt"/>
              </a:rPr>
              <a:t>Là một bước phát triển của MIMO, được sử dụng trong các mạng di động thế hệ mới như 5G.</a:t>
            </a:r>
          </a:p>
          <a:p>
            <a:pPr algn="just"/>
            <a:r>
              <a:rPr lang="vi-VN" b="1" cap="none" dirty="0">
                <a:solidFill>
                  <a:srgbClr val="FFC000"/>
                </a:solidFill>
                <a:latin typeface="+mn-lt"/>
              </a:rPr>
              <a:t>Đặc điểm nổi bật</a:t>
            </a:r>
          </a:p>
          <a:p>
            <a:pPr algn="just"/>
            <a:r>
              <a:rPr lang="vi-VN" cap="none" dirty="0">
                <a:solidFill>
                  <a:schemeClr val="tx1"/>
                </a:solidFill>
                <a:latin typeface="+mn-lt"/>
              </a:rPr>
              <a:t>-  Sử dụng hàng trăm, hàng nghìn ăng-ten tại trạm gốc.</a:t>
            </a:r>
            <a:endParaRPr lang="vi-VN" b="1" cap="none" dirty="0">
              <a:solidFill>
                <a:schemeClr val="tx1"/>
              </a:solidFill>
              <a:latin typeface="+mn-lt"/>
            </a:endParaRPr>
          </a:p>
          <a:p>
            <a:pPr algn="just"/>
            <a:r>
              <a:rPr lang="vi-VN" cap="none" dirty="0">
                <a:solidFill>
                  <a:schemeClr val="tx1"/>
                </a:solidFill>
                <a:latin typeface="+mn-lt"/>
              </a:rPr>
              <a:t>-  Hỗ trợ số lượng người dùng lớn đồng thời.</a:t>
            </a:r>
            <a:endParaRPr lang="vi-VN" b="1" cap="none" dirty="0">
              <a:solidFill>
                <a:schemeClr val="tx1"/>
              </a:solidFill>
              <a:latin typeface="+mn-lt"/>
            </a:endParaRPr>
          </a:p>
          <a:p>
            <a:pPr algn="just"/>
            <a:r>
              <a:rPr lang="vi-VN" cap="none" dirty="0">
                <a:solidFill>
                  <a:schemeClr val="tx1"/>
                </a:solidFill>
                <a:latin typeface="+mn-lt"/>
              </a:rPr>
              <a:t>-  Tập trung tín hiệu vào các khu vực cụ thể nhờ kỹ thuật </a:t>
            </a:r>
            <a:r>
              <a:rPr lang="vi-VN" cap="none" dirty="0" err="1">
                <a:solidFill>
                  <a:schemeClr val="tx1"/>
                </a:solidFill>
                <a:latin typeface="+mn-lt"/>
              </a:rPr>
              <a:t>beamforming</a:t>
            </a:r>
            <a:r>
              <a:rPr lang="vi-VN" cap="none" dirty="0">
                <a:solidFill>
                  <a:schemeClr val="tx1"/>
                </a:solidFill>
                <a:latin typeface="+mn-lt"/>
              </a:rPr>
              <a:t>.</a:t>
            </a:r>
            <a:endParaRPr lang="vi-VN" b="1" cap="none" dirty="0">
              <a:solidFill>
                <a:schemeClr val="tx1"/>
              </a:solidFill>
              <a:latin typeface="+mn-lt"/>
            </a:endParaRPr>
          </a:p>
          <a:p>
            <a:pPr algn="just"/>
            <a:r>
              <a:rPr lang="vi-VN" b="1" cap="none" dirty="0">
                <a:solidFill>
                  <a:srgbClr val="FFC000"/>
                </a:solidFill>
                <a:latin typeface="+mn-lt"/>
              </a:rPr>
              <a:t>Lợi ích của </a:t>
            </a:r>
            <a:r>
              <a:rPr lang="vi-VN" b="1" cap="none" dirty="0" err="1">
                <a:solidFill>
                  <a:srgbClr val="FFC000"/>
                </a:solidFill>
                <a:latin typeface="+mn-lt"/>
              </a:rPr>
              <a:t>Massive</a:t>
            </a:r>
            <a:r>
              <a:rPr lang="vi-VN" b="1" cap="none" dirty="0">
                <a:solidFill>
                  <a:srgbClr val="FFC000"/>
                </a:solidFill>
                <a:latin typeface="+mn-lt"/>
              </a:rPr>
              <a:t> </a:t>
            </a:r>
            <a:r>
              <a:rPr lang="vi-VN" b="1" cap="none" dirty="0" err="1">
                <a:solidFill>
                  <a:srgbClr val="FFC000"/>
                </a:solidFill>
                <a:latin typeface="+mn-lt"/>
              </a:rPr>
              <a:t>MiMO</a:t>
            </a:r>
            <a:endParaRPr lang="vi-VN" b="1" cap="none" dirty="0">
              <a:solidFill>
                <a:srgbClr val="FFC000"/>
              </a:solidFill>
              <a:latin typeface="+mn-lt"/>
            </a:endParaRPr>
          </a:p>
          <a:p>
            <a:pPr algn="just"/>
            <a:r>
              <a:rPr lang="vi-VN" cap="none" dirty="0">
                <a:solidFill>
                  <a:schemeClr val="tx1"/>
                </a:solidFill>
                <a:latin typeface="+mn-lt"/>
              </a:rPr>
              <a:t>-  Tăng thông lượng vượt trội </a:t>
            </a:r>
            <a:r>
              <a:rPr lang="vi-VN" cap="none" dirty="0" err="1">
                <a:solidFill>
                  <a:schemeClr val="tx1"/>
                </a:solidFill>
                <a:latin typeface="+mn-lt"/>
              </a:rPr>
              <a:t>Massive</a:t>
            </a:r>
            <a:r>
              <a:rPr lang="vi-VN" cap="none" dirty="0">
                <a:solidFill>
                  <a:schemeClr val="tx1"/>
                </a:solidFill>
                <a:latin typeface="+mn-lt"/>
              </a:rPr>
              <a:t> MIMO cải thiện tốc độ truyền dữ liệu bằng cách tối ưu hóa việc truyền tín hiệu tới từng thiết bị.</a:t>
            </a:r>
          </a:p>
          <a:p>
            <a:pPr algn="just"/>
            <a:r>
              <a:rPr lang="vi-VN" cap="none" dirty="0">
                <a:solidFill>
                  <a:schemeClr val="tx1"/>
                </a:solidFill>
                <a:latin typeface="+mn-lt"/>
              </a:rPr>
              <a:t>-  Hiệu suất phổ cao có thể phục vụ nhiều người dùng trong cùng một dải tần.</a:t>
            </a:r>
          </a:p>
          <a:p>
            <a:pPr algn="just"/>
            <a:br>
              <a:rPr lang="vi-VN" cap="none" dirty="0">
                <a:solidFill>
                  <a:schemeClr val="tx1"/>
                </a:solidFill>
                <a:latin typeface="+mn-lt"/>
              </a:rPr>
            </a:br>
            <a:endParaRPr lang="vi-VN" b="1" i="0" cap="none" dirty="0">
              <a:solidFill>
                <a:schemeClr val="tx1"/>
              </a:solidFill>
              <a:effectLst/>
              <a:latin typeface="+mn-lt"/>
            </a:endParaRPr>
          </a:p>
        </p:txBody>
      </p:sp>
    </p:spTree>
    <p:extLst>
      <p:ext uri="{BB962C8B-B14F-4D97-AF65-F5344CB8AC3E}">
        <p14:creationId xmlns:p14="http://schemas.microsoft.com/office/powerpoint/2010/main" val="3178531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86E0-0306-8C0B-398A-3F8A3A597DC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B74EFE42-B69B-86F5-375E-D548A4BCC05C}"/>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0216C140-D8FA-A1AC-9BD3-03CD11BAE986}"/>
              </a:ext>
            </a:extLst>
          </p:cNvPr>
          <p:cNvSpPr>
            <a:spLocks noGrp="1"/>
          </p:cNvSpPr>
          <p:nvPr>
            <p:ph type="subTitle" idx="1"/>
          </p:nvPr>
        </p:nvSpPr>
        <p:spPr>
          <a:xfrm>
            <a:off x="157316" y="2261419"/>
            <a:ext cx="11877367" cy="4399935"/>
          </a:xfrm>
        </p:spPr>
        <p:txBody>
          <a:bodyPr>
            <a:normAutofit/>
          </a:bodyPr>
          <a:lstStyle/>
          <a:p>
            <a:pPr algn="just"/>
            <a:r>
              <a:rPr lang="vi-VN" b="1" cap="none" dirty="0">
                <a:solidFill>
                  <a:srgbClr val="FFC000"/>
                </a:solidFill>
                <a:latin typeface="+mn-lt"/>
              </a:rPr>
              <a:t>Ứng dụng thực tiễn của </a:t>
            </a:r>
            <a:r>
              <a:rPr lang="vi-VN" b="1" cap="none" dirty="0" err="1">
                <a:solidFill>
                  <a:srgbClr val="FFC000"/>
                </a:solidFill>
                <a:latin typeface="+mn-lt"/>
              </a:rPr>
              <a:t>Massive</a:t>
            </a:r>
            <a:r>
              <a:rPr lang="vi-VN" b="1" cap="none" dirty="0">
                <a:solidFill>
                  <a:srgbClr val="FFC000"/>
                </a:solidFill>
                <a:latin typeface="+mn-lt"/>
              </a:rPr>
              <a:t> MIMO</a:t>
            </a:r>
          </a:p>
          <a:p>
            <a:pPr algn="just"/>
            <a:r>
              <a:rPr lang="vi-VN" cap="none" dirty="0">
                <a:solidFill>
                  <a:schemeClr val="tx1"/>
                </a:solidFill>
                <a:latin typeface="+mn-lt"/>
              </a:rPr>
              <a:t>- Mạng di động 5G: </a:t>
            </a:r>
            <a:r>
              <a:rPr lang="vi-VN" cap="none" dirty="0" err="1">
                <a:solidFill>
                  <a:schemeClr val="tx1"/>
                </a:solidFill>
                <a:latin typeface="+mn-lt"/>
              </a:rPr>
              <a:t>massive</a:t>
            </a:r>
            <a:r>
              <a:rPr lang="vi-VN" cap="none" dirty="0">
                <a:solidFill>
                  <a:schemeClr val="tx1"/>
                </a:solidFill>
                <a:latin typeface="+mn-lt"/>
              </a:rPr>
              <a:t> MIMO là một trong những công nghệ cốt lõi để đáp ứng nhu cầu băng thông cao và độ trễ thấp.</a:t>
            </a:r>
          </a:p>
          <a:p>
            <a:pPr algn="just"/>
            <a:r>
              <a:rPr lang="vi-VN" cap="none" dirty="0">
                <a:solidFill>
                  <a:schemeClr val="tx1"/>
                </a:solidFill>
                <a:latin typeface="+mn-lt"/>
              </a:rPr>
              <a:t>- </a:t>
            </a:r>
            <a:r>
              <a:rPr lang="vi-VN" cap="none" dirty="0" err="1">
                <a:solidFill>
                  <a:schemeClr val="tx1"/>
                </a:solidFill>
                <a:latin typeface="+mn-lt"/>
              </a:rPr>
              <a:t>Wi-fi</a:t>
            </a:r>
            <a:r>
              <a:rPr lang="vi-VN" cap="none" dirty="0">
                <a:solidFill>
                  <a:schemeClr val="tx1"/>
                </a:solidFill>
                <a:latin typeface="+mn-lt"/>
              </a:rPr>
              <a:t>: một số hệ thống </a:t>
            </a:r>
            <a:r>
              <a:rPr lang="vi-VN" cap="none" dirty="0" err="1">
                <a:solidFill>
                  <a:schemeClr val="tx1"/>
                </a:solidFill>
                <a:latin typeface="+mn-lt"/>
              </a:rPr>
              <a:t>wi-fi</a:t>
            </a:r>
            <a:r>
              <a:rPr lang="vi-VN" cap="none" dirty="0">
                <a:solidFill>
                  <a:schemeClr val="tx1"/>
                </a:solidFill>
                <a:latin typeface="+mn-lt"/>
              </a:rPr>
              <a:t> thế hệ mới áp dụng </a:t>
            </a:r>
            <a:r>
              <a:rPr lang="vi-VN" cap="none" dirty="0" err="1">
                <a:solidFill>
                  <a:schemeClr val="tx1"/>
                </a:solidFill>
                <a:latin typeface="+mn-lt"/>
              </a:rPr>
              <a:t>massive</a:t>
            </a:r>
            <a:r>
              <a:rPr lang="vi-VN" cap="none" dirty="0">
                <a:solidFill>
                  <a:schemeClr val="tx1"/>
                </a:solidFill>
                <a:latin typeface="+mn-lt"/>
              </a:rPr>
              <a:t> </a:t>
            </a:r>
            <a:r>
              <a:rPr lang="vi-VN" cap="none" dirty="0" err="1">
                <a:solidFill>
                  <a:schemeClr val="tx1"/>
                </a:solidFill>
                <a:latin typeface="+mn-lt"/>
              </a:rPr>
              <a:t>mimo</a:t>
            </a:r>
            <a:r>
              <a:rPr lang="vi-VN" cap="none" dirty="0">
                <a:solidFill>
                  <a:schemeClr val="tx1"/>
                </a:solidFill>
                <a:latin typeface="+mn-lt"/>
              </a:rPr>
              <a:t> để tăng khả năng phục vụ.</a:t>
            </a:r>
          </a:p>
          <a:p>
            <a:pPr algn="just"/>
            <a:r>
              <a:rPr lang="vi-VN" cap="none" dirty="0">
                <a:solidFill>
                  <a:schemeClr val="tx1"/>
                </a:solidFill>
                <a:latin typeface="+mn-lt"/>
              </a:rPr>
              <a:t>-  </a:t>
            </a:r>
            <a:r>
              <a:rPr lang="vi-VN" cap="none" dirty="0" err="1">
                <a:solidFill>
                  <a:schemeClr val="tx1"/>
                </a:solidFill>
                <a:latin typeface="+mn-lt"/>
              </a:rPr>
              <a:t>IoT</a:t>
            </a:r>
            <a:r>
              <a:rPr lang="vi-VN" cap="none" dirty="0">
                <a:solidFill>
                  <a:schemeClr val="tx1"/>
                </a:solidFill>
                <a:latin typeface="+mn-lt"/>
              </a:rPr>
              <a:t> : hỗ trợ kết nối hàng triệu thiết bị trong cùng một khu vực.</a:t>
            </a:r>
          </a:p>
          <a:p>
            <a:pPr algn="just"/>
            <a:r>
              <a:rPr lang="vi-VN" b="1" cap="none" dirty="0">
                <a:solidFill>
                  <a:srgbClr val="FFC000"/>
                </a:solidFill>
                <a:latin typeface="+mn-lt"/>
              </a:rPr>
              <a:t>2. </a:t>
            </a:r>
            <a:r>
              <a:rPr lang="vi-VN" b="1" dirty="0">
                <a:solidFill>
                  <a:srgbClr val="FFC000"/>
                </a:solidFill>
                <a:latin typeface="+mn-lt"/>
              </a:rPr>
              <a:t>Công nghệ </a:t>
            </a:r>
            <a:r>
              <a:rPr lang="vi-VN" b="1" dirty="0" err="1">
                <a:solidFill>
                  <a:srgbClr val="FFC000"/>
                </a:solidFill>
                <a:latin typeface="+mn-lt"/>
              </a:rPr>
              <a:t>mmWave</a:t>
            </a:r>
            <a:r>
              <a:rPr lang="vi-VN" b="1" dirty="0">
                <a:solidFill>
                  <a:srgbClr val="FFC000"/>
                </a:solidFill>
                <a:latin typeface="+mn-lt"/>
              </a:rPr>
              <a:t> (</a:t>
            </a:r>
            <a:r>
              <a:rPr lang="vi-VN" b="1" dirty="0" err="1">
                <a:solidFill>
                  <a:srgbClr val="FFC000"/>
                </a:solidFill>
                <a:latin typeface="+mn-lt"/>
              </a:rPr>
              <a:t>Millimeter</a:t>
            </a:r>
            <a:r>
              <a:rPr lang="vi-VN" b="1" dirty="0">
                <a:solidFill>
                  <a:srgbClr val="FFC000"/>
                </a:solidFill>
                <a:latin typeface="+mn-lt"/>
              </a:rPr>
              <a:t> </a:t>
            </a:r>
            <a:r>
              <a:rPr lang="vi-VN" b="1" dirty="0" err="1">
                <a:solidFill>
                  <a:srgbClr val="FFC000"/>
                </a:solidFill>
                <a:latin typeface="+mn-lt"/>
              </a:rPr>
              <a:t>Wave</a:t>
            </a:r>
            <a:r>
              <a:rPr lang="vi-VN" b="1" dirty="0">
                <a:solidFill>
                  <a:srgbClr val="FFC000"/>
                </a:solidFill>
                <a:latin typeface="+mn-lt"/>
              </a:rPr>
              <a:t>)</a:t>
            </a:r>
          </a:p>
          <a:p>
            <a:pPr algn="just"/>
            <a:r>
              <a:rPr lang="vi-VN" cap="none" dirty="0">
                <a:solidFill>
                  <a:schemeClr val="tx1"/>
                </a:solidFill>
              </a:rPr>
              <a:t>-  </a:t>
            </a:r>
            <a:r>
              <a:rPr lang="vi-VN" cap="none" dirty="0">
                <a:solidFill>
                  <a:schemeClr val="tx1"/>
                </a:solidFill>
                <a:latin typeface="+mn-lt"/>
              </a:rPr>
              <a:t>Là thuật ngữ dùng để chỉ các sóng điện từ trong dải tần số rất cao, từ 30 </a:t>
            </a:r>
            <a:r>
              <a:rPr lang="vi-VN" cap="none" dirty="0" err="1">
                <a:solidFill>
                  <a:schemeClr val="tx1"/>
                </a:solidFill>
                <a:latin typeface="+mn-lt"/>
              </a:rPr>
              <a:t>GHz</a:t>
            </a:r>
            <a:r>
              <a:rPr lang="vi-VN" cap="none" dirty="0">
                <a:solidFill>
                  <a:schemeClr val="tx1"/>
                </a:solidFill>
                <a:latin typeface="+mn-lt"/>
              </a:rPr>
              <a:t> đến 300 </a:t>
            </a:r>
            <a:r>
              <a:rPr lang="vi-VN" cap="none" dirty="0" err="1">
                <a:solidFill>
                  <a:schemeClr val="tx1"/>
                </a:solidFill>
                <a:latin typeface="+mn-lt"/>
              </a:rPr>
              <a:t>GHz</a:t>
            </a:r>
            <a:r>
              <a:rPr lang="vi-VN" cap="none" dirty="0">
                <a:solidFill>
                  <a:schemeClr val="tx1"/>
                </a:solidFill>
                <a:latin typeface="+mn-lt"/>
              </a:rPr>
              <a:t>, tương ứng với bước sóng từ 1 </a:t>
            </a:r>
            <a:r>
              <a:rPr lang="vi-VN" cap="none" dirty="0" err="1">
                <a:solidFill>
                  <a:schemeClr val="tx1"/>
                </a:solidFill>
                <a:latin typeface="+mn-lt"/>
              </a:rPr>
              <a:t>mm</a:t>
            </a:r>
            <a:r>
              <a:rPr lang="vi-VN" cap="none" dirty="0">
                <a:solidFill>
                  <a:schemeClr val="tx1"/>
                </a:solidFill>
                <a:latin typeface="+mn-lt"/>
              </a:rPr>
              <a:t> đến 10 </a:t>
            </a:r>
            <a:r>
              <a:rPr lang="vi-VN" cap="none" dirty="0" err="1">
                <a:solidFill>
                  <a:schemeClr val="tx1"/>
                </a:solidFill>
                <a:latin typeface="+mn-lt"/>
              </a:rPr>
              <a:t>mm</a:t>
            </a:r>
            <a:r>
              <a:rPr lang="vi-VN" cap="none" dirty="0">
                <a:solidFill>
                  <a:schemeClr val="tx1"/>
                </a:solidFill>
                <a:latin typeface="+mn-lt"/>
              </a:rPr>
              <a:t>. Đây là một phần của phổ sóng vô tuyến và thường được sử dụng trong các ứng dụng như mạng không dây thế hệ mới , </a:t>
            </a:r>
            <a:r>
              <a:rPr lang="vi-VN" cap="none" dirty="0" err="1">
                <a:solidFill>
                  <a:schemeClr val="tx1"/>
                </a:solidFill>
                <a:latin typeface="+mn-lt"/>
              </a:rPr>
              <a:t>radar</a:t>
            </a:r>
            <a:r>
              <a:rPr lang="vi-VN" cap="none" dirty="0">
                <a:solidFill>
                  <a:schemeClr val="tx1"/>
                </a:solidFill>
                <a:latin typeface="+mn-lt"/>
              </a:rPr>
              <a:t>, và cảm biến.</a:t>
            </a:r>
            <a:endParaRPr lang="vi-VN" b="1" cap="none" dirty="0">
              <a:solidFill>
                <a:schemeClr val="tx1"/>
              </a:solidFill>
              <a:latin typeface="+mn-lt"/>
            </a:endParaRPr>
          </a:p>
          <a:p>
            <a:pPr algn="just"/>
            <a:endParaRPr lang="vi-VN" cap="none" dirty="0">
              <a:solidFill>
                <a:schemeClr val="tx1"/>
              </a:solidFill>
              <a:latin typeface="+mn-lt"/>
            </a:endParaRPr>
          </a:p>
          <a:p>
            <a:pPr algn="just"/>
            <a:endParaRPr lang="vi-VN" cap="none" dirty="0">
              <a:solidFill>
                <a:schemeClr val="tx1"/>
              </a:solidFill>
              <a:latin typeface="+mn-lt"/>
            </a:endParaRPr>
          </a:p>
          <a:p>
            <a:pPr algn="just"/>
            <a:endParaRPr lang="vi-VN" b="1" cap="none" dirty="0">
              <a:solidFill>
                <a:srgbClr val="FFC000"/>
              </a:solidFill>
              <a:latin typeface="+mn-lt"/>
            </a:endParaRPr>
          </a:p>
          <a:p>
            <a:pPr algn="just"/>
            <a:endParaRPr lang="vi-VN" b="1" i="0" cap="none" dirty="0">
              <a:solidFill>
                <a:srgbClr val="FFC000"/>
              </a:solidFill>
              <a:effectLst/>
              <a:latin typeface="+mn-lt"/>
            </a:endParaRPr>
          </a:p>
        </p:txBody>
      </p:sp>
    </p:spTree>
    <p:extLst>
      <p:ext uri="{BB962C8B-B14F-4D97-AF65-F5344CB8AC3E}">
        <p14:creationId xmlns:p14="http://schemas.microsoft.com/office/powerpoint/2010/main" val="1026504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C4BE1-434A-540A-CC77-877AD3BF914C}"/>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62C5FEDC-C3EB-98F8-1A8B-8624C184CEE5}"/>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178571E2-8126-C9C7-E198-F0A3C2482B5A}"/>
              </a:ext>
            </a:extLst>
          </p:cNvPr>
          <p:cNvSpPr>
            <a:spLocks noGrp="1"/>
          </p:cNvSpPr>
          <p:nvPr>
            <p:ph type="subTitle" idx="1"/>
          </p:nvPr>
        </p:nvSpPr>
        <p:spPr>
          <a:xfrm>
            <a:off x="120526" y="2138518"/>
            <a:ext cx="11950948" cy="5027146"/>
          </a:xfrm>
        </p:spPr>
        <p:txBody>
          <a:bodyPr>
            <a:normAutofit/>
          </a:bodyPr>
          <a:lstStyle/>
          <a:p>
            <a:pPr algn="just"/>
            <a:r>
              <a:rPr lang="vi-VN" b="1" i="0" cap="none" dirty="0">
                <a:solidFill>
                  <a:srgbClr val="FFC000"/>
                </a:solidFill>
                <a:effectLst/>
                <a:latin typeface="+mn-lt"/>
              </a:rPr>
              <a:t>Đặc điểm của </a:t>
            </a:r>
            <a:r>
              <a:rPr lang="vi-VN" b="1" dirty="0" err="1">
                <a:solidFill>
                  <a:srgbClr val="FFC000"/>
                </a:solidFill>
                <a:latin typeface="+mn-lt"/>
              </a:rPr>
              <a:t>mmWave</a:t>
            </a:r>
            <a:endParaRPr lang="vi-VN" b="1" dirty="0">
              <a:solidFill>
                <a:srgbClr val="FFC000"/>
              </a:solidFill>
              <a:latin typeface="+mn-lt"/>
            </a:endParaRPr>
          </a:p>
          <a:p>
            <a:pPr algn="just"/>
            <a:r>
              <a:rPr lang="vi-VN" cap="none" dirty="0">
                <a:solidFill>
                  <a:schemeClr val="tx1"/>
                </a:solidFill>
                <a:latin typeface="+mn-lt"/>
              </a:rPr>
              <a:t> -  Tần số cao, băng thông rộng: </a:t>
            </a:r>
            <a:r>
              <a:rPr lang="vi-VN" cap="none" dirty="0" err="1">
                <a:solidFill>
                  <a:schemeClr val="tx1"/>
                </a:solidFill>
                <a:latin typeface="+mn-lt"/>
              </a:rPr>
              <a:t>mmwave</a:t>
            </a:r>
            <a:r>
              <a:rPr lang="vi-VN" cap="none" dirty="0">
                <a:solidFill>
                  <a:schemeClr val="tx1"/>
                </a:solidFill>
                <a:latin typeface="+mn-lt"/>
              </a:rPr>
              <a:t> hoạt động trong dải tần từ 30 </a:t>
            </a:r>
            <a:r>
              <a:rPr lang="vi-VN" cap="none" dirty="0" err="1">
                <a:solidFill>
                  <a:schemeClr val="tx1"/>
                </a:solidFill>
                <a:latin typeface="+mn-lt"/>
              </a:rPr>
              <a:t>GHz</a:t>
            </a:r>
            <a:r>
              <a:rPr lang="vi-VN" cap="none" dirty="0">
                <a:solidFill>
                  <a:schemeClr val="tx1"/>
                </a:solidFill>
                <a:latin typeface="+mn-lt"/>
              </a:rPr>
              <a:t> đến 300 </a:t>
            </a:r>
            <a:r>
              <a:rPr lang="vi-VN" cap="none" dirty="0" err="1">
                <a:solidFill>
                  <a:schemeClr val="tx1"/>
                </a:solidFill>
                <a:latin typeface="+mn-lt"/>
              </a:rPr>
              <a:t>GHz</a:t>
            </a:r>
            <a:r>
              <a:rPr lang="vi-VN" cap="none" dirty="0">
                <a:solidFill>
                  <a:schemeClr val="tx1"/>
                </a:solidFill>
                <a:latin typeface="+mn-lt"/>
              </a:rPr>
              <a:t>, cung cấp băng thông cực lớn, phù hợp để truyền tải dữ liệu tốc độ cao.</a:t>
            </a:r>
            <a:endParaRPr lang="vi-VN" b="1" cap="none" dirty="0">
              <a:solidFill>
                <a:schemeClr val="tx1"/>
              </a:solidFill>
              <a:latin typeface="+mn-lt"/>
            </a:endParaRPr>
          </a:p>
          <a:p>
            <a:pPr algn="just"/>
            <a:r>
              <a:rPr lang="vi-VN" cap="none" dirty="0">
                <a:solidFill>
                  <a:schemeClr val="tx1"/>
                </a:solidFill>
                <a:latin typeface="+mn-lt"/>
              </a:rPr>
              <a:t> - Độ dài sóng ngắn: với bước sóng chỉ từ 1 </a:t>
            </a:r>
            <a:r>
              <a:rPr lang="vi-VN" cap="none" dirty="0" err="1">
                <a:solidFill>
                  <a:schemeClr val="tx1"/>
                </a:solidFill>
                <a:latin typeface="+mn-lt"/>
              </a:rPr>
              <a:t>mm</a:t>
            </a:r>
            <a:r>
              <a:rPr lang="vi-VN" cap="none" dirty="0">
                <a:solidFill>
                  <a:schemeClr val="tx1"/>
                </a:solidFill>
                <a:latin typeface="+mn-lt"/>
              </a:rPr>
              <a:t> đến 10 </a:t>
            </a:r>
            <a:r>
              <a:rPr lang="vi-VN" cap="none" dirty="0" err="1">
                <a:solidFill>
                  <a:schemeClr val="tx1"/>
                </a:solidFill>
                <a:latin typeface="+mn-lt"/>
              </a:rPr>
              <a:t>mm</a:t>
            </a:r>
            <a:r>
              <a:rPr lang="vi-VN" cap="none" dirty="0">
                <a:solidFill>
                  <a:schemeClr val="tx1"/>
                </a:solidFill>
                <a:latin typeface="+mn-lt"/>
              </a:rPr>
              <a:t>, </a:t>
            </a:r>
            <a:r>
              <a:rPr lang="vi-VN" cap="none" dirty="0" err="1">
                <a:solidFill>
                  <a:schemeClr val="tx1"/>
                </a:solidFill>
                <a:latin typeface="+mn-lt"/>
              </a:rPr>
              <a:t>mmwave</a:t>
            </a:r>
            <a:r>
              <a:rPr lang="vi-VN" cap="none" dirty="0">
                <a:solidFill>
                  <a:schemeClr val="tx1"/>
                </a:solidFill>
                <a:latin typeface="+mn-lt"/>
              </a:rPr>
              <a:t> có khả năng định hướng tín hiệu chính xác hơn và hỗ trợ nhiều kết nối trong cùng một khu vực.</a:t>
            </a:r>
          </a:p>
          <a:p>
            <a:pPr algn="just"/>
            <a:r>
              <a:rPr lang="vi-VN" cap="none" dirty="0">
                <a:solidFill>
                  <a:schemeClr val="tx1"/>
                </a:solidFill>
                <a:latin typeface="+mn-lt"/>
              </a:rPr>
              <a:t> - Phạm vi truyền tải ngắn: sóng </a:t>
            </a:r>
            <a:r>
              <a:rPr lang="vi-VN" cap="none" dirty="0" err="1">
                <a:solidFill>
                  <a:schemeClr val="tx1"/>
                </a:solidFill>
                <a:latin typeface="+mn-lt"/>
              </a:rPr>
              <a:t>mmwave</a:t>
            </a:r>
            <a:r>
              <a:rPr lang="vi-VN" cap="none" dirty="0">
                <a:solidFill>
                  <a:schemeClr val="tx1"/>
                </a:solidFill>
                <a:latin typeface="+mn-lt"/>
              </a:rPr>
              <a:t> suy giảm nhanh và bị ảnh hưởng bởi vật cản , do đó phù hợp nhất cho các ứng dụng tầm ngắn trong môi trường không có nhiều vật cản.</a:t>
            </a:r>
          </a:p>
          <a:p>
            <a:pPr algn="just"/>
            <a:r>
              <a:rPr lang="vi-VN" cap="none" dirty="0">
                <a:solidFill>
                  <a:schemeClr val="tx1"/>
                </a:solidFill>
                <a:latin typeface="+mn-lt"/>
              </a:rPr>
              <a:t> - Khả năng tập trung tín hiệu: </a:t>
            </a:r>
            <a:r>
              <a:rPr lang="vi-VN" cap="none" dirty="0" err="1">
                <a:solidFill>
                  <a:schemeClr val="tx1"/>
                </a:solidFill>
                <a:latin typeface="+mn-lt"/>
              </a:rPr>
              <a:t>Mmwave</a:t>
            </a:r>
            <a:r>
              <a:rPr lang="vi-VN" cap="none" dirty="0">
                <a:solidFill>
                  <a:schemeClr val="tx1"/>
                </a:solidFill>
                <a:latin typeface="+mn-lt"/>
              </a:rPr>
              <a:t> sử dụng kỹ thuật </a:t>
            </a:r>
            <a:r>
              <a:rPr lang="vi-VN" cap="none" dirty="0" err="1">
                <a:solidFill>
                  <a:schemeClr val="tx1"/>
                </a:solidFill>
                <a:latin typeface="+mn-lt"/>
              </a:rPr>
              <a:t>beamforming</a:t>
            </a:r>
            <a:r>
              <a:rPr lang="vi-VN" cap="none" dirty="0">
                <a:solidFill>
                  <a:schemeClr val="tx1"/>
                </a:solidFill>
                <a:latin typeface="+mn-lt"/>
              </a:rPr>
              <a:t> để tập trung tín hiệu vào các khu vực hoặc thiết bị cụ thể, giúp tăng hiệu suất truyền dẫn và giảm nhiễu.</a:t>
            </a:r>
          </a:p>
          <a:p>
            <a:pPr algn="just"/>
            <a:endParaRPr lang="vi-VN" b="1" dirty="0">
              <a:solidFill>
                <a:srgbClr val="FFC000"/>
              </a:solidFill>
              <a:latin typeface="+mn-lt"/>
            </a:endParaRPr>
          </a:p>
        </p:txBody>
      </p:sp>
    </p:spTree>
    <p:extLst>
      <p:ext uri="{BB962C8B-B14F-4D97-AF65-F5344CB8AC3E}">
        <p14:creationId xmlns:p14="http://schemas.microsoft.com/office/powerpoint/2010/main" val="264694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C5307-5312-B1DB-0FD3-A3F076FDDE26}"/>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88CCFF70-425C-F5EE-F07F-BEF6ABA4A202}"/>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7EF71716-E973-9145-3441-A1AA3D67C08C}"/>
              </a:ext>
            </a:extLst>
          </p:cNvPr>
          <p:cNvSpPr>
            <a:spLocks noGrp="1"/>
          </p:cNvSpPr>
          <p:nvPr>
            <p:ph type="subTitle" idx="1"/>
          </p:nvPr>
        </p:nvSpPr>
        <p:spPr>
          <a:xfrm>
            <a:off x="157316" y="2153265"/>
            <a:ext cx="11877367" cy="4508089"/>
          </a:xfrm>
        </p:spPr>
        <p:txBody>
          <a:bodyPr>
            <a:normAutofit/>
          </a:bodyPr>
          <a:lstStyle/>
          <a:p>
            <a:pPr algn="just"/>
            <a:r>
              <a:rPr lang="vi-VN" b="1" i="0" cap="none" dirty="0">
                <a:solidFill>
                  <a:srgbClr val="FFC000"/>
                </a:solidFill>
                <a:effectLst/>
                <a:latin typeface="+mn-lt"/>
              </a:rPr>
              <a:t>Lợi ích của MMWAVE</a:t>
            </a:r>
          </a:p>
          <a:p>
            <a:pPr algn="just"/>
            <a:r>
              <a:rPr lang="vi-VN" cap="none" dirty="0">
                <a:solidFill>
                  <a:schemeClr val="tx1"/>
                </a:solidFill>
                <a:latin typeface="+mn-lt"/>
              </a:rPr>
              <a:t>  -  Tốc độ truyền dữ liệu cực cao: </a:t>
            </a:r>
            <a:r>
              <a:rPr lang="vi-VN" cap="none" dirty="0" err="1">
                <a:solidFill>
                  <a:schemeClr val="tx1"/>
                </a:solidFill>
                <a:latin typeface="+mn-lt"/>
              </a:rPr>
              <a:t>mmwave</a:t>
            </a:r>
            <a:r>
              <a:rPr lang="vi-VN" cap="none" dirty="0">
                <a:solidFill>
                  <a:schemeClr val="tx1"/>
                </a:solidFill>
                <a:latin typeface="+mn-lt"/>
              </a:rPr>
              <a:t> có thể cung cấp tốc độ truyền dữ liệu lên đến hàng </a:t>
            </a:r>
            <a:r>
              <a:rPr lang="vi-VN" cap="none" dirty="0" err="1">
                <a:solidFill>
                  <a:schemeClr val="tx1"/>
                </a:solidFill>
                <a:latin typeface="+mn-lt"/>
              </a:rPr>
              <a:t>gbps</a:t>
            </a:r>
            <a:r>
              <a:rPr lang="vi-VN" cap="none" dirty="0">
                <a:solidFill>
                  <a:schemeClr val="tx1"/>
                </a:solidFill>
                <a:latin typeface="+mn-lt"/>
              </a:rPr>
              <a:t>, lý tưởng cho các ứng dụng đòi hỏi băng thông lớn như </a:t>
            </a:r>
            <a:r>
              <a:rPr lang="vi-VN" cap="none" dirty="0" err="1">
                <a:solidFill>
                  <a:schemeClr val="tx1"/>
                </a:solidFill>
                <a:latin typeface="+mn-lt"/>
              </a:rPr>
              <a:t>video</a:t>
            </a:r>
            <a:r>
              <a:rPr lang="vi-VN" cap="none" dirty="0">
                <a:solidFill>
                  <a:schemeClr val="tx1"/>
                </a:solidFill>
                <a:latin typeface="+mn-lt"/>
              </a:rPr>
              <a:t> 4K/8K, VR/AR, hoặc hội nghị trực tuyến.</a:t>
            </a:r>
          </a:p>
          <a:p>
            <a:pPr algn="just"/>
            <a:r>
              <a:rPr lang="vi-VN" cap="none" dirty="0">
                <a:solidFill>
                  <a:schemeClr val="tx1"/>
                </a:solidFill>
                <a:latin typeface="+mn-lt"/>
              </a:rPr>
              <a:t>  -  Độ trễ thấp: </a:t>
            </a:r>
            <a:r>
              <a:rPr lang="vi-VN" cap="none" dirty="0" err="1">
                <a:solidFill>
                  <a:schemeClr val="tx1"/>
                </a:solidFill>
                <a:latin typeface="+mn-lt"/>
              </a:rPr>
              <a:t>mmwave</a:t>
            </a:r>
            <a:r>
              <a:rPr lang="vi-VN" cap="none" dirty="0">
                <a:solidFill>
                  <a:schemeClr val="tx1"/>
                </a:solidFill>
                <a:latin typeface="+mn-lt"/>
              </a:rPr>
              <a:t> giúp giảm độ trễ, phù hợp với các ứng dụng yêu cầu phản hồi tức thì như xe tự lái, trò chơi trực tuyến, hoặc điều khiển </a:t>
            </a:r>
            <a:r>
              <a:rPr lang="vi-VN" cap="none" dirty="0" err="1">
                <a:solidFill>
                  <a:schemeClr val="tx1"/>
                </a:solidFill>
                <a:latin typeface="+mn-lt"/>
              </a:rPr>
              <a:t>robot</a:t>
            </a:r>
            <a:r>
              <a:rPr lang="vi-VN" cap="none" dirty="0">
                <a:solidFill>
                  <a:schemeClr val="tx1"/>
                </a:solidFill>
                <a:latin typeface="+mn-lt"/>
              </a:rPr>
              <a:t>.</a:t>
            </a:r>
          </a:p>
          <a:p>
            <a:pPr algn="just"/>
            <a:r>
              <a:rPr lang="vi-VN" cap="none" dirty="0">
                <a:solidFill>
                  <a:schemeClr val="tx1"/>
                </a:solidFill>
                <a:latin typeface="+mn-lt"/>
              </a:rPr>
              <a:t> -  Hỗ trợ nhiều thiết bị kết nối: </a:t>
            </a:r>
            <a:r>
              <a:rPr lang="vi-VN" cap="none" dirty="0" err="1">
                <a:solidFill>
                  <a:schemeClr val="tx1"/>
                </a:solidFill>
                <a:latin typeface="+mn-lt"/>
              </a:rPr>
              <a:t>mmwave</a:t>
            </a:r>
            <a:r>
              <a:rPr lang="vi-VN" cap="none" dirty="0">
                <a:solidFill>
                  <a:schemeClr val="tx1"/>
                </a:solidFill>
                <a:latin typeface="+mn-lt"/>
              </a:rPr>
              <a:t> có thể xử lý đồng thời hàng nghìn kết nối, đặc biệt hữu ích trong các khu vực đông đúc như sân vận động, trung tâm thương mại, hoặc hội nghị.</a:t>
            </a:r>
          </a:p>
          <a:p>
            <a:pPr algn="just"/>
            <a:r>
              <a:rPr lang="vi-VN" cap="none" dirty="0">
                <a:solidFill>
                  <a:schemeClr val="tx1"/>
                </a:solidFill>
                <a:latin typeface="+mn-lt"/>
              </a:rPr>
              <a:t> -  Tích hợp công nghệ tiên tiến: </a:t>
            </a:r>
            <a:r>
              <a:rPr lang="vi-VN" cap="none" dirty="0" err="1">
                <a:solidFill>
                  <a:schemeClr val="tx1"/>
                </a:solidFill>
                <a:latin typeface="+mn-lt"/>
              </a:rPr>
              <a:t>mmwave</a:t>
            </a:r>
            <a:r>
              <a:rPr lang="vi-VN" cap="none" dirty="0">
                <a:solidFill>
                  <a:schemeClr val="tx1"/>
                </a:solidFill>
                <a:latin typeface="+mn-lt"/>
              </a:rPr>
              <a:t> tận dụng các công nghệ hiện đại như </a:t>
            </a:r>
            <a:r>
              <a:rPr lang="vi-VN" cap="none" dirty="0" err="1">
                <a:solidFill>
                  <a:schemeClr val="tx1"/>
                </a:solidFill>
                <a:latin typeface="+mn-lt"/>
              </a:rPr>
              <a:t>massive</a:t>
            </a:r>
            <a:r>
              <a:rPr lang="vi-VN" cap="none" dirty="0">
                <a:solidFill>
                  <a:schemeClr val="tx1"/>
                </a:solidFill>
                <a:latin typeface="+mn-lt"/>
              </a:rPr>
              <a:t> </a:t>
            </a:r>
            <a:r>
              <a:rPr lang="vi-VN" cap="none" dirty="0" err="1">
                <a:solidFill>
                  <a:schemeClr val="tx1"/>
                </a:solidFill>
                <a:latin typeface="+mn-lt"/>
              </a:rPr>
              <a:t>mimo</a:t>
            </a:r>
            <a:r>
              <a:rPr lang="vi-VN" cap="none" dirty="0">
                <a:solidFill>
                  <a:schemeClr val="tx1"/>
                </a:solidFill>
                <a:latin typeface="+mn-lt"/>
              </a:rPr>
              <a:t> và </a:t>
            </a:r>
            <a:r>
              <a:rPr lang="vi-VN" cap="none" dirty="0" err="1">
                <a:solidFill>
                  <a:schemeClr val="tx1"/>
                </a:solidFill>
                <a:latin typeface="+mn-lt"/>
              </a:rPr>
              <a:t>beamforming</a:t>
            </a:r>
            <a:r>
              <a:rPr lang="vi-VN" cap="none" dirty="0">
                <a:solidFill>
                  <a:schemeClr val="tx1"/>
                </a:solidFill>
                <a:latin typeface="+mn-lt"/>
              </a:rPr>
              <a:t>, giúp tối ưu hóa hiệu năng truyền tín hiệu.</a:t>
            </a:r>
          </a:p>
          <a:p>
            <a:pPr algn="just"/>
            <a:endParaRPr lang="vi-VN" b="1" i="0" cap="none" dirty="0">
              <a:solidFill>
                <a:srgbClr val="FFC000"/>
              </a:solidFill>
              <a:effectLst/>
              <a:latin typeface="+mn-lt"/>
            </a:endParaRPr>
          </a:p>
        </p:txBody>
      </p:sp>
    </p:spTree>
    <p:extLst>
      <p:ext uri="{BB962C8B-B14F-4D97-AF65-F5344CB8AC3E}">
        <p14:creationId xmlns:p14="http://schemas.microsoft.com/office/powerpoint/2010/main" val="3070720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B6994-65BF-5728-73D9-8E8A3EFEBB0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1EF80DB0-B09C-8E9B-1946-6BBDDBD4EA43}"/>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EFE52E70-02DA-10C5-FD5C-6023CEB9C848}"/>
              </a:ext>
            </a:extLst>
          </p:cNvPr>
          <p:cNvSpPr>
            <a:spLocks noGrp="1"/>
          </p:cNvSpPr>
          <p:nvPr>
            <p:ph type="subTitle" idx="1"/>
          </p:nvPr>
        </p:nvSpPr>
        <p:spPr>
          <a:xfrm>
            <a:off x="157316" y="2222090"/>
            <a:ext cx="11877367" cy="4439264"/>
          </a:xfrm>
        </p:spPr>
        <p:txBody>
          <a:bodyPr>
            <a:normAutofit/>
          </a:bodyPr>
          <a:lstStyle/>
          <a:p>
            <a:pPr algn="just"/>
            <a:r>
              <a:rPr lang="vi-VN" b="1" cap="none" dirty="0">
                <a:solidFill>
                  <a:srgbClr val="FFC000"/>
                </a:solidFill>
                <a:latin typeface="+mn-lt"/>
              </a:rPr>
              <a:t>Ứng dụng thực tiễn của MMWAVE</a:t>
            </a:r>
          </a:p>
          <a:p>
            <a:pPr algn="just"/>
            <a:r>
              <a:rPr lang="vi-VN" cap="none" dirty="0">
                <a:solidFill>
                  <a:schemeClr val="tx1"/>
                </a:solidFill>
                <a:latin typeface="+mn-lt"/>
              </a:rPr>
              <a:t>  -  Mạng không dây 5g: </a:t>
            </a:r>
            <a:r>
              <a:rPr lang="vi-VN" cap="none" dirty="0" err="1">
                <a:solidFill>
                  <a:schemeClr val="tx1"/>
                </a:solidFill>
                <a:latin typeface="+mn-lt"/>
              </a:rPr>
              <a:t>mmwave</a:t>
            </a:r>
            <a:r>
              <a:rPr lang="vi-VN" cap="none" dirty="0">
                <a:solidFill>
                  <a:schemeClr val="tx1"/>
                </a:solidFill>
                <a:latin typeface="+mn-lt"/>
              </a:rPr>
              <a:t> là một phần quan trọng trong việc cung cấp tốc độ truyền dữ liệu cao và độ trễ thấp cho các mạng 5G và tương lai 6G. Các khu vực như đô thị đông đúc hoặc trạm phát nhỏ tận dụng </a:t>
            </a:r>
            <a:r>
              <a:rPr lang="vi-VN" cap="none" dirty="0" err="1">
                <a:solidFill>
                  <a:schemeClr val="tx1"/>
                </a:solidFill>
                <a:latin typeface="+mn-lt"/>
              </a:rPr>
              <a:t>mmwave</a:t>
            </a:r>
            <a:r>
              <a:rPr lang="vi-VN" cap="none" dirty="0">
                <a:solidFill>
                  <a:schemeClr val="tx1"/>
                </a:solidFill>
                <a:latin typeface="+mn-lt"/>
              </a:rPr>
              <a:t> để tăng dung lượng mạng. </a:t>
            </a:r>
          </a:p>
          <a:p>
            <a:pPr algn="just"/>
            <a:r>
              <a:rPr lang="vi-VN" cap="none" dirty="0">
                <a:solidFill>
                  <a:schemeClr val="tx1"/>
                </a:solidFill>
                <a:latin typeface="+mn-lt"/>
              </a:rPr>
              <a:t>  -  </a:t>
            </a:r>
            <a:r>
              <a:rPr lang="vi-VN" cap="none" dirty="0" err="1">
                <a:solidFill>
                  <a:schemeClr val="tx1"/>
                </a:solidFill>
                <a:latin typeface="+mn-lt"/>
              </a:rPr>
              <a:t>Radar</a:t>
            </a:r>
            <a:r>
              <a:rPr lang="vi-VN" cap="none" dirty="0">
                <a:solidFill>
                  <a:schemeClr val="tx1"/>
                </a:solidFill>
                <a:latin typeface="+mn-lt"/>
              </a:rPr>
              <a:t> và cảm biến: </a:t>
            </a:r>
            <a:r>
              <a:rPr lang="vi-VN" cap="none" dirty="0" err="1">
                <a:solidFill>
                  <a:schemeClr val="tx1"/>
                </a:solidFill>
                <a:latin typeface="+mn-lt"/>
              </a:rPr>
              <a:t>mmwave</a:t>
            </a:r>
            <a:r>
              <a:rPr lang="vi-VN" cap="none" dirty="0">
                <a:solidFill>
                  <a:schemeClr val="tx1"/>
                </a:solidFill>
                <a:latin typeface="+mn-lt"/>
              </a:rPr>
              <a:t> được tích hợp trong các hệ thống </a:t>
            </a:r>
            <a:r>
              <a:rPr lang="vi-VN" cap="none" dirty="0" err="1">
                <a:solidFill>
                  <a:schemeClr val="tx1"/>
                </a:solidFill>
                <a:latin typeface="+mn-lt"/>
              </a:rPr>
              <a:t>radar</a:t>
            </a:r>
            <a:r>
              <a:rPr lang="vi-VN" cap="none" dirty="0">
                <a:solidFill>
                  <a:schemeClr val="tx1"/>
                </a:solidFill>
                <a:latin typeface="+mn-lt"/>
              </a:rPr>
              <a:t> ô tô, hỗ trợ xe tự lái và hệ thống hỗ trợ lái xe tiên tiến . Nó cũng được dùng trong cảm biến chuyển động và nhận diện đối tượng.</a:t>
            </a:r>
          </a:p>
          <a:p>
            <a:pPr algn="just"/>
            <a:r>
              <a:rPr lang="vi-VN" cap="none" dirty="0">
                <a:solidFill>
                  <a:schemeClr val="tx1"/>
                </a:solidFill>
                <a:latin typeface="+mn-lt"/>
              </a:rPr>
              <a:t>  -  Ứng dụng công nghiệp: trong các nhà máy thông minh, </a:t>
            </a:r>
            <a:r>
              <a:rPr lang="vi-VN" cap="none" dirty="0" err="1">
                <a:solidFill>
                  <a:schemeClr val="tx1"/>
                </a:solidFill>
                <a:latin typeface="+mn-lt"/>
              </a:rPr>
              <a:t>mmwave</a:t>
            </a:r>
            <a:r>
              <a:rPr lang="vi-VN" cap="none" dirty="0">
                <a:solidFill>
                  <a:schemeClr val="tx1"/>
                </a:solidFill>
                <a:latin typeface="+mn-lt"/>
              </a:rPr>
              <a:t> được sử dụng để truyền dữ liệu tốc độ cao, kết nối </a:t>
            </a:r>
            <a:r>
              <a:rPr lang="vi-VN" cap="none" dirty="0" err="1">
                <a:solidFill>
                  <a:schemeClr val="tx1"/>
                </a:solidFill>
                <a:latin typeface="+mn-lt"/>
              </a:rPr>
              <a:t>robot</a:t>
            </a:r>
            <a:r>
              <a:rPr lang="vi-VN" cap="none" dirty="0">
                <a:solidFill>
                  <a:schemeClr val="tx1"/>
                </a:solidFill>
                <a:latin typeface="+mn-lt"/>
              </a:rPr>
              <a:t> công nghiệp và các thiết bị </a:t>
            </a:r>
            <a:r>
              <a:rPr lang="vi-VN" cap="none" dirty="0" err="1">
                <a:solidFill>
                  <a:schemeClr val="tx1"/>
                </a:solidFill>
                <a:latin typeface="+mn-lt"/>
              </a:rPr>
              <a:t>iot</a:t>
            </a:r>
            <a:r>
              <a:rPr lang="vi-VN" cap="none" dirty="0">
                <a:solidFill>
                  <a:schemeClr val="tx1"/>
                </a:solidFill>
                <a:latin typeface="+mn-lt"/>
              </a:rPr>
              <a:t> với thời gian thực.</a:t>
            </a:r>
          </a:p>
          <a:p>
            <a:pPr algn="just"/>
            <a:r>
              <a:rPr lang="vi-VN" cap="none" dirty="0">
                <a:solidFill>
                  <a:schemeClr val="tx1"/>
                </a:solidFill>
                <a:latin typeface="+mn-lt"/>
              </a:rPr>
              <a:t> - Hệ thống giám sát an ninh: công nghệ </a:t>
            </a:r>
            <a:r>
              <a:rPr lang="vi-VN" cap="none" dirty="0" err="1">
                <a:solidFill>
                  <a:schemeClr val="tx1"/>
                </a:solidFill>
                <a:latin typeface="+mn-lt"/>
              </a:rPr>
              <a:t>mmwave</a:t>
            </a:r>
            <a:r>
              <a:rPr lang="vi-VN" cap="none" dirty="0">
                <a:solidFill>
                  <a:schemeClr val="tx1"/>
                </a:solidFill>
                <a:latin typeface="+mn-lt"/>
              </a:rPr>
              <a:t> có khả năng tạo hình ảnh chính xác trong các hệ thống giám sát, phát hiện chuyển động và kiểm tra an ninh không tiếp xúc.</a:t>
            </a:r>
          </a:p>
        </p:txBody>
      </p:sp>
    </p:spTree>
    <p:extLst>
      <p:ext uri="{BB962C8B-B14F-4D97-AF65-F5344CB8AC3E}">
        <p14:creationId xmlns:p14="http://schemas.microsoft.com/office/powerpoint/2010/main" val="2301388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C7088-F0EE-4A8E-9231-158D0BCE8DAD}"/>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31F55F7F-7513-5AC4-4607-CF2F0980975A}"/>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2C2947C9-18CC-C252-03DD-41925AD8D65A}"/>
              </a:ext>
            </a:extLst>
          </p:cNvPr>
          <p:cNvSpPr>
            <a:spLocks noGrp="1"/>
          </p:cNvSpPr>
          <p:nvPr>
            <p:ph type="subTitle" idx="1"/>
          </p:nvPr>
        </p:nvSpPr>
        <p:spPr>
          <a:xfrm>
            <a:off x="157316" y="1868129"/>
            <a:ext cx="11877367" cy="4793225"/>
          </a:xfrm>
        </p:spPr>
        <p:txBody>
          <a:bodyPr>
            <a:normAutofit/>
          </a:bodyPr>
          <a:lstStyle/>
          <a:p>
            <a:pPr algn="just"/>
            <a:r>
              <a:rPr lang="vi-VN" sz="2400" b="1" cap="none" dirty="0">
                <a:solidFill>
                  <a:srgbClr val="FFC000"/>
                </a:solidFill>
              </a:rPr>
              <a:t>3. CÔNG NGHỆ BEAMFORMING</a:t>
            </a:r>
          </a:p>
          <a:p>
            <a:pPr marL="342900" indent="-342900" algn="just">
              <a:buFont typeface="Wingdings" panose="05000000000000000000" pitchFamily="2" charset="2"/>
              <a:buChar char="Ø"/>
            </a:pPr>
            <a:r>
              <a:rPr lang="vi-VN" sz="2000" b="0" i="0" cap="none" dirty="0" err="1">
                <a:solidFill>
                  <a:schemeClr val="tx1"/>
                </a:solidFill>
                <a:effectLst/>
                <a:latin typeface="+mn-lt"/>
              </a:rPr>
              <a:t>Beamforming</a:t>
            </a:r>
            <a:r>
              <a:rPr lang="vi-VN" sz="2000" b="0" i="0" cap="none" dirty="0">
                <a:solidFill>
                  <a:schemeClr val="tx1"/>
                </a:solidFill>
                <a:effectLst/>
                <a:latin typeface="+mn-lt"/>
              </a:rPr>
              <a:t> là công nghệ giúp tập trung tín hiệu sóng </a:t>
            </a:r>
            <a:r>
              <a:rPr lang="vi-VN" sz="2000" b="0" i="0" cap="none" dirty="0" err="1">
                <a:solidFill>
                  <a:schemeClr val="tx1"/>
                </a:solidFill>
                <a:effectLst/>
                <a:latin typeface="+mn-lt"/>
              </a:rPr>
              <a:t>wi-fi</a:t>
            </a:r>
            <a:r>
              <a:rPr lang="vi-VN" sz="2000" b="0" i="0" cap="none" dirty="0">
                <a:solidFill>
                  <a:schemeClr val="tx1"/>
                </a:solidFill>
                <a:effectLst/>
                <a:latin typeface="+mn-lt"/>
              </a:rPr>
              <a:t> theo một hướng cụ thể thay vì lan tỏa cả một khu vực. </a:t>
            </a:r>
            <a:r>
              <a:rPr lang="vi-VN" sz="2000" cap="none" dirty="0" err="1">
                <a:solidFill>
                  <a:schemeClr val="tx1"/>
                </a:solidFill>
                <a:latin typeface="+mn-lt"/>
              </a:rPr>
              <a:t>Beamforming</a:t>
            </a:r>
            <a:r>
              <a:rPr lang="vi-VN" sz="2000" cap="none" dirty="0">
                <a:solidFill>
                  <a:schemeClr val="tx1"/>
                </a:solidFill>
                <a:latin typeface="+mn-lt"/>
              </a:rPr>
              <a:t> tận dụng sự tương tác của nhiều ăng-ten trong một hệ thống để kiểm soát hướng và cường độ của tín hiệu vô tuyến, giúp cải thiện hiệu suất truyền dẫn và giảm nhiễu.</a:t>
            </a:r>
          </a:p>
          <a:p>
            <a:pPr algn="just"/>
            <a:r>
              <a:rPr lang="vi-VN" b="1" cap="none" dirty="0">
                <a:solidFill>
                  <a:srgbClr val="FFC000"/>
                </a:solidFill>
                <a:latin typeface="+mn-lt"/>
              </a:rPr>
              <a:t>Đặc điểm nổi bật của </a:t>
            </a:r>
            <a:r>
              <a:rPr lang="vi-VN" b="1" cap="none" dirty="0" err="1">
                <a:solidFill>
                  <a:srgbClr val="FFC000"/>
                </a:solidFill>
                <a:latin typeface="+mn-lt"/>
              </a:rPr>
              <a:t>beamforming</a:t>
            </a:r>
            <a:endParaRPr lang="vi-VN" b="1" cap="none" dirty="0">
              <a:solidFill>
                <a:srgbClr val="FFC000"/>
              </a:solidFill>
              <a:latin typeface="+mn-lt"/>
            </a:endParaRPr>
          </a:p>
          <a:p>
            <a:pPr algn="just"/>
            <a:r>
              <a:rPr lang="vi-VN" cap="none" dirty="0">
                <a:solidFill>
                  <a:schemeClr val="tx1"/>
                </a:solidFill>
                <a:latin typeface="+mn-lt"/>
              </a:rPr>
              <a:t>  -  Tập trung tín hiệu theo hướng cụ thể:</a:t>
            </a:r>
            <a:r>
              <a:rPr lang="vi-VN" b="1" cap="none" dirty="0">
                <a:solidFill>
                  <a:schemeClr val="tx1"/>
                </a:solidFill>
                <a:latin typeface="+mn-lt"/>
              </a:rPr>
              <a:t> </a:t>
            </a:r>
            <a:r>
              <a:rPr lang="vi-VN" cap="none" dirty="0" err="1">
                <a:solidFill>
                  <a:schemeClr val="tx1"/>
                </a:solidFill>
                <a:latin typeface="+mn-lt"/>
              </a:rPr>
              <a:t>Beamforming</a:t>
            </a:r>
            <a:r>
              <a:rPr lang="vi-VN" cap="none" dirty="0">
                <a:solidFill>
                  <a:schemeClr val="tx1"/>
                </a:solidFill>
                <a:latin typeface="+mn-lt"/>
              </a:rPr>
              <a:t> là kỹ thuật truyền tín hiệu tập trung vào một hướng cụ thể, thay vì phát tán đều theo mọi hướng. Điều này giúp tăng cường </a:t>
            </a:r>
            <a:r>
              <a:rPr lang="vi-VN" cap="none" dirty="0" err="1">
                <a:solidFill>
                  <a:schemeClr val="tx1"/>
                </a:solidFill>
                <a:latin typeface="+mn-lt"/>
              </a:rPr>
              <a:t>cường</a:t>
            </a:r>
            <a:r>
              <a:rPr lang="vi-VN" cap="none" dirty="0">
                <a:solidFill>
                  <a:schemeClr val="tx1"/>
                </a:solidFill>
                <a:latin typeface="+mn-lt"/>
              </a:rPr>
              <a:t> độ tín hiệu đến người nhận.</a:t>
            </a:r>
            <a:endParaRPr lang="vi-VN" b="1" cap="none" dirty="0">
              <a:solidFill>
                <a:schemeClr val="tx1"/>
              </a:solidFill>
              <a:latin typeface="+mn-lt"/>
            </a:endParaRPr>
          </a:p>
          <a:p>
            <a:pPr algn="just"/>
            <a:r>
              <a:rPr lang="vi-VN" cap="none" dirty="0">
                <a:solidFill>
                  <a:schemeClr val="tx1"/>
                </a:solidFill>
                <a:latin typeface="+mn-lt"/>
              </a:rPr>
              <a:t>  -  Làm việc với nhiều </a:t>
            </a:r>
            <a:r>
              <a:rPr lang="vi-VN" cap="none" dirty="0" err="1">
                <a:solidFill>
                  <a:schemeClr val="tx1"/>
                </a:solidFill>
                <a:latin typeface="+mn-lt"/>
              </a:rPr>
              <a:t>ăng-ten:beamforming</a:t>
            </a:r>
            <a:r>
              <a:rPr lang="vi-VN" cap="none" dirty="0">
                <a:solidFill>
                  <a:schemeClr val="tx1"/>
                </a:solidFill>
                <a:latin typeface="+mn-lt"/>
              </a:rPr>
              <a:t> thường được sử dụng trong hệ thống </a:t>
            </a:r>
            <a:r>
              <a:rPr lang="vi-VN" cap="none" dirty="0" err="1">
                <a:solidFill>
                  <a:schemeClr val="tx1"/>
                </a:solidFill>
                <a:latin typeface="+mn-lt"/>
              </a:rPr>
              <a:t>mimo</a:t>
            </a:r>
            <a:r>
              <a:rPr lang="vi-VN" cap="none" dirty="0">
                <a:solidFill>
                  <a:schemeClr val="tx1"/>
                </a:solidFill>
                <a:latin typeface="+mn-lt"/>
              </a:rPr>
              <a:t> và </a:t>
            </a:r>
            <a:r>
              <a:rPr lang="vi-VN" cap="none" dirty="0" err="1">
                <a:solidFill>
                  <a:schemeClr val="tx1"/>
                </a:solidFill>
                <a:latin typeface="+mn-lt"/>
              </a:rPr>
              <a:t>massive</a:t>
            </a:r>
            <a:r>
              <a:rPr lang="vi-VN" cap="none" dirty="0">
                <a:solidFill>
                  <a:schemeClr val="tx1"/>
                </a:solidFill>
                <a:latin typeface="+mn-lt"/>
              </a:rPr>
              <a:t> </a:t>
            </a:r>
            <a:r>
              <a:rPr lang="vi-VN" cap="none" dirty="0" err="1">
                <a:solidFill>
                  <a:schemeClr val="tx1"/>
                </a:solidFill>
                <a:latin typeface="+mn-lt"/>
              </a:rPr>
              <a:t>mimo</a:t>
            </a:r>
            <a:r>
              <a:rPr lang="vi-VN" cap="none" dirty="0">
                <a:solidFill>
                  <a:schemeClr val="tx1"/>
                </a:solidFill>
                <a:latin typeface="+mn-lt"/>
              </a:rPr>
              <a:t>, nơi có nhiều ăng-ten phát và nhận tín hiệu, để tối ưu hóa chất lượng truyền dẫn.</a:t>
            </a:r>
            <a:endParaRPr lang="vi-VN" sz="2000" b="1" cap="none" dirty="0">
              <a:solidFill>
                <a:schemeClr val="tx1"/>
              </a:solidFill>
              <a:latin typeface="+mn-lt"/>
            </a:endParaRPr>
          </a:p>
          <a:p>
            <a:pPr marL="342900" indent="-342900" algn="just">
              <a:buFont typeface="Wingdings" panose="05000000000000000000" pitchFamily="2" charset="2"/>
              <a:buChar char="Ø"/>
            </a:pPr>
            <a:endParaRPr lang="vi-VN" sz="2400" b="1" cap="none" dirty="0">
              <a:solidFill>
                <a:srgbClr val="FFC000"/>
              </a:solidFill>
            </a:endParaRPr>
          </a:p>
          <a:p>
            <a:pPr algn="just"/>
            <a:endParaRPr lang="vi-VN" sz="2400" b="1" cap="none" dirty="0">
              <a:solidFill>
                <a:srgbClr val="FFC000"/>
              </a:solidFill>
            </a:endParaRPr>
          </a:p>
          <a:p>
            <a:pPr algn="just"/>
            <a:endParaRPr lang="vi-VN" sz="2400" b="1" cap="none" dirty="0">
              <a:solidFill>
                <a:srgbClr val="FFC000"/>
              </a:solidFill>
              <a:effectLst/>
              <a:ea typeface="Times New Roman" panose="02020603050405020304" pitchFamily="18" charset="0"/>
            </a:endParaRPr>
          </a:p>
          <a:p>
            <a:pPr algn="just"/>
            <a:endParaRPr lang="vi-VN" b="1" cap="none" dirty="0">
              <a:effectLst/>
              <a:ea typeface="Times New Roman" panose="02020603050405020304" pitchFamily="18" charset="0"/>
            </a:endParaRPr>
          </a:p>
          <a:p>
            <a:pPr algn="just"/>
            <a:endParaRPr lang="vi-VN" sz="2400" b="1" i="0" cap="none" dirty="0">
              <a:solidFill>
                <a:srgbClr val="FFC000"/>
              </a:solidFill>
              <a:effectLst/>
            </a:endParaRPr>
          </a:p>
        </p:txBody>
      </p:sp>
    </p:spTree>
    <p:extLst>
      <p:ext uri="{BB962C8B-B14F-4D97-AF65-F5344CB8AC3E}">
        <p14:creationId xmlns:p14="http://schemas.microsoft.com/office/powerpoint/2010/main" val="4109192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76B44-FB89-2D65-23EC-5166962F67F6}"/>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5E4608E7-2FD1-5B27-C594-F46643BF7C97}"/>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034B5A49-4385-E2FA-1B02-C565D730153D}"/>
              </a:ext>
            </a:extLst>
          </p:cNvPr>
          <p:cNvSpPr>
            <a:spLocks noGrp="1"/>
          </p:cNvSpPr>
          <p:nvPr>
            <p:ph type="subTitle" idx="1"/>
          </p:nvPr>
        </p:nvSpPr>
        <p:spPr>
          <a:xfrm>
            <a:off x="157316" y="2064775"/>
            <a:ext cx="11877367" cy="4596580"/>
          </a:xfrm>
        </p:spPr>
        <p:txBody>
          <a:bodyPr>
            <a:normAutofit/>
          </a:bodyPr>
          <a:lstStyle/>
          <a:p>
            <a:pPr algn="just"/>
            <a:r>
              <a:rPr lang="vi-VN" cap="none" dirty="0">
                <a:solidFill>
                  <a:schemeClr val="tx1"/>
                </a:solidFill>
                <a:latin typeface="+mn-lt"/>
              </a:rPr>
              <a:t> -  Hoạt động ở nhiều băng </a:t>
            </a:r>
            <a:r>
              <a:rPr lang="vi-VN" cap="none" dirty="0" err="1">
                <a:solidFill>
                  <a:schemeClr val="tx1"/>
                </a:solidFill>
                <a:latin typeface="+mn-lt"/>
              </a:rPr>
              <a:t>tần:beamforming</a:t>
            </a:r>
            <a:r>
              <a:rPr lang="vi-VN" cap="none" dirty="0">
                <a:solidFill>
                  <a:schemeClr val="tx1"/>
                </a:solidFill>
                <a:latin typeface="+mn-lt"/>
              </a:rPr>
              <a:t> có thể được áp dụng cho cả dải tần thấp (sub-6 </a:t>
            </a:r>
            <a:r>
              <a:rPr lang="vi-VN" cap="none" dirty="0" err="1">
                <a:solidFill>
                  <a:schemeClr val="tx1"/>
                </a:solidFill>
                <a:latin typeface="+mn-lt"/>
              </a:rPr>
              <a:t>ghz</a:t>
            </a:r>
            <a:r>
              <a:rPr lang="vi-VN" cap="none" dirty="0">
                <a:solidFill>
                  <a:schemeClr val="tx1"/>
                </a:solidFill>
                <a:latin typeface="+mn-lt"/>
              </a:rPr>
              <a:t>) và dải tần cao (</a:t>
            </a:r>
            <a:r>
              <a:rPr lang="vi-VN" cap="none" dirty="0" err="1">
                <a:solidFill>
                  <a:schemeClr val="tx1"/>
                </a:solidFill>
                <a:latin typeface="+mn-lt"/>
              </a:rPr>
              <a:t>mmwave</a:t>
            </a:r>
            <a:r>
              <a:rPr lang="vi-VN" cap="none" dirty="0">
                <a:solidFill>
                  <a:schemeClr val="tx1"/>
                </a:solidFill>
                <a:latin typeface="+mn-lt"/>
              </a:rPr>
              <a:t>), đặc biệt trong mạng 5G và </a:t>
            </a:r>
            <a:r>
              <a:rPr lang="vi-VN" cap="none" dirty="0" err="1">
                <a:solidFill>
                  <a:schemeClr val="tx1"/>
                </a:solidFill>
                <a:latin typeface="+mn-lt"/>
              </a:rPr>
              <a:t>wi-fi</a:t>
            </a:r>
            <a:r>
              <a:rPr lang="vi-VN" cap="none" dirty="0">
                <a:solidFill>
                  <a:schemeClr val="tx1"/>
                </a:solidFill>
                <a:latin typeface="+mn-lt"/>
              </a:rPr>
              <a:t>.</a:t>
            </a:r>
            <a:endParaRPr lang="vi-VN" b="1" i="0" cap="none" dirty="0">
              <a:solidFill>
                <a:schemeClr val="tx1"/>
              </a:solidFill>
              <a:effectLst/>
              <a:latin typeface="+mn-lt"/>
            </a:endParaRPr>
          </a:p>
          <a:p>
            <a:pPr algn="just"/>
            <a:r>
              <a:rPr lang="vi-VN" b="1" i="0" cap="none" dirty="0">
                <a:solidFill>
                  <a:srgbClr val="FFC000"/>
                </a:solidFill>
                <a:effectLst/>
                <a:latin typeface="+mn-lt"/>
              </a:rPr>
              <a:t>Lợi ích của </a:t>
            </a:r>
            <a:r>
              <a:rPr lang="vi-VN" b="1" i="0" cap="none" dirty="0" err="1">
                <a:solidFill>
                  <a:srgbClr val="FFC000"/>
                </a:solidFill>
                <a:effectLst/>
                <a:latin typeface="+mn-lt"/>
              </a:rPr>
              <a:t>beamforming</a:t>
            </a:r>
            <a:endParaRPr lang="vi-VN" b="1" i="0" cap="none" dirty="0">
              <a:solidFill>
                <a:srgbClr val="FFC000"/>
              </a:solidFill>
              <a:effectLst/>
              <a:latin typeface="+mn-lt"/>
            </a:endParaRPr>
          </a:p>
          <a:p>
            <a:pPr algn="just"/>
            <a:r>
              <a:rPr lang="vi-VN" cap="none" dirty="0">
                <a:solidFill>
                  <a:schemeClr val="tx1"/>
                </a:solidFill>
                <a:latin typeface="+mn-lt"/>
              </a:rPr>
              <a:t> -  Tăng cường tín hiệu tại các khu vực cụ thể: tín hiệu được tập trung vào các thiết bị hoặc khu vực cần thiết, cải thiện cường độ và chất lượng tín hiệu, ngay cả ở khoảng cách xa.</a:t>
            </a:r>
            <a:endParaRPr lang="vi-VN" b="1" cap="none" dirty="0">
              <a:solidFill>
                <a:schemeClr val="tx1"/>
              </a:solidFill>
              <a:latin typeface="+mn-lt"/>
            </a:endParaRPr>
          </a:p>
          <a:p>
            <a:pPr algn="just"/>
            <a:r>
              <a:rPr lang="vi-VN" cap="none" dirty="0">
                <a:solidFill>
                  <a:schemeClr val="tx1"/>
                </a:solidFill>
                <a:latin typeface="+mn-lt"/>
              </a:rPr>
              <a:t> -  Giảm nhiễu: </a:t>
            </a:r>
            <a:r>
              <a:rPr lang="vi-VN" cap="none" dirty="0" err="1">
                <a:solidFill>
                  <a:schemeClr val="tx1"/>
                </a:solidFill>
                <a:latin typeface="+mn-lt"/>
              </a:rPr>
              <a:t>beamforming</a:t>
            </a:r>
            <a:r>
              <a:rPr lang="vi-VN" cap="none" dirty="0">
                <a:solidFill>
                  <a:schemeClr val="tx1"/>
                </a:solidFill>
                <a:latin typeface="+mn-lt"/>
              </a:rPr>
              <a:t> giúp giảm thiểu nhiễu từ các thiết bị khác bằng cách tối ưu hóa hướng tín hiệu, nâng cao hiệu suất mạng trong môi trường đông đúc.</a:t>
            </a:r>
          </a:p>
          <a:p>
            <a:pPr algn="just"/>
            <a:r>
              <a:rPr lang="vi-VN" cap="none" dirty="0">
                <a:solidFill>
                  <a:schemeClr val="tx1"/>
                </a:solidFill>
                <a:latin typeface="+mn-lt"/>
              </a:rPr>
              <a:t> -  Tăng hiệu suất phổ: tối ưu hóa việc sử dụng phổ tần bằng cách điều hướng tín hiệu chính xác hơn, cho phép phục vụ nhiều thiết bị đồng thời mà không ảnh hưởng đến chất lượng.</a:t>
            </a:r>
          </a:p>
          <a:p>
            <a:pPr algn="just"/>
            <a:r>
              <a:rPr lang="vi-VN" cap="none" dirty="0">
                <a:solidFill>
                  <a:schemeClr val="tx1"/>
                </a:solidFill>
                <a:latin typeface="+mn-lt"/>
              </a:rPr>
              <a:t> -  Hỗ trợ tốc độ truyền dữ liệu cao: với tín hiệu mạnh hơn và ít nhiễu, </a:t>
            </a:r>
            <a:r>
              <a:rPr lang="vi-VN" cap="none" dirty="0" err="1">
                <a:solidFill>
                  <a:schemeClr val="tx1"/>
                </a:solidFill>
                <a:latin typeface="+mn-lt"/>
              </a:rPr>
              <a:t>beamforming</a:t>
            </a:r>
            <a:r>
              <a:rPr lang="vi-VN" cap="none" dirty="0">
                <a:solidFill>
                  <a:schemeClr val="tx1"/>
                </a:solidFill>
                <a:latin typeface="+mn-lt"/>
              </a:rPr>
              <a:t> tăng khả năng truyền dữ liệu tốc độ cao và ổn định hơn.</a:t>
            </a:r>
            <a:endParaRPr lang="vi-VN" b="1" i="0" cap="none" dirty="0">
              <a:solidFill>
                <a:schemeClr val="tx1"/>
              </a:solidFill>
              <a:effectLst/>
              <a:latin typeface="+mn-lt"/>
            </a:endParaRPr>
          </a:p>
          <a:p>
            <a:pPr algn="just"/>
            <a:endParaRPr lang="vi-VN" b="1" i="0" cap="none" dirty="0">
              <a:solidFill>
                <a:srgbClr val="FFC000"/>
              </a:solidFill>
              <a:effectLst/>
              <a:latin typeface="+mn-lt"/>
            </a:endParaRPr>
          </a:p>
          <a:p>
            <a:pPr algn="just"/>
            <a:endParaRPr lang="vi-VN" b="1" i="0" cap="none" dirty="0">
              <a:solidFill>
                <a:srgbClr val="FFC000"/>
              </a:solidFill>
              <a:effectLst/>
              <a:latin typeface="+mn-lt"/>
            </a:endParaRPr>
          </a:p>
        </p:txBody>
      </p:sp>
    </p:spTree>
    <p:extLst>
      <p:ext uri="{BB962C8B-B14F-4D97-AF65-F5344CB8AC3E}">
        <p14:creationId xmlns:p14="http://schemas.microsoft.com/office/powerpoint/2010/main" val="514047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13F72-466A-5FFB-F974-2354B444FCB7}"/>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6056EBF7-312B-41B0-7126-5846CFA44E4B}"/>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3C553C29-31D9-F39A-17FA-4F7F7EA2288C}"/>
              </a:ext>
            </a:extLst>
          </p:cNvPr>
          <p:cNvSpPr>
            <a:spLocks noGrp="1"/>
          </p:cNvSpPr>
          <p:nvPr>
            <p:ph type="subTitle" idx="1"/>
          </p:nvPr>
        </p:nvSpPr>
        <p:spPr>
          <a:xfrm>
            <a:off x="157316" y="2408902"/>
            <a:ext cx="11877367" cy="4252451"/>
          </a:xfrm>
        </p:spPr>
        <p:txBody>
          <a:bodyPr>
            <a:normAutofit/>
          </a:bodyPr>
          <a:lstStyle/>
          <a:p>
            <a:pPr algn="just"/>
            <a:r>
              <a:rPr lang="vi-VN" b="1" cap="none" dirty="0">
                <a:solidFill>
                  <a:srgbClr val="FFC000"/>
                </a:solidFill>
                <a:latin typeface="+mn-lt"/>
              </a:rPr>
              <a:t>Ứng dụng thực tiễn của </a:t>
            </a:r>
            <a:r>
              <a:rPr lang="vi-VN" b="1" cap="none" dirty="0" err="1">
                <a:solidFill>
                  <a:srgbClr val="FFC000"/>
                </a:solidFill>
                <a:latin typeface="+mn-lt"/>
              </a:rPr>
              <a:t>beamforming</a:t>
            </a:r>
            <a:endParaRPr lang="vi-VN" b="1" cap="none" dirty="0">
              <a:solidFill>
                <a:srgbClr val="FFC000"/>
              </a:solidFill>
              <a:latin typeface="+mn-lt"/>
            </a:endParaRPr>
          </a:p>
          <a:p>
            <a:pPr algn="just"/>
            <a:r>
              <a:rPr lang="vi-VN" cap="none" dirty="0">
                <a:solidFill>
                  <a:schemeClr val="tx1"/>
                </a:solidFill>
                <a:latin typeface="+mn-lt"/>
                <a:cs typeface="Arial" panose="020B0604020202020204" pitchFamily="34" charset="0"/>
              </a:rPr>
              <a:t> -  Mạng di động</a:t>
            </a:r>
            <a:r>
              <a:rPr lang="de-DE" cap="none" dirty="0">
                <a:solidFill>
                  <a:schemeClr val="tx1"/>
                </a:solidFill>
                <a:latin typeface="+mn-lt"/>
                <a:cs typeface="Arial" panose="020B0604020202020204" pitchFamily="34" charset="0"/>
              </a:rPr>
              <a:t> (4G, 5g):</a:t>
            </a:r>
            <a:r>
              <a:rPr lang="vi-VN" cap="none" dirty="0">
                <a:solidFill>
                  <a:schemeClr val="tx1"/>
                </a:solidFill>
                <a:latin typeface="+mn-lt"/>
                <a:cs typeface="Arial" panose="020B0604020202020204" pitchFamily="34" charset="0"/>
              </a:rPr>
              <a:t> </a:t>
            </a:r>
            <a:r>
              <a:rPr lang="vi-VN" cap="none" dirty="0" err="1">
                <a:solidFill>
                  <a:schemeClr val="tx1"/>
                </a:solidFill>
                <a:latin typeface="+mn-lt"/>
                <a:cs typeface="Arial" panose="020B0604020202020204" pitchFamily="34" charset="0"/>
              </a:rPr>
              <a:t>beamforming</a:t>
            </a:r>
            <a:r>
              <a:rPr lang="vi-VN" cap="none" dirty="0">
                <a:solidFill>
                  <a:schemeClr val="tx1"/>
                </a:solidFill>
                <a:latin typeface="+mn-lt"/>
                <a:cs typeface="Arial" panose="020B0604020202020204" pitchFamily="34" charset="0"/>
              </a:rPr>
              <a:t> là công nghệ cốt lõi trong các hệ thống 5G, giúp cải thiện chất lượng tín hiệu và độ phủ sóng, đặc biệt trong các khu vực đô thị đông đúc hoặc tòa nhà cao tầng.</a:t>
            </a:r>
            <a:endParaRPr lang="vi-VN" b="1" cap="none" dirty="0">
              <a:solidFill>
                <a:schemeClr val="tx1"/>
              </a:solidFill>
              <a:latin typeface="+mn-lt"/>
              <a:cs typeface="Arial" panose="020B0604020202020204" pitchFamily="34" charset="0"/>
            </a:endParaRPr>
          </a:p>
          <a:p>
            <a:pPr algn="just"/>
            <a:r>
              <a:rPr lang="vi-VN" cap="none" dirty="0">
                <a:solidFill>
                  <a:schemeClr val="tx1"/>
                </a:solidFill>
                <a:latin typeface="+mn-lt"/>
                <a:cs typeface="Arial" panose="020B0604020202020204" pitchFamily="34" charset="0"/>
              </a:rPr>
              <a:t> -  Mạng </a:t>
            </a:r>
            <a:r>
              <a:rPr lang="vi-VN" cap="none" dirty="0" err="1">
                <a:solidFill>
                  <a:schemeClr val="tx1"/>
                </a:solidFill>
                <a:latin typeface="+mn-lt"/>
                <a:cs typeface="Arial" panose="020B0604020202020204" pitchFamily="34" charset="0"/>
              </a:rPr>
              <a:t>wi-fi</a:t>
            </a:r>
            <a:r>
              <a:rPr lang="vi-VN" cap="none" dirty="0">
                <a:solidFill>
                  <a:schemeClr val="tx1"/>
                </a:solidFill>
                <a:latin typeface="+mn-lt"/>
                <a:cs typeface="Arial" panose="020B0604020202020204" pitchFamily="34" charset="0"/>
              </a:rPr>
              <a:t> thế hệ mới (</a:t>
            </a:r>
            <a:r>
              <a:rPr lang="vi-VN" cap="none" dirty="0" err="1">
                <a:solidFill>
                  <a:schemeClr val="tx1"/>
                </a:solidFill>
                <a:latin typeface="+mn-lt"/>
                <a:cs typeface="Arial" panose="020B0604020202020204" pitchFamily="34" charset="0"/>
              </a:rPr>
              <a:t>wi-fi</a:t>
            </a:r>
            <a:r>
              <a:rPr lang="vi-VN" cap="none" dirty="0">
                <a:solidFill>
                  <a:schemeClr val="tx1"/>
                </a:solidFill>
                <a:latin typeface="+mn-lt"/>
                <a:cs typeface="Arial" panose="020B0604020202020204" pitchFamily="34" charset="0"/>
              </a:rPr>
              <a:t> 6, </a:t>
            </a:r>
            <a:r>
              <a:rPr lang="vi-VN" cap="none" dirty="0" err="1">
                <a:solidFill>
                  <a:schemeClr val="tx1"/>
                </a:solidFill>
                <a:latin typeface="+mn-lt"/>
                <a:cs typeface="Arial" panose="020B0604020202020204" pitchFamily="34" charset="0"/>
              </a:rPr>
              <a:t>wi-fi</a:t>
            </a:r>
            <a:r>
              <a:rPr lang="vi-VN" cap="none" dirty="0">
                <a:solidFill>
                  <a:schemeClr val="tx1"/>
                </a:solidFill>
                <a:latin typeface="+mn-lt"/>
                <a:cs typeface="Arial" panose="020B0604020202020204" pitchFamily="34" charset="0"/>
              </a:rPr>
              <a:t> 7): </a:t>
            </a:r>
            <a:r>
              <a:rPr lang="vi-VN" cap="none" dirty="0" err="1">
                <a:solidFill>
                  <a:schemeClr val="tx1"/>
                </a:solidFill>
                <a:latin typeface="+mn-lt"/>
                <a:cs typeface="Arial" panose="020B0604020202020204" pitchFamily="34" charset="0"/>
              </a:rPr>
              <a:t>beamforming</a:t>
            </a:r>
            <a:r>
              <a:rPr lang="vi-VN" cap="none" dirty="0">
                <a:solidFill>
                  <a:schemeClr val="tx1"/>
                </a:solidFill>
                <a:latin typeface="+mn-lt"/>
                <a:cs typeface="Arial" panose="020B0604020202020204" pitchFamily="34" charset="0"/>
              </a:rPr>
              <a:t> được tích hợp để cải thiện tốc độ và độ ổn định của kết nối không dây, nhất là khi có nhiều thiết bị kết nối đồng thời.</a:t>
            </a:r>
            <a:endParaRPr lang="vi-VN" b="1" cap="none" dirty="0">
              <a:solidFill>
                <a:schemeClr val="tx1"/>
              </a:solidFill>
              <a:latin typeface="+mn-lt"/>
              <a:cs typeface="Arial" panose="020B0604020202020204" pitchFamily="34" charset="0"/>
            </a:endParaRPr>
          </a:p>
          <a:p>
            <a:pPr algn="just"/>
            <a:r>
              <a:rPr lang="vi-VN" cap="none" dirty="0">
                <a:solidFill>
                  <a:schemeClr val="tx1"/>
                </a:solidFill>
                <a:latin typeface="+mn-lt"/>
                <a:cs typeface="Arial" panose="020B0604020202020204" pitchFamily="34" charset="0"/>
              </a:rPr>
              <a:t> -  </a:t>
            </a:r>
            <a:r>
              <a:rPr lang="vi-VN" cap="none" dirty="0" err="1">
                <a:solidFill>
                  <a:schemeClr val="tx1"/>
                </a:solidFill>
                <a:latin typeface="+mn-lt"/>
                <a:cs typeface="Arial" panose="020B0604020202020204" pitchFamily="34" charset="0"/>
              </a:rPr>
              <a:t>Radar</a:t>
            </a:r>
            <a:r>
              <a:rPr lang="vi-VN" cap="none" dirty="0">
                <a:solidFill>
                  <a:schemeClr val="tx1"/>
                </a:solidFill>
                <a:latin typeface="+mn-lt"/>
                <a:cs typeface="Arial" panose="020B0604020202020204" pitchFamily="34" charset="0"/>
              </a:rPr>
              <a:t> và định vị: </a:t>
            </a:r>
            <a:r>
              <a:rPr lang="vi-VN" cap="none" dirty="0" err="1">
                <a:solidFill>
                  <a:schemeClr val="tx1"/>
                </a:solidFill>
                <a:latin typeface="+mn-lt"/>
                <a:cs typeface="Arial" panose="020B0604020202020204" pitchFamily="34" charset="0"/>
              </a:rPr>
              <a:t>beamforming</a:t>
            </a:r>
            <a:r>
              <a:rPr lang="vi-VN" cap="none" dirty="0">
                <a:solidFill>
                  <a:schemeClr val="tx1"/>
                </a:solidFill>
                <a:latin typeface="+mn-lt"/>
                <a:cs typeface="Arial" panose="020B0604020202020204" pitchFamily="34" charset="0"/>
              </a:rPr>
              <a:t> được sử dụng trong các hệ thống </a:t>
            </a:r>
            <a:r>
              <a:rPr lang="vi-VN" cap="none" dirty="0" err="1">
                <a:solidFill>
                  <a:schemeClr val="tx1"/>
                </a:solidFill>
                <a:latin typeface="+mn-lt"/>
                <a:cs typeface="Arial" panose="020B0604020202020204" pitchFamily="34" charset="0"/>
              </a:rPr>
              <a:t>radar</a:t>
            </a:r>
            <a:r>
              <a:rPr lang="vi-VN" cap="none" dirty="0">
                <a:solidFill>
                  <a:schemeClr val="tx1"/>
                </a:solidFill>
                <a:latin typeface="+mn-lt"/>
                <a:cs typeface="Arial" panose="020B0604020202020204" pitchFamily="34" charset="0"/>
              </a:rPr>
              <a:t> quân sự, hàng không, và ô tô để phát hiện và theo dõi đối tượng với độ chính xác cao.</a:t>
            </a:r>
            <a:endParaRPr lang="vi-VN" b="1" cap="none" dirty="0">
              <a:solidFill>
                <a:schemeClr val="tx1"/>
              </a:solidFill>
              <a:latin typeface="+mn-lt"/>
              <a:cs typeface="Arial" panose="020B0604020202020204" pitchFamily="34" charset="0"/>
            </a:endParaRPr>
          </a:p>
          <a:p>
            <a:pPr algn="just"/>
            <a:r>
              <a:rPr lang="vi-VN" cap="none" dirty="0">
                <a:solidFill>
                  <a:schemeClr val="tx1"/>
                </a:solidFill>
                <a:latin typeface="+mn-lt"/>
                <a:cs typeface="Arial" panose="020B0604020202020204" pitchFamily="34" charset="0"/>
              </a:rPr>
              <a:t> -  Hệ thống âm thanh: trong </a:t>
            </a:r>
            <a:r>
              <a:rPr lang="vi-VN" cap="none" dirty="0" err="1">
                <a:solidFill>
                  <a:schemeClr val="tx1"/>
                </a:solidFill>
                <a:latin typeface="+mn-lt"/>
                <a:cs typeface="Arial" panose="020B0604020202020204" pitchFamily="34" charset="0"/>
              </a:rPr>
              <a:t>micro</a:t>
            </a:r>
            <a:r>
              <a:rPr lang="vi-VN" cap="none" dirty="0">
                <a:solidFill>
                  <a:schemeClr val="tx1"/>
                </a:solidFill>
                <a:latin typeface="+mn-lt"/>
                <a:cs typeface="Arial" panose="020B0604020202020204" pitchFamily="34" charset="0"/>
              </a:rPr>
              <a:t> và loa thông minh, </a:t>
            </a:r>
            <a:r>
              <a:rPr lang="vi-VN" cap="none" dirty="0" err="1">
                <a:solidFill>
                  <a:schemeClr val="tx1"/>
                </a:solidFill>
                <a:latin typeface="+mn-lt"/>
                <a:cs typeface="Arial" panose="020B0604020202020204" pitchFamily="34" charset="0"/>
              </a:rPr>
              <a:t>beamforming</a:t>
            </a:r>
            <a:r>
              <a:rPr lang="vi-VN" cap="none" dirty="0">
                <a:solidFill>
                  <a:schemeClr val="tx1"/>
                </a:solidFill>
                <a:latin typeface="+mn-lt"/>
                <a:cs typeface="Arial" panose="020B0604020202020204" pitchFamily="34" charset="0"/>
              </a:rPr>
              <a:t> giúp tập trung vào giọng nói hoặc âm thanh từ một hướng cụ thể, giảm nhiễu từ môi trường.</a:t>
            </a:r>
            <a:endParaRPr lang="vi-VN" b="1" cap="none" dirty="0">
              <a:solidFill>
                <a:schemeClr val="tx1"/>
              </a:solidFill>
              <a:latin typeface="+mn-lt"/>
              <a:cs typeface="Arial" panose="020B0604020202020204" pitchFamily="34" charset="0"/>
            </a:endParaRPr>
          </a:p>
          <a:p>
            <a:pPr algn="just"/>
            <a:r>
              <a:rPr lang="vi-VN" cap="none" dirty="0">
                <a:solidFill>
                  <a:schemeClr val="tx1"/>
                </a:solidFill>
                <a:latin typeface="+mn-lt"/>
                <a:cs typeface="Arial" panose="020B0604020202020204" pitchFamily="34" charset="0"/>
              </a:rPr>
              <a:t> -  Ứng dụng </a:t>
            </a:r>
            <a:r>
              <a:rPr lang="vi-VN" cap="none" dirty="0" err="1">
                <a:solidFill>
                  <a:schemeClr val="tx1"/>
                </a:solidFill>
                <a:latin typeface="+mn-lt"/>
                <a:cs typeface="Arial" panose="020B0604020202020204" pitchFamily="34" charset="0"/>
              </a:rPr>
              <a:t>iot</a:t>
            </a:r>
            <a:r>
              <a:rPr lang="vi-VN" cap="none" dirty="0">
                <a:solidFill>
                  <a:schemeClr val="tx1"/>
                </a:solidFill>
                <a:latin typeface="+mn-lt"/>
                <a:cs typeface="Arial" panose="020B0604020202020204" pitchFamily="34" charset="0"/>
              </a:rPr>
              <a:t> và nhà thông minh: các thiết bị </a:t>
            </a:r>
            <a:r>
              <a:rPr lang="vi-VN" cap="none" dirty="0" err="1">
                <a:solidFill>
                  <a:schemeClr val="tx1"/>
                </a:solidFill>
                <a:latin typeface="+mn-lt"/>
                <a:cs typeface="Arial" panose="020B0604020202020204" pitchFamily="34" charset="0"/>
              </a:rPr>
              <a:t>iot</a:t>
            </a:r>
            <a:r>
              <a:rPr lang="vi-VN" cap="none" dirty="0">
                <a:solidFill>
                  <a:schemeClr val="tx1"/>
                </a:solidFill>
                <a:latin typeface="+mn-lt"/>
                <a:cs typeface="Arial" panose="020B0604020202020204" pitchFamily="34" charset="0"/>
              </a:rPr>
              <a:t> sử dụng </a:t>
            </a:r>
            <a:r>
              <a:rPr lang="vi-VN" cap="none" dirty="0" err="1">
                <a:solidFill>
                  <a:schemeClr val="tx1"/>
                </a:solidFill>
                <a:latin typeface="+mn-lt"/>
                <a:cs typeface="Arial" panose="020B0604020202020204" pitchFamily="34" charset="0"/>
              </a:rPr>
              <a:t>beamforming</a:t>
            </a:r>
            <a:r>
              <a:rPr lang="vi-VN" cap="none" dirty="0">
                <a:solidFill>
                  <a:schemeClr val="tx1"/>
                </a:solidFill>
                <a:latin typeface="+mn-lt"/>
                <a:cs typeface="Arial" panose="020B0604020202020204" pitchFamily="34" charset="0"/>
              </a:rPr>
              <a:t> để cải thiện hiệu quả truyền dữ liệu, đặc biệt trong các hệ thống giám sát an ninh và điều khiển thông minh.</a:t>
            </a:r>
            <a:endParaRPr lang="vi-VN" b="1" i="0" cap="none" dirty="0">
              <a:solidFill>
                <a:schemeClr val="tx1"/>
              </a:solidFill>
              <a:effectLst/>
              <a:latin typeface="+mn-lt"/>
              <a:cs typeface="Arial" panose="020B0604020202020204" pitchFamily="34" charset="0"/>
            </a:endParaRPr>
          </a:p>
        </p:txBody>
      </p:sp>
    </p:spTree>
    <p:extLst>
      <p:ext uri="{BB962C8B-B14F-4D97-AF65-F5344CB8AC3E}">
        <p14:creationId xmlns:p14="http://schemas.microsoft.com/office/powerpoint/2010/main" val="306396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9A88A-603C-8F8D-1B97-C578807795C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52656702-1AA3-3056-3761-83B98015A265}"/>
              </a:ext>
            </a:extLst>
          </p:cNvPr>
          <p:cNvSpPr>
            <a:spLocks noGrp="1"/>
          </p:cNvSpPr>
          <p:nvPr>
            <p:ph type="ctrTitle"/>
          </p:nvPr>
        </p:nvSpPr>
        <p:spPr>
          <a:xfrm>
            <a:off x="580102" y="196646"/>
            <a:ext cx="9832259" cy="599767"/>
          </a:xfrm>
        </p:spPr>
        <p:txBody>
          <a:bodyPr>
            <a:noAutofit/>
          </a:bodyPr>
          <a:lstStyle/>
          <a:p>
            <a:pPr algn="ctr"/>
            <a:r>
              <a:rPr lang="vi-VN" sz="2800" b="1" dirty="0">
                <a:solidFill>
                  <a:srgbClr val="FFC000"/>
                </a:solidFill>
              </a:rPr>
              <a:t>TỔNG QUAN VỀ CÁC CÔNG NGHỆ MẠNG DI ĐỘNG</a:t>
            </a:r>
            <a:endParaRPr lang="vi-VN" sz="2800" dirty="0"/>
          </a:p>
        </p:txBody>
      </p:sp>
      <p:sp>
        <p:nvSpPr>
          <p:cNvPr id="3" name="Tiêu đề phụ 2">
            <a:extLst>
              <a:ext uri="{FF2B5EF4-FFF2-40B4-BE49-F238E27FC236}">
                <a16:creationId xmlns:a16="http://schemas.microsoft.com/office/drawing/2014/main" id="{3B3B38F4-25CF-FCB6-7669-198B73A3FC6A}"/>
              </a:ext>
            </a:extLst>
          </p:cNvPr>
          <p:cNvSpPr>
            <a:spLocks noGrp="1"/>
          </p:cNvSpPr>
          <p:nvPr>
            <p:ph type="subTitle" idx="1"/>
          </p:nvPr>
        </p:nvSpPr>
        <p:spPr>
          <a:xfrm>
            <a:off x="176981" y="2182761"/>
            <a:ext cx="5919019" cy="4675238"/>
          </a:xfrm>
        </p:spPr>
        <p:txBody>
          <a:bodyPr>
            <a:normAutofit/>
          </a:bodyPr>
          <a:lstStyle/>
          <a:p>
            <a:pPr marL="342900" indent="-342900" algn="just">
              <a:buFont typeface="Wingdings" panose="05000000000000000000" pitchFamily="2" charset="2"/>
              <a:buChar char="Ø"/>
            </a:pPr>
            <a:r>
              <a:rPr lang="vi-VN" i="0" cap="none" dirty="0">
                <a:solidFill>
                  <a:schemeClr val="tx1"/>
                </a:solidFill>
                <a:effectLst/>
                <a:latin typeface="+mn-lt"/>
              </a:rPr>
              <a:t>Nhờ vào mạng di động, chúng ta có thể trò chuyện với bạn bè và người thân từ bất cứ đâu trên thế giới, cập nhật tin tức, tìm kiếm thông tin, mua sắm trực tuyến và chơi </a:t>
            </a:r>
            <a:r>
              <a:rPr lang="vi-VN" i="0" cap="none" dirty="0" err="1">
                <a:solidFill>
                  <a:schemeClr val="tx1"/>
                </a:solidFill>
                <a:effectLst/>
                <a:latin typeface="+mn-lt"/>
              </a:rPr>
              <a:t>game</a:t>
            </a:r>
            <a:r>
              <a:rPr lang="vi-VN" i="0" cap="none" dirty="0">
                <a:solidFill>
                  <a:schemeClr val="tx1"/>
                </a:solidFill>
                <a:effectLst/>
                <a:latin typeface="+mn-lt"/>
              </a:rPr>
              <a:t> trực tuyến.</a:t>
            </a:r>
          </a:p>
          <a:p>
            <a:pPr marL="342900" indent="-342900" algn="just">
              <a:buFont typeface="Wingdings" panose="05000000000000000000" pitchFamily="2" charset="2"/>
              <a:buChar char="Ø"/>
            </a:pPr>
            <a:r>
              <a:rPr lang="vi-VN" i="0" cap="none" dirty="0">
                <a:solidFill>
                  <a:schemeClr val="tx1"/>
                </a:solidFill>
                <a:effectLst/>
                <a:latin typeface="+mn-lt"/>
              </a:rPr>
              <a:t>Mạng di động cũng cho phép lưu trữ dữ liệu trên đám mây và chia sẻ dữ liệu, giúp chúng ta quản lý thông tin cá nhân và công việc một cách hiệu quả hơn. Có thể thấy, mạng di động đã trở thành một phần không thể thiếu của cuộc sống hiện đại. </a:t>
            </a:r>
          </a:p>
        </p:txBody>
      </p:sp>
      <p:pic>
        <p:nvPicPr>
          <p:cNvPr id="5" name="Hình ảnh 4">
            <a:extLst>
              <a:ext uri="{FF2B5EF4-FFF2-40B4-BE49-F238E27FC236}">
                <a16:creationId xmlns:a16="http://schemas.microsoft.com/office/drawing/2014/main" id="{ED7AF0C0-99EA-BAB4-FDCA-5FB18D91D8E8}"/>
              </a:ext>
            </a:extLst>
          </p:cNvPr>
          <p:cNvPicPr>
            <a:picLocks noChangeAspect="1"/>
          </p:cNvPicPr>
          <p:nvPr/>
        </p:nvPicPr>
        <p:blipFill>
          <a:blip r:embed="rId2"/>
          <a:stretch>
            <a:fillRect/>
          </a:stretch>
        </p:blipFill>
        <p:spPr>
          <a:xfrm>
            <a:off x="6381136" y="1671483"/>
            <a:ext cx="5810864" cy="5186516"/>
          </a:xfrm>
          <a:prstGeom prst="rect">
            <a:avLst/>
          </a:prstGeom>
        </p:spPr>
      </p:pic>
    </p:spTree>
    <p:extLst>
      <p:ext uri="{BB962C8B-B14F-4D97-AF65-F5344CB8AC3E}">
        <p14:creationId xmlns:p14="http://schemas.microsoft.com/office/powerpoint/2010/main" val="1024108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6F674-9898-B952-D490-D846BB3FFCF6}"/>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44635B65-9021-491F-D35B-4C6301731B74}"/>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45DE96AB-117F-4E41-ADE4-CC432C9C0D78}"/>
              </a:ext>
            </a:extLst>
          </p:cNvPr>
          <p:cNvSpPr>
            <a:spLocks noGrp="1"/>
          </p:cNvSpPr>
          <p:nvPr>
            <p:ph type="subTitle" idx="1"/>
          </p:nvPr>
        </p:nvSpPr>
        <p:spPr>
          <a:xfrm>
            <a:off x="157316" y="2084439"/>
            <a:ext cx="11877367" cy="4901380"/>
          </a:xfrm>
        </p:spPr>
        <p:txBody>
          <a:bodyPr>
            <a:normAutofit/>
          </a:bodyPr>
          <a:lstStyle/>
          <a:p>
            <a:pPr algn="just"/>
            <a:r>
              <a:rPr lang="vi-VN" b="1" i="0" cap="none" dirty="0">
                <a:solidFill>
                  <a:srgbClr val="FFC000"/>
                </a:solidFill>
                <a:effectLst/>
                <a:latin typeface="+mn-lt"/>
              </a:rPr>
              <a:t>4. Công Nghệ </a:t>
            </a:r>
            <a:r>
              <a:rPr lang="vi-VN" b="1" dirty="0" err="1">
                <a:solidFill>
                  <a:srgbClr val="FFC000"/>
                </a:solidFill>
                <a:latin typeface="+mn-lt"/>
              </a:rPr>
              <a:t>Network</a:t>
            </a:r>
            <a:r>
              <a:rPr lang="vi-VN" b="1" dirty="0">
                <a:solidFill>
                  <a:srgbClr val="FFC000"/>
                </a:solidFill>
                <a:latin typeface="+mn-lt"/>
              </a:rPr>
              <a:t> </a:t>
            </a:r>
            <a:r>
              <a:rPr lang="vi-VN" b="1" dirty="0" err="1">
                <a:solidFill>
                  <a:srgbClr val="FFC000"/>
                </a:solidFill>
                <a:latin typeface="+mn-lt"/>
              </a:rPr>
              <a:t>Slicing</a:t>
            </a:r>
            <a:endParaRPr lang="vi-VN" b="1" dirty="0">
              <a:solidFill>
                <a:srgbClr val="FFC000"/>
              </a:solidFill>
              <a:latin typeface="+mn-lt"/>
            </a:endParaRPr>
          </a:p>
          <a:p>
            <a:pPr marL="342900" indent="-342900" algn="just">
              <a:buFont typeface="Wingdings" panose="05000000000000000000" pitchFamily="2" charset="2"/>
              <a:buChar char="Ø"/>
            </a:pPr>
            <a:r>
              <a:rPr lang="vi-VN" b="0" i="0" cap="none" dirty="0" err="1">
                <a:solidFill>
                  <a:schemeClr val="tx1"/>
                </a:solidFill>
                <a:effectLst/>
                <a:latin typeface="+mn-lt"/>
              </a:rPr>
              <a:t>Network</a:t>
            </a:r>
            <a:r>
              <a:rPr lang="vi-VN" b="0" i="0" cap="none" dirty="0">
                <a:solidFill>
                  <a:schemeClr val="tx1"/>
                </a:solidFill>
                <a:effectLst/>
                <a:latin typeface="+mn-lt"/>
              </a:rPr>
              <a:t> </a:t>
            </a:r>
            <a:r>
              <a:rPr lang="vi-VN" b="0" i="0" cap="none" dirty="0" err="1">
                <a:solidFill>
                  <a:schemeClr val="tx1"/>
                </a:solidFill>
                <a:effectLst/>
                <a:latin typeface="+mn-lt"/>
              </a:rPr>
              <a:t>slicing</a:t>
            </a:r>
            <a:r>
              <a:rPr lang="vi-VN" b="0" i="0" cap="none" dirty="0">
                <a:solidFill>
                  <a:schemeClr val="tx1"/>
                </a:solidFill>
                <a:effectLst/>
                <a:latin typeface="+mn-lt"/>
              </a:rPr>
              <a:t> hay phân tách mạng theo lát cắt hoặc phân chia mạng là một công nghệ tiên tiến trong mạng 5G, cho phép chia một mạng vật lý duy nhất thành nhiều mạng ảo độc lập. Mỗi mạng ảo này được gọi là một “lát cắt mạng” hay “</a:t>
            </a:r>
            <a:r>
              <a:rPr lang="vi-VN" b="0" i="0" cap="none" dirty="0" err="1">
                <a:solidFill>
                  <a:schemeClr val="tx1"/>
                </a:solidFill>
                <a:effectLst/>
                <a:latin typeface="+mn-lt"/>
              </a:rPr>
              <a:t>slice</a:t>
            </a:r>
            <a:r>
              <a:rPr lang="vi-VN" b="0" i="0" cap="none" dirty="0">
                <a:solidFill>
                  <a:schemeClr val="tx1"/>
                </a:solidFill>
                <a:effectLst/>
                <a:latin typeface="+mn-lt"/>
              </a:rPr>
              <a:t>” và mỗi </a:t>
            </a:r>
            <a:r>
              <a:rPr lang="vi-VN" b="0" i="0" cap="none" dirty="0" err="1">
                <a:solidFill>
                  <a:schemeClr val="tx1"/>
                </a:solidFill>
                <a:effectLst/>
                <a:latin typeface="+mn-lt"/>
              </a:rPr>
              <a:t>slice</a:t>
            </a:r>
            <a:r>
              <a:rPr lang="vi-VN" b="0" i="0" cap="none" dirty="0">
                <a:solidFill>
                  <a:schemeClr val="tx1"/>
                </a:solidFill>
                <a:effectLst/>
                <a:latin typeface="+mn-lt"/>
              </a:rPr>
              <a:t> có thể được cấu hình để đáp ứng các yêu cầu khác nhau về chất lượng dịch vụ băng thông, độ trễ và độ tin cậy.</a:t>
            </a:r>
          </a:p>
          <a:p>
            <a:pPr algn="just"/>
            <a:r>
              <a:rPr lang="vi-VN" b="1" cap="none" dirty="0">
                <a:solidFill>
                  <a:srgbClr val="FFC000"/>
                </a:solidFill>
                <a:latin typeface="+mn-lt"/>
              </a:rPr>
              <a:t>Đặc điểm nổi bật của </a:t>
            </a:r>
            <a:r>
              <a:rPr lang="vi-VN" b="1" cap="none" dirty="0" err="1">
                <a:solidFill>
                  <a:srgbClr val="FFC000"/>
                </a:solidFill>
                <a:latin typeface="+mn-lt"/>
              </a:rPr>
              <a:t>network</a:t>
            </a:r>
            <a:r>
              <a:rPr lang="vi-VN" b="1" cap="none" dirty="0">
                <a:solidFill>
                  <a:srgbClr val="FFC000"/>
                </a:solidFill>
                <a:latin typeface="+mn-lt"/>
              </a:rPr>
              <a:t> </a:t>
            </a:r>
            <a:r>
              <a:rPr lang="vi-VN" b="1" cap="none" dirty="0" err="1">
                <a:solidFill>
                  <a:srgbClr val="FFC000"/>
                </a:solidFill>
                <a:latin typeface="+mn-lt"/>
              </a:rPr>
              <a:t>slicing</a:t>
            </a:r>
            <a:endParaRPr lang="vi-VN" b="1" cap="none" dirty="0">
              <a:solidFill>
                <a:srgbClr val="FFC000"/>
              </a:solidFill>
              <a:latin typeface="+mn-lt"/>
            </a:endParaRPr>
          </a:p>
          <a:p>
            <a:pPr algn="just"/>
            <a:r>
              <a:rPr lang="vi-VN" cap="none" dirty="0">
                <a:solidFill>
                  <a:schemeClr val="tx1"/>
                </a:solidFill>
                <a:latin typeface="+mn-lt"/>
              </a:rPr>
              <a:t>  -  Tính linh hoạt: cho phép các nhà cung cấp dịch vụ mạng tùy chỉnh mạng để phù hợp với nhu cầu cụ thể của từng loại dịch vụ hoặc khách hàng.</a:t>
            </a:r>
            <a:endParaRPr lang="vi-VN" b="1" cap="none" dirty="0">
              <a:solidFill>
                <a:schemeClr val="tx1"/>
              </a:solidFill>
              <a:latin typeface="+mn-lt"/>
            </a:endParaRPr>
          </a:p>
          <a:p>
            <a:pPr algn="just"/>
            <a:r>
              <a:rPr lang="vi-VN" cap="none" dirty="0">
                <a:solidFill>
                  <a:schemeClr val="tx1"/>
                </a:solidFill>
                <a:latin typeface="+mn-lt"/>
              </a:rPr>
              <a:t>  -  Tối ưu tài nguyên: các </a:t>
            </a:r>
            <a:r>
              <a:rPr lang="vi-VN" cap="none" dirty="0" err="1">
                <a:solidFill>
                  <a:schemeClr val="tx1"/>
                </a:solidFill>
                <a:latin typeface="+mn-lt"/>
              </a:rPr>
              <a:t>slice</a:t>
            </a:r>
            <a:r>
              <a:rPr lang="vi-VN" cap="none" dirty="0">
                <a:solidFill>
                  <a:schemeClr val="tx1"/>
                </a:solidFill>
                <a:latin typeface="+mn-lt"/>
              </a:rPr>
              <a:t> sử dụng tài nguyên mạng băng thông, tính toán, lưu trữ một cách hiệu quả và đúng mục đích.</a:t>
            </a:r>
            <a:endParaRPr lang="vi-VN" b="1" cap="none" dirty="0">
              <a:solidFill>
                <a:schemeClr val="tx1"/>
              </a:solidFill>
              <a:latin typeface="+mn-lt"/>
            </a:endParaRPr>
          </a:p>
          <a:p>
            <a:pPr algn="just"/>
            <a:r>
              <a:rPr lang="vi-VN" cap="none" dirty="0">
                <a:solidFill>
                  <a:schemeClr val="tx1"/>
                </a:solidFill>
                <a:latin typeface="+mn-lt"/>
              </a:rPr>
              <a:t>  -  Độc lập và bảo mật: mỗi </a:t>
            </a:r>
            <a:r>
              <a:rPr lang="vi-VN" cap="none" dirty="0" err="1">
                <a:solidFill>
                  <a:schemeClr val="tx1"/>
                </a:solidFill>
                <a:latin typeface="+mn-lt"/>
              </a:rPr>
              <a:t>slice</a:t>
            </a:r>
            <a:r>
              <a:rPr lang="vi-VN" cap="none" dirty="0">
                <a:solidFill>
                  <a:schemeClr val="tx1"/>
                </a:solidFill>
                <a:latin typeface="+mn-lt"/>
              </a:rPr>
              <a:t> hoạt động như một mạng riêng biệt, với mức độ bảo mật cao và không bị ảnh hưởng bởi các </a:t>
            </a:r>
            <a:r>
              <a:rPr lang="vi-VN" cap="none" dirty="0" err="1">
                <a:solidFill>
                  <a:schemeClr val="tx1"/>
                </a:solidFill>
                <a:latin typeface="+mn-lt"/>
              </a:rPr>
              <a:t>slice</a:t>
            </a:r>
            <a:r>
              <a:rPr lang="vi-VN" cap="none" dirty="0">
                <a:solidFill>
                  <a:schemeClr val="tx1"/>
                </a:solidFill>
                <a:latin typeface="+mn-lt"/>
              </a:rPr>
              <a:t> khác.</a:t>
            </a:r>
            <a:endParaRPr lang="vi-VN" b="1" cap="none" dirty="0">
              <a:solidFill>
                <a:schemeClr val="tx1"/>
              </a:solidFill>
              <a:latin typeface="+mn-lt"/>
            </a:endParaRPr>
          </a:p>
          <a:p>
            <a:pPr algn="just"/>
            <a:endParaRPr lang="vi-VN" b="1" i="0" cap="none" dirty="0">
              <a:solidFill>
                <a:schemeClr val="tx1"/>
              </a:solidFill>
              <a:effectLst/>
              <a:latin typeface="+mn-lt"/>
            </a:endParaRPr>
          </a:p>
        </p:txBody>
      </p:sp>
    </p:spTree>
    <p:extLst>
      <p:ext uri="{BB962C8B-B14F-4D97-AF65-F5344CB8AC3E}">
        <p14:creationId xmlns:p14="http://schemas.microsoft.com/office/powerpoint/2010/main" val="1115713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FA7CE-06A9-E3A7-A483-8BFC33C97CD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8BDFA1DD-D43D-392B-CE1B-5D0F2DBA4B4E}"/>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D9CFA6E2-B701-B236-A06F-5ACAADC0A72A}"/>
              </a:ext>
            </a:extLst>
          </p:cNvPr>
          <p:cNvSpPr>
            <a:spLocks noGrp="1"/>
          </p:cNvSpPr>
          <p:nvPr>
            <p:ph type="subTitle" idx="1"/>
          </p:nvPr>
        </p:nvSpPr>
        <p:spPr>
          <a:xfrm>
            <a:off x="98322" y="2330245"/>
            <a:ext cx="11995355" cy="4331109"/>
          </a:xfrm>
        </p:spPr>
        <p:txBody>
          <a:bodyPr>
            <a:normAutofit/>
          </a:bodyPr>
          <a:lstStyle/>
          <a:p>
            <a:pPr algn="just"/>
            <a:r>
              <a:rPr lang="vi-VN" b="1" i="0" cap="none" dirty="0">
                <a:solidFill>
                  <a:srgbClr val="FFC000"/>
                </a:solidFill>
                <a:effectLst/>
                <a:latin typeface="+mn-lt"/>
              </a:rPr>
              <a:t>Lợi ích của </a:t>
            </a:r>
            <a:r>
              <a:rPr lang="vi-VN" b="1" cap="none" dirty="0" err="1">
                <a:solidFill>
                  <a:srgbClr val="FFC000"/>
                </a:solidFill>
                <a:latin typeface="+mn-lt"/>
              </a:rPr>
              <a:t>network</a:t>
            </a:r>
            <a:r>
              <a:rPr lang="vi-VN" b="1" cap="none" dirty="0">
                <a:solidFill>
                  <a:srgbClr val="FFC000"/>
                </a:solidFill>
                <a:latin typeface="+mn-lt"/>
              </a:rPr>
              <a:t> </a:t>
            </a:r>
            <a:r>
              <a:rPr lang="vi-VN" b="1" cap="none" dirty="0" err="1">
                <a:solidFill>
                  <a:srgbClr val="FFC000"/>
                </a:solidFill>
                <a:latin typeface="+mn-lt"/>
              </a:rPr>
              <a:t>slicing</a:t>
            </a:r>
            <a:endParaRPr lang="vi-VN" b="1" cap="none" dirty="0">
              <a:solidFill>
                <a:srgbClr val="FFC000"/>
              </a:solidFill>
              <a:latin typeface="+mn-lt"/>
            </a:endParaRPr>
          </a:p>
          <a:p>
            <a:pPr algn="just"/>
            <a:r>
              <a:rPr lang="vi-VN" cap="none" dirty="0">
                <a:solidFill>
                  <a:schemeClr val="tx1"/>
                </a:solidFill>
                <a:latin typeface="+mn-lt"/>
              </a:rPr>
              <a:t>-  Phục vụ nhiều loại ứng dụng: mỗi </a:t>
            </a:r>
            <a:r>
              <a:rPr lang="vi-VN" cap="none" dirty="0" err="1">
                <a:solidFill>
                  <a:schemeClr val="tx1"/>
                </a:solidFill>
                <a:latin typeface="+mn-lt"/>
              </a:rPr>
              <a:t>slice</a:t>
            </a:r>
            <a:r>
              <a:rPr lang="vi-VN" cap="none" dirty="0">
                <a:solidFill>
                  <a:schemeClr val="tx1"/>
                </a:solidFill>
                <a:latin typeface="+mn-lt"/>
              </a:rPr>
              <a:t> được thiết kế riêng để đáp ứng các yêu cầu cụ thể của một loại dịch vụ hoặc ứng dụng, băng thông cao cho phát trực tuyến </a:t>
            </a:r>
            <a:r>
              <a:rPr lang="vi-VN" cap="none" dirty="0" err="1">
                <a:solidFill>
                  <a:schemeClr val="tx1"/>
                </a:solidFill>
                <a:latin typeface="+mn-lt"/>
              </a:rPr>
              <a:t>video</a:t>
            </a:r>
            <a:r>
              <a:rPr lang="vi-VN" cap="none" dirty="0">
                <a:solidFill>
                  <a:schemeClr val="tx1"/>
                </a:solidFill>
                <a:latin typeface="+mn-lt"/>
              </a:rPr>
              <a:t> hoặc VR/AR, độ trễ thấp cho xe tự hành, kết nối số lượng lớn thiết bị </a:t>
            </a:r>
            <a:r>
              <a:rPr lang="vi-VN" cap="none" dirty="0" err="1">
                <a:solidFill>
                  <a:schemeClr val="tx1"/>
                </a:solidFill>
                <a:latin typeface="+mn-lt"/>
              </a:rPr>
              <a:t>iot</a:t>
            </a:r>
            <a:r>
              <a:rPr lang="vi-VN" cap="none" dirty="0">
                <a:solidFill>
                  <a:schemeClr val="tx1"/>
                </a:solidFill>
                <a:latin typeface="+mn-lt"/>
              </a:rPr>
              <a:t> trong các nhà máy.</a:t>
            </a:r>
          </a:p>
          <a:p>
            <a:pPr algn="just"/>
            <a:r>
              <a:rPr lang="vi-VN" cap="none" dirty="0">
                <a:solidFill>
                  <a:schemeClr val="tx1"/>
                </a:solidFill>
                <a:latin typeface="+mn-lt"/>
              </a:rPr>
              <a:t>-  Đảm bảo chất lượng dịch vụ: mỗi </a:t>
            </a:r>
            <a:r>
              <a:rPr lang="vi-VN" cap="none" dirty="0" err="1">
                <a:solidFill>
                  <a:schemeClr val="tx1"/>
                </a:solidFill>
                <a:latin typeface="+mn-lt"/>
              </a:rPr>
              <a:t>slice</a:t>
            </a:r>
            <a:r>
              <a:rPr lang="vi-VN" cap="none" dirty="0">
                <a:solidFill>
                  <a:schemeClr val="tx1"/>
                </a:solidFill>
                <a:latin typeface="+mn-lt"/>
              </a:rPr>
              <a:t> có thể được cấu hình để đảm bảo chất lượng dịch vụ phù hợp với yêu cầu cụ thể của dịch vụ.</a:t>
            </a:r>
          </a:p>
          <a:p>
            <a:pPr algn="just"/>
            <a:r>
              <a:rPr lang="vi-VN" cap="none" dirty="0">
                <a:solidFill>
                  <a:schemeClr val="tx1"/>
                </a:solidFill>
                <a:latin typeface="+mn-lt"/>
              </a:rPr>
              <a:t>-  Tăng hiệu quả sử dụng tài nguyên: tối ưu hóa hạ tầng mạng một cơ sở hạ tầng mạng vật lý có thể được sử dụng để tạo ra nhiều mạng ảo độc lập, tối ưu chi phí đầu tư và vận hành.</a:t>
            </a:r>
          </a:p>
          <a:p>
            <a:pPr algn="just"/>
            <a:r>
              <a:rPr lang="vi-VN" cap="none" dirty="0">
                <a:solidFill>
                  <a:schemeClr val="tx1"/>
                </a:solidFill>
                <a:latin typeface="+mn-lt"/>
              </a:rPr>
              <a:t>-  Giảm lãng phí tài nguyên: các </a:t>
            </a:r>
            <a:r>
              <a:rPr lang="vi-VN" cap="none" dirty="0" err="1">
                <a:solidFill>
                  <a:schemeClr val="tx1"/>
                </a:solidFill>
                <a:latin typeface="+mn-lt"/>
              </a:rPr>
              <a:t>slice</a:t>
            </a:r>
            <a:r>
              <a:rPr lang="vi-VN" cap="none" dirty="0">
                <a:solidFill>
                  <a:schemeClr val="tx1"/>
                </a:solidFill>
                <a:latin typeface="+mn-lt"/>
              </a:rPr>
              <a:t> được cấp phát tài nguyên theo nhu cầu thực tế, tránh tình trạng phân bổ dư thừa hoặc không đủ.</a:t>
            </a:r>
          </a:p>
          <a:p>
            <a:pPr algn="just"/>
            <a:endParaRPr lang="vi-VN" b="1" cap="none" dirty="0">
              <a:solidFill>
                <a:srgbClr val="FFC000"/>
              </a:solidFill>
              <a:latin typeface="+mn-lt"/>
            </a:endParaRPr>
          </a:p>
        </p:txBody>
      </p:sp>
    </p:spTree>
    <p:extLst>
      <p:ext uri="{BB962C8B-B14F-4D97-AF65-F5344CB8AC3E}">
        <p14:creationId xmlns:p14="http://schemas.microsoft.com/office/powerpoint/2010/main" val="4028882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5C817-3AC3-0F4B-1283-FB5DC6817E48}"/>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53D38A58-3A6D-1D73-B5BA-7444E0AA4C06}"/>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9E636853-7683-73AB-7B0B-FA5C98B47905}"/>
              </a:ext>
            </a:extLst>
          </p:cNvPr>
          <p:cNvSpPr>
            <a:spLocks noGrp="1"/>
          </p:cNvSpPr>
          <p:nvPr>
            <p:ph type="subTitle" idx="1"/>
          </p:nvPr>
        </p:nvSpPr>
        <p:spPr>
          <a:xfrm>
            <a:off x="157316" y="2182761"/>
            <a:ext cx="11877367" cy="4547419"/>
          </a:xfrm>
        </p:spPr>
        <p:txBody>
          <a:bodyPr>
            <a:normAutofit/>
          </a:bodyPr>
          <a:lstStyle/>
          <a:p>
            <a:pPr algn="just"/>
            <a:r>
              <a:rPr lang="vi-VN" cap="none" dirty="0">
                <a:solidFill>
                  <a:schemeClr val="tx1"/>
                </a:solidFill>
                <a:latin typeface="+mn-lt"/>
              </a:rPr>
              <a:t>-  Cải thiện bảo mật: mạng độc lập  các </a:t>
            </a:r>
            <a:r>
              <a:rPr lang="vi-VN" cap="none" dirty="0" err="1">
                <a:solidFill>
                  <a:schemeClr val="tx1"/>
                </a:solidFill>
                <a:latin typeface="+mn-lt"/>
              </a:rPr>
              <a:t>slice</a:t>
            </a:r>
            <a:r>
              <a:rPr lang="vi-VN" cap="none" dirty="0">
                <a:solidFill>
                  <a:schemeClr val="tx1"/>
                </a:solidFill>
                <a:latin typeface="+mn-lt"/>
              </a:rPr>
              <a:t> hoạt động như các mạng riêng biệt, giảm nguy cơ xung đột hoặc ảnh hưởng lẫn nhau.</a:t>
            </a:r>
          </a:p>
          <a:p>
            <a:pPr algn="just"/>
            <a:r>
              <a:rPr lang="vi-VN" cap="none" dirty="0">
                <a:solidFill>
                  <a:schemeClr val="tx1"/>
                </a:solidFill>
                <a:latin typeface="+mn-lt"/>
              </a:rPr>
              <a:t>-  Tăng cường bảo mật dữ liệu: mỗi </a:t>
            </a:r>
            <a:r>
              <a:rPr lang="vi-VN" cap="none" dirty="0" err="1">
                <a:solidFill>
                  <a:schemeClr val="tx1"/>
                </a:solidFill>
                <a:latin typeface="+mn-lt"/>
              </a:rPr>
              <a:t>slice</a:t>
            </a:r>
            <a:r>
              <a:rPr lang="vi-VN" cap="none" dirty="0">
                <a:solidFill>
                  <a:schemeClr val="tx1"/>
                </a:solidFill>
                <a:latin typeface="+mn-lt"/>
              </a:rPr>
              <a:t> có thể được cấu hình với các mức độ bảo mật phù hợp, đáp ứng các yêu cầu riêng biệt của từng ngành hoặc ứng dụng.</a:t>
            </a:r>
          </a:p>
          <a:p>
            <a:pPr algn="just"/>
            <a:r>
              <a:rPr lang="vi-VN" cap="none" dirty="0">
                <a:solidFill>
                  <a:schemeClr val="tx1"/>
                </a:solidFill>
                <a:latin typeface="+mn-lt"/>
              </a:rPr>
              <a:t>-  Hỗ trợ đa dạng ngành nghề và ứng dụng</a:t>
            </a:r>
          </a:p>
          <a:p>
            <a:pPr algn="just"/>
            <a:r>
              <a:rPr lang="vi-VN" cap="none" dirty="0">
                <a:solidFill>
                  <a:schemeClr val="tx1"/>
                </a:solidFill>
                <a:latin typeface="+mn-lt"/>
              </a:rPr>
              <a:t>+ Ngành công nghiệp: các nhà máy thông minh sử dụng </a:t>
            </a:r>
            <a:r>
              <a:rPr lang="vi-VN" cap="none" dirty="0" err="1">
                <a:solidFill>
                  <a:schemeClr val="tx1"/>
                </a:solidFill>
                <a:latin typeface="+mn-lt"/>
              </a:rPr>
              <a:t>slice</a:t>
            </a:r>
            <a:r>
              <a:rPr lang="vi-VN" cap="none" dirty="0">
                <a:solidFill>
                  <a:schemeClr val="tx1"/>
                </a:solidFill>
                <a:latin typeface="+mn-lt"/>
              </a:rPr>
              <a:t> cho </a:t>
            </a:r>
            <a:r>
              <a:rPr lang="vi-VN" cap="none" dirty="0" err="1">
                <a:solidFill>
                  <a:schemeClr val="tx1"/>
                </a:solidFill>
                <a:latin typeface="+mn-lt"/>
              </a:rPr>
              <a:t>robot</a:t>
            </a:r>
            <a:r>
              <a:rPr lang="vi-VN" cap="none" dirty="0">
                <a:solidFill>
                  <a:schemeClr val="tx1"/>
                </a:solidFill>
                <a:latin typeface="+mn-lt"/>
              </a:rPr>
              <a:t>, cảm biến, và hệ thống điều khiển tự động.</a:t>
            </a:r>
          </a:p>
          <a:p>
            <a:pPr algn="just"/>
            <a:r>
              <a:rPr lang="vi-VN" cap="none" dirty="0">
                <a:solidFill>
                  <a:schemeClr val="tx1"/>
                </a:solidFill>
                <a:latin typeface="+mn-lt"/>
              </a:rPr>
              <a:t>+ Dịch vụ doanh nghiệp: cung cấp mạng riêng ảo (</a:t>
            </a:r>
            <a:r>
              <a:rPr lang="vi-VN" cap="none" dirty="0" err="1">
                <a:solidFill>
                  <a:schemeClr val="tx1"/>
                </a:solidFill>
                <a:latin typeface="+mn-lt"/>
              </a:rPr>
              <a:t>vpn</a:t>
            </a:r>
            <a:r>
              <a:rPr lang="vi-VN" cap="none" dirty="0">
                <a:solidFill>
                  <a:schemeClr val="tx1"/>
                </a:solidFill>
                <a:latin typeface="+mn-lt"/>
              </a:rPr>
              <a:t>) với hiệu suất cao và bảo mật tốt hơn cho từng doanh nghiệp.</a:t>
            </a:r>
          </a:p>
          <a:p>
            <a:pPr algn="just"/>
            <a:r>
              <a:rPr lang="vi-VN" cap="none" dirty="0">
                <a:solidFill>
                  <a:schemeClr val="tx1"/>
                </a:solidFill>
                <a:latin typeface="+mn-lt"/>
              </a:rPr>
              <a:t>+ Ứng dụng y tế: đảm bảo độ trễ cực thấp và độ tin cậy cao cho các dịch vụ y tế như phẫu thuật từ xa hoặc theo dõi bệnh nhân thời gian thực.</a:t>
            </a:r>
          </a:p>
          <a:p>
            <a:pPr algn="just"/>
            <a:endParaRPr lang="vi-VN" cap="none" dirty="0">
              <a:solidFill>
                <a:schemeClr val="tx1"/>
              </a:solidFill>
              <a:latin typeface="+mn-lt"/>
            </a:endParaRPr>
          </a:p>
          <a:p>
            <a:pPr algn="just"/>
            <a:endParaRPr lang="vi-VN" i="0" cap="none" dirty="0">
              <a:solidFill>
                <a:schemeClr val="tx1"/>
              </a:solidFill>
              <a:effectLst/>
              <a:latin typeface="+mn-lt"/>
            </a:endParaRPr>
          </a:p>
        </p:txBody>
      </p:sp>
    </p:spTree>
    <p:extLst>
      <p:ext uri="{BB962C8B-B14F-4D97-AF65-F5344CB8AC3E}">
        <p14:creationId xmlns:p14="http://schemas.microsoft.com/office/powerpoint/2010/main" val="251799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E1507-DED7-6852-733D-77C3326B870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275CD42B-7C51-9DBA-35A6-7B2217D8DEE3}"/>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cs typeface="Times New Roman" panose="02020603050405020304" pitchFamily="18" charset="0"/>
              </a:rPr>
              <a:t>CÁC CÔNG NGHỆ CỦA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99AF29B6-E4DA-2C67-581D-58AE3F82F0FE}"/>
              </a:ext>
            </a:extLst>
          </p:cNvPr>
          <p:cNvSpPr>
            <a:spLocks noGrp="1"/>
          </p:cNvSpPr>
          <p:nvPr>
            <p:ph type="subTitle" idx="1"/>
          </p:nvPr>
        </p:nvSpPr>
        <p:spPr>
          <a:xfrm>
            <a:off x="157316" y="1843550"/>
            <a:ext cx="11877367" cy="4925959"/>
          </a:xfrm>
        </p:spPr>
        <p:txBody>
          <a:bodyPr>
            <a:normAutofit/>
          </a:bodyPr>
          <a:lstStyle/>
          <a:p>
            <a:pPr algn="just"/>
            <a:r>
              <a:rPr lang="vi-VN" b="1" i="0" cap="none" dirty="0">
                <a:solidFill>
                  <a:srgbClr val="FFC000"/>
                </a:solidFill>
                <a:effectLst/>
                <a:latin typeface="+mn-lt"/>
              </a:rPr>
              <a:t>Ứng dụng thực tiễn của </a:t>
            </a:r>
            <a:r>
              <a:rPr lang="vi-VN" b="1" i="0" cap="none" dirty="0" err="1">
                <a:solidFill>
                  <a:srgbClr val="FFC000"/>
                </a:solidFill>
                <a:effectLst/>
                <a:latin typeface="+mn-lt"/>
              </a:rPr>
              <a:t>network</a:t>
            </a:r>
            <a:r>
              <a:rPr lang="vi-VN" b="1" cap="none" dirty="0">
                <a:solidFill>
                  <a:srgbClr val="FFC000"/>
                </a:solidFill>
                <a:latin typeface="+mn-lt"/>
              </a:rPr>
              <a:t> </a:t>
            </a:r>
            <a:r>
              <a:rPr lang="vi-VN" b="1" cap="none" dirty="0" err="1">
                <a:solidFill>
                  <a:srgbClr val="FFC000"/>
                </a:solidFill>
                <a:latin typeface="+mn-lt"/>
              </a:rPr>
              <a:t>slicing</a:t>
            </a:r>
            <a:endParaRPr lang="vi-VN" b="1" cap="none" dirty="0">
              <a:solidFill>
                <a:srgbClr val="FFC000"/>
              </a:solidFill>
              <a:latin typeface="+mn-lt"/>
            </a:endParaRPr>
          </a:p>
          <a:p>
            <a:pPr algn="just"/>
            <a:r>
              <a:rPr lang="vi-VN" i="0" cap="none" dirty="0">
                <a:solidFill>
                  <a:schemeClr val="tx1"/>
                </a:solidFill>
                <a:effectLst/>
                <a:latin typeface="+mn-lt"/>
              </a:rPr>
              <a:t>-  Truyền hình giải </a:t>
            </a:r>
            <a:r>
              <a:rPr lang="vi-VN" cap="none" dirty="0">
                <a:solidFill>
                  <a:schemeClr val="tx1"/>
                </a:solidFill>
                <a:latin typeface="+mn-lt"/>
              </a:rPr>
              <a:t>t</a:t>
            </a:r>
            <a:r>
              <a:rPr lang="vi-VN" i="0" cap="none" dirty="0">
                <a:solidFill>
                  <a:schemeClr val="tx1"/>
                </a:solidFill>
                <a:effectLst/>
                <a:latin typeface="+mn-lt"/>
              </a:rPr>
              <a:t>rí: Công nghệ </a:t>
            </a:r>
            <a:r>
              <a:rPr lang="vi-VN" i="0" cap="none" dirty="0" err="1">
                <a:solidFill>
                  <a:schemeClr val="tx1"/>
                </a:solidFill>
                <a:effectLst/>
                <a:latin typeface="+mn-lt"/>
              </a:rPr>
              <a:t>network</a:t>
            </a:r>
            <a:r>
              <a:rPr lang="vi-VN" cap="none" dirty="0">
                <a:solidFill>
                  <a:schemeClr val="tx1"/>
                </a:solidFill>
                <a:latin typeface="+mn-lt"/>
              </a:rPr>
              <a:t> </a:t>
            </a:r>
            <a:r>
              <a:rPr lang="vi-VN" cap="none" dirty="0" err="1">
                <a:solidFill>
                  <a:schemeClr val="tx1"/>
                </a:solidFill>
                <a:latin typeface="+mn-lt"/>
              </a:rPr>
              <a:t>slicing</a:t>
            </a:r>
            <a:r>
              <a:rPr lang="vi-VN" cap="none" dirty="0">
                <a:solidFill>
                  <a:schemeClr val="tx1"/>
                </a:solidFill>
                <a:latin typeface="+mn-lt"/>
              </a:rPr>
              <a:t> cho phép các nhà cung cấp dịch vụ truyền hình và giải trí tạo ra các </a:t>
            </a:r>
            <a:r>
              <a:rPr lang="vi-VN" cap="none" dirty="0" err="1">
                <a:solidFill>
                  <a:schemeClr val="tx1"/>
                </a:solidFill>
                <a:latin typeface="+mn-lt"/>
              </a:rPr>
              <a:t>silce</a:t>
            </a:r>
            <a:r>
              <a:rPr lang="vi-VN" cap="none" dirty="0">
                <a:solidFill>
                  <a:schemeClr val="tx1"/>
                </a:solidFill>
                <a:latin typeface="+mn-lt"/>
              </a:rPr>
              <a:t> mạng riêng biệt.</a:t>
            </a:r>
          </a:p>
          <a:p>
            <a:pPr algn="just"/>
            <a:r>
              <a:rPr lang="vi-VN" cap="none" dirty="0">
                <a:solidFill>
                  <a:schemeClr val="tx1"/>
                </a:solidFill>
                <a:latin typeface="+mn-lt"/>
              </a:rPr>
              <a:t> -  Đáp ứng nhu cầu về băng thông và độ trễ cao các dịch vụ trực tuyến như </a:t>
            </a:r>
            <a:r>
              <a:rPr lang="vi-VN" cap="none" dirty="0" err="1">
                <a:solidFill>
                  <a:schemeClr val="tx1"/>
                </a:solidFill>
                <a:latin typeface="+mn-lt"/>
              </a:rPr>
              <a:t>video</a:t>
            </a:r>
            <a:r>
              <a:rPr lang="vi-VN" cap="none" dirty="0">
                <a:solidFill>
                  <a:schemeClr val="tx1"/>
                </a:solidFill>
                <a:latin typeface="+mn-lt"/>
              </a:rPr>
              <a:t>, </a:t>
            </a:r>
            <a:r>
              <a:rPr lang="vi-VN" cap="none" dirty="0" err="1">
                <a:solidFill>
                  <a:schemeClr val="tx1"/>
                </a:solidFill>
                <a:latin typeface="+mn-lt"/>
              </a:rPr>
              <a:t>steaming,game</a:t>
            </a:r>
            <a:r>
              <a:rPr lang="vi-VN" cap="none" dirty="0">
                <a:solidFill>
                  <a:schemeClr val="tx1"/>
                </a:solidFill>
                <a:latin typeface="+mn-lt"/>
              </a:rPr>
              <a:t> trực tuyến, VR/AR.</a:t>
            </a:r>
            <a:endParaRPr lang="vi-VN" i="0" cap="none" dirty="0">
              <a:solidFill>
                <a:schemeClr val="tx1"/>
              </a:solidFill>
              <a:effectLst/>
              <a:latin typeface="+mn-lt"/>
            </a:endParaRPr>
          </a:p>
          <a:p>
            <a:pPr algn="just"/>
            <a:r>
              <a:rPr lang="vi-VN" i="0" cap="none" dirty="0">
                <a:solidFill>
                  <a:schemeClr val="tx1"/>
                </a:solidFill>
                <a:effectLst/>
                <a:latin typeface="+mn-lt"/>
              </a:rPr>
              <a:t>-  Xe tự lái: công nghệ </a:t>
            </a:r>
            <a:r>
              <a:rPr lang="vi-VN" i="0" cap="none" dirty="0" err="1">
                <a:solidFill>
                  <a:schemeClr val="tx1"/>
                </a:solidFill>
                <a:effectLst/>
                <a:latin typeface="+mn-lt"/>
              </a:rPr>
              <a:t>network</a:t>
            </a:r>
            <a:r>
              <a:rPr lang="vi-VN" cap="none" dirty="0">
                <a:solidFill>
                  <a:schemeClr val="tx1"/>
                </a:solidFill>
                <a:latin typeface="+mn-lt"/>
              </a:rPr>
              <a:t> </a:t>
            </a:r>
            <a:r>
              <a:rPr lang="vi-VN" cap="none" dirty="0" err="1">
                <a:solidFill>
                  <a:schemeClr val="tx1"/>
                </a:solidFill>
                <a:latin typeface="+mn-lt"/>
              </a:rPr>
              <a:t>slicing</a:t>
            </a:r>
            <a:r>
              <a:rPr lang="vi-VN" cap="none" dirty="0">
                <a:solidFill>
                  <a:schemeClr val="tx1"/>
                </a:solidFill>
                <a:latin typeface="+mn-lt"/>
              </a:rPr>
              <a:t>  giúp tạo ra các </a:t>
            </a:r>
            <a:r>
              <a:rPr lang="vi-VN" cap="none" dirty="0" err="1">
                <a:solidFill>
                  <a:schemeClr val="tx1"/>
                </a:solidFill>
                <a:latin typeface="+mn-lt"/>
              </a:rPr>
              <a:t>silce</a:t>
            </a:r>
            <a:r>
              <a:rPr lang="vi-VN" cap="none" dirty="0">
                <a:solidFill>
                  <a:schemeClr val="tx1"/>
                </a:solidFill>
                <a:latin typeface="+mn-lt"/>
              </a:rPr>
              <a:t> mạng riêng biệt để hỗ trợ giao tiếp giữa các phương tiện tự lái và hệ thống điều khiển giao thông.</a:t>
            </a:r>
          </a:p>
          <a:p>
            <a:pPr algn="just"/>
            <a:r>
              <a:rPr lang="vi-VN" cap="none" dirty="0">
                <a:solidFill>
                  <a:schemeClr val="tx1"/>
                </a:solidFill>
                <a:latin typeface="+mn-lt"/>
              </a:rPr>
              <a:t>-  Đảm bảo việc truyền thông tin và điều khiển xe diễn ra an toàn và đáp ứng yêu cầu thời gian thực</a:t>
            </a:r>
            <a:endParaRPr lang="vi-VN" i="0" cap="none" dirty="0">
              <a:solidFill>
                <a:schemeClr val="tx1"/>
              </a:solidFill>
              <a:effectLst/>
              <a:latin typeface="+mn-lt"/>
            </a:endParaRPr>
          </a:p>
          <a:p>
            <a:pPr algn="just"/>
            <a:r>
              <a:rPr lang="vi-VN" i="0" cap="none" dirty="0">
                <a:solidFill>
                  <a:schemeClr val="tx1"/>
                </a:solidFill>
                <a:effectLst/>
                <a:latin typeface="+mn-lt"/>
              </a:rPr>
              <a:t>-  Ngành công nghiệp: công nghệ </a:t>
            </a:r>
            <a:r>
              <a:rPr lang="vi-VN" i="0" cap="none" dirty="0" err="1">
                <a:solidFill>
                  <a:schemeClr val="tx1"/>
                </a:solidFill>
                <a:effectLst/>
                <a:latin typeface="+mn-lt"/>
              </a:rPr>
              <a:t>network</a:t>
            </a:r>
            <a:r>
              <a:rPr lang="vi-VN" cap="none" dirty="0">
                <a:solidFill>
                  <a:schemeClr val="tx1"/>
                </a:solidFill>
                <a:latin typeface="+mn-lt"/>
              </a:rPr>
              <a:t> </a:t>
            </a:r>
            <a:r>
              <a:rPr lang="vi-VN" cap="none" dirty="0" err="1">
                <a:solidFill>
                  <a:schemeClr val="tx1"/>
                </a:solidFill>
                <a:latin typeface="+mn-lt"/>
              </a:rPr>
              <a:t>slicing</a:t>
            </a:r>
            <a:r>
              <a:rPr lang="vi-VN" cap="none" dirty="0">
                <a:solidFill>
                  <a:schemeClr val="tx1"/>
                </a:solidFill>
                <a:latin typeface="+mn-lt"/>
              </a:rPr>
              <a:t> áp dụng để xây dựng các </a:t>
            </a:r>
            <a:r>
              <a:rPr lang="vi-VN" cap="none" dirty="0" err="1">
                <a:solidFill>
                  <a:schemeClr val="tx1"/>
                </a:solidFill>
                <a:latin typeface="+mn-lt"/>
              </a:rPr>
              <a:t>silce</a:t>
            </a:r>
            <a:r>
              <a:rPr lang="vi-VN" cap="none" dirty="0">
                <a:solidFill>
                  <a:schemeClr val="tx1"/>
                </a:solidFill>
                <a:latin typeface="+mn-lt"/>
              </a:rPr>
              <a:t> riêng biệt cho các ngành công nghiệp khác nhau trong quy trình công nghiệp tự động hóa. </a:t>
            </a:r>
          </a:p>
          <a:p>
            <a:pPr algn="just"/>
            <a:r>
              <a:rPr lang="vi-VN" cap="none" dirty="0">
                <a:solidFill>
                  <a:schemeClr val="tx1"/>
                </a:solidFill>
                <a:latin typeface="+mn-lt"/>
              </a:rPr>
              <a:t>-  Việc này giúp tăng hiệu suất sản xuất giảm độ trễ </a:t>
            </a:r>
            <a:r>
              <a:rPr lang="vi-VN" cap="none" dirty="0" err="1">
                <a:solidFill>
                  <a:schemeClr val="tx1"/>
                </a:solidFill>
                <a:latin typeface="+mn-lt"/>
              </a:rPr>
              <a:t>vàt</a:t>
            </a:r>
            <a:r>
              <a:rPr lang="vi-VN" cap="none" dirty="0">
                <a:solidFill>
                  <a:schemeClr val="tx1"/>
                </a:solidFill>
                <a:latin typeface="+mn-lt"/>
              </a:rPr>
              <a:t> ăng tính linh hoạt trong sản xuất</a:t>
            </a:r>
            <a:r>
              <a:rPr lang="vi-VN" b="1" cap="none" dirty="0">
                <a:solidFill>
                  <a:schemeClr val="tx1"/>
                </a:solidFill>
                <a:latin typeface="+mn-lt"/>
              </a:rPr>
              <a:t>.</a:t>
            </a:r>
          </a:p>
          <a:p>
            <a:pPr algn="just"/>
            <a:endParaRPr lang="vi-VN" b="1" i="0" cap="none" dirty="0">
              <a:solidFill>
                <a:srgbClr val="FFC000"/>
              </a:solidFill>
              <a:effectLst/>
              <a:latin typeface="+mn-lt"/>
            </a:endParaRPr>
          </a:p>
        </p:txBody>
      </p:sp>
    </p:spTree>
    <p:extLst>
      <p:ext uri="{BB962C8B-B14F-4D97-AF65-F5344CB8AC3E}">
        <p14:creationId xmlns:p14="http://schemas.microsoft.com/office/powerpoint/2010/main" val="1782769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B492F-8636-152E-3E6B-981ECE9A8A90}"/>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B9CAC24E-169F-139D-8303-793E0D90D807}"/>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ỨNG DỤNG CỦA 5G TRONG THỰC TẾ</a:t>
            </a:r>
          </a:p>
        </p:txBody>
      </p:sp>
      <p:sp>
        <p:nvSpPr>
          <p:cNvPr id="3" name="Tiêu đề phụ 2">
            <a:extLst>
              <a:ext uri="{FF2B5EF4-FFF2-40B4-BE49-F238E27FC236}">
                <a16:creationId xmlns:a16="http://schemas.microsoft.com/office/drawing/2014/main" id="{B66A24D8-AE05-0A2D-2849-3DE48E02B582}"/>
              </a:ext>
            </a:extLst>
          </p:cNvPr>
          <p:cNvSpPr>
            <a:spLocks noGrp="1"/>
          </p:cNvSpPr>
          <p:nvPr>
            <p:ph type="subTitle" idx="1"/>
          </p:nvPr>
        </p:nvSpPr>
        <p:spPr>
          <a:xfrm>
            <a:off x="157316" y="2025445"/>
            <a:ext cx="11877367" cy="4635910"/>
          </a:xfrm>
        </p:spPr>
        <p:txBody>
          <a:bodyPr>
            <a:normAutofit/>
          </a:bodyPr>
          <a:lstStyle/>
          <a:p>
            <a:pPr algn="just"/>
            <a:r>
              <a:rPr lang="vi-VN" b="1" cap="none" dirty="0">
                <a:solidFill>
                  <a:srgbClr val="FFC000"/>
                </a:solidFill>
                <a:latin typeface="+mn-lt"/>
              </a:rPr>
              <a:t>1. Xe tự lái</a:t>
            </a:r>
          </a:p>
          <a:p>
            <a:pPr algn="just"/>
            <a:r>
              <a:rPr lang="vi-VN" cap="none" dirty="0">
                <a:solidFill>
                  <a:schemeClr val="tx1"/>
                </a:solidFill>
                <a:latin typeface="+mn-lt"/>
              </a:rPr>
              <a:t>-  Xe tự lái: 5G cung cấp kết nối thời gian thực giữa xe và hạ tầng giao thông giúp xử lý dữ liệu nhanh chóng để đảm bảo an toàn và vận hành hiệu quả.</a:t>
            </a:r>
          </a:p>
          <a:p>
            <a:pPr algn="just"/>
            <a:r>
              <a:rPr lang="vi-VN" b="1" cap="none" dirty="0">
                <a:solidFill>
                  <a:srgbClr val="FFC000"/>
                </a:solidFill>
                <a:latin typeface="+mn-lt"/>
              </a:rPr>
              <a:t>2. Giải trí và thực tế ảo/tăng cường (AR/VR)</a:t>
            </a:r>
          </a:p>
          <a:p>
            <a:pPr algn="just"/>
            <a:r>
              <a:rPr lang="vi-VN" cap="none" dirty="0">
                <a:solidFill>
                  <a:schemeClr val="tx1"/>
                </a:solidFill>
                <a:latin typeface="+mn-lt"/>
              </a:rPr>
              <a:t>-  Truyền phát nội dung 4K/8K: tốc độ cao của 5G cải thiện trải nghiệm xem phim và sự kiện trực tuyến với độ phân giải cao.</a:t>
            </a:r>
          </a:p>
          <a:p>
            <a:pPr algn="just"/>
            <a:r>
              <a:rPr lang="vi-VN" cap="none" dirty="0">
                <a:solidFill>
                  <a:schemeClr val="tx1"/>
                </a:solidFill>
                <a:latin typeface="+mn-lt"/>
              </a:rPr>
              <a:t>-  Trò chơi AR/VR: người dùng có thể trải nghiệm thực tế ảo mượt mà, tương tác theo thời gian thực mà không cần thiết bị cồng kềnh.</a:t>
            </a:r>
          </a:p>
          <a:p>
            <a:pPr algn="just"/>
            <a:r>
              <a:rPr lang="vi-VN" b="1" cap="none" dirty="0">
                <a:solidFill>
                  <a:srgbClr val="FFC000"/>
                </a:solidFill>
                <a:latin typeface="+mn-lt"/>
              </a:rPr>
              <a:t>3. Thành phố thông minh</a:t>
            </a:r>
          </a:p>
          <a:p>
            <a:pPr algn="just"/>
            <a:r>
              <a:rPr lang="vi-VN" cap="none" dirty="0">
                <a:solidFill>
                  <a:schemeClr val="tx1"/>
                </a:solidFill>
                <a:latin typeface="+mn-lt"/>
              </a:rPr>
              <a:t>-  Hệ thống an ninh: </a:t>
            </a:r>
            <a:r>
              <a:rPr lang="vi-VN" cap="none" dirty="0" err="1">
                <a:solidFill>
                  <a:schemeClr val="tx1"/>
                </a:solidFill>
                <a:latin typeface="+mn-lt"/>
              </a:rPr>
              <a:t>camera</a:t>
            </a:r>
            <a:r>
              <a:rPr lang="vi-VN" cap="none" dirty="0">
                <a:solidFill>
                  <a:schemeClr val="tx1"/>
                </a:solidFill>
                <a:latin typeface="+mn-lt"/>
              </a:rPr>
              <a:t> giám sát AI kết nối 5G giúp phân tích dữ liệu và phát hiện các vấn đề an ninh nhanh chóng.</a:t>
            </a:r>
            <a:endParaRPr lang="vi-VN" i="0" cap="none" dirty="0">
              <a:solidFill>
                <a:schemeClr val="tx1"/>
              </a:solidFill>
              <a:effectLst/>
              <a:latin typeface="+mn-lt"/>
            </a:endParaRPr>
          </a:p>
          <a:p>
            <a:pPr algn="just"/>
            <a:endParaRPr lang="vi-VN" i="0" cap="none" dirty="0">
              <a:solidFill>
                <a:schemeClr val="tx1"/>
              </a:solidFill>
              <a:effectLst/>
              <a:latin typeface="+mn-lt"/>
            </a:endParaRPr>
          </a:p>
        </p:txBody>
      </p:sp>
    </p:spTree>
    <p:extLst>
      <p:ext uri="{BB962C8B-B14F-4D97-AF65-F5344CB8AC3E}">
        <p14:creationId xmlns:p14="http://schemas.microsoft.com/office/powerpoint/2010/main" val="1078489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3CD93-710F-5CB1-3762-A1524FDAAA60}"/>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140310AC-6155-6423-0FCF-FF8D7AE11FFC}"/>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ỨNG DỤNG CỦA 5G TRONG THỰC TẾ</a:t>
            </a:r>
          </a:p>
        </p:txBody>
      </p:sp>
      <p:sp>
        <p:nvSpPr>
          <p:cNvPr id="3" name="Tiêu đề phụ 2">
            <a:extLst>
              <a:ext uri="{FF2B5EF4-FFF2-40B4-BE49-F238E27FC236}">
                <a16:creationId xmlns:a16="http://schemas.microsoft.com/office/drawing/2014/main" id="{46064EE9-6E32-97B4-939C-49444180AA24}"/>
              </a:ext>
            </a:extLst>
          </p:cNvPr>
          <p:cNvSpPr>
            <a:spLocks noGrp="1"/>
          </p:cNvSpPr>
          <p:nvPr>
            <p:ph type="subTitle" idx="1"/>
          </p:nvPr>
        </p:nvSpPr>
        <p:spPr>
          <a:xfrm>
            <a:off x="157316" y="1563329"/>
            <a:ext cx="11877367" cy="5098025"/>
          </a:xfrm>
        </p:spPr>
        <p:txBody>
          <a:bodyPr>
            <a:normAutofit/>
          </a:bodyPr>
          <a:lstStyle/>
          <a:p>
            <a:pPr algn="just"/>
            <a:r>
              <a:rPr lang="vi-VN" b="1" cap="none" dirty="0">
                <a:solidFill>
                  <a:srgbClr val="FFC000"/>
                </a:solidFill>
                <a:latin typeface="+mn-lt"/>
              </a:rPr>
              <a:t>4. Công nghiệp thông minh</a:t>
            </a:r>
          </a:p>
          <a:p>
            <a:pPr algn="just"/>
            <a:r>
              <a:rPr lang="vi-VN" cap="none" dirty="0">
                <a:solidFill>
                  <a:schemeClr val="tx1"/>
                </a:solidFill>
                <a:latin typeface="+mn-lt"/>
              </a:rPr>
              <a:t>-  Sản xuất tự động hóa: các nhà máy thông minh sử dụng 5G để điều phối </a:t>
            </a:r>
            <a:r>
              <a:rPr lang="vi-VN" cap="none" dirty="0" err="1">
                <a:solidFill>
                  <a:schemeClr val="tx1"/>
                </a:solidFill>
                <a:latin typeface="+mn-lt"/>
              </a:rPr>
              <a:t>robot</a:t>
            </a:r>
            <a:r>
              <a:rPr lang="vi-VN" cap="none" dirty="0">
                <a:solidFill>
                  <a:schemeClr val="tx1"/>
                </a:solidFill>
                <a:latin typeface="+mn-lt"/>
              </a:rPr>
              <a:t>, cảm biến và hệ thống quản lý sản xuất theo thời gian thực.</a:t>
            </a:r>
          </a:p>
          <a:p>
            <a:pPr algn="just"/>
            <a:r>
              <a:rPr lang="vi-VN" cap="none" dirty="0">
                <a:solidFill>
                  <a:schemeClr val="tx1"/>
                </a:solidFill>
                <a:latin typeface="+mn-lt"/>
              </a:rPr>
              <a:t>-  </a:t>
            </a:r>
            <a:r>
              <a:rPr lang="vi-VN" cap="none" dirty="0" err="1">
                <a:solidFill>
                  <a:schemeClr val="tx1"/>
                </a:solidFill>
                <a:latin typeface="+mn-lt"/>
              </a:rPr>
              <a:t>LoT</a:t>
            </a:r>
            <a:r>
              <a:rPr lang="vi-VN" cap="none" dirty="0">
                <a:solidFill>
                  <a:schemeClr val="tx1"/>
                </a:solidFill>
                <a:latin typeface="+mn-lt"/>
              </a:rPr>
              <a:t> công nghiệp: kết nối và điều phối hàng triệu thiết bị, từ đó tối ưu hóa sản xuất và giảm lãng phí.</a:t>
            </a:r>
          </a:p>
          <a:p>
            <a:pPr algn="just"/>
            <a:r>
              <a:rPr lang="vi-VN" b="1" cap="none" dirty="0">
                <a:solidFill>
                  <a:srgbClr val="FFC000"/>
                </a:solidFill>
                <a:latin typeface="+mn-lt"/>
              </a:rPr>
              <a:t>5. Nông nghiệp thông minh</a:t>
            </a:r>
          </a:p>
          <a:p>
            <a:pPr algn="just"/>
            <a:r>
              <a:rPr lang="vi-VN" cap="none" dirty="0">
                <a:solidFill>
                  <a:schemeClr val="tx1"/>
                </a:solidFill>
                <a:latin typeface="+mn-lt"/>
              </a:rPr>
              <a:t>-  Quản lý đất đai và cây trồng: cảm biến </a:t>
            </a:r>
            <a:r>
              <a:rPr lang="vi-VN" cap="none" dirty="0" err="1">
                <a:solidFill>
                  <a:schemeClr val="tx1"/>
                </a:solidFill>
                <a:latin typeface="+mn-lt"/>
              </a:rPr>
              <a:t>iot</a:t>
            </a:r>
            <a:r>
              <a:rPr lang="vi-VN" cap="none" dirty="0">
                <a:solidFill>
                  <a:schemeClr val="tx1"/>
                </a:solidFill>
                <a:latin typeface="+mn-lt"/>
              </a:rPr>
              <a:t> kết nối qua 5G giúp thu thập dữ liệu về nhiệt độ, độ ẩm, chất dinh dưỡng để tối ưu hóa mùa vụ.</a:t>
            </a:r>
          </a:p>
          <a:p>
            <a:pPr algn="just"/>
            <a:r>
              <a:rPr lang="vi-VN" cap="none" dirty="0">
                <a:solidFill>
                  <a:schemeClr val="tx1"/>
                </a:solidFill>
                <a:latin typeface="+mn-lt"/>
              </a:rPr>
              <a:t>-  </a:t>
            </a:r>
            <a:r>
              <a:rPr lang="vi-VN" cap="none" dirty="0" err="1">
                <a:solidFill>
                  <a:schemeClr val="tx1"/>
                </a:solidFill>
                <a:latin typeface="+mn-lt"/>
              </a:rPr>
              <a:t>Drone</a:t>
            </a:r>
            <a:r>
              <a:rPr lang="vi-VN" cap="none" dirty="0">
                <a:solidFill>
                  <a:schemeClr val="tx1"/>
                </a:solidFill>
                <a:latin typeface="+mn-lt"/>
              </a:rPr>
              <a:t> giám sát: </a:t>
            </a:r>
            <a:r>
              <a:rPr lang="vi-VN" cap="none" dirty="0" err="1">
                <a:solidFill>
                  <a:schemeClr val="tx1"/>
                </a:solidFill>
                <a:latin typeface="+mn-lt"/>
              </a:rPr>
              <a:t>drone</a:t>
            </a:r>
            <a:r>
              <a:rPr lang="vi-VN" cap="none" dirty="0">
                <a:solidFill>
                  <a:schemeClr val="tx1"/>
                </a:solidFill>
                <a:latin typeface="+mn-lt"/>
              </a:rPr>
              <a:t> kết nối 5G hỗ trợ theo dõi cây trồng, tưới tiêu tự động và phát hiện sâu bệnh.</a:t>
            </a:r>
          </a:p>
          <a:p>
            <a:pPr algn="just"/>
            <a:r>
              <a:rPr lang="vi-VN" b="1" cap="none" dirty="0">
                <a:solidFill>
                  <a:srgbClr val="FFC000"/>
                </a:solidFill>
                <a:latin typeface="+mn-lt"/>
              </a:rPr>
              <a:t>6. Giáo dục</a:t>
            </a:r>
          </a:p>
          <a:p>
            <a:pPr algn="just"/>
            <a:r>
              <a:rPr lang="vi-VN" cap="none" dirty="0">
                <a:solidFill>
                  <a:schemeClr val="tx1"/>
                </a:solidFill>
                <a:latin typeface="+mn-lt"/>
              </a:rPr>
              <a:t>-  Lớp học ảo: kết nối 5G giúp hỗ trợ các lớp học trực tuyến với chất lượng </a:t>
            </a:r>
            <a:r>
              <a:rPr lang="vi-VN" cap="none" dirty="0" err="1">
                <a:solidFill>
                  <a:schemeClr val="tx1"/>
                </a:solidFill>
                <a:latin typeface="+mn-lt"/>
              </a:rPr>
              <a:t>video</a:t>
            </a:r>
            <a:r>
              <a:rPr lang="vi-VN" cap="none" dirty="0">
                <a:solidFill>
                  <a:schemeClr val="tx1"/>
                </a:solidFill>
                <a:latin typeface="+mn-lt"/>
              </a:rPr>
              <a:t> cao và khả năng tương tác theo thời gian thực.</a:t>
            </a:r>
          </a:p>
          <a:p>
            <a:pPr algn="just"/>
            <a:r>
              <a:rPr lang="vi-VN" cap="none" dirty="0">
                <a:solidFill>
                  <a:schemeClr val="tx1"/>
                </a:solidFill>
                <a:latin typeface="+mn-lt"/>
              </a:rPr>
              <a:t>-  Thực tế ảo trong đào tạo: AR/VR được ứng dụng trong các khóa đào tạo, mô phỏng thực hành nghề nghiệp.</a:t>
            </a:r>
          </a:p>
        </p:txBody>
      </p:sp>
    </p:spTree>
    <p:extLst>
      <p:ext uri="{BB962C8B-B14F-4D97-AF65-F5344CB8AC3E}">
        <p14:creationId xmlns:p14="http://schemas.microsoft.com/office/powerpoint/2010/main" val="1142858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30FA2-2791-2BB5-3392-7EDAAF93FD9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B0A9E972-1D23-6D43-91DC-66E36B913154}"/>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latin typeface="Times New Roman" panose="02020603050405020304" pitchFamily="18" charset="0"/>
                <a:cs typeface="Times New Roman" panose="02020603050405020304" pitchFamily="18" charset="0"/>
              </a:rPr>
              <a:t>THÁCH THỨC VÀ RỦI RO KHI XÀI MẠNG 5G</a:t>
            </a:r>
          </a:p>
        </p:txBody>
      </p:sp>
      <p:sp>
        <p:nvSpPr>
          <p:cNvPr id="3" name="Tiêu đề phụ 2">
            <a:extLst>
              <a:ext uri="{FF2B5EF4-FFF2-40B4-BE49-F238E27FC236}">
                <a16:creationId xmlns:a16="http://schemas.microsoft.com/office/drawing/2014/main" id="{9C4815FD-CF2A-81BA-38B7-00B61C04FA0E}"/>
              </a:ext>
            </a:extLst>
          </p:cNvPr>
          <p:cNvSpPr>
            <a:spLocks noGrp="1"/>
          </p:cNvSpPr>
          <p:nvPr>
            <p:ph type="subTitle" idx="1"/>
          </p:nvPr>
        </p:nvSpPr>
        <p:spPr>
          <a:xfrm>
            <a:off x="157316" y="1897625"/>
            <a:ext cx="11877367" cy="4763729"/>
          </a:xfrm>
        </p:spPr>
        <p:txBody>
          <a:bodyPr>
            <a:normAutofit/>
          </a:bodyPr>
          <a:lstStyle/>
          <a:p>
            <a:pPr algn="just"/>
            <a:r>
              <a:rPr lang="vi-VN" b="1" cap="none" dirty="0">
                <a:solidFill>
                  <a:srgbClr val="FFC000"/>
                </a:solidFill>
                <a:latin typeface="+mn-lt"/>
              </a:rPr>
              <a:t>1. Thách thức khi triển khai mạng 5G</a:t>
            </a:r>
          </a:p>
          <a:p>
            <a:pPr algn="just"/>
            <a:r>
              <a:rPr lang="vi-VN" cap="none" dirty="0">
                <a:solidFill>
                  <a:schemeClr val="tx1"/>
                </a:solidFill>
                <a:latin typeface="+mn-lt"/>
              </a:rPr>
              <a:t>Chi phí đầu tư cao:</a:t>
            </a:r>
          </a:p>
          <a:p>
            <a:pPr algn="just"/>
            <a:r>
              <a:rPr lang="vi-VN" cap="none" dirty="0">
                <a:solidFill>
                  <a:schemeClr val="tx1"/>
                </a:solidFill>
                <a:latin typeface="+mn-lt"/>
              </a:rPr>
              <a:t>-  Cơ sở hạ tầng: việc triển khai mạng 5G đòi hỏi xây dựng hàng nghìn trạm phát sóng nhỏ (</a:t>
            </a:r>
            <a:r>
              <a:rPr lang="vi-VN" cap="none" dirty="0" err="1">
                <a:solidFill>
                  <a:schemeClr val="tx1"/>
                </a:solidFill>
                <a:latin typeface="+mn-lt"/>
              </a:rPr>
              <a:t>small</a:t>
            </a:r>
            <a:r>
              <a:rPr lang="vi-VN" cap="none" dirty="0">
                <a:solidFill>
                  <a:schemeClr val="tx1"/>
                </a:solidFill>
                <a:latin typeface="+mn-lt"/>
              </a:rPr>
              <a:t> </a:t>
            </a:r>
            <a:r>
              <a:rPr lang="vi-VN" cap="none" dirty="0" err="1">
                <a:solidFill>
                  <a:schemeClr val="tx1"/>
                </a:solidFill>
                <a:latin typeface="+mn-lt"/>
              </a:rPr>
              <a:t>cell</a:t>
            </a:r>
            <a:r>
              <a:rPr lang="vi-VN" cap="none" dirty="0">
                <a:solidFill>
                  <a:schemeClr val="tx1"/>
                </a:solidFill>
                <a:latin typeface="+mn-lt"/>
              </a:rPr>
              <a:t>) để đảm bảo vùng phủ sóng ổn định, dẫn đến chi phí đầu tư rất lớn.</a:t>
            </a:r>
          </a:p>
          <a:p>
            <a:pPr algn="just"/>
            <a:r>
              <a:rPr lang="vi-VN" cap="none" dirty="0">
                <a:solidFill>
                  <a:schemeClr val="tx1"/>
                </a:solidFill>
                <a:latin typeface="+mn-lt"/>
              </a:rPr>
              <a:t>-  Nâng cấp thiết bị: các doanh nghiệp và người dùng cần thay đổi thiết bị cũ (như điện thoại, bộ phát sóng) để tương thích với 5g, điều này có thể tăng chi phí sử dụng.</a:t>
            </a:r>
          </a:p>
          <a:p>
            <a:pPr algn="just"/>
            <a:r>
              <a:rPr lang="vi-VN" cap="none" dirty="0">
                <a:solidFill>
                  <a:schemeClr val="tx1"/>
                </a:solidFill>
                <a:latin typeface="+mn-lt"/>
              </a:rPr>
              <a:t>Phổ tần số giới hạn:</a:t>
            </a:r>
          </a:p>
          <a:p>
            <a:pPr algn="just"/>
            <a:r>
              <a:rPr lang="vi-VN" cap="none" dirty="0">
                <a:solidFill>
                  <a:schemeClr val="tx1"/>
                </a:solidFill>
                <a:latin typeface="+mn-lt"/>
              </a:rPr>
              <a:t>-  Phổ tần số phù hợp cho 5G (như băng tần </a:t>
            </a:r>
            <a:r>
              <a:rPr lang="vi-VN" cap="none" dirty="0" err="1">
                <a:solidFill>
                  <a:schemeClr val="tx1"/>
                </a:solidFill>
                <a:latin typeface="+mn-lt"/>
              </a:rPr>
              <a:t>mmwave</a:t>
            </a:r>
            <a:r>
              <a:rPr lang="vi-VN" cap="none" dirty="0">
                <a:solidFill>
                  <a:schemeClr val="tx1"/>
                </a:solidFill>
                <a:latin typeface="+mn-lt"/>
              </a:rPr>
              <a:t>) thường bị giới hạn hoặc chồng chéo với các dịch vụ khác. Quản lý phổ tần số hiệu quả là một thách thức lớn.</a:t>
            </a:r>
          </a:p>
          <a:p>
            <a:pPr algn="just"/>
            <a:r>
              <a:rPr lang="vi-VN" cap="none" dirty="0">
                <a:solidFill>
                  <a:schemeClr val="tx1"/>
                </a:solidFill>
                <a:latin typeface="+mn-lt"/>
              </a:rPr>
              <a:t>Khả năng phủ sóng hạn chế:</a:t>
            </a:r>
          </a:p>
          <a:p>
            <a:pPr algn="just"/>
            <a:r>
              <a:rPr lang="vi-VN" cap="none" dirty="0">
                <a:solidFill>
                  <a:schemeClr val="tx1"/>
                </a:solidFill>
                <a:latin typeface="+mn-lt"/>
              </a:rPr>
              <a:t>-  Triển khai 5G ở vùng nông thôn hoặc khu vực hẻo lánh sẽ khó khăn hơn vì chi phí không cân xứng với số lượng người dùng.</a:t>
            </a:r>
            <a:endParaRPr lang="vi-VN" i="0" cap="none" dirty="0">
              <a:solidFill>
                <a:schemeClr val="tx1"/>
              </a:solidFill>
              <a:effectLst/>
              <a:latin typeface="+mn-lt"/>
            </a:endParaRPr>
          </a:p>
        </p:txBody>
      </p:sp>
    </p:spTree>
    <p:extLst>
      <p:ext uri="{BB962C8B-B14F-4D97-AF65-F5344CB8AC3E}">
        <p14:creationId xmlns:p14="http://schemas.microsoft.com/office/powerpoint/2010/main" val="2726645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12C54-DF8A-420C-27E4-6A88782E7D73}"/>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E2FBD6B9-70C9-660C-F29A-143DCBDCB23C}"/>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latin typeface="Times New Roman" panose="02020603050405020304" pitchFamily="18" charset="0"/>
                <a:cs typeface="Times New Roman" panose="02020603050405020304" pitchFamily="18" charset="0"/>
              </a:rPr>
              <a:t>THÁCH THỨC VÀ RỦI RO KHI XÀI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04172ECB-66B4-6ABC-2A50-04871FD41561}"/>
              </a:ext>
            </a:extLst>
          </p:cNvPr>
          <p:cNvSpPr>
            <a:spLocks noGrp="1"/>
          </p:cNvSpPr>
          <p:nvPr>
            <p:ph type="subTitle" idx="1"/>
          </p:nvPr>
        </p:nvSpPr>
        <p:spPr>
          <a:xfrm>
            <a:off x="157316" y="1956619"/>
            <a:ext cx="11877367" cy="4704735"/>
          </a:xfrm>
        </p:spPr>
        <p:txBody>
          <a:bodyPr>
            <a:normAutofit/>
          </a:bodyPr>
          <a:lstStyle/>
          <a:p>
            <a:pPr algn="just"/>
            <a:r>
              <a:rPr lang="vi-VN" b="1" cap="none" dirty="0">
                <a:solidFill>
                  <a:srgbClr val="FFC000"/>
                </a:solidFill>
                <a:latin typeface="+mn-lt"/>
              </a:rPr>
              <a:t>2. Rủi ro khi sử dụng mạng 5G</a:t>
            </a:r>
          </a:p>
          <a:p>
            <a:pPr algn="just"/>
            <a:r>
              <a:rPr lang="vi-VN" dirty="0"/>
              <a:t> </a:t>
            </a:r>
            <a:r>
              <a:rPr lang="vi-VN" cap="none" dirty="0">
                <a:solidFill>
                  <a:schemeClr val="tx1"/>
                </a:solidFill>
                <a:latin typeface="+mn-lt"/>
              </a:rPr>
              <a:t>An ninh mạng:</a:t>
            </a:r>
          </a:p>
          <a:p>
            <a:pPr algn="just"/>
            <a:r>
              <a:rPr lang="vi-VN" cap="none" dirty="0">
                <a:solidFill>
                  <a:schemeClr val="tx1"/>
                </a:solidFill>
                <a:latin typeface="+mn-lt"/>
              </a:rPr>
              <a:t>-  Nguy cơ tấn công mạng: với số lượng thiết bị kết nối khổng lồ, 5G tạo điều kiện cho tin tặc tấn công qua </a:t>
            </a:r>
            <a:r>
              <a:rPr lang="vi-VN" cap="none" dirty="0" err="1">
                <a:solidFill>
                  <a:schemeClr val="tx1"/>
                </a:solidFill>
                <a:latin typeface="+mn-lt"/>
              </a:rPr>
              <a:t>iot</a:t>
            </a:r>
            <a:r>
              <a:rPr lang="vi-VN" cap="none" dirty="0">
                <a:solidFill>
                  <a:schemeClr val="tx1"/>
                </a:solidFill>
                <a:latin typeface="+mn-lt"/>
              </a:rPr>
              <a:t>, gây nguy cơ lộ thông tin cá nhân hoặc phá hoại hệ thống.</a:t>
            </a:r>
          </a:p>
          <a:p>
            <a:pPr algn="just"/>
            <a:r>
              <a:rPr lang="vi-VN" cap="none" dirty="0">
                <a:solidFill>
                  <a:schemeClr val="tx1"/>
                </a:solidFill>
                <a:latin typeface="+mn-lt"/>
              </a:rPr>
              <a:t>-  Phụ thuộc vào phần mềm: hệ thống 5g dựa nhiều vào phần mềm, làm tăng nguy cơ bị xâm nhập qua các lỗ hổng bảo mật.</a:t>
            </a:r>
          </a:p>
          <a:p>
            <a:pPr algn="just"/>
            <a:r>
              <a:rPr lang="vi-VN" cap="none" dirty="0">
                <a:solidFill>
                  <a:schemeClr val="tx1"/>
                </a:solidFill>
                <a:latin typeface="+mn-lt"/>
              </a:rPr>
              <a:t>Vấn đề quyền riêng tư:</a:t>
            </a:r>
          </a:p>
          <a:p>
            <a:pPr algn="just"/>
            <a:r>
              <a:rPr lang="vi-VN" cap="none" dirty="0">
                <a:solidFill>
                  <a:schemeClr val="tx1"/>
                </a:solidFill>
                <a:latin typeface="+mn-lt"/>
              </a:rPr>
              <a:t>-  Với khả năng giám sát thiết bị thời gian thực, 5G có thể bị lạm dụng để thu thập thông tin cá nhân mà không được sự đồng ý của người dùng.</a:t>
            </a:r>
          </a:p>
          <a:p>
            <a:pPr algn="just"/>
            <a:r>
              <a:rPr lang="vi-VN" cap="none" dirty="0">
                <a:solidFill>
                  <a:schemeClr val="tx1"/>
                </a:solidFill>
                <a:latin typeface="+mn-lt"/>
              </a:rPr>
              <a:t>-  Các cơ quan chính phủ hoặc tổ chức có thể sử dụng mạng 5G để theo dõi người dân.</a:t>
            </a:r>
          </a:p>
          <a:p>
            <a:pPr algn="just"/>
            <a:endParaRPr lang="vi-VN" cap="none" dirty="0">
              <a:solidFill>
                <a:schemeClr val="tx1"/>
              </a:solidFill>
              <a:latin typeface="+mn-lt"/>
            </a:endParaRPr>
          </a:p>
          <a:p>
            <a:pPr algn="just"/>
            <a:endParaRPr lang="vi-VN" b="1" i="0" cap="none" dirty="0">
              <a:solidFill>
                <a:srgbClr val="FFC000"/>
              </a:solidFill>
              <a:effectLst/>
              <a:latin typeface="+mn-lt"/>
            </a:endParaRPr>
          </a:p>
        </p:txBody>
      </p:sp>
    </p:spTree>
    <p:extLst>
      <p:ext uri="{BB962C8B-B14F-4D97-AF65-F5344CB8AC3E}">
        <p14:creationId xmlns:p14="http://schemas.microsoft.com/office/powerpoint/2010/main" val="2710354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3B647-2943-C350-9E09-B48392C64A13}"/>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4A7D9840-2102-79F0-C4BE-7C8FC53E3F68}"/>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latin typeface="Times New Roman" panose="02020603050405020304" pitchFamily="18" charset="0"/>
                <a:cs typeface="Times New Roman" panose="02020603050405020304" pitchFamily="18" charset="0"/>
              </a:rPr>
              <a:t>THÁCH THỨC VÀ RỦI RO KHI XÀI MẠNG 5G</a:t>
            </a:r>
            <a:endParaRPr lang="vi-VN" sz="2800" b="1" dirty="0">
              <a:solidFill>
                <a:srgbClr val="FFC000"/>
              </a:solidFill>
            </a:endParaRPr>
          </a:p>
        </p:txBody>
      </p:sp>
      <p:sp>
        <p:nvSpPr>
          <p:cNvPr id="3" name="Tiêu đề phụ 2">
            <a:extLst>
              <a:ext uri="{FF2B5EF4-FFF2-40B4-BE49-F238E27FC236}">
                <a16:creationId xmlns:a16="http://schemas.microsoft.com/office/drawing/2014/main" id="{F2D91E2C-9112-6DDC-1A5C-36840713DD00}"/>
              </a:ext>
            </a:extLst>
          </p:cNvPr>
          <p:cNvSpPr>
            <a:spLocks noGrp="1"/>
          </p:cNvSpPr>
          <p:nvPr>
            <p:ph type="subTitle" idx="1"/>
          </p:nvPr>
        </p:nvSpPr>
        <p:spPr>
          <a:xfrm>
            <a:off x="88490" y="1863214"/>
            <a:ext cx="11877367" cy="4925959"/>
          </a:xfrm>
        </p:spPr>
        <p:txBody>
          <a:bodyPr>
            <a:normAutofit/>
          </a:bodyPr>
          <a:lstStyle/>
          <a:p>
            <a:pPr algn="just"/>
            <a:r>
              <a:rPr lang="vi-VN" cap="none" dirty="0">
                <a:solidFill>
                  <a:schemeClr val="tx1"/>
                </a:solidFill>
                <a:latin typeface="+mn-lt"/>
              </a:rPr>
              <a:t>Ảnh hưởng kinh tế xã hội:</a:t>
            </a:r>
          </a:p>
          <a:p>
            <a:pPr algn="just"/>
            <a:r>
              <a:rPr lang="vi-VN" cap="none" dirty="0">
                <a:solidFill>
                  <a:schemeClr val="tx1"/>
                </a:solidFill>
                <a:latin typeface="+mn-lt"/>
              </a:rPr>
              <a:t>Chi phí cao</a:t>
            </a:r>
          </a:p>
          <a:p>
            <a:pPr algn="just"/>
            <a:r>
              <a:rPr lang="vi-VN" cap="none" dirty="0">
                <a:solidFill>
                  <a:schemeClr val="tx1"/>
                </a:solidFill>
                <a:latin typeface="+mn-lt"/>
              </a:rPr>
              <a:t>-  Giá cước dịch vụ mạng 5G có thể vượt quá khả năng chi trả của nhiều người dùng, nhất là ở các nước đang phát triển.</a:t>
            </a:r>
          </a:p>
          <a:p>
            <a:pPr algn="just"/>
            <a:r>
              <a:rPr lang="vi-VN" cap="none" dirty="0">
                <a:solidFill>
                  <a:schemeClr val="tx1"/>
                </a:solidFill>
                <a:latin typeface="+mn-lt"/>
              </a:rPr>
              <a:t>Phụ thuộc vào nhà cung cấp</a:t>
            </a:r>
          </a:p>
          <a:p>
            <a:pPr algn="just"/>
            <a:r>
              <a:rPr lang="vi-VN" cap="none" dirty="0">
                <a:solidFill>
                  <a:schemeClr val="tx1"/>
                </a:solidFill>
                <a:latin typeface="+mn-lt"/>
              </a:rPr>
              <a:t>-  Một số quốc gia phụ thuộc vào các nhà cung cấp thiết bị mạng lớn như </a:t>
            </a:r>
            <a:r>
              <a:rPr lang="vi-VN" cap="none" dirty="0" err="1">
                <a:solidFill>
                  <a:schemeClr val="tx1"/>
                </a:solidFill>
                <a:latin typeface="+mn-lt"/>
              </a:rPr>
              <a:t>huawei</a:t>
            </a:r>
            <a:r>
              <a:rPr lang="vi-VN" cap="none" dirty="0">
                <a:solidFill>
                  <a:schemeClr val="tx1"/>
                </a:solidFill>
                <a:latin typeface="+mn-lt"/>
              </a:rPr>
              <a:t>, </a:t>
            </a:r>
            <a:r>
              <a:rPr lang="vi-VN" cap="none" dirty="0" err="1">
                <a:solidFill>
                  <a:schemeClr val="tx1"/>
                </a:solidFill>
                <a:latin typeface="+mn-lt"/>
              </a:rPr>
              <a:t>ericsson</a:t>
            </a:r>
            <a:r>
              <a:rPr lang="vi-VN" cap="none" dirty="0">
                <a:solidFill>
                  <a:schemeClr val="tx1"/>
                </a:solidFill>
                <a:latin typeface="+mn-lt"/>
              </a:rPr>
              <a:t>, </a:t>
            </a:r>
            <a:r>
              <a:rPr lang="vi-VN" cap="none" dirty="0" err="1">
                <a:solidFill>
                  <a:schemeClr val="tx1"/>
                </a:solidFill>
                <a:latin typeface="+mn-lt"/>
              </a:rPr>
              <a:t>nokia</a:t>
            </a:r>
            <a:r>
              <a:rPr lang="vi-VN" cap="none" dirty="0">
                <a:solidFill>
                  <a:schemeClr val="tx1"/>
                </a:solidFill>
                <a:latin typeface="+mn-lt"/>
              </a:rPr>
              <a:t>, dễ dẫn đến rủi ro liên quan đến kiểm soát và bảo mật dữ liệu quốc gia.</a:t>
            </a:r>
            <a:endParaRPr lang="vi-VN" i="0" cap="none" dirty="0">
              <a:solidFill>
                <a:schemeClr val="tx1"/>
              </a:solidFill>
              <a:effectLst/>
              <a:latin typeface="+mn-lt"/>
            </a:endParaRPr>
          </a:p>
        </p:txBody>
      </p:sp>
    </p:spTree>
    <p:extLst>
      <p:ext uri="{BB962C8B-B14F-4D97-AF65-F5344CB8AC3E}">
        <p14:creationId xmlns:p14="http://schemas.microsoft.com/office/powerpoint/2010/main" val="3903139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2FB47-C617-7DFE-9CE0-C36310954233}"/>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AD4F2916-9233-99C5-ACB9-6EDA33416566}"/>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NHỮNG TIỀM NĂNG PHÁT TRIỂN CỦA MẠNG 5G</a:t>
            </a:r>
          </a:p>
        </p:txBody>
      </p:sp>
      <p:sp>
        <p:nvSpPr>
          <p:cNvPr id="3" name="Tiêu đề phụ 2">
            <a:extLst>
              <a:ext uri="{FF2B5EF4-FFF2-40B4-BE49-F238E27FC236}">
                <a16:creationId xmlns:a16="http://schemas.microsoft.com/office/drawing/2014/main" id="{89C88B73-BAA1-1657-D809-B7BDD2A6E4DF}"/>
              </a:ext>
            </a:extLst>
          </p:cNvPr>
          <p:cNvSpPr>
            <a:spLocks noGrp="1"/>
          </p:cNvSpPr>
          <p:nvPr>
            <p:ph type="subTitle" idx="1"/>
          </p:nvPr>
        </p:nvSpPr>
        <p:spPr>
          <a:xfrm>
            <a:off x="157316" y="1735395"/>
            <a:ext cx="11877367" cy="4925959"/>
          </a:xfrm>
        </p:spPr>
        <p:txBody>
          <a:bodyPr>
            <a:normAutofit/>
          </a:bodyPr>
          <a:lstStyle/>
          <a:p>
            <a:pPr algn="just"/>
            <a:r>
              <a:rPr lang="vi-VN" b="1" cap="none" dirty="0">
                <a:solidFill>
                  <a:srgbClr val="FFC000"/>
                </a:solidFill>
                <a:latin typeface="+mn-lt"/>
              </a:rPr>
              <a:t>1. Ứng dụng trong công nghiệp và sản xuất</a:t>
            </a:r>
          </a:p>
          <a:p>
            <a:pPr algn="just"/>
            <a:r>
              <a:rPr lang="vi-VN" cap="none" dirty="0">
                <a:solidFill>
                  <a:schemeClr val="tx1"/>
                </a:solidFill>
                <a:latin typeface="+mn-lt"/>
              </a:rPr>
              <a:t>  -  Công nghiệp 4.0: 5G hỗ trợ kết nối các hệ thống tự động hóa, </a:t>
            </a:r>
            <a:r>
              <a:rPr lang="vi-VN" cap="none" dirty="0" err="1">
                <a:solidFill>
                  <a:schemeClr val="tx1"/>
                </a:solidFill>
                <a:latin typeface="+mn-lt"/>
              </a:rPr>
              <a:t>robot</a:t>
            </a:r>
            <a:r>
              <a:rPr lang="vi-VN" cap="none" dirty="0">
                <a:solidFill>
                  <a:schemeClr val="tx1"/>
                </a:solidFill>
                <a:latin typeface="+mn-lt"/>
              </a:rPr>
              <a:t> và </a:t>
            </a:r>
            <a:r>
              <a:rPr lang="vi-VN" cap="none" dirty="0" err="1">
                <a:solidFill>
                  <a:schemeClr val="tx1"/>
                </a:solidFill>
                <a:latin typeface="+mn-lt"/>
              </a:rPr>
              <a:t>internet</a:t>
            </a:r>
            <a:r>
              <a:rPr lang="vi-VN" cap="none" dirty="0">
                <a:solidFill>
                  <a:schemeClr val="tx1"/>
                </a:solidFill>
                <a:latin typeface="+mn-lt"/>
              </a:rPr>
              <a:t> vạn vật công nghiệp , tăng hiệu quả sản xuất và giảm chi phí vận hành.</a:t>
            </a:r>
          </a:p>
          <a:p>
            <a:pPr algn="just"/>
            <a:r>
              <a:rPr lang="vi-VN" cap="none" dirty="0">
                <a:solidFill>
                  <a:schemeClr val="tx1"/>
                </a:solidFill>
                <a:latin typeface="+mn-lt"/>
              </a:rPr>
              <a:t>  -  Nhà máy thông minh: các nhà máy có thể sử dụng 5g để kết nối máy móc, cảm biến, và hệ thống quản lý, giúp tối ưu hóa chuỗi cung ứng và sản xuất.</a:t>
            </a:r>
          </a:p>
          <a:p>
            <a:pPr algn="just"/>
            <a:r>
              <a:rPr lang="vi-VN" b="1" cap="none" dirty="0">
                <a:solidFill>
                  <a:srgbClr val="FFC000"/>
                </a:solidFill>
                <a:latin typeface="+mn-lt"/>
              </a:rPr>
              <a:t>2. </a:t>
            </a:r>
            <a:r>
              <a:rPr lang="vi-VN" b="1" cap="none" dirty="0" err="1">
                <a:solidFill>
                  <a:srgbClr val="FFC000"/>
                </a:solidFill>
                <a:latin typeface="+mn-lt"/>
              </a:rPr>
              <a:t>Internet</a:t>
            </a:r>
            <a:r>
              <a:rPr lang="vi-VN" b="1" cap="none" dirty="0">
                <a:solidFill>
                  <a:srgbClr val="FFC000"/>
                </a:solidFill>
                <a:latin typeface="+mn-lt"/>
              </a:rPr>
              <a:t> vạn vật (</a:t>
            </a:r>
            <a:r>
              <a:rPr lang="vi-VN" b="1" cap="none" dirty="0" err="1">
                <a:solidFill>
                  <a:srgbClr val="FFC000"/>
                </a:solidFill>
                <a:latin typeface="+mn-lt"/>
              </a:rPr>
              <a:t>iot</a:t>
            </a:r>
            <a:r>
              <a:rPr lang="vi-VN" b="1" cap="none" dirty="0">
                <a:solidFill>
                  <a:srgbClr val="FFC000"/>
                </a:solidFill>
                <a:latin typeface="+mn-lt"/>
              </a:rPr>
              <a:t>)</a:t>
            </a:r>
          </a:p>
          <a:p>
            <a:pPr algn="just"/>
            <a:r>
              <a:rPr lang="vi-VN" cap="none" dirty="0">
                <a:solidFill>
                  <a:schemeClr val="tx1"/>
                </a:solidFill>
                <a:latin typeface="+mn-lt"/>
              </a:rPr>
              <a:t>  - 5G cho phép hàng tỷ thiết bị </a:t>
            </a:r>
            <a:r>
              <a:rPr lang="vi-VN" cap="none" dirty="0" err="1">
                <a:solidFill>
                  <a:schemeClr val="tx1"/>
                </a:solidFill>
                <a:latin typeface="+mn-lt"/>
              </a:rPr>
              <a:t>iot</a:t>
            </a:r>
            <a:r>
              <a:rPr lang="vi-VN" cap="none" dirty="0">
                <a:solidFill>
                  <a:schemeClr val="tx1"/>
                </a:solidFill>
                <a:latin typeface="+mn-lt"/>
              </a:rPr>
              <a:t> kết nối cùng lúc với độ trễ cực thấp, mở ra các ứng dụng như nhà thông minh, đô thị thông minh, và phương tiện giao thông kết nối.</a:t>
            </a:r>
            <a:endParaRPr lang="vi-VN" b="1" cap="none" dirty="0">
              <a:solidFill>
                <a:schemeClr val="tx1"/>
              </a:solidFill>
              <a:latin typeface="+mn-lt"/>
            </a:endParaRPr>
          </a:p>
          <a:p>
            <a:pPr algn="just"/>
            <a:r>
              <a:rPr lang="vi-VN" cap="none" dirty="0">
                <a:solidFill>
                  <a:schemeClr val="tx1"/>
                </a:solidFill>
                <a:latin typeface="+mn-lt"/>
              </a:rPr>
              <a:t>  -  Cải thiện chất lượng giám sát trong các lĩnh vực như nông nghiệp thông minh (dữ liệu từ cảm biến môi trường) và chăm sóc sức khỏe (thiết bị y tế đeo tay).</a:t>
            </a:r>
            <a:endParaRPr lang="vi-VN" b="1" cap="none" dirty="0">
              <a:solidFill>
                <a:schemeClr val="tx1"/>
              </a:solidFill>
              <a:latin typeface="+mn-lt"/>
            </a:endParaRPr>
          </a:p>
        </p:txBody>
      </p:sp>
    </p:spTree>
    <p:extLst>
      <p:ext uri="{BB962C8B-B14F-4D97-AF65-F5344CB8AC3E}">
        <p14:creationId xmlns:p14="http://schemas.microsoft.com/office/powerpoint/2010/main" val="117171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5E83D-23AB-C03C-ADF2-2CAF9D10E68C}"/>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3A903E03-DD04-473C-16E8-5910285B185A}"/>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LỊCH SỬ PHÁT TRIỂN CỦA MẠNG DI ĐỘNG</a:t>
            </a:r>
          </a:p>
        </p:txBody>
      </p:sp>
      <p:sp>
        <p:nvSpPr>
          <p:cNvPr id="3" name="Tiêu đề phụ 2">
            <a:extLst>
              <a:ext uri="{FF2B5EF4-FFF2-40B4-BE49-F238E27FC236}">
                <a16:creationId xmlns:a16="http://schemas.microsoft.com/office/drawing/2014/main" id="{8A8D41FC-60B0-4369-ABF4-7F2E6B38F792}"/>
              </a:ext>
            </a:extLst>
          </p:cNvPr>
          <p:cNvSpPr>
            <a:spLocks noGrp="1"/>
          </p:cNvSpPr>
          <p:nvPr>
            <p:ph type="subTitle" idx="1"/>
          </p:nvPr>
        </p:nvSpPr>
        <p:spPr>
          <a:xfrm>
            <a:off x="176981" y="2025446"/>
            <a:ext cx="5919019" cy="4832554"/>
          </a:xfrm>
        </p:spPr>
        <p:txBody>
          <a:bodyPr>
            <a:normAutofit/>
          </a:bodyPr>
          <a:lstStyle/>
          <a:p>
            <a:pPr marL="342900" indent="-342900">
              <a:buFont typeface="Wingdings" panose="05000000000000000000" pitchFamily="2" charset="2"/>
              <a:buChar char="v"/>
            </a:pPr>
            <a:r>
              <a:rPr lang="vi-VN" b="1" i="0" cap="none" dirty="0">
                <a:solidFill>
                  <a:srgbClr val="FFC000"/>
                </a:solidFill>
                <a:effectLst/>
                <a:latin typeface="+mn-lt"/>
              </a:rPr>
              <a:t>Thế Hệ Mạng Di Động 1G</a:t>
            </a:r>
          </a:p>
          <a:p>
            <a:pPr marL="342900" indent="-342900" algn="just">
              <a:buFont typeface="Wingdings" panose="05000000000000000000" pitchFamily="2" charset="2"/>
              <a:buChar char="Ø"/>
            </a:pPr>
            <a:r>
              <a:rPr lang="vi-VN" i="0" cap="none" dirty="0">
                <a:solidFill>
                  <a:schemeClr val="tx1"/>
                </a:solidFill>
                <a:effectLst/>
                <a:latin typeface="+mn-lt"/>
              </a:rPr>
              <a:t>Mạng di động 1G, hay còn được gọi là mạng di động thế hệ đầu tiên, đã ra mắt vào những năm 1979. Được sử dụng bởi công nghệ </a:t>
            </a:r>
            <a:r>
              <a:rPr lang="vi-VN" i="0" cap="none" dirty="0" err="1">
                <a:solidFill>
                  <a:schemeClr val="tx1"/>
                </a:solidFill>
                <a:effectLst/>
                <a:latin typeface="+mn-lt"/>
              </a:rPr>
              <a:t>Analog</a:t>
            </a:r>
            <a:r>
              <a:rPr lang="vi-VN" i="0" cap="none" dirty="0">
                <a:solidFill>
                  <a:schemeClr val="tx1"/>
                </a:solidFill>
                <a:effectLst/>
                <a:latin typeface="+mn-lt"/>
              </a:rPr>
              <a:t>.</a:t>
            </a:r>
          </a:p>
          <a:p>
            <a:pPr marL="342900" indent="-342900" algn="just">
              <a:buFont typeface="Wingdings" panose="05000000000000000000" pitchFamily="2" charset="2"/>
              <a:buChar char="Ø"/>
            </a:pPr>
            <a:r>
              <a:rPr lang="vi-VN" b="0" i="0" cap="none" dirty="0">
                <a:solidFill>
                  <a:schemeClr val="tx1"/>
                </a:solidFill>
                <a:effectLst/>
                <a:latin typeface="+mn-lt"/>
              </a:rPr>
              <a:t>Công nghệ 1G cho phép người dùng gọi điện thoại di động với chất lượng âm thanh không cao, không hỗ trợ dữ liệu số và có mức độ bảo mật thấp.</a:t>
            </a:r>
            <a:r>
              <a:rPr lang="vi-VN" i="0" cap="none" dirty="0">
                <a:solidFill>
                  <a:schemeClr val="tx1"/>
                </a:solidFill>
                <a:effectLst/>
                <a:latin typeface="+mn-lt"/>
              </a:rPr>
              <a:t> </a:t>
            </a:r>
          </a:p>
          <a:p>
            <a:endParaRPr lang="vi-VN" b="1" i="0" cap="none" dirty="0">
              <a:solidFill>
                <a:srgbClr val="FFC000"/>
              </a:solidFill>
              <a:effectLst/>
              <a:latin typeface="+mn-lt"/>
            </a:endParaRPr>
          </a:p>
        </p:txBody>
      </p:sp>
      <p:pic>
        <p:nvPicPr>
          <p:cNvPr id="6" name="Hình ảnh 5">
            <a:extLst>
              <a:ext uri="{FF2B5EF4-FFF2-40B4-BE49-F238E27FC236}">
                <a16:creationId xmlns:a16="http://schemas.microsoft.com/office/drawing/2014/main" id="{EAC7E681-A0D2-1780-223F-3B7D91D1515B}"/>
              </a:ext>
            </a:extLst>
          </p:cNvPr>
          <p:cNvPicPr>
            <a:picLocks noChangeAspect="1"/>
          </p:cNvPicPr>
          <p:nvPr/>
        </p:nvPicPr>
        <p:blipFill>
          <a:blip r:embed="rId2"/>
          <a:stretch>
            <a:fillRect/>
          </a:stretch>
        </p:blipFill>
        <p:spPr>
          <a:xfrm>
            <a:off x="6272981" y="2025445"/>
            <a:ext cx="5919019" cy="4832554"/>
          </a:xfrm>
          <a:prstGeom prst="rect">
            <a:avLst/>
          </a:prstGeom>
        </p:spPr>
      </p:pic>
    </p:spTree>
    <p:extLst>
      <p:ext uri="{BB962C8B-B14F-4D97-AF65-F5344CB8AC3E}">
        <p14:creationId xmlns:p14="http://schemas.microsoft.com/office/powerpoint/2010/main" val="4244688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C00D3-0EE6-C55A-E9D2-33A80B342834}"/>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9E4B6622-C5E4-1119-864A-12CE7C7378F7}"/>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NHỮNG TIỀM NĂNG PHÁT TRIỂN CỦA MẠNG 5G</a:t>
            </a:r>
          </a:p>
        </p:txBody>
      </p:sp>
      <p:sp>
        <p:nvSpPr>
          <p:cNvPr id="3" name="Tiêu đề phụ 2">
            <a:extLst>
              <a:ext uri="{FF2B5EF4-FFF2-40B4-BE49-F238E27FC236}">
                <a16:creationId xmlns:a16="http://schemas.microsoft.com/office/drawing/2014/main" id="{903C5657-C458-65F4-95DD-8AFD1EE96A2A}"/>
              </a:ext>
            </a:extLst>
          </p:cNvPr>
          <p:cNvSpPr>
            <a:spLocks noGrp="1"/>
          </p:cNvSpPr>
          <p:nvPr>
            <p:ph type="subTitle" idx="1"/>
          </p:nvPr>
        </p:nvSpPr>
        <p:spPr>
          <a:xfrm>
            <a:off x="157316" y="1735395"/>
            <a:ext cx="11877367" cy="4925959"/>
          </a:xfrm>
        </p:spPr>
        <p:txBody>
          <a:bodyPr>
            <a:normAutofit/>
          </a:bodyPr>
          <a:lstStyle/>
          <a:p>
            <a:pPr algn="just"/>
            <a:r>
              <a:rPr lang="vi-VN" b="1" cap="none" dirty="0">
                <a:solidFill>
                  <a:srgbClr val="FFC000"/>
                </a:solidFill>
                <a:latin typeface="+mn-lt"/>
              </a:rPr>
              <a:t>3. Giao thông và phương tiện tự hành</a:t>
            </a:r>
          </a:p>
          <a:p>
            <a:pPr algn="just"/>
            <a:r>
              <a:rPr lang="vi-VN" cap="none" dirty="0">
                <a:solidFill>
                  <a:schemeClr val="tx1"/>
                </a:solidFill>
                <a:latin typeface="+mn-lt"/>
              </a:rPr>
              <a:t>  -  Hỗ trợ giao tiếp theo thời gian thực giữa các phương tiện, hạ tầng giao thông và con người.</a:t>
            </a:r>
          </a:p>
          <a:p>
            <a:pPr algn="just"/>
            <a:r>
              <a:rPr lang="vi-VN" cap="none" dirty="0">
                <a:solidFill>
                  <a:schemeClr val="tx1"/>
                </a:solidFill>
                <a:latin typeface="+mn-lt"/>
              </a:rPr>
              <a:t>  -  Đóng vai trò quan trọng trong việc triển khai xe tự lái, giúp cải thiện an toàn và hiệu quả giao thông.</a:t>
            </a:r>
          </a:p>
          <a:p>
            <a:pPr algn="just"/>
            <a:r>
              <a:rPr lang="vi-VN" b="1" cap="none" dirty="0">
                <a:solidFill>
                  <a:srgbClr val="FFC000"/>
                </a:solidFill>
                <a:latin typeface="+mn-lt"/>
              </a:rPr>
              <a:t>4. Giải trí và truyền thông</a:t>
            </a:r>
          </a:p>
          <a:p>
            <a:pPr algn="just"/>
            <a:r>
              <a:rPr lang="vi-VN" cap="none" dirty="0">
                <a:solidFill>
                  <a:schemeClr val="tx1"/>
                </a:solidFill>
                <a:latin typeface="+mn-lt"/>
              </a:rPr>
              <a:t>  -  </a:t>
            </a:r>
            <a:r>
              <a:rPr lang="vi-VN" cap="none" dirty="0" err="1">
                <a:solidFill>
                  <a:schemeClr val="tx1"/>
                </a:solidFill>
                <a:latin typeface="+mn-lt"/>
              </a:rPr>
              <a:t>Streaming</a:t>
            </a:r>
            <a:r>
              <a:rPr lang="vi-VN" cap="none" dirty="0">
                <a:solidFill>
                  <a:schemeClr val="tx1"/>
                </a:solidFill>
                <a:latin typeface="+mn-lt"/>
              </a:rPr>
              <a:t> chất lượng cao: 5G cung cấp băng thông đủ lớn để phát </a:t>
            </a:r>
            <a:r>
              <a:rPr lang="vi-VN" cap="none" dirty="0" err="1">
                <a:solidFill>
                  <a:schemeClr val="tx1"/>
                </a:solidFill>
                <a:latin typeface="+mn-lt"/>
              </a:rPr>
              <a:t>video</a:t>
            </a:r>
            <a:r>
              <a:rPr lang="vi-VN" cap="none" dirty="0">
                <a:solidFill>
                  <a:schemeClr val="tx1"/>
                </a:solidFill>
                <a:latin typeface="+mn-lt"/>
              </a:rPr>
              <a:t> 4K, 8K và trải nghiệm thực tế ảo (VR), thực tế tăng cường (AR) không giật </a:t>
            </a:r>
            <a:r>
              <a:rPr lang="vi-VN" cap="none" dirty="0" err="1">
                <a:solidFill>
                  <a:schemeClr val="tx1"/>
                </a:solidFill>
                <a:latin typeface="+mn-lt"/>
              </a:rPr>
              <a:t>lag</a:t>
            </a:r>
            <a:r>
              <a:rPr lang="vi-VN" cap="none" dirty="0">
                <a:solidFill>
                  <a:schemeClr val="tx1"/>
                </a:solidFill>
                <a:latin typeface="+mn-lt"/>
              </a:rPr>
              <a:t>.</a:t>
            </a:r>
          </a:p>
          <a:p>
            <a:pPr algn="just"/>
            <a:r>
              <a:rPr lang="vi-VN" cap="none" dirty="0">
                <a:solidFill>
                  <a:schemeClr val="tx1"/>
                </a:solidFill>
                <a:latin typeface="+mn-lt"/>
              </a:rPr>
              <a:t>  -  </a:t>
            </a:r>
            <a:r>
              <a:rPr lang="vi-VN" cap="none" dirty="0" err="1">
                <a:solidFill>
                  <a:schemeClr val="tx1"/>
                </a:solidFill>
                <a:latin typeface="+mn-lt"/>
              </a:rPr>
              <a:t>Game</a:t>
            </a:r>
            <a:r>
              <a:rPr lang="vi-VN" cap="none" dirty="0">
                <a:solidFill>
                  <a:schemeClr val="tx1"/>
                </a:solidFill>
                <a:latin typeface="+mn-lt"/>
              </a:rPr>
              <a:t> trực tuyến: tăng cường trải nghiệm chơi </a:t>
            </a:r>
            <a:r>
              <a:rPr lang="vi-VN" cap="none" dirty="0" err="1">
                <a:solidFill>
                  <a:schemeClr val="tx1"/>
                </a:solidFill>
                <a:latin typeface="+mn-lt"/>
              </a:rPr>
              <a:t>game</a:t>
            </a:r>
            <a:r>
              <a:rPr lang="vi-VN" cap="none" dirty="0">
                <a:solidFill>
                  <a:schemeClr val="tx1"/>
                </a:solidFill>
                <a:latin typeface="+mn-lt"/>
              </a:rPr>
              <a:t> với kết nối ổn định và thời gian phản hồi nhanh.</a:t>
            </a:r>
            <a:endParaRPr lang="vi-VN" i="0" cap="none" dirty="0">
              <a:solidFill>
                <a:schemeClr val="tx1"/>
              </a:solidFill>
              <a:effectLst/>
              <a:latin typeface="+mn-lt"/>
            </a:endParaRPr>
          </a:p>
        </p:txBody>
      </p:sp>
    </p:spTree>
    <p:extLst>
      <p:ext uri="{BB962C8B-B14F-4D97-AF65-F5344CB8AC3E}">
        <p14:creationId xmlns:p14="http://schemas.microsoft.com/office/powerpoint/2010/main" val="4042653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A7628-6C8A-025F-78A4-66A7A2591ADC}"/>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E879972C-D1A0-1DBE-DE9A-F2CE8B7232C7}"/>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NHỮNG TIỀM NĂNG PHÁT TRIỂN CỦA MẠNG 5G</a:t>
            </a:r>
          </a:p>
        </p:txBody>
      </p:sp>
      <p:sp>
        <p:nvSpPr>
          <p:cNvPr id="3" name="Tiêu đề phụ 2">
            <a:extLst>
              <a:ext uri="{FF2B5EF4-FFF2-40B4-BE49-F238E27FC236}">
                <a16:creationId xmlns:a16="http://schemas.microsoft.com/office/drawing/2014/main" id="{C9A19FD6-1EED-0699-CC35-BAE1486C090F}"/>
              </a:ext>
            </a:extLst>
          </p:cNvPr>
          <p:cNvSpPr>
            <a:spLocks noGrp="1"/>
          </p:cNvSpPr>
          <p:nvPr>
            <p:ph type="subTitle" idx="1"/>
          </p:nvPr>
        </p:nvSpPr>
        <p:spPr>
          <a:xfrm>
            <a:off x="157316" y="1735395"/>
            <a:ext cx="11877367" cy="4925959"/>
          </a:xfrm>
        </p:spPr>
        <p:txBody>
          <a:bodyPr>
            <a:normAutofit/>
          </a:bodyPr>
          <a:lstStyle/>
          <a:p>
            <a:pPr algn="just"/>
            <a:r>
              <a:rPr lang="vi-VN" b="1" cap="none" dirty="0">
                <a:solidFill>
                  <a:srgbClr val="FFC000"/>
                </a:solidFill>
                <a:latin typeface="+mn-lt"/>
              </a:rPr>
              <a:t>5. Giáo dục trực tuyến và đào tạo</a:t>
            </a:r>
          </a:p>
          <a:p>
            <a:pPr algn="just"/>
            <a:r>
              <a:rPr lang="vi-VN" cap="none" dirty="0">
                <a:solidFill>
                  <a:schemeClr val="tx1"/>
                </a:solidFill>
                <a:latin typeface="+mn-lt"/>
              </a:rPr>
              <a:t>  -  Tạo ra các lớp học ảo chất lượng cao, sử dụng VR/AR để mang lại trải nghiệm học tập trực quan, sống động.</a:t>
            </a:r>
            <a:endParaRPr lang="vi-VN" b="1" cap="none" dirty="0">
              <a:solidFill>
                <a:schemeClr val="tx1"/>
              </a:solidFill>
              <a:latin typeface="+mn-lt"/>
            </a:endParaRPr>
          </a:p>
          <a:p>
            <a:pPr algn="just"/>
            <a:r>
              <a:rPr lang="vi-VN" b="1" cap="none" dirty="0">
                <a:solidFill>
                  <a:srgbClr val="FFC000"/>
                </a:solidFill>
                <a:latin typeface="+mn-lt"/>
              </a:rPr>
              <a:t>6. Phát triển kinh tế số</a:t>
            </a:r>
          </a:p>
          <a:p>
            <a:pPr algn="just"/>
            <a:r>
              <a:rPr lang="vi-VN" cap="none" dirty="0">
                <a:solidFill>
                  <a:schemeClr val="tx1"/>
                </a:solidFill>
                <a:latin typeface="+mn-lt"/>
              </a:rPr>
              <a:t>  - Thúc đẩy thương mại điện tử và các dịch vụ tài chính trực tuyến nhờ tốc độ mạng nhanh hơn và an toàn hơn.</a:t>
            </a:r>
            <a:endParaRPr lang="vi-VN" b="1" cap="none" dirty="0">
              <a:solidFill>
                <a:schemeClr val="tx1"/>
              </a:solidFill>
              <a:latin typeface="+mn-lt"/>
            </a:endParaRPr>
          </a:p>
          <a:p>
            <a:pPr algn="just"/>
            <a:r>
              <a:rPr lang="vi-VN" cap="none" dirty="0">
                <a:solidFill>
                  <a:schemeClr val="tx1"/>
                </a:solidFill>
                <a:latin typeface="+mn-lt"/>
              </a:rPr>
              <a:t>-  Hỗ trợ phát triển các ngành công nghệ tiên tiến như trí tuệ nhân tạo AI, và dữ liệu lớn.</a:t>
            </a:r>
          </a:p>
          <a:p>
            <a:pPr algn="just"/>
            <a:r>
              <a:rPr lang="vi-VN" b="1" i="0" cap="none" dirty="0">
                <a:solidFill>
                  <a:srgbClr val="FFC000"/>
                </a:solidFill>
                <a:effectLst/>
                <a:latin typeface="+mn-lt"/>
              </a:rPr>
              <a:t>7. </a:t>
            </a:r>
            <a:r>
              <a:rPr lang="vi-VN" b="1" cap="none" dirty="0">
                <a:solidFill>
                  <a:srgbClr val="FFC000"/>
                </a:solidFill>
                <a:latin typeface="+mn-lt"/>
              </a:rPr>
              <a:t>Quốc phòng và an ninh</a:t>
            </a:r>
          </a:p>
          <a:p>
            <a:pPr algn="just"/>
            <a:r>
              <a:rPr lang="vi-VN" cap="none" dirty="0">
                <a:solidFill>
                  <a:schemeClr val="tx1"/>
                </a:solidFill>
                <a:latin typeface="+mn-lt"/>
              </a:rPr>
              <a:t>  -  Tăng cường khả năng giám sát và điều hành trong các hệ thống quốc phòng nhờ kết nối tốc độ cao và ổn định.</a:t>
            </a:r>
          </a:p>
          <a:p>
            <a:pPr algn="just"/>
            <a:r>
              <a:rPr lang="vi-VN" cap="none" dirty="0">
                <a:solidFill>
                  <a:schemeClr val="tx1"/>
                </a:solidFill>
                <a:latin typeface="+mn-lt"/>
              </a:rPr>
              <a:t>  -  Phát triển các ứng dụng ai hỗ trợ nhận diện và phản ứng nhanh trước các mối đe dọa.</a:t>
            </a:r>
            <a:endParaRPr lang="vi-VN" b="1" i="0" cap="none" dirty="0">
              <a:solidFill>
                <a:schemeClr val="tx1"/>
              </a:solidFill>
              <a:effectLst/>
              <a:latin typeface="+mn-lt"/>
            </a:endParaRPr>
          </a:p>
        </p:txBody>
      </p:sp>
    </p:spTree>
    <p:extLst>
      <p:ext uri="{BB962C8B-B14F-4D97-AF65-F5344CB8AC3E}">
        <p14:creationId xmlns:p14="http://schemas.microsoft.com/office/powerpoint/2010/main" val="2837576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8A7BF-FC00-7423-DBD6-D78708439E4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268D13FA-6EAE-C16A-9A65-E81023576871}"/>
              </a:ext>
            </a:extLst>
          </p:cNvPr>
          <p:cNvSpPr>
            <a:spLocks noGrp="1"/>
          </p:cNvSpPr>
          <p:nvPr>
            <p:ph type="ctrTitle"/>
          </p:nvPr>
        </p:nvSpPr>
        <p:spPr>
          <a:xfrm>
            <a:off x="580102" y="196646"/>
            <a:ext cx="9832259" cy="963560"/>
          </a:xfrm>
        </p:spPr>
        <p:txBody>
          <a:bodyPr>
            <a:noAutofit/>
          </a:bodyPr>
          <a:lstStyle/>
          <a:p>
            <a:pPr algn="ctr"/>
            <a:r>
              <a:rPr lang="vi-VN" sz="2800" b="1" dirty="0">
                <a:solidFill>
                  <a:srgbClr val="FFC000"/>
                </a:solidFill>
              </a:rPr>
              <a:t>SO SÁNH 5G KHÁC NHAU NHƯ THẾ NÀO VỚI CÁC THẾ HỆ TRƯỚC</a:t>
            </a:r>
          </a:p>
        </p:txBody>
      </p:sp>
      <p:graphicFrame>
        <p:nvGraphicFramePr>
          <p:cNvPr id="5" name="Bảng 4">
            <a:extLst>
              <a:ext uri="{FF2B5EF4-FFF2-40B4-BE49-F238E27FC236}">
                <a16:creationId xmlns:a16="http://schemas.microsoft.com/office/drawing/2014/main" id="{50AF45A6-65E3-CD6D-8EA2-3F5861B5098E}"/>
              </a:ext>
            </a:extLst>
          </p:cNvPr>
          <p:cNvGraphicFramePr>
            <a:graphicFrameLocks noGrp="1"/>
          </p:cNvGraphicFramePr>
          <p:nvPr>
            <p:extLst>
              <p:ext uri="{D42A27DB-BD31-4B8C-83A1-F6EECF244321}">
                <p14:modId xmlns:p14="http://schemas.microsoft.com/office/powerpoint/2010/main" val="806483081"/>
              </p:ext>
            </p:extLst>
          </p:nvPr>
        </p:nvGraphicFramePr>
        <p:xfrm>
          <a:off x="1027470" y="1848466"/>
          <a:ext cx="10137057" cy="4701915"/>
        </p:xfrm>
        <a:graphic>
          <a:graphicData uri="http://schemas.openxmlformats.org/drawingml/2006/table">
            <a:tbl>
              <a:tblPr firstRow="1" bandRow="1">
                <a:tableStyleId>{93296810-A885-4BE3-A3E7-6D5BEEA58F35}</a:tableStyleId>
              </a:tblPr>
              <a:tblGrid>
                <a:gridCol w="1773212">
                  <a:extLst>
                    <a:ext uri="{9D8B030D-6E8A-4147-A177-3AD203B41FA5}">
                      <a16:colId xmlns:a16="http://schemas.microsoft.com/office/drawing/2014/main" val="1692028061"/>
                    </a:ext>
                  </a:extLst>
                </a:gridCol>
                <a:gridCol w="2958060">
                  <a:extLst>
                    <a:ext uri="{9D8B030D-6E8A-4147-A177-3AD203B41FA5}">
                      <a16:colId xmlns:a16="http://schemas.microsoft.com/office/drawing/2014/main" val="4137472572"/>
                    </a:ext>
                  </a:extLst>
                </a:gridCol>
                <a:gridCol w="2629874">
                  <a:extLst>
                    <a:ext uri="{9D8B030D-6E8A-4147-A177-3AD203B41FA5}">
                      <a16:colId xmlns:a16="http://schemas.microsoft.com/office/drawing/2014/main" val="1184021094"/>
                    </a:ext>
                  </a:extLst>
                </a:gridCol>
                <a:gridCol w="2775911">
                  <a:extLst>
                    <a:ext uri="{9D8B030D-6E8A-4147-A177-3AD203B41FA5}">
                      <a16:colId xmlns:a16="http://schemas.microsoft.com/office/drawing/2014/main" val="2364073621"/>
                    </a:ext>
                  </a:extLst>
                </a:gridCol>
              </a:tblGrid>
              <a:tr h="348586">
                <a:tc>
                  <a:txBody>
                    <a:bodyPr/>
                    <a:lstStyle/>
                    <a:p>
                      <a:pPr algn="ctr"/>
                      <a:r>
                        <a:rPr lang="vi-VN" dirty="0"/>
                        <a:t>Tiêu Chí</a:t>
                      </a:r>
                    </a:p>
                  </a:txBody>
                  <a:tcPr/>
                </a:tc>
                <a:tc>
                  <a:txBody>
                    <a:bodyPr/>
                    <a:lstStyle/>
                    <a:p>
                      <a:pPr algn="ctr"/>
                      <a:r>
                        <a:rPr lang="vi-VN" dirty="0"/>
                        <a:t>3G</a:t>
                      </a:r>
                    </a:p>
                  </a:txBody>
                  <a:tcPr/>
                </a:tc>
                <a:tc>
                  <a:txBody>
                    <a:bodyPr/>
                    <a:lstStyle/>
                    <a:p>
                      <a:pPr algn="ctr"/>
                      <a:r>
                        <a:rPr lang="vi-VN" dirty="0"/>
                        <a:t>4G</a:t>
                      </a:r>
                    </a:p>
                  </a:txBody>
                  <a:tcPr/>
                </a:tc>
                <a:tc>
                  <a:txBody>
                    <a:bodyPr/>
                    <a:lstStyle/>
                    <a:p>
                      <a:pPr algn="ctr"/>
                      <a:r>
                        <a:rPr lang="vi-VN" dirty="0"/>
                        <a:t>5G</a:t>
                      </a:r>
                    </a:p>
                  </a:txBody>
                  <a:tcPr/>
                </a:tc>
                <a:extLst>
                  <a:ext uri="{0D108BD9-81ED-4DB2-BD59-A6C34878D82A}">
                    <a16:rowId xmlns:a16="http://schemas.microsoft.com/office/drawing/2014/main" val="49521084"/>
                  </a:ext>
                </a:extLst>
              </a:tr>
              <a:tr h="610026">
                <a:tc>
                  <a:txBody>
                    <a:bodyPr/>
                    <a:lstStyle/>
                    <a:p>
                      <a:pPr algn="ctr"/>
                      <a:r>
                        <a:rPr lang="vi-VN" dirty="0"/>
                        <a:t>Tốc độ tuyền dữ liệu</a:t>
                      </a:r>
                    </a:p>
                  </a:txBody>
                  <a:tcPr/>
                </a:tc>
                <a:tc>
                  <a:txBody>
                    <a:bodyPr/>
                    <a:lstStyle/>
                    <a:p>
                      <a:pPr algn="ctr"/>
                      <a:r>
                        <a:rPr lang="vi-VN" dirty="0"/>
                        <a:t>2 </a:t>
                      </a:r>
                      <a:r>
                        <a:rPr lang="vi-VN" dirty="0" err="1"/>
                        <a:t>Mbps</a:t>
                      </a:r>
                      <a:endParaRPr lang="vi-VN" dirty="0"/>
                    </a:p>
                  </a:txBody>
                  <a:tcPr/>
                </a:tc>
                <a:tc>
                  <a:txBody>
                    <a:bodyPr/>
                    <a:lstStyle/>
                    <a:p>
                      <a:pPr algn="ctr"/>
                      <a:r>
                        <a:rPr lang="vi-VN" dirty="0"/>
                        <a:t>100 </a:t>
                      </a:r>
                      <a:r>
                        <a:rPr lang="vi-VN" dirty="0" err="1"/>
                        <a:t>Mbps</a:t>
                      </a:r>
                      <a:r>
                        <a:rPr lang="vi-VN" dirty="0"/>
                        <a:t> - 1 </a:t>
                      </a:r>
                      <a:r>
                        <a:rPr lang="vi-VN" dirty="0" err="1"/>
                        <a:t>Gbps</a:t>
                      </a:r>
                      <a:endParaRPr lang="vi-VN" dirty="0"/>
                    </a:p>
                  </a:txBody>
                  <a:tcPr/>
                </a:tc>
                <a:tc>
                  <a:txBody>
                    <a:bodyPr/>
                    <a:lstStyle/>
                    <a:p>
                      <a:pPr algn="ctr"/>
                      <a:r>
                        <a:rPr lang="vi-VN" dirty="0"/>
                        <a:t>10 </a:t>
                      </a:r>
                      <a:r>
                        <a:rPr lang="vi-VN" dirty="0" err="1"/>
                        <a:t>Gbps</a:t>
                      </a:r>
                      <a:r>
                        <a:rPr lang="vi-VN" dirty="0"/>
                        <a:t> - 20 </a:t>
                      </a:r>
                      <a:r>
                        <a:rPr lang="vi-VN" dirty="0" err="1"/>
                        <a:t>Gbps</a:t>
                      </a:r>
                      <a:endParaRPr lang="vi-VN" dirty="0"/>
                    </a:p>
                  </a:txBody>
                  <a:tcPr/>
                </a:tc>
                <a:extLst>
                  <a:ext uri="{0D108BD9-81ED-4DB2-BD59-A6C34878D82A}">
                    <a16:rowId xmlns:a16="http://schemas.microsoft.com/office/drawing/2014/main" val="640639109"/>
                  </a:ext>
                </a:extLst>
              </a:tr>
              <a:tr h="871466">
                <a:tc>
                  <a:txBody>
                    <a:bodyPr/>
                    <a:lstStyle/>
                    <a:p>
                      <a:pPr algn="ctr"/>
                      <a:r>
                        <a:rPr lang="vi-VN" dirty="0"/>
                        <a:t>Tốc độ thực tế</a:t>
                      </a:r>
                    </a:p>
                    <a:p>
                      <a:pPr algn="ctr"/>
                      <a:endParaRPr lang="vi-VN" dirty="0"/>
                    </a:p>
                  </a:txBody>
                  <a:tcPr/>
                </a:tc>
                <a:tc>
                  <a:txBody>
                    <a:bodyPr/>
                    <a:lstStyle/>
                    <a:p>
                      <a:pPr algn="ctr"/>
                      <a:r>
                        <a:rPr lang="vi-VN" dirty="0"/>
                        <a:t>0,5 - 2 </a:t>
                      </a:r>
                      <a:r>
                        <a:rPr lang="vi-VN" dirty="0" err="1"/>
                        <a:t>Mbps</a:t>
                      </a:r>
                      <a:endParaRPr lang="vi-VN" dirty="0"/>
                    </a:p>
                  </a:txBody>
                  <a:tcPr anchor="ctr"/>
                </a:tc>
                <a:tc>
                  <a:txBody>
                    <a:bodyPr/>
                    <a:lstStyle/>
                    <a:p>
                      <a:pPr algn="ctr"/>
                      <a:endParaRPr lang="vi-VN" dirty="0"/>
                    </a:p>
                    <a:p>
                      <a:pPr marL="0" marR="0" lvl="0" indent="0" algn="ctr" defTabSz="457200" rtl="0" eaLnBrk="1" fontAlgn="auto" latinLnBrk="0" hangingPunct="1">
                        <a:lnSpc>
                          <a:spcPct val="100000"/>
                        </a:lnSpc>
                        <a:spcBef>
                          <a:spcPts val="0"/>
                        </a:spcBef>
                        <a:spcAft>
                          <a:spcPts val="0"/>
                        </a:spcAft>
                        <a:buClrTx/>
                        <a:buSzTx/>
                        <a:buFontTx/>
                        <a:buNone/>
                        <a:tabLst/>
                        <a:defRPr/>
                      </a:pPr>
                      <a:r>
                        <a:rPr lang="vi-VN" dirty="0"/>
                        <a:t>20 - 50 </a:t>
                      </a:r>
                      <a:r>
                        <a:rPr lang="vi-VN" dirty="0" err="1"/>
                        <a:t>Mbps</a:t>
                      </a:r>
                      <a:endParaRPr lang="vi-VN" dirty="0"/>
                    </a:p>
                    <a:p>
                      <a:pPr algn="ctr"/>
                      <a:endParaRPr lang="vi-VN" dirty="0"/>
                    </a:p>
                  </a:txBody>
                  <a:tcPr/>
                </a:tc>
                <a:tc>
                  <a:txBody>
                    <a:bodyPr/>
                    <a:lstStyle/>
                    <a:p>
                      <a:pPr algn="ctr"/>
                      <a:endParaRPr lang="vi-VN" dirty="0"/>
                    </a:p>
                    <a:p>
                      <a:pPr algn="ctr"/>
                      <a:r>
                        <a:rPr lang="vi-VN" dirty="0"/>
                        <a:t>100 </a:t>
                      </a:r>
                      <a:r>
                        <a:rPr lang="vi-VN" dirty="0" err="1"/>
                        <a:t>Mbps</a:t>
                      </a:r>
                      <a:r>
                        <a:rPr lang="vi-VN" dirty="0"/>
                        <a:t> - 1 </a:t>
                      </a:r>
                      <a:r>
                        <a:rPr lang="vi-VN" dirty="0" err="1"/>
                        <a:t>Gbps</a:t>
                      </a:r>
                      <a:r>
                        <a:rPr lang="vi-VN" dirty="0"/>
                        <a:t> </a:t>
                      </a:r>
                    </a:p>
                  </a:txBody>
                  <a:tcPr/>
                </a:tc>
                <a:extLst>
                  <a:ext uri="{0D108BD9-81ED-4DB2-BD59-A6C34878D82A}">
                    <a16:rowId xmlns:a16="http://schemas.microsoft.com/office/drawing/2014/main" val="70351982"/>
                  </a:ext>
                </a:extLst>
              </a:tr>
              <a:tr h="678555">
                <a:tc>
                  <a:txBody>
                    <a:bodyPr/>
                    <a:lstStyle/>
                    <a:p>
                      <a:pPr algn="ctr"/>
                      <a:r>
                        <a:rPr lang="vi-VN" dirty="0"/>
                        <a:t>Công Nghệ Truy Cập</a:t>
                      </a:r>
                    </a:p>
                  </a:txBody>
                  <a:tcPr/>
                </a:tc>
                <a:tc>
                  <a:txBody>
                    <a:bodyPr/>
                    <a:lstStyle/>
                    <a:p>
                      <a:pPr algn="ctr"/>
                      <a:r>
                        <a:rPr lang="vi-VN" dirty="0"/>
                        <a:t>WCDMA, HSPA, HSPA+</a:t>
                      </a:r>
                    </a:p>
                  </a:txBody>
                  <a:tcPr/>
                </a:tc>
                <a:tc>
                  <a:txBody>
                    <a:bodyPr/>
                    <a:lstStyle/>
                    <a:p>
                      <a:pPr algn="ctr"/>
                      <a:r>
                        <a:rPr lang="vi-VN" dirty="0"/>
                        <a:t>LTE, LTE-A</a:t>
                      </a:r>
                    </a:p>
                  </a:txBody>
                  <a:tcPr/>
                </a:tc>
                <a:tc>
                  <a:txBody>
                    <a:bodyPr/>
                    <a:lstStyle/>
                    <a:p>
                      <a:pPr algn="ctr"/>
                      <a:r>
                        <a:rPr lang="vi-VN" dirty="0" err="1"/>
                        <a:t>New</a:t>
                      </a:r>
                      <a:r>
                        <a:rPr lang="vi-VN" dirty="0"/>
                        <a:t> </a:t>
                      </a:r>
                      <a:r>
                        <a:rPr lang="vi-VN" dirty="0" err="1"/>
                        <a:t>Radio</a:t>
                      </a:r>
                      <a:r>
                        <a:rPr lang="vi-VN" dirty="0"/>
                        <a:t> (NR) với OFDM và </a:t>
                      </a:r>
                      <a:r>
                        <a:rPr lang="vi-VN" dirty="0" err="1"/>
                        <a:t>Massive</a:t>
                      </a:r>
                      <a:r>
                        <a:rPr lang="vi-VN" dirty="0"/>
                        <a:t> MIMO</a:t>
                      </a:r>
                    </a:p>
                  </a:txBody>
                  <a:tcPr/>
                </a:tc>
                <a:extLst>
                  <a:ext uri="{0D108BD9-81ED-4DB2-BD59-A6C34878D82A}">
                    <a16:rowId xmlns:a16="http://schemas.microsoft.com/office/drawing/2014/main" val="3398483065"/>
                  </a:ext>
                </a:extLst>
              </a:tr>
              <a:tr h="610026">
                <a:tc>
                  <a:txBody>
                    <a:bodyPr/>
                    <a:lstStyle/>
                    <a:p>
                      <a:pPr algn="ctr"/>
                      <a:r>
                        <a:rPr lang="vi-VN" dirty="0"/>
                        <a:t>Băng Thông</a:t>
                      </a:r>
                    </a:p>
                  </a:txBody>
                  <a:tcPr/>
                </a:tc>
                <a:tc>
                  <a:txBody>
                    <a:bodyPr/>
                    <a:lstStyle/>
                    <a:p>
                      <a:pPr algn="ctr"/>
                      <a:r>
                        <a:rPr lang="vi-VN" dirty="0"/>
                        <a:t>1,8 </a:t>
                      </a:r>
                      <a:r>
                        <a:rPr lang="vi-VN" dirty="0" err="1"/>
                        <a:t>GHz</a:t>
                      </a:r>
                      <a:r>
                        <a:rPr lang="vi-VN" dirty="0"/>
                        <a:t> - 2,5 </a:t>
                      </a:r>
                      <a:r>
                        <a:rPr lang="vi-VN" dirty="0" err="1"/>
                        <a:t>GHz</a:t>
                      </a:r>
                      <a:endParaRPr lang="vi-VN" dirty="0"/>
                    </a:p>
                  </a:txBody>
                  <a:tcPr/>
                </a:tc>
                <a:tc>
                  <a:txBody>
                    <a:bodyPr/>
                    <a:lstStyle/>
                    <a:p>
                      <a:pPr algn="ctr"/>
                      <a:r>
                        <a:rPr lang="vi-VN" dirty="0"/>
                        <a:t>600 </a:t>
                      </a:r>
                      <a:r>
                        <a:rPr lang="vi-VN" dirty="0" err="1"/>
                        <a:t>MHz</a:t>
                      </a:r>
                      <a:r>
                        <a:rPr lang="vi-VN" dirty="0"/>
                        <a:t> - 6 </a:t>
                      </a:r>
                      <a:r>
                        <a:rPr lang="vi-VN" dirty="0" err="1"/>
                        <a:t>GHz</a:t>
                      </a:r>
                      <a:endParaRPr lang="vi-VN" dirty="0"/>
                    </a:p>
                  </a:txBody>
                  <a:tcPr/>
                </a:tc>
                <a:tc>
                  <a:txBody>
                    <a:bodyPr/>
                    <a:lstStyle/>
                    <a:p>
                      <a:pPr algn="ctr"/>
                      <a:r>
                        <a:rPr lang="fr-FR" dirty="0">
                          <a:latin typeface="Arial" panose="020B0604020202020204" pitchFamily="34" charset="0"/>
                          <a:cs typeface="Arial" panose="020B0604020202020204" pitchFamily="34" charset="0"/>
                        </a:rPr>
                        <a:t>&lt; 6 GHz </a:t>
                      </a:r>
                      <a:r>
                        <a:rPr lang="fr-FR" dirty="0" err="1">
                          <a:latin typeface="Arial" panose="020B0604020202020204" pitchFamily="34" charset="0"/>
                          <a:cs typeface="Arial" panose="020B0604020202020204" pitchFamily="34" charset="0"/>
                        </a:rPr>
                        <a:t>và</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mmWave</a:t>
                      </a:r>
                      <a:r>
                        <a:rPr lang="fr-FR" dirty="0">
                          <a:latin typeface="Arial" panose="020B0604020202020204" pitchFamily="34" charset="0"/>
                          <a:cs typeface="Arial" panose="020B0604020202020204" pitchFamily="34" charset="0"/>
                        </a:rPr>
                        <a:t> (24 - 100 GHz)</a:t>
                      </a:r>
                      <a:endParaRPr lang="vi-V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64953246"/>
                  </a:ext>
                </a:extLst>
              </a:tr>
              <a:tr h="1394345">
                <a:tc>
                  <a:txBody>
                    <a:bodyPr/>
                    <a:lstStyle/>
                    <a:p>
                      <a:pPr algn="ctr"/>
                      <a:r>
                        <a:rPr lang="vi-VN" dirty="0"/>
                        <a:t>Ứng Dụng Chính</a:t>
                      </a:r>
                    </a:p>
                  </a:txBody>
                  <a:tcPr/>
                </a:tc>
                <a:tc>
                  <a:txBody>
                    <a:bodyPr/>
                    <a:lstStyle/>
                    <a:p>
                      <a:pPr algn="ctr"/>
                      <a:r>
                        <a:rPr lang="vi-VN" b="0" dirty="0"/>
                        <a:t>- Gọi điện thoại</a:t>
                      </a:r>
                      <a:br>
                        <a:rPr lang="vi-VN" b="0" dirty="0"/>
                      </a:br>
                      <a:r>
                        <a:rPr lang="vi-VN" b="0" dirty="0"/>
                        <a:t>- Nhắn tin</a:t>
                      </a:r>
                      <a:br>
                        <a:rPr lang="vi-VN" b="0" dirty="0"/>
                      </a:br>
                      <a:r>
                        <a:rPr lang="vi-VN" b="0" dirty="0"/>
                        <a:t>- Truy cập </a:t>
                      </a:r>
                      <a:r>
                        <a:rPr lang="vi-VN" b="0" dirty="0" err="1"/>
                        <a:t>web</a:t>
                      </a:r>
                      <a:r>
                        <a:rPr lang="vi-VN" b="0" dirty="0"/>
                        <a:t> cơ bản</a:t>
                      </a:r>
                    </a:p>
                  </a:txBody>
                  <a:tcPr/>
                </a:tc>
                <a:tc>
                  <a:txBody>
                    <a:bodyPr/>
                    <a:lstStyle/>
                    <a:p>
                      <a:pPr algn="ctr"/>
                      <a:r>
                        <a:rPr lang="vi-VN" b="0" dirty="0"/>
                        <a:t>- </a:t>
                      </a:r>
                      <a:r>
                        <a:rPr lang="vi-VN" b="0" dirty="0" err="1"/>
                        <a:t>Streaming</a:t>
                      </a:r>
                      <a:r>
                        <a:rPr lang="vi-VN" b="0" dirty="0"/>
                        <a:t> </a:t>
                      </a:r>
                      <a:r>
                        <a:rPr lang="vi-VN" b="0" dirty="0" err="1"/>
                        <a:t>video</a:t>
                      </a:r>
                      <a:r>
                        <a:rPr lang="vi-VN" b="0" dirty="0"/>
                        <a:t> HD</a:t>
                      </a:r>
                      <a:br>
                        <a:rPr lang="vi-VN" b="0" dirty="0"/>
                      </a:br>
                      <a:r>
                        <a:rPr lang="vi-VN" b="0" dirty="0"/>
                        <a:t>- Mạng xã hội</a:t>
                      </a:r>
                      <a:br>
                        <a:rPr lang="vi-VN" b="0" dirty="0"/>
                      </a:br>
                      <a:r>
                        <a:rPr lang="vi-VN" b="0" dirty="0"/>
                        <a:t>- </a:t>
                      </a:r>
                      <a:r>
                        <a:rPr lang="vi-VN" b="0" dirty="0" err="1"/>
                        <a:t>IoT</a:t>
                      </a:r>
                      <a:r>
                        <a:rPr lang="vi-VN" b="0" dirty="0"/>
                        <a:t> cơ bản</a:t>
                      </a:r>
                    </a:p>
                  </a:txBody>
                  <a:tcPr/>
                </a:tc>
                <a:tc>
                  <a:txBody>
                    <a:bodyPr/>
                    <a:lstStyle/>
                    <a:p>
                      <a:pPr algn="ctr"/>
                      <a:r>
                        <a:rPr lang="vi-VN" b="0" dirty="0"/>
                        <a:t>- Thực tế ảo/tăng cường (VR/AR)</a:t>
                      </a:r>
                      <a:br>
                        <a:rPr lang="vi-VN" b="0" dirty="0"/>
                      </a:br>
                      <a:r>
                        <a:rPr lang="vi-VN" b="0" dirty="0"/>
                        <a:t>- Xe tự hành</a:t>
                      </a:r>
                      <a:br>
                        <a:rPr lang="vi-VN" b="0" dirty="0"/>
                      </a:br>
                      <a:r>
                        <a:rPr lang="vi-VN" b="0" dirty="0"/>
                        <a:t>- Y tế từ xa</a:t>
                      </a:r>
                      <a:br>
                        <a:rPr lang="vi-VN" b="0" dirty="0"/>
                      </a:br>
                      <a:r>
                        <a:rPr lang="vi-VN" b="0" dirty="0"/>
                        <a:t>- </a:t>
                      </a:r>
                      <a:r>
                        <a:rPr lang="vi-VN" b="0" dirty="0" err="1"/>
                        <a:t>IoT</a:t>
                      </a:r>
                      <a:r>
                        <a:rPr lang="vi-VN" b="0" dirty="0"/>
                        <a:t> nâng cao</a:t>
                      </a:r>
                    </a:p>
                  </a:txBody>
                  <a:tcPr/>
                </a:tc>
                <a:extLst>
                  <a:ext uri="{0D108BD9-81ED-4DB2-BD59-A6C34878D82A}">
                    <a16:rowId xmlns:a16="http://schemas.microsoft.com/office/drawing/2014/main" val="3012647241"/>
                  </a:ext>
                </a:extLst>
              </a:tr>
            </a:tbl>
          </a:graphicData>
        </a:graphic>
      </p:graphicFrame>
    </p:spTree>
    <p:extLst>
      <p:ext uri="{BB962C8B-B14F-4D97-AF65-F5344CB8AC3E}">
        <p14:creationId xmlns:p14="http://schemas.microsoft.com/office/powerpoint/2010/main" val="4265658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CF12B-4B19-25F2-839D-D3B469A55AF8}"/>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7CD65291-71EA-8DED-BF7B-E09F4F830FB8}"/>
              </a:ext>
            </a:extLst>
          </p:cNvPr>
          <p:cNvSpPr>
            <a:spLocks noGrp="1"/>
          </p:cNvSpPr>
          <p:nvPr>
            <p:ph type="ctrTitle"/>
          </p:nvPr>
        </p:nvSpPr>
        <p:spPr>
          <a:xfrm>
            <a:off x="580102" y="196646"/>
            <a:ext cx="9832259" cy="934064"/>
          </a:xfrm>
        </p:spPr>
        <p:txBody>
          <a:bodyPr>
            <a:noAutofit/>
          </a:bodyPr>
          <a:lstStyle/>
          <a:p>
            <a:pPr algn="ctr"/>
            <a:r>
              <a:rPr lang="vi-VN" sz="2800" b="1" dirty="0">
                <a:solidFill>
                  <a:srgbClr val="FFC000"/>
                </a:solidFill>
              </a:rPr>
              <a:t>SO SÁNH 5G KHÁC NHAU NHƯ THẾ NÀO VỚI CÁC THẾ HỆ TRƯỚC</a:t>
            </a:r>
          </a:p>
        </p:txBody>
      </p:sp>
      <p:graphicFrame>
        <p:nvGraphicFramePr>
          <p:cNvPr id="4" name="Bảng 3">
            <a:extLst>
              <a:ext uri="{FF2B5EF4-FFF2-40B4-BE49-F238E27FC236}">
                <a16:creationId xmlns:a16="http://schemas.microsoft.com/office/drawing/2014/main" id="{B493431C-79A2-B875-C41B-8E8AB16D5C89}"/>
              </a:ext>
            </a:extLst>
          </p:cNvPr>
          <p:cNvGraphicFramePr>
            <a:graphicFrameLocks noGrp="1"/>
          </p:cNvGraphicFramePr>
          <p:nvPr>
            <p:extLst>
              <p:ext uri="{D42A27DB-BD31-4B8C-83A1-F6EECF244321}">
                <p14:modId xmlns:p14="http://schemas.microsoft.com/office/powerpoint/2010/main" val="2463767001"/>
              </p:ext>
            </p:extLst>
          </p:nvPr>
        </p:nvGraphicFramePr>
        <p:xfrm>
          <a:off x="1091381" y="1735394"/>
          <a:ext cx="10294374" cy="4947025"/>
        </p:xfrm>
        <a:graphic>
          <a:graphicData uri="http://schemas.openxmlformats.org/drawingml/2006/table">
            <a:tbl>
              <a:tblPr firstRow="1" bandRow="1">
                <a:tableStyleId>{93296810-A885-4BE3-A3E7-6D5BEEA58F35}</a:tableStyleId>
              </a:tblPr>
              <a:tblGrid>
                <a:gridCol w="2606928">
                  <a:extLst>
                    <a:ext uri="{9D8B030D-6E8A-4147-A177-3AD203B41FA5}">
                      <a16:colId xmlns:a16="http://schemas.microsoft.com/office/drawing/2014/main" val="1778314980"/>
                    </a:ext>
                  </a:extLst>
                </a:gridCol>
                <a:gridCol w="2505846">
                  <a:extLst>
                    <a:ext uri="{9D8B030D-6E8A-4147-A177-3AD203B41FA5}">
                      <a16:colId xmlns:a16="http://schemas.microsoft.com/office/drawing/2014/main" val="2736470928"/>
                    </a:ext>
                  </a:extLst>
                </a:gridCol>
                <a:gridCol w="2619118">
                  <a:extLst>
                    <a:ext uri="{9D8B030D-6E8A-4147-A177-3AD203B41FA5}">
                      <a16:colId xmlns:a16="http://schemas.microsoft.com/office/drawing/2014/main" val="1708335177"/>
                    </a:ext>
                  </a:extLst>
                </a:gridCol>
                <a:gridCol w="2562482">
                  <a:extLst>
                    <a:ext uri="{9D8B030D-6E8A-4147-A177-3AD203B41FA5}">
                      <a16:colId xmlns:a16="http://schemas.microsoft.com/office/drawing/2014/main" val="2803424068"/>
                    </a:ext>
                  </a:extLst>
                </a:gridCol>
              </a:tblGrid>
              <a:tr h="653516">
                <a:tc>
                  <a:txBody>
                    <a:bodyPr/>
                    <a:lstStyle/>
                    <a:p>
                      <a:pPr algn="ctr"/>
                      <a:r>
                        <a:rPr lang="vi-VN" dirty="0"/>
                        <a:t>Tiêu Chí</a:t>
                      </a:r>
                    </a:p>
                  </a:txBody>
                  <a:tcPr/>
                </a:tc>
                <a:tc>
                  <a:txBody>
                    <a:bodyPr/>
                    <a:lstStyle/>
                    <a:p>
                      <a:pPr algn="ctr"/>
                      <a:r>
                        <a:rPr lang="vi-VN" dirty="0"/>
                        <a:t>3G</a:t>
                      </a:r>
                    </a:p>
                  </a:txBody>
                  <a:tcPr/>
                </a:tc>
                <a:tc>
                  <a:txBody>
                    <a:bodyPr/>
                    <a:lstStyle/>
                    <a:p>
                      <a:pPr algn="ctr"/>
                      <a:r>
                        <a:rPr lang="vi-VN" dirty="0"/>
                        <a:t>4G</a:t>
                      </a:r>
                    </a:p>
                  </a:txBody>
                  <a:tcPr/>
                </a:tc>
                <a:tc>
                  <a:txBody>
                    <a:bodyPr/>
                    <a:lstStyle/>
                    <a:p>
                      <a:pPr algn="ctr"/>
                      <a:r>
                        <a:rPr lang="vi-VN" dirty="0"/>
                        <a:t>5G</a:t>
                      </a:r>
                    </a:p>
                  </a:txBody>
                  <a:tcPr/>
                </a:tc>
                <a:extLst>
                  <a:ext uri="{0D108BD9-81ED-4DB2-BD59-A6C34878D82A}">
                    <a16:rowId xmlns:a16="http://schemas.microsoft.com/office/drawing/2014/main" val="2306636734"/>
                  </a:ext>
                </a:extLst>
              </a:tr>
              <a:tr h="1114663">
                <a:tc>
                  <a:txBody>
                    <a:bodyPr/>
                    <a:lstStyle/>
                    <a:p>
                      <a:pPr algn="ctr"/>
                      <a:r>
                        <a:rPr lang="vi-VN" dirty="0"/>
                        <a:t>Phạm Vi Phủ Sóng</a:t>
                      </a:r>
                    </a:p>
                  </a:txBody>
                  <a:tcPr/>
                </a:tc>
                <a:tc>
                  <a:txBody>
                    <a:bodyPr/>
                    <a:lstStyle/>
                    <a:p>
                      <a:pPr algn="ctr"/>
                      <a:r>
                        <a:rPr lang="vi-VN" dirty="0"/>
                        <a:t>Phủ sóng rộng nhưng tốc độ thấp</a:t>
                      </a:r>
                    </a:p>
                  </a:txBody>
                  <a:tcPr/>
                </a:tc>
                <a:tc>
                  <a:txBody>
                    <a:bodyPr/>
                    <a:lstStyle/>
                    <a:p>
                      <a:pPr algn="ctr"/>
                      <a:r>
                        <a:rPr lang="vi-VN" dirty="0"/>
                        <a:t>Phủ sóng rộng, ổn định</a:t>
                      </a:r>
                    </a:p>
                  </a:txBody>
                  <a:tcPr/>
                </a:tc>
                <a:tc>
                  <a:txBody>
                    <a:bodyPr/>
                    <a:lstStyle/>
                    <a:p>
                      <a:pPr algn="ctr"/>
                      <a:r>
                        <a:rPr lang="vi-VN" dirty="0" err="1"/>
                        <a:t>mmWave</a:t>
                      </a:r>
                      <a:r>
                        <a:rPr lang="vi-VN" dirty="0"/>
                        <a:t> hạn chế phạm vi, cần thêm nhiều trạm phát</a:t>
                      </a:r>
                    </a:p>
                  </a:txBody>
                  <a:tcPr/>
                </a:tc>
                <a:extLst>
                  <a:ext uri="{0D108BD9-81ED-4DB2-BD59-A6C34878D82A}">
                    <a16:rowId xmlns:a16="http://schemas.microsoft.com/office/drawing/2014/main" val="3309473874"/>
                  </a:ext>
                </a:extLst>
              </a:tr>
              <a:tr h="780264">
                <a:tc>
                  <a:txBody>
                    <a:bodyPr/>
                    <a:lstStyle/>
                    <a:p>
                      <a:pPr algn="ctr"/>
                      <a:r>
                        <a:rPr lang="vi-VN" dirty="0"/>
                        <a:t>Hiệu Quả Năng Lượng</a:t>
                      </a:r>
                    </a:p>
                  </a:txBody>
                  <a:tcPr/>
                </a:tc>
                <a:tc>
                  <a:txBody>
                    <a:bodyPr/>
                    <a:lstStyle/>
                    <a:p>
                      <a:pPr algn="ctr"/>
                      <a:r>
                        <a:rPr lang="vi-VN" dirty="0"/>
                        <a:t>Cao, tiêu tốn pin</a:t>
                      </a:r>
                    </a:p>
                  </a:txBody>
                  <a:tcPr/>
                </a:tc>
                <a:tc>
                  <a:txBody>
                    <a:bodyPr/>
                    <a:lstStyle/>
                    <a:p>
                      <a:pPr algn="ctr"/>
                      <a:r>
                        <a:rPr lang="vi-VN" dirty="0"/>
                        <a:t>Tiết kiệm hơn so với 3G</a:t>
                      </a:r>
                    </a:p>
                  </a:txBody>
                  <a:tcPr/>
                </a:tc>
                <a:tc>
                  <a:txBody>
                    <a:bodyPr/>
                    <a:lstStyle/>
                    <a:p>
                      <a:pPr algn="ctr"/>
                      <a:r>
                        <a:rPr lang="vi-VN" dirty="0"/>
                        <a:t>Hiệu quả cao nhất, thiết kế tối ưu hóa</a:t>
                      </a:r>
                    </a:p>
                  </a:txBody>
                  <a:tcPr/>
                </a:tc>
                <a:extLst>
                  <a:ext uri="{0D108BD9-81ED-4DB2-BD59-A6C34878D82A}">
                    <a16:rowId xmlns:a16="http://schemas.microsoft.com/office/drawing/2014/main" val="2621778664"/>
                  </a:ext>
                </a:extLst>
              </a:tr>
              <a:tr h="742091">
                <a:tc>
                  <a:txBody>
                    <a:bodyPr/>
                    <a:lstStyle/>
                    <a:p>
                      <a:pPr algn="ctr"/>
                      <a:r>
                        <a:rPr lang="vi-VN" dirty="0"/>
                        <a:t>Chi Phí Triển Khai</a:t>
                      </a:r>
                    </a:p>
                  </a:txBody>
                  <a:tcPr/>
                </a:tc>
                <a:tc>
                  <a:txBody>
                    <a:bodyPr/>
                    <a:lstStyle/>
                    <a:p>
                      <a:pPr algn="ctr"/>
                      <a:r>
                        <a:rPr lang="vi-VN" dirty="0"/>
                        <a:t>Thấp do công nghệ cũ</a:t>
                      </a:r>
                    </a:p>
                  </a:txBody>
                  <a:tcPr/>
                </a:tc>
                <a:tc>
                  <a:txBody>
                    <a:bodyPr/>
                    <a:lstStyle/>
                    <a:p>
                      <a:pPr algn="ctr"/>
                      <a:r>
                        <a:rPr lang="vi-VN" dirty="0"/>
                        <a:t>Trung bình, đã phổ biến</a:t>
                      </a:r>
                    </a:p>
                  </a:txBody>
                  <a:tcPr/>
                </a:tc>
                <a:tc>
                  <a:txBody>
                    <a:bodyPr/>
                    <a:lstStyle/>
                    <a:p>
                      <a:pPr algn="ctr"/>
                      <a:r>
                        <a:rPr lang="vi-VN" dirty="0"/>
                        <a:t>Cao, yêu cầu hạ tầng mới</a:t>
                      </a:r>
                    </a:p>
                  </a:txBody>
                  <a:tcPr/>
                </a:tc>
                <a:extLst>
                  <a:ext uri="{0D108BD9-81ED-4DB2-BD59-A6C34878D82A}">
                    <a16:rowId xmlns:a16="http://schemas.microsoft.com/office/drawing/2014/main" val="183591581"/>
                  </a:ext>
                </a:extLst>
              </a:tr>
              <a:tr h="742091">
                <a:tc>
                  <a:txBody>
                    <a:bodyPr/>
                    <a:lstStyle/>
                    <a:p>
                      <a:pPr algn="ctr"/>
                      <a:r>
                        <a:rPr lang="vi-VN" dirty="0"/>
                        <a:t>Bảo Mật</a:t>
                      </a:r>
                    </a:p>
                  </a:txBody>
                  <a:tcPr/>
                </a:tc>
                <a:tc>
                  <a:txBody>
                    <a:bodyPr/>
                    <a:lstStyle/>
                    <a:p>
                      <a:pPr algn="ctr"/>
                      <a:r>
                        <a:rPr lang="vi-VN" dirty="0"/>
                        <a:t>Cơ bản, dễ bị tấn công</a:t>
                      </a:r>
                    </a:p>
                  </a:txBody>
                  <a:tcPr/>
                </a:tc>
                <a:tc>
                  <a:txBody>
                    <a:bodyPr/>
                    <a:lstStyle/>
                    <a:p>
                      <a:pPr algn="ctr"/>
                      <a:r>
                        <a:rPr lang="vi-VN" dirty="0"/>
                        <a:t>Bảo mật tốt hơn</a:t>
                      </a:r>
                    </a:p>
                  </a:txBody>
                  <a:tcPr/>
                </a:tc>
                <a:tc>
                  <a:txBody>
                    <a:bodyPr/>
                    <a:lstStyle/>
                    <a:p>
                      <a:pPr algn="ctr"/>
                      <a:r>
                        <a:rPr lang="vi-VN" dirty="0"/>
                        <a:t>Hỗ trợ các phương pháp mã hóa tiên tiến</a:t>
                      </a:r>
                    </a:p>
                  </a:txBody>
                  <a:tcPr/>
                </a:tc>
                <a:extLst>
                  <a:ext uri="{0D108BD9-81ED-4DB2-BD59-A6C34878D82A}">
                    <a16:rowId xmlns:a16="http://schemas.microsoft.com/office/drawing/2014/main" val="3304072033"/>
                  </a:ext>
                </a:extLst>
              </a:tr>
              <a:tr h="780264">
                <a:tc>
                  <a:txBody>
                    <a:bodyPr/>
                    <a:lstStyle/>
                    <a:p>
                      <a:pPr algn="ctr"/>
                      <a:r>
                        <a:rPr lang="vi-VN" dirty="0"/>
                        <a:t>Ứng Dụng Trong Công Nghiệp</a:t>
                      </a:r>
                    </a:p>
                  </a:txBody>
                  <a:tcPr/>
                </a:tc>
                <a:tc>
                  <a:txBody>
                    <a:bodyPr/>
                    <a:lstStyle/>
                    <a:p>
                      <a:pPr algn="ctr"/>
                      <a:r>
                        <a:rPr lang="vi-VN" dirty="0"/>
                        <a:t>Hạn chế, chủ yếu là liên lạc</a:t>
                      </a:r>
                    </a:p>
                  </a:txBody>
                  <a:tcPr/>
                </a:tc>
                <a:tc>
                  <a:txBody>
                    <a:bodyPr/>
                    <a:lstStyle/>
                    <a:p>
                      <a:pPr algn="ctr"/>
                      <a:r>
                        <a:rPr lang="vi-VN" dirty="0"/>
                        <a:t>Sử dụng trong công nghiệp cơ bản</a:t>
                      </a:r>
                    </a:p>
                  </a:txBody>
                  <a:tcPr/>
                </a:tc>
                <a:tc>
                  <a:txBody>
                    <a:bodyPr/>
                    <a:lstStyle/>
                    <a:p>
                      <a:pPr algn="ctr"/>
                      <a:r>
                        <a:rPr lang="vi-VN" dirty="0"/>
                        <a:t>Công nghiệp 4.0, </a:t>
                      </a:r>
                      <a:r>
                        <a:rPr lang="vi-VN" dirty="0" err="1"/>
                        <a:t>robot</a:t>
                      </a:r>
                      <a:r>
                        <a:rPr lang="vi-VN" dirty="0"/>
                        <a:t>, nhà máy thông minh</a:t>
                      </a:r>
                    </a:p>
                  </a:txBody>
                  <a:tcPr/>
                </a:tc>
                <a:extLst>
                  <a:ext uri="{0D108BD9-81ED-4DB2-BD59-A6C34878D82A}">
                    <a16:rowId xmlns:a16="http://schemas.microsoft.com/office/drawing/2014/main" val="2663459542"/>
                  </a:ext>
                </a:extLst>
              </a:tr>
            </a:tbl>
          </a:graphicData>
        </a:graphic>
      </p:graphicFrame>
    </p:spTree>
    <p:extLst>
      <p:ext uri="{BB962C8B-B14F-4D97-AF65-F5344CB8AC3E}">
        <p14:creationId xmlns:p14="http://schemas.microsoft.com/office/powerpoint/2010/main" val="2885826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B960F-4D8B-C7B3-B4ED-A01DE54C2F9D}"/>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3A2E8802-76B4-81E3-6971-F6E8FB9B8B49}"/>
              </a:ext>
            </a:extLst>
          </p:cNvPr>
          <p:cNvSpPr>
            <a:spLocks noGrp="1"/>
          </p:cNvSpPr>
          <p:nvPr>
            <p:ph type="ctrTitle"/>
          </p:nvPr>
        </p:nvSpPr>
        <p:spPr>
          <a:xfrm>
            <a:off x="1002889" y="196646"/>
            <a:ext cx="9832259" cy="570270"/>
          </a:xfrm>
        </p:spPr>
        <p:txBody>
          <a:bodyPr>
            <a:noAutofit/>
          </a:bodyPr>
          <a:lstStyle/>
          <a:p>
            <a:pPr algn="ctr"/>
            <a:r>
              <a:rPr lang="vi-VN" sz="2800" b="1" dirty="0">
                <a:solidFill>
                  <a:srgbClr val="FFC000"/>
                </a:solidFill>
              </a:rPr>
              <a:t>KẾT LUẬN </a:t>
            </a:r>
          </a:p>
        </p:txBody>
      </p:sp>
      <p:sp>
        <p:nvSpPr>
          <p:cNvPr id="3" name="Tiêu đề phụ 2">
            <a:extLst>
              <a:ext uri="{FF2B5EF4-FFF2-40B4-BE49-F238E27FC236}">
                <a16:creationId xmlns:a16="http://schemas.microsoft.com/office/drawing/2014/main" id="{6A97B000-5F11-8C55-5C23-E1A8C8F3AF38}"/>
              </a:ext>
            </a:extLst>
          </p:cNvPr>
          <p:cNvSpPr>
            <a:spLocks noGrp="1"/>
          </p:cNvSpPr>
          <p:nvPr>
            <p:ph type="subTitle" idx="1"/>
          </p:nvPr>
        </p:nvSpPr>
        <p:spPr>
          <a:xfrm>
            <a:off x="324465" y="2143432"/>
            <a:ext cx="11729884" cy="4365523"/>
          </a:xfrm>
        </p:spPr>
        <p:txBody>
          <a:bodyPr>
            <a:normAutofit/>
          </a:bodyPr>
          <a:lstStyle/>
          <a:p>
            <a:pPr marL="342900" indent="-342900" algn="just">
              <a:buFont typeface="Wingdings" panose="05000000000000000000" pitchFamily="2" charset="2"/>
              <a:buChar char="Ø"/>
            </a:pPr>
            <a:r>
              <a:rPr lang="vi-VN" sz="2400" cap="none" dirty="0">
                <a:solidFill>
                  <a:schemeClr val="tx1"/>
                </a:solidFill>
                <a:latin typeface="+mn-lt"/>
              </a:rPr>
              <a:t>Mạng 5G đánh dấu một bước tiến lớn trong lĩnh vực viễn thông, mở ra nhiều cơ hội mới cho các ngành công nghiệp và cuộc sống hàng ngày. Với tốc độ cao, độ trễ thấp và khả năng kết nối hàng tỷ thiết bị, 5G không chỉ nâng cấp trải nghiệm người dùng mà còn là nền tảng cho các công nghệ tiên tiến như </a:t>
            </a:r>
            <a:r>
              <a:rPr lang="vi-VN" sz="2400" cap="none" dirty="0" err="1">
                <a:solidFill>
                  <a:schemeClr val="tx1"/>
                </a:solidFill>
                <a:latin typeface="+mn-lt"/>
              </a:rPr>
              <a:t>internet</a:t>
            </a:r>
            <a:r>
              <a:rPr lang="vi-VN" sz="2400" cap="none" dirty="0">
                <a:solidFill>
                  <a:schemeClr val="tx1"/>
                </a:solidFill>
                <a:latin typeface="+mn-lt"/>
              </a:rPr>
              <a:t> vạn vật (</a:t>
            </a:r>
            <a:r>
              <a:rPr lang="vi-VN" sz="2400" cap="none" dirty="0" err="1">
                <a:solidFill>
                  <a:schemeClr val="tx1"/>
                </a:solidFill>
                <a:latin typeface="+mn-lt"/>
              </a:rPr>
              <a:t>loT</a:t>
            </a:r>
            <a:r>
              <a:rPr lang="vi-VN" sz="2400" cap="none" dirty="0">
                <a:solidFill>
                  <a:schemeClr val="tx1"/>
                </a:solidFill>
                <a:latin typeface="+mn-lt"/>
              </a:rPr>
              <a:t>), trí tuệ nhân tạo (AI), thực tế ảo (VR), và xe tự hành. Tuy nhiên, để khai thác hết tiềm năng của 5G, cần giải quyết các thách thức về phổ tần, bảo mật, quyền riêng tư và phát triển bền vững. Với sự phát triển không ngừng, mạng 5G sẽ tiếp tục đóng vai trò quan trọng trong việc chuyển đổi kỹ thuật số và xây dựng một thế giới kết nối toàn diện hơn.</a:t>
            </a:r>
            <a:endParaRPr lang="vi-VN" sz="2400" i="0" cap="none" dirty="0">
              <a:solidFill>
                <a:schemeClr val="tx1"/>
              </a:solidFill>
              <a:effectLst/>
              <a:latin typeface="+mn-lt"/>
            </a:endParaRPr>
          </a:p>
        </p:txBody>
      </p:sp>
    </p:spTree>
    <p:extLst>
      <p:ext uri="{BB962C8B-B14F-4D97-AF65-F5344CB8AC3E}">
        <p14:creationId xmlns:p14="http://schemas.microsoft.com/office/powerpoint/2010/main" val="1138683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0FA98-975A-7624-A17B-08895779F77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4B76E11B-7B0C-8F12-66DB-397235127825}"/>
              </a:ext>
            </a:extLst>
          </p:cNvPr>
          <p:cNvSpPr>
            <a:spLocks noGrp="1"/>
          </p:cNvSpPr>
          <p:nvPr>
            <p:ph type="ctrTitle"/>
          </p:nvPr>
        </p:nvSpPr>
        <p:spPr>
          <a:xfrm>
            <a:off x="580102" y="196646"/>
            <a:ext cx="9832259" cy="698090"/>
          </a:xfrm>
        </p:spPr>
        <p:txBody>
          <a:bodyPr>
            <a:noAutofit/>
          </a:bodyPr>
          <a:lstStyle/>
          <a:p>
            <a:pPr algn="ctr"/>
            <a:endParaRPr lang="vi-VN" sz="2800" b="1" dirty="0">
              <a:solidFill>
                <a:srgbClr val="FFC000"/>
              </a:solidFill>
            </a:endParaRPr>
          </a:p>
        </p:txBody>
      </p:sp>
      <p:sp>
        <p:nvSpPr>
          <p:cNvPr id="3" name="Tiêu đề phụ 2">
            <a:extLst>
              <a:ext uri="{FF2B5EF4-FFF2-40B4-BE49-F238E27FC236}">
                <a16:creationId xmlns:a16="http://schemas.microsoft.com/office/drawing/2014/main" id="{3382F7E6-500D-8A33-03EA-E02D477E9355}"/>
              </a:ext>
            </a:extLst>
          </p:cNvPr>
          <p:cNvSpPr>
            <a:spLocks noGrp="1"/>
          </p:cNvSpPr>
          <p:nvPr>
            <p:ph type="subTitle" idx="1"/>
          </p:nvPr>
        </p:nvSpPr>
        <p:spPr>
          <a:xfrm>
            <a:off x="157316" y="1735395"/>
            <a:ext cx="11877367" cy="4925959"/>
          </a:xfrm>
        </p:spPr>
        <p:txBody>
          <a:bodyPr>
            <a:normAutofit/>
          </a:bodyPr>
          <a:lstStyle/>
          <a:p>
            <a:pPr algn="just"/>
            <a:endParaRPr lang="vi-VN" b="1" i="0" cap="none" dirty="0">
              <a:solidFill>
                <a:srgbClr val="FFC000"/>
              </a:solidFill>
              <a:effectLst/>
              <a:latin typeface="+mn-lt"/>
            </a:endParaRPr>
          </a:p>
        </p:txBody>
      </p:sp>
      <p:pic>
        <p:nvPicPr>
          <p:cNvPr id="5" name="Hình ảnh 4">
            <a:extLst>
              <a:ext uri="{FF2B5EF4-FFF2-40B4-BE49-F238E27FC236}">
                <a16:creationId xmlns:a16="http://schemas.microsoft.com/office/drawing/2014/main" id="{3A5A85BD-DB02-B089-2E86-35B3D3ED7DBD}"/>
              </a:ext>
            </a:extLst>
          </p:cNvPr>
          <p:cNvPicPr>
            <a:picLocks noChangeAspect="1"/>
          </p:cNvPicPr>
          <p:nvPr/>
        </p:nvPicPr>
        <p:blipFill>
          <a:blip r:embed="rId2"/>
          <a:stretch>
            <a:fillRect/>
          </a:stretch>
        </p:blipFill>
        <p:spPr>
          <a:xfrm>
            <a:off x="0" y="21298"/>
            <a:ext cx="12192000" cy="6815404"/>
          </a:xfrm>
          <a:prstGeom prst="rect">
            <a:avLst/>
          </a:prstGeom>
        </p:spPr>
      </p:pic>
    </p:spTree>
    <p:extLst>
      <p:ext uri="{BB962C8B-B14F-4D97-AF65-F5344CB8AC3E}">
        <p14:creationId xmlns:p14="http://schemas.microsoft.com/office/powerpoint/2010/main" val="65425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CC069-D7AB-EDFD-A807-8771B764FD40}"/>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BE3BEA5C-1070-69C8-D324-5588DFC2615D}"/>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LỊCH SỬ PHÁT TRIỂN CỦA MẠNG DI ĐỘNG</a:t>
            </a:r>
            <a:endParaRPr lang="vi-VN" sz="2800" dirty="0"/>
          </a:p>
        </p:txBody>
      </p:sp>
      <p:sp>
        <p:nvSpPr>
          <p:cNvPr id="3" name="Tiêu đề phụ 2">
            <a:extLst>
              <a:ext uri="{FF2B5EF4-FFF2-40B4-BE49-F238E27FC236}">
                <a16:creationId xmlns:a16="http://schemas.microsoft.com/office/drawing/2014/main" id="{08B19C11-9452-C42F-955A-B930592F537A}"/>
              </a:ext>
            </a:extLst>
          </p:cNvPr>
          <p:cNvSpPr>
            <a:spLocks noGrp="1"/>
          </p:cNvSpPr>
          <p:nvPr>
            <p:ph type="subTitle" idx="1"/>
          </p:nvPr>
        </p:nvSpPr>
        <p:spPr>
          <a:xfrm>
            <a:off x="127820" y="2025446"/>
            <a:ext cx="6223818" cy="4739149"/>
          </a:xfrm>
        </p:spPr>
        <p:txBody>
          <a:bodyPr>
            <a:normAutofit/>
          </a:bodyPr>
          <a:lstStyle/>
          <a:p>
            <a:pPr marL="342900" indent="-342900" algn="just">
              <a:spcBef>
                <a:spcPts val="900"/>
              </a:spcBef>
              <a:spcAft>
                <a:spcPts val="900"/>
              </a:spcAft>
              <a:buFont typeface="Wingdings" panose="05000000000000000000" pitchFamily="2" charset="2"/>
              <a:buChar char="v"/>
            </a:pPr>
            <a:r>
              <a:rPr lang="vi-VN" b="1" i="0" cap="none" dirty="0">
                <a:solidFill>
                  <a:srgbClr val="FFC000"/>
                </a:solidFill>
                <a:effectLst/>
                <a:latin typeface="+mn-lt"/>
              </a:rPr>
              <a:t>Thế Hệ Mạng Di Động 2G</a:t>
            </a:r>
          </a:p>
          <a:p>
            <a:pPr marL="342900" indent="-342900" algn="just">
              <a:spcBef>
                <a:spcPts val="900"/>
              </a:spcBef>
              <a:spcAft>
                <a:spcPts val="900"/>
              </a:spcAft>
              <a:buFont typeface="Wingdings" panose="05000000000000000000" pitchFamily="2" charset="2"/>
              <a:buChar char="Ø"/>
            </a:pPr>
            <a:r>
              <a:rPr lang="vi-VN" b="0" i="0" cap="none" dirty="0">
                <a:solidFill>
                  <a:schemeClr val="tx1"/>
                </a:solidFill>
                <a:effectLst/>
                <a:latin typeface="+mn-lt"/>
              </a:rPr>
              <a:t>Mạng di động 2G được ra đời vào năm 1991 đánh dấu bước chuyển từ công nghệ </a:t>
            </a:r>
            <a:r>
              <a:rPr lang="vi-VN" b="0" i="0" cap="none" dirty="0" err="1">
                <a:solidFill>
                  <a:schemeClr val="tx1"/>
                </a:solidFill>
                <a:effectLst/>
                <a:latin typeface="+mn-lt"/>
              </a:rPr>
              <a:t>Analog</a:t>
            </a:r>
            <a:r>
              <a:rPr lang="vi-VN" b="0" i="0" cap="none" dirty="0">
                <a:solidFill>
                  <a:schemeClr val="tx1"/>
                </a:solidFill>
                <a:effectLst/>
                <a:latin typeface="+mn-lt"/>
              </a:rPr>
              <a:t> sang </a:t>
            </a:r>
            <a:r>
              <a:rPr lang="vi-VN" b="0" i="0" cap="none" dirty="0" err="1">
                <a:solidFill>
                  <a:schemeClr val="tx1"/>
                </a:solidFill>
                <a:effectLst/>
                <a:latin typeface="+mn-lt"/>
              </a:rPr>
              <a:t>Digital</a:t>
            </a:r>
            <a:r>
              <a:rPr lang="vi-VN" b="0" i="0" cap="none" dirty="0">
                <a:solidFill>
                  <a:schemeClr val="tx1"/>
                </a:solidFill>
                <a:effectLst/>
                <a:latin typeface="+mn-lt"/>
              </a:rPr>
              <a:t>. 2G cung cấp chất lượng cuộc gọi tốt hơn, cho phép người dùng nhắn tin SMS và bảo mật cao hơn. Đây cũng là thời kỳ phát triển của các thiết bị di động.</a:t>
            </a:r>
          </a:p>
          <a:p>
            <a:pPr marL="342900" indent="-342900" algn="just">
              <a:spcBef>
                <a:spcPts val="900"/>
              </a:spcBef>
              <a:spcAft>
                <a:spcPts val="900"/>
              </a:spcAft>
              <a:buFont typeface="Wingdings" panose="05000000000000000000" pitchFamily="2" charset="2"/>
              <a:buChar char="Ø"/>
            </a:pPr>
            <a:r>
              <a:rPr lang="vi-VN" b="0" i="0" cap="none" dirty="0">
                <a:solidFill>
                  <a:schemeClr val="tx1"/>
                </a:solidFill>
                <a:effectLst/>
                <a:latin typeface="+mn-lt"/>
              </a:rPr>
              <a:t>Tốc độ dữ liệu của mạng 2G thường dao động từ 9,6 </a:t>
            </a:r>
            <a:r>
              <a:rPr lang="vi-VN" b="0" i="0" cap="none" dirty="0" err="1">
                <a:solidFill>
                  <a:schemeClr val="tx1"/>
                </a:solidFill>
                <a:effectLst/>
                <a:latin typeface="+mn-lt"/>
              </a:rPr>
              <a:t>kbps</a:t>
            </a:r>
            <a:r>
              <a:rPr lang="vi-VN" b="0" i="0" cap="none" dirty="0">
                <a:solidFill>
                  <a:schemeClr val="tx1"/>
                </a:solidFill>
                <a:effectLst/>
                <a:latin typeface="+mn-lt"/>
              </a:rPr>
              <a:t> đến 14,4 </a:t>
            </a:r>
            <a:r>
              <a:rPr lang="vi-VN" b="0" i="0" cap="none" dirty="0" err="1">
                <a:solidFill>
                  <a:schemeClr val="tx1"/>
                </a:solidFill>
                <a:effectLst/>
                <a:latin typeface="+mn-lt"/>
              </a:rPr>
              <a:t>kbps</a:t>
            </a:r>
            <a:r>
              <a:rPr lang="vi-VN" b="0" i="0" cap="none" dirty="0">
                <a:solidFill>
                  <a:schemeClr val="tx1"/>
                </a:solidFill>
                <a:effectLst/>
                <a:latin typeface="+mn-lt"/>
              </a:rPr>
              <a:t>.</a:t>
            </a:r>
          </a:p>
          <a:p>
            <a:pPr marL="342900" indent="-342900" algn="just">
              <a:spcBef>
                <a:spcPts val="900"/>
              </a:spcBef>
              <a:spcAft>
                <a:spcPts val="900"/>
              </a:spcAft>
              <a:buFont typeface="Wingdings" panose="05000000000000000000" pitchFamily="2" charset="2"/>
              <a:buChar char="v"/>
            </a:pPr>
            <a:endParaRPr lang="vi-VN" b="1" i="0" cap="none" dirty="0">
              <a:solidFill>
                <a:srgbClr val="FFC000"/>
              </a:solidFill>
              <a:effectLst/>
              <a:latin typeface="+mn-lt"/>
            </a:endParaRPr>
          </a:p>
        </p:txBody>
      </p:sp>
      <p:pic>
        <p:nvPicPr>
          <p:cNvPr id="7" name="Hình ảnh 6">
            <a:extLst>
              <a:ext uri="{FF2B5EF4-FFF2-40B4-BE49-F238E27FC236}">
                <a16:creationId xmlns:a16="http://schemas.microsoft.com/office/drawing/2014/main" id="{768D183E-D39E-CCE4-B66A-3C7645864361}"/>
              </a:ext>
            </a:extLst>
          </p:cNvPr>
          <p:cNvPicPr>
            <a:picLocks noChangeAspect="1"/>
          </p:cNvPicPr>
          <p:nvPr/>
        </p:nvPicPr>
        <p:blipFill>
          <a:blip r:embed="rId3"/>
          <a:stretch>
            <a:fillRect/>
          </a:stretch>
        </p:blipFill>
        <p:spPr>
          <a:xfrm>
            <a:off x="6351639" y="2148348"/>
            <a:ext cx="5840361" cy="4739149"/>
          </a:xfrm>
          <a:prstGeom prst="rect">
            <a:avLst/>
          </a:prstGeom>
        </p:spPr>
      </p:pic>
    </p:spTree>
    <p:extLst>
      <p:ext uri="{BB962C8B-B14F-4D97-AF65-F5344CB8AC3E}">
        <p14:creationId xmlns:p14="http://schemas.microsoft.com/office/powerpoint/2010/main" val="284171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130EA-0CA3-1D8A-E169-AF8241311423}"/>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15F13AEF-6A9F-676D-C638-6899EA18D8EE}"/>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LỊCH SỬ PHÁT TRIỂN CỦA MẠNG DI ĐỘNG</a:t>
            </a:r>
            <a:endParaRPr lang="vi-VN" sz="2800" dirty="0"/>
          </a:p>
        </p:txBody>
      </p:sp>
      <p:sp>
        <p:nvSpPr>
          <p:cNvPr id="3" name="Tiêu đề phụ 2">
            <a:extLst>
              <a:ext uri="{FF2B5EF4-FFF2-40B4-BE49-F238E27FC236}">
                <a16:creationId xmlns:a16="http://schemas.microsoft.com/office/drawing/2014/main" id="{7E13F00B-FE1C-708A-0EC8-F387795FD4EC}"/>
              </a:ext>
            </a:extLst>
          </p:cNvPr>
          <p:cNvSpPr>
            <a:spLocks noGrp="1"/>
          </p:cNvSpPr>
          <p:nvPr>
            <p:ph type="subTitle" idx="1"/>
          </p:nvPr>
        </p:nvSpPr>
        <p:spPr>
          <a:xfrm>
            <a:off x="176981" y="1936955"/>
            <a:ext cx="6066503" cy="4817806"/>
          </a:xfrm>
        </p:spPr>
        <p:txBody>
          <a:bodyPr>
            <a:normAutofit/>
          </a:bodyPr>
          <a:lstStyle/>
          <a:p>
            <a:pPr marL="342900" indent="-342900">
              <a:buFont typeface="Wingdings" panose="05000000000000000000" pitchFamily="2" charset="2"/>
              <a:buChar char="v"/>
            </a:pPr>
            <a:r>
              <a:rPr lang="vi-VN" b="1" i="0" cap="none" dirty="0">
                <a:solidFill>
                  <a:srgbClr val="FFC000"/>
                </a:solidFill>
                <a:effectLst/>
                <a:latin typeface="+mn-lt"/>
              </a:rPr>
              <a:t>Thế Hệ Mạng Di Động 3G</a:t>
            </a:r>
          </a:p>
          <a:p>
            <a:pPr marL="342900" indent="-342900" algn="just">
              <a:buFont typeface="Wingdings" panose="05000000000000000000" pitchFamily="2" charset="2"/>
              <a:buChar char="Ø"/>
            </a:pPr>
            <a:r>
              <a:rPr lang="vi-VN" cap="none" dirty="0">
                <a:solidFill>
                  <a:schemeClr val="tx1"/>
                </a:solidFill>
                <a:latin typeface="+mn-lt"/>
              </a:rPr>
              <a:t>Mạng di động 3G được ra đời vào năm 2001 được sử dụng bởi công nghệ CDMA. 3G cho phép truyền và nhận cái dữ liệu, âm thanh, hình ảnh </a:t>
            </a:r>
            <a:r>
              <a:rPr lang="vi-VN" b="0" i="0" cap="none" dirty="0">
                <a:solidFill>
                  <a:schemeClr val="tx1"/>
                </a:solidFill>
                <a:effectLst/>
                <a:latin typeface="Arial" panose="020B0604020202020204" pitchFamily="34" charset="0"/>
              </a:rPr>
              <a:t>với công nghệ 3G, các nhà cung cấp có thể mang đến cho khách hàng các dịch vụ như âm nhạc, hình ảnh, </a:t>
            </a:r>
            <a:r>
              <a:rPr lang="vi-VN" b="0" i="0" cap="none" dirty="0" err="1">
                <a:solidFill>
                  <a:schemeClr val="tx1"/>
                </a:solidFill>
                <a:effectLst/>
                <a:latin typeface="Arial" panose="020B0604020202020204" pitchFamily="34" charset="0"/>
              </a:rPr>
              <a:t>video</a:t>
            </a:r>
            <a:r>
              <a:rPr lang="vi-VN" b="0" i="0" cap="none" dirty="0">
                <a:solidFill>
                  <a:schemeClr val="tx1"/>
                </a:solidFill>
                <a:effectLst/>
                <a:latin typeface="Arial" panose="020B0604020202020204" pitchFamily="34" charset="0"/>
              </a:rPr>
              <a:t> chất lượng cao, cuộc gọi </a:t>
            </a:r>
            <a:r>
              <a:rPr lang="vi-VN" b="0" i="0" cap="none" dirty="0" err="1">
                <a:solidFill>
                  <a:schemeClr val="tx1"/>
                </a:solidFill>
                <a:effectLst/>
                <a:latin typeface="Arial" panose="020B0604020202020204" pitchFamily="34" charset="0"/>
              </a:rPr>
              <a:t>video</a:t>
            </a:r>
            <a:r>
              <a:rPr lang="vi-VN" b="0" i="0" cap="none" dirty="0">
                <a:solidFill>
                  <a:schemeClr val="tx1"/>
                </a:solidFill>
                <a:effectLst/>
                <a:latin typeface="Arial" panose="020B0604020202020204" pitchFamily="34" charset="0"/>
              </a:rPr>
              <a:t>, truyền hình trực tuyến, trao đổi </a:t>
            </a:r>
            <a:r>
              <a:rPr lang="vi-VN" b="0" i="0" cap="none" dirty="0" err="1">
                <a:solidFill>
                  <a:schemeClr val="tx1"/>
                </a:solidFill>
                <a:effectLst/>
                <a:latin typeface="Arial" panose="020B0604020202020204" pitchFamily="34" charset="0"/>
              </a:rPr>
              <a:t>gmail</a:t>
            </a:r>
            <a:r>
              <a:rPr lang="vi-VN" b="0" i="0" cap="none" dirty="0">
                <a:solidFill>
                  <a:schemeClr val="tx1"/>
                </a:solidFill>
                <a:effectLst/>
                <a:latin typeface="Arial" panose="020B0604020202020204" pitchFamily="34" charset="0"/>
              </a:rPr>
              <a:t>, chơi </a:t>
            </a:r>
            <a:r>
              <a:rPr lang="vi-VN" b="0" i="0" cap="none" dirty="0" err="1">
                <a:solidFill>
                  <a:schemeClr val="tx1"/>
                </a:solidFill>
                <a:effectLst/>
                <a:latin typeface="Arial" panose="020B0604020202020204" pitchFamily="34" charset="0"/>
              </a:rPr>
              <a:t>game</a:t>
            </a:r>
            <a:r>
              <a:rPr lang="vi-VN" b="0" i="0" cap="none" dirty="0">
                <a:solidFill>
                  <a:schemeClr val="tx1"/>
                </a:solidFill>
                <a:effectLst/>
                <a:latin typeface="Arial" panose="020B0604020202020204" pitchFamily="34" charset="0"/>
              </a:rPr>
              <a:t> trực tuyến hay tải ứng dụng một cách dễ dàng.</a:t>
            </a:r>
          </a:p>
          <a:p>
            <a:pPr marL="342900" indent="-342900" algn="just">
              <a:buFont typeface="Wingdings" panose="05000000000000000000" pitchFamily="2" charset="2"/>
              <a:buChar char="Ø"/>
            </a:pPr>
            <a:r>
              <a:rPr lang="vi-VN" b="0" i="0" cap="none" dirty="0">
                <a:solidFill>
                  <a:schemeClr val="tx1"/>
                </a:solidFill>
                <a:effectLst/>
                <a:latin typeface="+mn-lt"/>
              </a:rPr>
              <a:t>Tốc độ dữ liệu của mạng 3G thường dao động từ 21 </a:t>
            </a:r>
            <a:r>
              <a:rPr lang="vi-VN" b="0" i="0" cap="none" dirty="0" err="1">
                <a:solidFill>
                  <a:schemeClr val="tx1"/>
                </a:solidFill>
                <a:effectLst/>
                <a:latin typeface="+mn-lt"/>
              </a:rPr>
              <a:t>Mbps</a:t>
            </a:r>
            <a:r>
              <a:rPr lang="vi-VN" b="0" i="0" cap="none" dirty="0">
                <a:solidFill>
                  <a:schemeClr val="tx1"/>
                </a:solidFill>
                <a:effectLst/>
                <a:latin typeface="+mn-lt"/>
              </a:rPr>
              <a:t> và nâng cao lên 42 </a:t>
            </a:r>
            <a:r>
              <a:rPr lang="vi-VN" b="0" i="0" cap="none" dirty="0" err="1">
                <a:solidFill>
                  <a:schemeClr val="tx1"/>
                </a:solidFill>
                <a:effectLst/>
                <a:latin typeface="+mn-lt"/>
              </a:rPr>
              <a:t>Mbps</a:t>
            </a:r>
            <a:r>
              <a:rPr lang="vi-VN" b="0" i="0" cap="none" dirty="0">
                <a:solidFill>
                  <a:schemeClr val="tx1"/>
                </a:solidFill>
                <a:effectLst/>
                <a:latin typeface="+mn-lt"/>
              </a:rPr>
              <a:t>.</a:t>
            </a:r>
          </a:p>
          <a:p>
            <a:pPr marL="342900" indent="-342900" algn="just">
              <a:buFont typeface="Wingdings" panose="05000000000000000000" pitchFamily="2" charset="2"/>
              <a:buChar char="Ø"/>
            </a:pPr>
            <a:endParaRPr lang="vi-VN" b="0" i="0" cap="none" dirty="0">
              <a:solidFill>
                <a:schemeClr val="tx1"/>
              </a:solidFill>
              <a:effectLst/>
              <a:latin typeface="Arial" panose="020B0604020202020204" pitchFamily="34" charset="0"/>
            </a:endParaRPr>
          </a:p>
          <a:p>
            <a:pPr marL="342900" indent="-342900">
              <a:buFont typeface="Wingdings" panose="05000000000000000000" pitchFamily="2" charset="2"/>
              <a:buChar char="Ø"/>
            </a:pPr>
            <a:endParaRPr lang="vi-VN" b="1" i="0" cap="none" dirty="0">
              <a:solidFill>
                <a:schemeClr val="tx1"/>
              </a:solidFill>
              <a:effectLst/>
              <a:latin typeface="+mn-lt"/>
            </a:endParaRPr>
          </a:p>
        </p:txBody>
      </p:sp>
      <p:pic>
        <p:nvPicPr>
          <p:cNvPr id="5" name="Hình ảnh 4">
            <a:extLst>
              <a:ext uri="{FF2B5EF4-FFF2-40B4-BE49-F238E27FC236}">
                <a16:creationId xmlns:a16="http://schemas.microsoft.com/office/drawing/2014/main" id="{D1EC5826-BA1F-8311-E48E-C70B4CB68BC6}"/>
              </a:ext>
            </a:extLst>
          </p:cNvPr>
          <p:cNvPicPr>
            <a:picLocks noChangeAspect="1"/>
          </p:cNvPicPr>
          <p:nvPr/>
        </p:nvPicPr>
        <p:blipFill>
          <a:blip r:embed="rId2"/>
          <a:stretch>
            <a:fillRect/>
          </a:stretch>
        </p:blipFill>
        <p:spPr>
          <a:xfrm>
            <a:off x="6479458" y="2182762"/>
            <a:ext cx="5633884" cy="4675238"/>
          </a:xfrm>
          <a:prstGeom prst="rect">
            <a:avLst/>
          </a:prstGeom>
        </p:spPr>
      </p:pic>
    </p:spTree>
    <p:extLst>
      <p:ext uri="{BB962C8B-B14F-4D97-AF65-F5344CB8AC3E}">
        <p14:creationId xmlns:p14="http://schemas.microsoft.com/office/powerpoint/2010/main" val="186507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C090B-2F93-DCF1-3179-71799D19D79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1C0E7972-966C-992E-F36D-ACB31A8CEC98}"/>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LỊCH SỬ PHÁT TRIỂN CỦA MẠNG DI ĐỘNG</a:t>
            </a:r>
            <a:endParaRPr lang="vi-VN" sz="2800" dirty="0"/>
          </a:p>
        </p:txBody>
      </p:sp>
      <p:sp>
        <p:nvSpPr>
          <p:cNvPr id="3" name="Tiêu đề phụ 2">
            <a:extLst>
              <a:ext uri="{FF2B5EF4-FFF2-40B4-BE49-F238E27FC236}">
                <a16:creationId xmlns:a16="http://schemas.microsoft.com/office/drawing/2014/main" id="{B5B04433-B7B3-D467-8082-08981EF509DF}"/>
              </a:ext>
            </a:extLst>
          </p:cNvPr>
          <p:cNvSpPr>
            <a:spLocks noGrp="1"/>
          </p:cNvSpPr>
          <p:nvPr>
            <p:ph type="subTitle" idx="1"/>
          </p:nvPr>
        </p:nvSpPr>
        <p:spPr>
          <a:xfrm>
            <a:off x="176981" y="2182761"/>
            <a:ext cx="5919019" cy="4675238"/>
          </a:xfrm>
        </p:spPr>
        <p:txBody>
          <a:bodyPr>
            <a:normAutofit/>
          </a:bodyPr>
          <a:lstStyle/>
          <a:p>
            <a:pPr marL="342900" indent="-342900">
              <a:buFont typeface="Wingdings" panose="05000000000000000000" pitchFamily="2" charset="2"/>
              <a:buChar char="v"/>
            </a:pPr>
            <a:r>
              <a:rPr lang="vi-VN" b="1" i="0" cap="none" dirty="0">
                <a:solidFill>
                  <a:srgbClr val="FFC000"/>
                </a:solidFill>
                <a:effectLst/>
                <a:latin typeface="+mn-lt"/>
              </a:rPr>
              <a:t>Thế Hệ Mạng Di Động 4G</a:t>
            </a:r>
          </a:p>
          <a:p>
            <a:pPr marL="342900" indent="-342900" algn="just">
              <a:buFont typeface="Wingdings" panose="05000000000000000000" pitchFamily="2" charset="2"/>
              <a:buChar char="Ø"/>
            </a:pPr>
            <a:r>
              <a:rPr lang="vi-VN" i="0" cap="none" dirty="0">
                <a:solidFill>
                  <a:schemeClr val="tx1"/>
                </a:solidFill>
                <a:effectLst/>
                <a:latin typeface="+mn-lt"/>
              </a:rPr>
              <a:t>Mạng di động 4G được ra đời vào năm 2010 được sử dụng bởi công nghệ LTE. 4G cho phép truyền dữ liệu với tốc độ nhanh rất nhiều so với 3G. Giúp người dùng có thể trải nghiệm các dịch vụ trực tuyến một cách mượt mà và hiệu quả hơn nhờ 4G mà việc xem </a:t>
            </a:r>
            <a:r>
              <a:rPr lang="vi-VN" i="0" cap="none" dirty="0" err="1">
                <a:solidFill>
                  <a:schemeClr val="tx1"/>
                </a:solidFill>
                <a:effectLst/>
                <a:latin typeface="+mn-lt"/>
              </a:rPr>
              <a:t>video</a:t>
            </a:r>
            <a:r>
              <a:rPr lang="vi-VN" i="0" cap="none" dirty="0">
                <a:solidFill>
                  <a:schemeClr val="tx1"/>
                </a:solidFill>
                <a:effectLst/>
                <a:latin typeface="+mn-lt"/>
              </a:rPr>
              <a:t> chất lượng cao, gọi </a:t>
            </a:r>
            <a:r>
              <a:rPr lang="vi-VN" i="0" cap="none" dirty="0" err="1">
                <a:solidFill>
                  <a:schemeClr val="tx1"/>
                </a:solidFill>
                <a:effectLst/>
                <a:latin typeface="+mn-lt"/>
              </a:rPr>
              <a:t>video</a:t>
            </a:r>
            <a:r>
              <a:rPr lang="vi-VN" i="0" cap="none" dirty="0">
                <a:solidFill>
                  <a:schemeClr val="tx1"/>
                </a:solidFill>
                <a:effectLst/>
                <a:latin typeface="+mn-lt"/>
              </a:rPr>
              <a:t>, chơi </a:t>
            </a:r>
            <a:r>
              <a:rPr lang="vi-VN" i="0" cap="none" dirty="0" err="1">
                <a:solidFill>
                  <a:schemeClr val="tx1"/>
                </a:solidFill>
                <a:effectLst/>
                <a:latin typeface="+mn-lt"/>
              </a:rPr>
              <a:t>game</a:t>
            </a:r>
            <a:r>
              <a:rPr lang="vi-VN" i="0" cap="none" dirty="0">
                <a:solidFill>
                  <a:schemeClr val="tx1"/>
                </a:solidFill>
                <a:effectLst/>
                <a:latin typeface="+mn-lt"/>
              </a:rPr>
              <a:t> trực tuyến nhanh chóng mà không còn bị gián đoạn.</a:t>
            </a:r>
          </a:p>
          <a:p>
            <a:pPr marL="342900" indent="-342900" algn="just">
              <a:buFont typeface="Wingdings" panose="05000000000000000000" pitchFamily="2" charset="2"/>
              <a:buChar char="Ø"/>
            </a:pPr>
            <a:r>
              <a:rPr lang="vi-VN" i="0" cap="none" dirty="0">
                <a:solidFill>
                  <a:schemeClr val="tx1"/>
                </a:solidFill>
                <a:effectLst/>
                <a:latin typeface="+mn-lt"/>
              </a:rPr>
              <a:t>Tốc độ dữ liệu của mạng 4G thường dao động từ 100 </a:t>
            </a:r>
            <a:r>
              <a:rPr lang="vi-VN" i="0" cap="none" dirty="0" err="1">
                <a:solidFill>
                  <a:schemeClr val="tx1"/>
                </a:solidFill>
                <a:effectLst/>
                <a:latin typeface="+mn-lt"/>
              </a:rPr>
              <a:t>Mbps</a:t>
            </a:r>
            <a:r>
              <a:rPr lang="vi-VN" i="0" cap="none" dirty="0">
                <a:solidFill>
                  <a:schemeClr val="tx1"/>
                </a:solidFill>
                <a:effectLst/>
                <a:latin typeface="+mn-lt"/>
              </a:rPr>
              <a:t> đến 1 </a:t>
            </a:r>
            <a:r>
              <a:rPr lang="vi-VN" i="0" cap="none" dirty="0" err="1">
                <a:solidFill>
                  <a:schemeClr val="tx1"/>
                </a:solidFill>
                <a:effectLst/>
                <a:latin typeface="+mn-lt"/>
              </a:rPr>
              <a:t>Gbps</a:t>
            </a:r>
            <a:r>
              <a:rPr lang="vi-VN" i="0" cap="none" dirty="0">
                <a:solidFill>
                  <a:schemeClr val="tx1"/>
                </a:solidFill>
                <a:effectLst/>
                <a:latin typeface="+mn-lt"/>
              </a:rPr>
              <a:t>.</a:t>
            </a:r>
            <a:endParaRPr lang="vi-VN" i="0" cap="none" dirty="0">
              <a:solidFill>
                <a:schemeClr val="tx1"/>
              </a:solidFill>
              <a:effectLst/>
              <a:latin typeface="Arial" panose="020B0604020202020204" pitchFamily="34" charset="0"/>
            </a:endParaRPr>
          </a:p>
          <a:p>
            <a:pPr marL="342900" indent="-342900" algn="just">
              <a:buFont typeface="Wingdings" panose="05000000000000000000" pitchFamily="2" charset="2"/>
              <a:buChar char="Ø"/>
            </a:pPr>
            <a:endParaRPr lang="vi-VN" b="1" i="0" cap="none" dirty="0">
              <a:solidFill>
                <a:schemeClr val="tx1"/>
              </a:solidFill>
              <a:effectLst/>
              <a:latin typeface="+mn-lt"/>
            </a:endParaRPr>
          </a:p>
          <a:p>
            <a:pPr marL="342900" indent="-342900">
              <a:buFont typeface="Wingdings" panose="05000000000000000000" pitchFamily="2" charset="2"/>
              <a:buChar char="Ø"/>
            </a:pPr>
            <a:endParaRPr lang="vi-VN" i="0" cap="none" dirty="0">
              <a:solidFill>
                <a:schemeClr val="tx1"/>
              </a:solidFill>
              <a:effectLst/>
              <a:latin typeface="+mn-lt"/>
            </a:endParaRPr>
          </a:p>
        </p:txBody>
      </p:sp>
      <p:pic>
        <p:nvPicPr>
          <p:cNvPr id="5" name="Hình ảnh 4">
            <a:extLst>
              <a:ext uri="{FF2B5EF4-FFF2-40B4-BE49-F238E27FC236}">
                <a16:creationId xmlns:a16="http://schemas.microsoft.com/office/drawing/2014/main" id="{C9895312-8B48-2B36-C1ED-DE9F7EC28CD1}"/>
              </a:ext>
            </a:extLst>
          </p:cNvPr>
          <p:cNvPicPr>
            <a:picLocks noChangeAspect="1"/>
          </p:cNvPicPr>
          <p:nvPr/>
        </p:nvPicPr>
        <p:blipFill>
          <a:blip r:embed="rId2"/>
          <a:stretch>
            <a:fillRect/>
          </a:stretch>
        </p:blipFill>
        <p:spPr>
          <a:xfrm>
            <a:off x="6272981" y="2182760"/>
            <a:ext cx="5919019" cy="4675239"/>
          </a:xfrm>
          <a:prstGeom prst="rect">
            <a:avLst/>
          </a:prstGeom>
        </p:spPr>
      </p:pic>
    </p:spTree>
    <p:extLst>
      <p:ext uri="{BB962C8B-B14F-4D97-AF65-F5344CB8AC3E}">
        <p14:creationId xmlns:p14="http://schemas.microsoft.com/office/powerpoint/2010/main" val="74294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D088F-675F-A2DE-96E2-A4CAE5F6B407}"/>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2B983CC2-0536-411A-8DAB-DE3909EB9DE2}"/>
              </a:ext>
            </a:extLst>
          </p:cNvPr>
          <p:cNvSpPr>
            <a:spLocks noGrp="1"/>
          </p:cNvSpPr>
          <p:nvPr>
            <p:ph type="ctrTitle"/>
          </p:nvPr>
        </p:nvSpPr>
        <p:spPr>
          <a:xfrm>
            <a:off x="589935" y="127819"/>
            <a:ext cx="9832259" cy="747251"/>
          </a:xfrm>
        </p:spPr>
        <p:txBody>
          <a:bodyPr>
            <a:noAutofit/>
          </a:bodyPr>
          <a:lstStyle/>
          <a:p>
            <a:pPr algn="ctr"/>
            <a:r>
              <a:rPr lang="vi-VN" sz="2800" b="1" dirty="0">
                <a:solidFill>
                  <a:srgbClr val="FFC000"/>
                </a:solidFill>
              </a:rPr>
              <a:t>KHÁI NIỆM VÀ TỔNG QUAN CỦA MẠNG 5G</a:t>
            </a:r>
          </a:p>
        </p:txBody>
      </p:sp>
      <p:sp>
        <p:nvSpPr>
          <p:cNvPr id="3" name="Tiêu đề phụ 2">
            <a:extLst>
              <a:ext uri="{FF2B5EF4-FFF2-40B4-BE49-F238E27FC236}">
                <a16:creationId xmlns:a16="http://schemas.microsoft.com/office/drawing/2014/main" id="{DF4D8A5F-0321-9B36-6073-4A905215B891}"/>
              </a:ext>
            </a:extLst>
          </p:cNvPr>
          <p:cNvSpPr>
            <a:spLocks noGrp="1"/>
          </p:cNvSpPr>
          <p:nvPr>
            <p:ph type="subTitle" idx="1"/>
          </p:nvPr>
        </p:nvSpPr>
        <p:spPr>
          <a:xfrm>
            <a:off x="176981" y="2192594"/>
            <a:ext cx="5919019" cy="4537587"/>
          </a:xfrm>
        </p:spPr>
        <p:txBody>
          <a:bodyPr>
            <a:normAutofit/>
          </a:bodyPr>
          <a:lstStyle/>
          <a:p>
            <a:pPr marL="342900" indent="-342900" algn="just">
              <a:buFont typeface="Wingdings" panose="05000000000000000000" pitchFamily="2" charset="2"/>
              <a:buChar char="v"/>
            </a:pPr>
            <a:r>
              <a:rPr lang="vi-VN" b="1" i="0" cap="none" dirty="0">
                <a:solidFill>
                  <a:srgbClr val="FFC000"/>
                </a:solidFill>
                <a:effectLst/>
                <a:latin typeface="+mn-lt"/>
              </a:rPr>
              <a:t>Thế Hệ Mạng Di Động 5G</a:t>
            </a:r>
          </a:p>
          <a:p>
            <a:pPr marL="342900" indent="-342900" algn="just">
              <a:buFont typeface="Wingdings" panose="05000000000000000000" pitchFamily="2" charset="2"/>
              <a:buChar char="Ø"/>
            </a:pPr>
            <a:r>
              <a:rPr lang="vi-VN" i="0" cap="none" dirty="0">
                <a:solidFill>
                  <a:schemeClr val="tx1"/>
                </a:solidFill>
                <a:effectLst/>
                <a:latin typeface="+mn-lt"/>
              </a:rPr>
              <a:t>Mạng di động 5G được ra đời vào năm 2020 được sử dụng bởi công nghệ MIMO. 5G cho phép truyền dữ liệu với tốc độ nhanh hơn rất nhiều so với 4G. Có tiềm năng thay đổi cách chúng ta sử dụng </a:t>
            </a:r>
            <a:r>
              <a:rPr lang="vi-VN" i="0" cap="none" dirty="0" err="1">
                <a:solidFill>
                  <a:schemeClr val="tx1"/>
                </a:solidFill>
                <a:effectLst/>
                <a:latin typeface="+mn-lt"/>
              </a:rPr>
              <a:t>internet</a:t>
            </a:r>
            <a:r>
              <a:rPr lang="vi-VN" i="0" cap="none" dirty="0">
                <a:solidFill>
                  <a:schemeClr val="tx1"/>
                </a:solidFill>
                <a:effectLst/>
                <a:latin typeface="+mn-lt"/>
              </a:rPr>
              <a:t> để truy cập các ứng dụng, mạng xã hội và thông tin công nghệ như xe ô tô tự lái, ứng dụng trò chơi tiên tiến và phương tiện truyền phát trực tiếp yêu cầu kết nối dữ liệu tốc độ cao.</a:t>
            </a:r>
          </a:p>
          <a:p>
            <a:pPr marL="342900" indent="-342900" algn="just">
              <a:buFont typeface="Wingdings" panose="05000000000000000000" pitchFamily="2" charset="2"/>
              <a:buChar char="Ø"/>
            </a:pPr>
            <a:r>
              <a:rPr lang="vi-VN" i="0" cap="none" dirty="0">
                <a:solidFill>
                  <a:schemeClr val="tx1"/>
                </a:solidFill>
                <a:effectLst/>
                <a:latin typeface="+mn-lt"/>
              </a:rPr>
              <a:t>Tốc độ dữ liệu của mạng 5G </a:t>
            </a:r>
            <a:r>
              <a:rPr lang="vi-VN" i="0" cap="none" dirty="0" err="1">
                <a:solidFill>
                  <a:schemeClr val="tx1"/>
                </a:solidFill>
                <a:effectLst/>
                <a:latin typeface="+mn-lt"/>
              </a:rPr>
              <a:t>thuờng</a:t>
            </a:r>
            <a:r>
              <a:rPr lang="vi-VN" i="0" cap="none" dirty="0">
                <a:solidFill>
                  <a:schemeClr val="tx1"/>
                </a:solidFill>
                <a:effectLst/>
                <a:latin typeface="+mn-lt"/>
              </a:rPr>
              <a:t> dao động từ 1 </a:t>
            </a:r>
            <a:r>
              <a:rPr lang="vi-VN" i="0" cap="none" dirty="0" err="1">
                <a:solidFill>
                  <a:schemeClr val="tx1"/>
                </a:solidFill>
                <a:effectLst/>
                <a:latin typeface="+mn-lt"/>
              </a:rPr>
              <a:t>Gbps</a:t>
            </a:r>
            <a:r>
              <a:rPr lang="vi-VN" cap="none" dirty="0">
                <a:solidFill>
                  <a:schemeClr val="tx1"/>
                </a:solidFill>
                <a:latin typeface="+mn-lt"/>
              </a:rPr>
              <a:t> đến 10 </a:t>
            </a:r>
            <a:r>
              <a:rPr lang="vi-VN" cap="none" dirty="0" err="1">
                <a:solidFill>
                  <a:schemeClr val="tx1"/>
                </a:solidFill>
                <a:latin typeface="+mn-lt"/>
              </a:rPr>
              <a:t>Gbps</a:t>
            </a:r>
            <a:r>
              <a:rPr lang="vi-VN" cap="none" dirty="0">
                <a:solidFill>
                  <a:schemeClr val="tx1"/>
                </a:solidFill>
                <a:latin typeface="+mn-lt"/>
              </a:rPr>
              <a:t>.</a:t>
            </a:r>
            <a:endParaRPr lang="vi-VN" i="0" cap="none" dirty="0">
              <a:solidFill>
                <a:schemeClr val="tx1"/>
              </a:solidFill>
              <a:effectLst/>
              <a:latin typeface="Arial" panose="020B0604020202020204" pitchFamily="34" charset="0"/>
            </a:endParaRPr>
          </a:p>
          <a:p>
            <a:pPr algn="just"/>
            <a:endParaRPr lang="vi-VN" b="1" i="0" cap="none" dirty="0">
              <a:solidFill>
                <a:schemeClr val="tx1"/>
              </a:solidFill>
              <a:effectLst/>
              <a:latin typeface="+mn-lt"/>
            </a:endParaRPr>
          </a:p>
          <a:p>
            <a:pPr algn="just"/>
            <a:endParaRPr lang="vi-VN" i="0" cap="none" dirty="0">
              <a:solidFill>
                <a:schemeClr val="tx1"/>
              </a:solidFill>
              <a:effectLst/>
              <a:latin typeface="+mn-lt"/>
            </a:endParaRPr>
          </a:p>
        </p:txBody>
      </p:sp>
      <p:pic>
        <p:nvPicPr>
          <p:cNvPr id="5" name="Hình ảnh 4">
            <a:extLst>
              <a:ext uri="{FF2B5EF4-FFF2-40B4-BE49-F238E27FC236}">
                <a16:creationId xmlns:a16="http://schemas.microsoft.com/office/drawing/2014/main" id="{F1AC2C1A-E81D-BD59-26AE-47FAD1CFA97A}"/>
              </a:ext>
            </a:extLst>
          </p:cNvPr>
          <p:cNvPicPr>
            <a:picLocks noChangeAspect="1"/>
          </p:cNvPicPr>
          <p:nvPr/>
        </p:nvPicPr>
        <p:blipFill>
          <a:blip r:embed="rId2"/>
          <a:stretch>
            <a:fillRect/>
          </a:stretch>
        </p:blipFill>
        <p:spPr>
          <a:xfrm>
            <a:off x="6410632" y="2458064"/>
            <a:ext cx="5781368" cy="4405759"/>
          </a:xfrm>
          <a:prstGeom prst="rect">
            <a:avLst/>
          </a:prstGeom>
        </p:spPr>
      </p:pic>
    </p:spTree>
    <p:extLst>
      <p:ext uri="{BB962C8B-B14F-4D97-AF65-F5344CB8AC3E}">
        <p14:creationId xmlns:p14="http://schemas.microsoft.com/office/powerpoint/2010/main" val="108203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D46BE-D149-EE4C-7D98-DE2896EC6DBD}"/>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842C419A-FB72-8B59-F8A5-5FA9405C549C}"/>
              </a:ext>
            </a:extLst>
          </p:cNvPr>
          <p:cNvSpPr>
            <a:spLocks noGrp="1"/>
          </p:cNvSpPr>
          <p:nvPr>
            <p:ph type="ctrTitle"/>
          </p:nvPr>
        </p:nvSpPr>
        <p:spPr>
          <a:xfrm>
            <a:off x="580102" y="196646"/>
            <a:ext cx="9832259" cy="698090"/>
          </a:xfrm>
        </p:spPr>
        <p:txBody>
          <a:bodyPr>
            <a:noAutofit/>
          </a:bodyPr>
          <a:lstStyle/>
          <a:p>
            <a:pPr algn="ctr"/>
            <a:r>
              <a:rPr lang="vi-VN" sz="2800" b="1" dirty="0">
                <a:solidFill>
                  <a:srgbClr val="FFC000"/>
                </a:solidFill>
              </a:rPr>
              <a:t>CÁC ĐẶC ĐIỂM CHÍNH CỦA MẠNG 5G</a:t>
            </a:r>
          </a:p>
        </p:txBody>
      </p:sp>
      <p:sp>
        <p:nvSpPr>
          <p:cNvPr id="3" name="Tiêu đề phụ 2">
            <a:extLst>
              <a:ext uri="{FF2B5EF4-FFF2-40B4-BE49-F238E27FC236}">
                <a16:creationId xmlns:a16="http://schemas.microsoft.com/office/drawing/2014/main" id="{FE7C59BB-A0B1-D285-6614-1FB0A92B732D}"/>
              </a:ext>
            </a:extLst>
          </p:cNvPr>
          <p:cNvSpPr>
            <a:spLocks noGrp="1"/>
          </p:cNvSpPr>
          <p:nvPr>
            <p:ph type="subTitle" idx="1"/>
          </p:nvPr>
        </p:nvSpPr>
        <p:spPr>
          <a:xfrm>
            <a:off x="157316" y="2005781"/>
            <a:ext cx="11877367" cy="4655573"/>
          </a:xfrm>
        </p:spPr>
        <p:txBody>
          <a:bodyPr>
            <a:normAutofit/>
          </a:bodyPr>
          <a:lstStyle/>
          <a:p>
            <a:pPr algn="just"/>
            <a:r>
              <a:rPr lang="vi-VN" cap="none" dirty="0">
                <a:solidFill>
                  <a:schemeClr val="tx1"/>
                </a:solidFill>
                <a:latin typeface="+mn-lt"/>
              </a:rPr>
              <a:t>-  Mạng 5G mang lại nhiều cải tiến đáng kể so với các thế hệ mạng trước đó. Các đặc điểm chính của mạng 5G bao gồm:</a:t>
            </a:r>
          </a:p>
          <a:p>
            <a:pPr algn="just"/>
            <a:r>
              <a:rPr lang="vi-VN" cap="none" dirty="0">
                <a:solidFill>
                  <a:schemeClr val="tx1"/>
                </a:solidFill>
                <a:latin typeface="+mn-lt"/>
              </a:rPr>
              <a:t>1.Tốc độ cao</a:t>
            </a:r>
          </a:p>
          <a:p>
            <a:pPr algn="just"/>
            <a:r>
              <a:rPr lang="vi-VN" cap="none" dirty="0">
                <a:solidFill>
                  <a:schemeClr val="tx1"/>
                </a:solidFill>
                <a:latin typeface="+mn-lt"/>
              </a:rPr>
              <a:t>  - Tốc độ truyền tải dữ liệu của mạng 5G có thể đạt đến 10 </a:t>
            </a:r>
            <a:r>
              <a:rPr lang="vi-VN" cap="none" dirty="0" err="1">
                <a:solidFill>
                  <a:schemeClr val="tx1"/>
                </a:solidFill>
                <a:latin typeface="+mn-lt"/>
              </a:rPr>
              <a:t>gbps</a:t>
            </a:r>
            <a:r>
              <a:rPr lang="vi-VN" cap="none" dirty="0">
                <a:solidFill>
                  <a:schemeClr val="tx1"/>
                </a:solidFill>
                <a:latin typeface="+mn-lt"/>
              </a:rPr>
              <a:t>, nhanh </a:t>
            </a:r>
            <a:r>
              <a:rPr lang="vi-VN" cap="none">
                <a:solidFill>
                  <a:schemeClr val="tx1"/>
                </a:solidFill>
                <a:latin typeface="+mn-lt"/>
              </a:rPr>
              <a:t>gấp 10 -</a:t>
            </a:r>
            <a:r>
              <a:rPr lang="vi-VN" cap="none" dirty="0">
                <a:solidFill>
                  <a:schemeClr val="tx1"/>
                </a:solidFill>
                <a:latin typeface="+mn-lt"/>
              </a:rPr>
              <a:t>100 lần so với mạng 4G. Điều này cho phép tải xuống các tệp lớn, phát trực tuyến </a:t>
            </a:r>
            <a:r>
              <a:rPr lang="vi-VN" cap="none" dirty="0" err="1">
                <a:solidFill>
                  <a:schemeClr val="tx1"/>
                </a:solidFill>
                <a:latin typeface="+mn-lt"/>
              </a:rPr>
              <a:t>video</a:t>
            </a:r>
            <a:r>
              <a:rPr lang="vi-VN" cap="none" dirty="0">
                <a:solidFill>
                  <a:schemeClr val="tx1"/>
                </a:solidFill>
                <a:latin typeface="+mn-lt"/>
              </a:rPr>
              <a:t> 4K,8K và chơi </a:t>
            </a:r>
            <a:r>
              <a:rPr lang="vi-VN" cap="none" dirty="0" err="1">
                <a:solidFill>
                  <a:schemeClr val="tx1"/>
                </a:solidFill>
                <a:latin typeface="+mn-lt"/>
              </a:rPr>
              <a:t>game</a:t>
            </a:r>
            <a:r>
              <a:rPr lang="vi-VN" cap="none" dirty="0">
                <a:solidFill>
                  <a:schemeClr val="tx1"/>
                </a:solidFill>
                <a:latin typeface="+mn-lt"/>
              </a:rPr>
              <a:t> trực tuyến với độ trễ cực thấp.</a:t>
            </a:r>
          </a:p>
          <a:p>
            <a:pPr algn="just"/>
            <a:r>
              <a:rPr lang="vi-VN" cap="none" dirty="0">
                <a:solidFill>
                  <a:schemeClr val="tx1"/>
                </a:solidFill>
                <a:latin typeface="+mn-lt"/>
              </a:rPr>
              <a:t>2. Độ trễ thấp</a:t>
            </a:r>
          </a:p>
          <a:p>
            <a:pPr algn="just"/>
            <a:r>
              <a:rPr lang="vi-VN" cap="none" dirty="0">
                <a:solidFill>
                  <a:schemeClr val="tx1"/>
                </a:solidFill>
                <a:latin typeface="+mn-lt"/>
              </a:rPr>
              <a:t>  -  Độ trễ của mạng 5G chỉ vào khoảng 1-10 </a:t>
            </a:r>
            <a:r>
              <a:rPr lang="vi-VN" cap="none" dirty="0" err="1">
                <a:solidFill>
                  <a:schemeClr val="tx1"/>
                </a:solidFill>
                <a:latin typeface="+mn-lt"/>
              </a:rPr>
              <a:t>ms</a:t>
            </a:r>
            <a:r>
              <a:rPr lang="vi-VN" cap="none" dirty="0">
                <a:solidFill>
                  <a:schemeClr val="tx1"/>
                </a:solidFill>
                <a:latin typeface="+mn-lt"/>
              </a:rPr>
              <a:t>, so với 50 </a:t>
            </a:r>
            <a:r>
              <a:rPr lang="vi-VN" cap="none" dirty="0" err="1">
                <a:solidFill>
                  <a:schemeClr val="tx1"/>
                </a:solidFill>
                <a:latin typeface="+mn-lt"/>
              </a:rPr>
              <a:t>ms</a:t>
            </a:r>
            <a:r>
              <a:rPr lang="vi-VN" cap="none" dirty="0">
                <a:solidFill>
                  <a:schemeClr val="tx1"/>
                </a:solidFill>
                <a:latin typeface="+mn-lt"/>
              </a:rPr>
              <a:t> của 4G. Điều này cực kỳ quan trọng cho các ứng dụng yêu cầu phản hồi thời gian thực như xe tự lái, và thực tế ảo.</a:t>
            </a:r>
          </a:p>
          <a:p>
            <a:pPr algn="just"/>
            <a:r>
              <a:rPr lang="vi-VN" cap="none" dirty="0">
                <a:solidFill>
                  <a:schemeClr val="tx1"/>
                </a:solidFill>
                <a:latin typeface="+mn-lt"/>
              </a:rPr>
              <a:t>3. Kết nối đồng thời lớn</a:t>
            </a:r>
          </a:p>
          <a:p>
            <a:pPr algn="just"/>
            <a:r>
              <a:rPr lang="vi-VN" cap="none" dirty="0">
                <a:solidFill>
                  <a:schemeClr val="tx1"/>
                </a:solidFill>
                <a:latin typeface="+mn-lt"/>
              </a:rPr>
              <a:t>   -  Mạng 5G hỗ trợ kết nối hàng triệu thiết bị trên mỗi km², vượt trội so với 4G. Điều này đặc biệt hữu ích trong các thành phố, nơi có nhiều thiết bị </a:t>
            </a:r>
            <a:r>
              <a:rPr lang="vi-VN" cap="none" dirty="0" err="1">
                <a:solidFill>
                  <a:schemeClr val="tx1"/>
                </a:solidFill>
                <a:latin typeface="+mn-lt"/>
              </a:rPr>
              <a:t>IoT</a:t>
            </a:r>
            <a:r>
              <a:rPr lang="vi-VN" cap="none" dirty="0">
                <a:solidFill>
                  <a:schemeClr val="tx1"/>
                </a:solidFill>
                <a:latin typeface="+mn-lt"/>
              </a:rPr>
              <a:t> cần kết nối.</a:t>
            </a:r>
          </a:p>
          <a:p>
            <a:pPr algn="just">
              <a:buFont typeface="Arial" panose="020B0604020202020204" pitchFamily="34" charset="0"/>
              <a:buChar char="•"/>
            </a:pPr>
            <a:endParaRPr lang="vi-VN" dirty="0">
              <a:latin typeface="+mn-lt"/>
            </a:endParaRPr>
          </a:p>
          <a:p>
            <a:pPr algn="just"/>
            <a:endParaRPr lang="vi-VN" i="0" cap="none" dirty="0">
              <a:solidFill>
                <a:schemeClr val="tx1"/>
              </a:solidFill>
              <a:effectLst/>
              <a:latin typeface="+mn-lt"/>
            </a:endParaRPr>
          </a:p>
        </p:txBody>
      </p:sp>
    </p:spTree>
    <p:extLst>
      <p:ext uri="{BB962C8B-B14F-4D97-AF65-F5344CB8AC3E}">
        <p14:creationId xmlns:p14="http://schemas.microsoft.com/office/powerpoint/2010/main" val="1137381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1188</TotalTime>
  <Words>6800</Words>
  <Application>Microsoft Office PowerPoint</Application>
  <PresentationFormat>Màn hình rộng</PresentationFormat>
  <Paragraphs>368</Paragraphs>
  <Slides>45</Slides>
  <Notes>2</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45</vt:i4>
      </vt:variant>
    </vt:vector>
  </HeadingPairs>
  <TitlesOfParts>
    <vt:vector size="51" baseType="lpstr">
      <vt:lpstr>Arial</vt:lpstr>
      <vt:lpstr>Century Gothic</vt:lpstr>
      <vt:lpstr>Times New Roman</vt:lpstr>
      <vt:lpstr>Wingdings</vt:lpstr>
      <vt:lpstr>Wingdings 3</vt:lpstr>
      <vt:lpstr>Ion</vt:lpstr>
      <vt:lpstr>Bản trình bày PowerPoint</vt:lpstr>
      <vt:lpstr>TỔNG QUAN VỀ CÁC CÔNG NGHỆ MẠNG DI ĐỘNG</vt:lpstr>
      <vt:lpstr>TỔNG QUAN VỀ CÁC CÔNG NGHỆ MẠNG DI ĐỘNG</vt:lpstr>
      <vt:lpstr>LỊCH SỬ PHÁT TRIỂN CỦA MẠNG DI ĐỘNG</vt:lpstr>
      <vt:lpstr>LỊCH SỬ PHÁT TRIỂN CỦA MẠNG DI ĐỘNG</vt:lpstr>
      <vt:lpstr>LỊCH SỬ PHÁT TRIỂN CỦA MẠNG DI ĐỘNG</vt:lpstr>
      <vt:lpstr>LỊCH SỬ PHÁT TRIỂN CỦA MẠNG DI ĐỘNG</vt:lpstr>
      <vt:lpstr>KHÁI NIỆM VÀ TỔNG QUAN CỦA MẠNG 5G</vt:lpstr>
      <vt:lpstr>CÁC ĐẶC ĐIỂM CHÍNH CỦA MẠNG 5G</vt:lpstr>
      <vt:lpstr>CÁC ĐẶC ĐIỂM CHÍNH CỦA MẠNG 5G</vt:lpstr>
      <vt:lpstr>CÁC CẤU TRÚC CỦA MẠNG 5G</vt:lpstr>
      <vt:lpstr>CÁC CẤU TRÚC CỦA MẠNG 5G</vt:lpstr>
      <vt:lpstr>CÁC CẤU TRÚC CỦA MẠNG 5G</vt:lpstr>
      <vt:lpstr>CÁC CẤU TRÚC CỦA MẠNG 5G</vt:lpstr>
      <vt:lpstr>CÁC CẤU TRÚC CỦA MẠNG 5G</vt:lpstr>
      <vt:lpstr>CÁC CẤU TRÚC CỦA MẠNG 5G</vt:lpstr>
      <vt:lpstr>CÁC CẤU TRÚC CỦA MẠNG 5G</vt:lpstr>
      <vt:lpstr>CÁC CẤU TRÚC CỦA MẠNG 5G</vt:lpstr>
      <vt:lpstr>CÁC CẤU TRÚC CỦA MẠNG 5G</vt:lpstr>
      <vt:lpstr>CÁC CẤU TRÚC CỦA MẠNG 5G</vt:lpstr>
      <vt:lpstr>CÁC CẤU TRÚC CỦA MẠNG 5G</vt:lpstr>
      <vt:lpstr>CÁC CÔNG NGHỆ CỦA MẠNG 5G</vt:lpstr>
      <vt:lpstr>CÁC CÔNG NGHỆ CỦA MẠNG 5G</vt:lpstr>
      <vt:lpstr>CÁC CÔNG NGHỆ CỦA MẠNG 5G</vt:lpstr>
      <vt:lpstr>CÁC CÔNG NGHỆ CỦA MẠNG 5G</vt:lpstr>
      <vt:lpstr>CÁC CÔNG NGHỆ CỦA MẠNG 5G</vt:lpstr>
      <vt:lpstr>CÁC CÔNG NGHỆ CỦA MẠNG 5G</vt:lpstr>
      <vt:lpstr>CÁC CÔNG NGHỆ CỦA MẠNG 5G</vt:lpstr>
      <vt:lpstr>CÁC CÔNG NGHỆ CỦA MẠNG 5G</vt:lpstr>
      <vt:lpstr>CÁC CÔNG NGHỆ CỦA MẠNG 5G</vt:lpstr>
      <vt:lpstr>CÁC CÔNG NGHỆ CỦA MẠNG 5G</vt:lpstr>
      <vt:lpstr>CÁC CÔNG NGHỆ CỦA MẠNG 5G</vt:lpstr>
      <vt:lpstr>CÁC CÔNG NGHỆ CỦA MẠNG 5G</vt:lpstr>
      <vt:lpstr>CÁC ỨNG DỤNG CỦA 5G TRONG THỰC TẾ</vt:lpstr>
      <vt:lpstr>CÁC ỨNG DỤNG CỦA 5G TRONG THỰC TẾ</vt:lpstr>
      <vt:lpstr>THÁCH THỨC VÀ RỦI RO KHI XÀI MẠNG 5G</vt:lpstr>
      <vt:lpstr>THÁCH THỨC VÀ RỦI RO KHI XÀI MẠNG 5G</vt:lpstr>
      <vt:lpstr>THÁCH THỨC VÀ RỦI RO KHI XÀI MẠNG 5G</vt:lpstr>
      <vt:lpstr>NHỮNG TIỀM NĂNG PHÁT TRIỂN CỦA MẠNG 5G</vt:lpstr>
      <vt:lpstr>NHỮNG TIỀM NĂNG PHÁT TRIỂN CỦA MẠNG 5G</vt:lpstr>
      <vt:lpstr>NHỮNG TIỀM NĂNG PHÁT TRIỂN CỦA MẠNG 5G</vt:lpstr>
      <vt:lpstr>SO SÁNH 5G KHÁC NHAU NHƯ THẾ NÀO VỚI CÁC THẾ HỆ TRƯỚC</vt:lpstr>
      <vt:lpstr>SO SÁNH 5G KHÁC NHAU NHƯ THẾ NÀO VỚI CÁC THẾ HỆ TRƯỚC</vt:lpstr>
      <vt:lpstr>KẾT LUẬN </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Đạt Nguyễn Trọng</dc:creator>
  <cp:lastModifiedBy>Đạt Nguyễn Trọng</cp:lastModifiedBy>
  <cp:revision>29</cp:revision>
  <dcterms:created xsi:type="dcterms:W3CDTF">2024-11-21T07:28:20Z</dcterms:created>
  <dcterms:modified xsi:type="dcterms:W3CDTF">2024-12-28T09:53:08Z</dcterms:modified>
</cp:coreProperties>
</file>