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 id="2147483792" r:id="rId2"/>
    <p:sldMasterId id="2147483804" r:id="rId3"/>
  </p:sldMasterIdLst>
  <p:notesMasterIdLst>
    <p:notesMasterId r:id="rId3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01910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oracle.com/javase/tutorial/collections/interfaces/sorted-set.html" TargetMode="External"/><Relationship Id="rId2" Type="http://schemas.openxmlformats.org/officeDocument/2006/relationships/hyperlink" Target="https://www3.ntu.edu.sg/home/ehchua/programming/java/J5c_Collection.html" TargetMode="External"/><Relationship Id="rId1" Type="http://schemas.openxmlformats.org/officeDocument/2006/relationships/slideLayout" Target="../slideLayouts/slideLayout2.xml"/><Relationship Id="rId5" Type="http://schemas.openxmlformats.org/officeDocument/2006/relationships/hyperlink" Target="https://docs.oracle.com/javase/8/docs/api/java/util/SortedMap.html" TargetMode="External"/><Relationship Id="rId4" Type="http://schemas.openxmlformats.org/officeDocument/2006/relationships/hyperlink" Target="https://docs.oracle.com/javase/8/docs/api/java/util/SortedSe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295400" y="1143000"/>
            <a:ext cx="6477000" cy="21336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5400" b="0" i="0" u="none" strike="noStrike" cap="none">
                <a:solidFill>
                  <a:srgbClr val="00B050"/>
                </a:solidFill>
                <a:latin typeface="Buxton Sketch" pitchFamily="66" charset="0"/>
                <a:sym typeface="Calibri"/>
              </a:rPr>
              <a:t>SortedSet </a:t>
            </a:r>
            <a:r>
              <a:rPr lang="en-US" sz="5400" b="0" i="0" u="none" strike="noStrike" cap="none" smtClean="0">
                <a:solidFill>
                  <a:srgbClr val="00B050"/>
                </a:solidFill>
                <a:latin typeface="Buxton Sketch" pitchFamily="66" charset="0"/>
                <a:sym typeface="Calibri"/>
              </a:rPr>
              <a:t/>
            </a:r>
            <a:br>
              <a:rPr lang="en-US" sz="5400" b="0" i="0" u="none" strike="noStrike" cap="none" smtClean="0">
                <a:solidFill>
                  <a:srgbClr val="00B050"/>
                </a:solidFill>
                <a:latin typeface="Buxton Sketch" pitchFamily="66" charset="0"/>
                <a:sym typeface="Calibri"/>
              </a:rPr>
            </a:br>
            <a:r>
              <a:rPr lang="en-US" sz="5400" b="0" i="0" u="none" strike="noStrike" cap="none" smtClean="0">
                <a:solidFill>
                  <a:srgbClr val="00B050"/>
                </a:solidFill>
                <a:latin typeface="Buxton Sketch" pitchFamily="66" charset="0"/>
                <a:sym typeface="Calibri"/>
              </a:rPr>
              <a:t>and </a:t>
            </a:r>
            <a:br>
              <a:rPr lang="en-US" sz="5400" b="0" i="0" u="none" strike="noStrike" cap="none" smtClean="0">
                <a:solidFill>
                  <a:srgbClr val="00B050"/>
                </a:solidFill>
                <a:latin typeface="Buxton Sketch" pitchFamily="66" charset="0"/>
                <a:sym typeface="Calibri"/>
              </a:rPr>
            </a:br>
            <a:r>
              <a:rPr lang="en-US" sz="5400" b="0" i="0" u="none" strike="noStrike" cap="none" smtClean="0">
                <a:solidFill>
                  <a:srgbClr val="00B050"/>
                </a:solidFill>
                <a:latin typeface="Buxton Sketch" pitchFamily="66" charset="0"/>
                <a:sym typeface="Calibri"/>
              </a:rPr>
              <a:t>SortedMap</a:t>
            </a:r>
            <a:endParaRPr lang="en-US" sz="5400" b="0" i="0" u="none" strike="noStrike" cap="none">
              <a:solidFill>
                <a:srgbClr val="00B050"/>
              </a:solidFill>
              <a:latin typeface="Buxton Sketch" pitchFamily="66" charset="0"/>
              <a:sym typeface="Calibri"/>
            </a:endParaRPr>
          </a:p>
        </p:txBody>
      </p:sp>
      <p:sp>
        <p:nvSpPr>
          <p:cNvPr id="85" name="Shape 85"/>
          <p:cNvSpPr txBox="1">
            <a:spLocks noGrp="1"/>
          </p:cNvSpPr>
          <p:nvPr>
            <p:ph type="subTitle" idx="1"/>
          </p:nvPr>
        </p:nvSpPr>
        <p:spPr>
          <a:xfrm>
            <a:off x="1371600" y="3733800"/>
            <a:ext cx="6400800" cy="1295400"/>
          </a:xfrm>
          <a:prstGeom prst="rect">
            <a:avLst/>
          </a:prstGeom>
          <a:noFill/>
          <a:ln>
            <a:noFill/>
          </a:ln>
        </p:spPr>
        <p:txBody>
          <a:bodyPr lIns="91425" tIns="45700" rIns="91425" bIns="45700" anchor="t" anchorCtr="0">
            <a:noAutofit/>
          </a:bodyPr>
          <a:lstStyle/>
          <a:p>
            <a:pPr lvl="0" algn="r">
              <a:spcBef>
                <a:spcPts val="0"/>
              </a:spcBef>
              <a:buSzPct val="25000"/>
            </a:pPr>
            <a:r>
              <a:rPr lang="en-US" sz="2400">
                <a:solidFill>
                  <a:schemeClr val="accent4">
                    <a:lumMod val="50000"/>
                  </a:schemeClr>
                </a:solidFill>
                <a:latin typeface="Magneto" pitchFamily="82" charset="0"/>
              </a:rPr>
              <a:t>Hà Tấn </a:t>
            </a:r>
            <a:r>
              <a:rPr lang="en-US" sz="2400" smtClean="0">
                <a:solidFill>
                  <a:schemeClr val="accent4">
                    <a:lumMod val="50000"/>
                  </a:schemeClr>
                </a:solidFill>
                <a:latin typeface="Magneto" pitchFamily="82" charset="0"/>
              </a:rPr>
              <a:t>Điền</a:t>
            </a:r>
          </a:p>
          <a:p>
            <a:pPr lvl="0" algn="r">
              <a:spcBef>
                <a:spcPts val="0"/>
              </a:spcBef>
              <a:buSzPct val="25000"/>
            </a:pPr>
            <a:r>
              <a:rPr lang="en-US" sz="2400">
                <a:solidFill>
                  <a:schemeClr val="accent4">
                    <a:lumMod val="50000"/>
                  </a:schemeClr>
                </a:solidFill>
                <a:latin typeface="Magneto" pitchFamily="82" charset="0"/>
              </a:rPr>
              <a:t>Nguyễn Trọng Thuận</a:t>
            </a:r>
            <a:endParaRPr sz="2400" b="0" i="0" u="none" strike="noStrike" cap="none">
              <a:solidFill>
                <a:schemeClr val="accent4">
                  <a:lumMod val="50000"/>
                </a:schemeClr>
              </a:solidFill>
              <a:latin typeface="Magneto" pitchFamily="82"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39" name="Shape 139"/>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71"/>
              <a:buFont typeface="Arial"/>
              <a:buChar char="•"/>
            </a:pPr>
            <a:r>
              <a:rPr lang="en-US" sz="2802" b="1" i="0" u="none" strike="noStrike" cap="none">
                <a:solidFill>
                  <a:schemeClr val="dk1"/>
                </a:solidFill>
                <a:latin typeface="Calibri"/>
                <a:ea typeface="Calibri"/>
                <a:cs typeface="Calibri"/>
                <a:sym typeface="Calibri"/>
              </a:rPr>
              <a:t>tailSet</a:t>
            </a:r>
          </a:p>
          <a:p>
            <a:pPr marL="0" marR="0" lvl="0" indent="0" algn="l" rtl="0">
              <a:lnSpc>
                <a:spcPct val="80000"/>
              </a:lnSpc>
              <a:spcBef>
                <a:spcPts val="560"/>
              </a:spcBef>
              <a:spcAft>
                <a:spcPts val="0"/>
              </a:spcAft>
              <a:buClr>
                <a:schemeClr val="dk1"/>
              </a:buClr>
              <a:buSzPct val="25000"/>
              <a:buFont typeface="Arial"/>
              <a:buNone/>
            </a:pPr>
            <a:r>
              <a:rPr lang="en-US" sz="2802" b="0" i="0" u="none" strike="noStrike" cap="none">
                <a:solidFill>
                  <a:schemeClr val="dk1"/>
                </a:solidFill>
                <a:latin typeface="Calibri"/>
                <a:ea typeface="Calibri"/>
                <a:cs typeface="Calibri"/>
                <a:sym typeface="Calibri"/>
              </a:rPr>
              <a:t>Ví dụ:</a:t>
            </a:r>
          </a:p>
          <a:p>
            <a:pPr marL="0" marR="0" lvl="0" indent="0" algn="l" rtl="0">
              <a:lnSpc>
                <a:spcPct val="80000"/>
              </a:lnSpc>
              <a:spcBef>
                <a:spcPts val="323"/>
              </a:spcBef>
              <a:spcAft>
                <a:spcPts val="0"/>
              </a:spcAft>
              <a:buClr>
                <a:schemeClr val="dk1"/>
              </a:buClr>
              <a:buSzPct val="25000"/>
              <a:buFont typeface="Arial"/>
              <a:buNone/>
            </a:pPr>
            <a:r>
              <a:rPr lang="en-US" sz="1520" b="0" i="0" u="none" strike="noStrike" cap="none">
                <a:solidFill>
                  <a:schemeClr val="dk1"/>
                </a:solidFill>
                <a:latin typeface="Calibri"/>
                <a:ea typeface="Calibri"/>
                <a:cs typeface="Calibri"/>
                <a:sym typeface="Calibri"/>
              </a:rPr>
              <a:t> 		</a:t>
            </a:r>
            <a:r>
              <a:rPr lang="en-US" sz="1615" b="0" i="0" u="none" strike="noStrike" cap="none">
                <a:solidFill>
                  <a:srgbClr val="0070C0"/>
                </a:solidFill>
                <a:latin typeface="Calibri"/>
                <a:ea typeface="Calibri"/>
                <a:cs typeface="Calibri"/>
                <a:sym typeface="Calibri"/>
              </a:rPr>
              <a:t>SortedSet sort = new TreeSet&lt;&gt;();</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sort.add("a");</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sort.add("b");</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sort.add("c");</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sort.add("d");</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TreeSet&lt;String&gt; a = new TreeSet&lt;&gt;();</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a = (TreeSet)sort.tailSet("b");</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for(Object o: a){</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String value = (String)o;</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System.out.println(value);</a:t>
            </a:r>
          </a:p>
          <a:p>
            <a:pPr marL="0" marR="0" lvl="0" indent="0" algn="l" rtl="0">
              <a:lnSpc>
                <a:spcPct val="80000"/>
              </a:lnSpc>
              <a:spcBef>
                <a:spcPts val="323"/>
              </a:spcBef>
              <a:spcAft>
                <a:spcPts val="0"/>
              </a:spcAft>
              <a:buClr>
                <a:srgbClr val="0070C0"/>
              </a:buClr>
              <a:buSzPct val="25000"/>
              <a:buFont typeface="Arial"/>
              <a:buNone/>
            </a:pPr>
            <a:r>
              <a:rPr lang="en-US" sz="1615" b="0" i="0" u="none" strike="noStrike" cap="none">
                <a:solidFill>
                  <a:srgbClr val="0070C0"/>
                </a:solidFill>
                <a:latin typeface="Calibri"/>
                <a:ea typeface="Calibri"/>
                <a:cs typeface="Calibri"/>
                <a:sym typeface="Calibri"/>
              </a:rPr>
              <a:t>		 }</a:t>
            </a:r>
          </a:p>
          <a:p>
            <a:pPr marL="0" marR="0" lvl="0" indent="0" algn="l" rtl="0">
              <a:lnSpc>
                <a:spcPct val="80000"/>
              </a:lnSpc>
              <a:spcBef>
                <a:spcPts val="323"/>
              </a:spcBef>
              <a:buClr>
                <a:srgbClr val="0070C0"/>
              </a:buClr>
              <a:buSzPct val="25000"/>
              <a:buFont typeface="Arial"/>
              <a:buNone/>
            </a:pPr>
            <a:r>
              <a:rPr lang="en-US" sz="1615" b="0" i="0" u="none" strike="noStrike" cap="none">
                <a:solidFill>
                  <a:srgbClr val="0070C0"/>
                </a:solidFill>
                <a:latin typeface="Calibri"/>
                <a:ea typeface="Calibri"/>
                <a:cs typeface="Calibri"/>
                <a:sym typeface="Calibri"/>
              </a:rPr>
              <a:t>		 // b c 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45" name="Shape 145"/>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1" i="0" u="none" strike="noStrike" cap="none" smtClean="0">
                <a:solidFill>
                  <a:schemeClr val="dk1"/>
                </a:solidFill>
                <a:latin typeface="Times New Roman" pitchFamily="18" charset="0"/>
                <a:cs typeface="Times New Roman" pitchFamily="18" charset="0"/>
                <a:sym typeface="Calibri"/>
              </a:rPr>
              <a:t>First </a:t>
            </a:r>
            <a:r>
              <a:rPr lang="en-US" sz="2800" b="0" i="0" u="none" strike="noStrike" cap="none" smtClean="0">
                <a:solidFill>
                  <a:srgbClr val="0070C0"/>
                </a:solidFill>
                <a:latin typeface="Times New Roman" pitchFamily="18" charset="0"/>
                <a:cs typeface="Times New Roman" pitchFamily="18" charset="0"/>
                <a:sym typeface="Calibri"/>
              </a:rPr>
              <a:t>E </a:t>
            </a:r>
            <a:r>
              <a:rPr lang="en-US" sz="2800" b="0" i="0" u="none" strike="noStrike" cap="none">
                <a:solidFill>
                  <a:srgbClr val="0070C0"/>
                </a:solidFill>
                <a:latin typeface="Times New Roman" pitchFamily="18" charset="0"/>
                <a:cs typeface="Times New Roman" pitchFamily="18" charset="0"/>
                <a:sym typeface="Calibri"/>
              </a:rPr>
              <a:t>first()</a:t>
            </a:r>
          </a:p>
          <a:p>
            <a:pPr marL="342900" marR="0" lvl="0" indent="-342900" algn="l" rtl="0">
              <a:spcBef>
                <a:spcPts val="64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Lấy phần tử đầu tiên trong SortedSet.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51" name="Shape 151"/>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9281"/>
              <a:buFont typeface="Arial"/>
              <a:buChar char="•"/>
            </a:pPr>
            <a:r>
              <a:rPr lang="en-US" sz="2800" b="1" i="0" u="none" strike="noStrike" cap="none">
                <a:solidFill>
                  <a:schemeClr val="dk1"/>
                </a:solidFill>
                <a:latin typeface="Times New Roman" pitchFamily="18" charset="0"/>
                <a:cs typeface="Times New Roman" pitchFamily="18" charset="0"/>
                <a:sym typeface="Calibri"/>
              </a:rPr>
              <a:t>First</a:t>
            </a:r>
          </a:p>
          <a:p>
            <a:pPr marL="0" marR="0" lvl="0" indent="0" algn="l" rtl="0">
              <a:lnSpc>
                <a:spcPct val="80000"/>
              </a:lnSpc>
              <a:spcBef>
                <a:spcPts val="635"/>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Ví dụ:</a:t>
            </a:r>
          </a:p>
          <a:p>
            <a:pPr marL="0" marR="0" lvl="0" indent="0" algn="l" rtl="0">
              <a:lnSpc>
                <a:spcPct val="80000"/>
              </a:lnSpc>
              <a:spcBef>
                <a:spcPts val="496"/>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 		</a:t>
            </a:r>
            <a:r>
              <a:rPr lang="en-US" sz="2800" b="0" i="0" u="none" strike="noStrike" cap="none">
                <a:solidFill>
                  <a:srgbClr val="0070C0"/>
                </a:solidFill>
                <a:latin typeface="Times New Roman" pitchFamily="18" charset="0"/>
                <a:cs typeface="Times New Roman" pitchFamily="18" charset="0"/>
                <a:sym typeface="Calibri"/>
              </a:rPr>
              <a:t>SortedSet sort = new TreeSet&lt;&gt;();</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sort.add("a");</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sort.add("b");</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sort.add("c");</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sort.add("d");</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String first = (String)sort.first();</a:t>
            </a:r>
          </a:p>
          <a:p>
            <a:pPr marL="0" marR="0" lvl="0" indent="0" algn="l" rtl="0">
              <a:lnSpc>
                <a:spcPct val="80000"/>
              </a:lnSpc>
              <a:spcBef>
                <a:spcPts val="496"/>
              </a:spcBef>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 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57" name="Shape 157"/>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Last</a:t>
            </a:r>
          </a:p>
          <a:p>
            <a:pPr marL="0" marR="0" lvl="0" indent="0" algn="l" rtl="0">
              <a:spcBef>
                <a:spcPts val="640"/>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	</a:t>
            </a:r>
            <a:r>
              <a:rPr lang="en-US" sz="2800" b="0" i="0" u="none" strike="noStrike" cap="none">
                <a:solidFill>
                  <a:srgbClr val="0070C0"/>
                </a:solidFill>
                <a:latin typeface="Times New Roman" pitchFamily="18" charset="0"/>
                <a:cs typeface="Times New Roman" pitchFamily="18" charset="0"/>
                <a:sym typeface="Calibri"/>
              </a:rPr>
              <a:t>E last()</a:t>
            </a:r>
          </a:p>
          <a:p>
            <a:pPr marL="342900" marR="0" lvl="0" indent="-342900" algn="l" rtl="0">
              <a:spcBef>
                <a:spcPts val="64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Lấy phần tử cuối cùng của SortedSet.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63" name="Shape 163"/>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9281"/>
              <a:buFont typeface="Arial"/>
              <a:buChar char="•"/>
            </a:pPr>
            <a:r>
              <a:rPr lang="en-US" sz="2800" b="1" i="0" u="none" strike="noStrike" cap="none">
                <a:solidFill>
                  <a:schemeClr val="dk1"/>
                </a:solidFill>
                <a:latin typeface="Times New Roman" pitchFamily="18" charset="0"/>
                <a:cs typeface="Times New Roman" pitchFamily="18" charset="0"/>
                <a:sym typeface="Calibri"/>
              </a:rPr>
              <a:t>Last</a:t>
            </a:r>
          </a:p>
          <a:p>
            <a:pPr marL="0" marR="0" lvl="0" indent="0" algn="l" rtl="0">
              <a:lnSpc>
                <a:spcPct val="80000"/>
              </a:lnSpc>
              <a:spcBef>
                <a:spcPts val="635"/>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Ví dụ: </a:t>
            </a:r>
          </a:p>
          <a:p>
            <a:pPr marL="0" marR="0" lvl="0" indent="0" algn="l" rtl="0">
              <a:lnSpc>
                <a:spcPct val="80000"/>
              </a:lnSpc>
              <a:spcBef>
                <a:spcPts val="496"/>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		</a:t>
            </a:r>
            <a:r>
              <a:rPr lang="en-US" sz="2800" b="0" i="0" u="none" strike="noStrike" cap="none">
                <a:solidFill>
                  <a:srgbClr val="0070C0"/>
                </a:solidFill>
                <a:latin typeface="Times New Roman" pitchFamily="18" charset="0"/>
                <a:cs typeface="Times New Roman" pitchFamily="18" charset="0"/>
                <a:sym typeface="Calibri"/>
              </a:rPr>
              <a:t>SortedSet sort = new TreeSet&lt;&gt;();</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sort.add("a");</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sort.add("b");</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sort.add("c");</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sort.add("d");</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496"/>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String first = (String)sort.last();</a:t>
            </a:r>
          </a:p>
          <a:p>
            <a:pPr marL="0" marR="0" lvl="0" indent="0" algn="l" rtl="0">
              <a:lnSpc>
                <a:spcPct val="80000"/>
              </a:lnSpc>
              <a:spcBef>
                <a:spcPts val="496"/>
              </a:spcBef>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 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69" name="Shape 169"/>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just"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Times New Roman" pitchFamily="18" charset="0"/>
                <a:cs typeface="Times New Roman" pitchFamily="18" charset="0"/>
                <a:sym typeface="Calibri"/>
              </a:rPr>
              <a:t>Standard Constructors</a:t>
            </a:r>
          </a:p>
          <a:p>
            <a:pPr marL="514350" marR="0" lvl="0" indent="-463550" algn="just" rtl="0">
              <a:lnSpc>
                <a:spcPct val="90000"/>
              </a:lnSpc>
              <a:spcBef>
                <a:spcPts val="640"/>
              </a:spcBef>
              <a:spcAft>
                <a:spcPts val="0"/>
              </a:spcAft>
              <a:buClr>
                <a:schemeClr val="dk1"/>
              </a:buClr>
              <a:buSzPct val="100000"/>
              <a:buFont typeface="Arial"/>
              <a:buAutoNum type="arabicParenR"/>
            </a:pPr>
            <a:r>
              <a:rPr lang="en-US" sz="2800" b="0" i="0" u="none" strike="noStrike" cap="none">
                <a:solidFill>
                  <a:schemeClr val="dk1"/>
                </a:solidFill>
                <a:latin typeface="Times New Roman" pitchFamily="18" charset="0"/>
                <a:cs typeface="Times New Roman" pitchFamily="18" charset="0"/>
                <a:sym typeface="Calibri"/>
              </a:rPr>
              <a:t>Xây dựng một void sortedset (không có tham số): tạo ra một empty sorted set rỗng , các phần tử được thêm vào được sắp xếp một cách tự nhiên </a:t>
            </a:r>
            <a:endParaRPr lang="en-US" sz="2800" b="0" i="0" u="none" strike="noStrike" cap="none" smtClean="0">
              <a:solidFill>
                <a:schemeClr val="dk1"/>
              </a:solidFill>
              <a:latin typeface="Times New Roman" pitchFamily="18" charset="0"/>
              <a:cs typeface="Times New Roman" pitchFamily="18" charset="0"/>
              <a:sym typeface="Calibri"/>
            </a:endParaRPr>
          </a:p>
          <a:p>
            <a:pPr marL="50800" marR="0" lvl="0" indent="0" rtl="0">
              <a:lnSpc>
                <a:spcPct val="90000"/>
              </a:lnSpc>
              <a:spcBef>
                <a:spcPts val="640"/>
              </a:spcBef>
              <a:spcAft>
                <a:spcPts val="0"/>
              </a:spcAft>
              <a:buClr>
                <a:schemeClr val="dk1"/>
              </a:buClr>
              <a:buSzPct val="100000"/>
              <a:buNone/>
            </a:pPr>
            <a:r>
              <a:rPr lang="en-US" sz="2800" b="0" i="0" u="none" strike="noStrike" cap="none" smtClean="0">
                <a:solidFill>
                  <a:schemeClr val="dk1"/>
                </a:solidFill>
                <a:latin typeface="Times New Roman" pitchFamily="18" charset="0"/>
                <a:cs typeface="Times New Roman" pitchFamily="18" charset="0"/>
                <a:sym typeface="Calibri"/>
              </a:rPr>
              <a:t>( natural </a:t>
            </a:r>
            <a:r>
              <a:rPr lang="en-US" sz="2800" b="0" i="0" u="none" strike="noStrike" cap="none">
                <a:solidFill>
                  <a:schemeClr val="dk1"/>
                </a:solidFill>
                <a:latin typeface="Times New Roman" pitchFamily="18" charset="0"/>
                <a:cs typeface="Times New Roman" pitchFamily="18" charset="0"/>
                <a:sym typeface="Calibri"/>
              </a:rPr>
              <a:t>ordering). </a:t>
            </a:r>
            <a:br>
              <a:rPr lang="en-US" sz="2800" b="0" i="0" u="none" strike="noStrike" cap="none">
                <a:solidFill>
                  <a:schemeClr val="dk1"/>
                </a:solidFill>
                <a:latin typeface="Times New Roman" pitchFamily="18" charset="0"/>
                <a:cs typeface="Times New Roman" pitchFamily="18" charset="0"/>
                <a:sym typeface="Calibri"/>
              </a:rPr>
            </a:br>
            <a:r>
              <a:rPr lang="en-US" sz="2800">
                <a:solidFill>
                  <a:srgbClr val="0070C0"/>
                </a:solidFill>
                <a:latin typeface="Times New Roman" pitchFamily="18" charset="0"/>
                <a:cs typeface="Times New Roman" pitchFamily="18" charset="0"/>
              </a:rPr>
              <a:t>SortedSet sort = new TreeSet&lt;&gt;();</a:t>
            </a:r>
          </a:p>
          <a:p>
            <a:pPr marL="514350" marR="0" lvl="0" indent="-463550" algn="just" rtl="0">
              <a:lnSpc>
                <a:spcPct val="90000"/>
              </a:lnSpc>
              <a:spcBef>
                <a:spcPts val="640"/>
              </a:spcBef>
              <a:buClr>
                <a:schemeClr val="dk1"/>
              </a:buClr>
              <a:buSzPct val="100000"/>
              <a:buFont typeface="Arial"/>
              <a:buAutoNum type="arabicParenR"/>
            </a:pPr>
            <a:r>
              <a:rPr lang="en-US" sz="2800" b="0" i="0" u="none" strike="noStrike" cap="none">
                <a:solidFill>
                  <a:schemeClr val="dk1"/>
                </a:solidFill>
                <a:latin typeface="Times New Roman" pitchFamily="18" charset="0"/>
                <a:cs typeface="Times New Roman" pitchFamily="18" charset="0"/>
                <a:sym typeface="Calibri"/>
              </a:rPr>
              <a:t>Xây dựng một constructors có một tham số là kiểu comparator: tạo ra một sorted set rỗng, trong đó cho biết các sắp xếp các phần tử bên trong set.</a:t>
            </a:r>
          </a:p>
          <a:p>
            <a:pPr marL="0" lvl="0" indent="457200" algn="just" rtl="0">
              <a:lnSpc>
                <a:spcPct val="80000"/>
              </a:lnSpc>
              <a:spcBef>
                <a:spcPts val="496"/>
              </a:spcBef>
              <a:buNone/>
            </a:pPr>
            <a:r>
              <a:rPr lang="en-US" sz="2800">
                <a:solidFill>
                  <a:srgbClr val="0070C0"/>
                </a:solidFill>
                <a:latin typeface="Times New Roman" pitchFamily="18" charset="0"/>
                <a:cs typeface="Times New Roman" pitchFamily="18" charset="0"/>
              </a:rPr>
              <a:t>SortedSet sort = new TreeSet&lt;&gt;(Comparator c);</a:t>
            </a:r>
          </a:p>
          <a:p>
            <a:pPr marL="0" marR="0" lvl="0" indent="0" algn="just" rtl="0">
              <a:lnSpc>
                <a:spcPct val="90000"/>
              </a:lnSpc>
              <a:spcBef>
                <a:spcPts val="640"/>
              </a:spcBef>
              <a:buNone/>
            </a:pP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75" name="Shape 175"/>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just" rtl="0">
              <a:lnSpc>
                <a:spcPct val="80000"/>
              </a:lnSpc>
              <a:spcBef>
                <a:spcPts val="0"/>
              </a:spcBef>
              <a:spcAft>
                <a:spcPts val="0"/>
              </a:spcAft>
              <a:buClr>
                <a:schemeClr val="dk1"/>
              </a:buClr>
              <a:buSzPct val="98666"/>
              <a:buFont typeface="Arial"/>
              <a:buChar char="•"/>
            </a:pPr>
            <a:r>
              <a:rPr lang="en-US" sz="2800" b="0" i="0" u="none" strike="noStrike" cap="none">
                <a:solidFill>
                  <a:schemeClr val="dk1"/>
                </a:solidFill>
                <a:latin typeface="Times New Roman" pitchFamily="18" charset="0"/>
                <a:cs typeface="Times New Roman" pitchFamily="18" charset="0"/>
                <a:sym typeface="Calibri"/>
              </a:rPr>
              <a:t>Standard Constructors</a:t>
            </a:r>
          </a:p>
          <a:p>
            <a:pPr marL="0" marR="0" lvl="0" indent="0" algn="just" rtl="0">
              <a:lnSpc>
                <a:spcPct val="80000"/>
              </a:lnSpc>
              <a:spcBef>
                <a:spcPts val="592"/>
              </a:spcBef>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3) Xây dựng một sorted set có một tham số kiểu Collection</a:t>
            </a:r>
            <a:r>
              <a:rPr lang="en-US" sz="2800">
                <a:latin typeface="Times New Roman" pitchFamily="18" charset="0"/>
                <a:cs typeface="Times New Roman" pitchFamily="18" charset="0"/>
              </a:rPr>
              <a:t>: tạo một sorted set với các tham số cùng kiểu dữ liệu</a:t>
            </a:r>
            <a:r>
              <a:rPr lang="en-US" sz="2800" b="0" i="0" u="none" strike="noStrike" cap="none">
                <a:solidFill>
                  <a:schemeClr val="dk1"/>
                </a:solidFill>
                <a:latin typeface="Times New Roman" pitchFamily="18" charset="0"/>
                <a:cs typeface="Times New Roman" pitchFamily="18" charset="0"/>
                <a:sym typeface="Calibri"/>
              </a:rPr>
              <a:t>, </a:t>
            </a:r>
            <a:r>
              <a:rPr lang="en-US" sz="2800">
                <a:latin typeface="Times New Roman" pitchFamily="18" charset="0"/>
                <a:cs typeface="Times New Roman" pitchFamily="18" charset="0"/>
              </a:rPr>
              <a:t>các phần tử trong set được sắp xếp theo natural ordering.</a:t>
            </a:r>
          </a:p>
          <a:p>
            <a:pPr marL="0" lvl="0" indent="0" algn="just" rtl="0">
              <a:lnSpc>
                <a:spcPct val="80000"/>
              </a:lnSpc>
              <a:spcBef>
                <a:spcPts val="496"/>
              </a:spcBef>
              <a:buClr>
                <a:schemeClr val="dk1"/>
              </a:buClr>
              <a:buSzPct val="25000"/>
              <a:buFont typeface="Arial"/>
              <a:buNone/>
            </a:pPr>
            <a:r>
              <a:rPr lang="en-US" sz="2800">
                <a:solidFill>
                  <a:srgbClr val="0070C0"/>
                </a:solidFill>
                <a:latin typeface="Times New Roman" pitchFamily="18" charset="0"/>
                <a:cs typeface="Times New Roman" pitchFamily="18" charset="0"/>
              </a:rPr>
              <a:t>SortedSet sort = new TreeSet&lt;&gt;(Collection c);</a:t>
            </a:r>
          </a:p>
          <a:p>
            <a:pPr marL="0" marR="0" lvl="0" indent="0" algn="just" rtl="0">
              <a:lnSpc>
                <a:spcPct val="80000"/>
              </a:lnSpc>
              <a:spcBef>
                <a:spcPts val="592"/>
              </a:spcBef>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 4) </a:t>
            </a:r>
            <a:r>
              <a:rPr lang="en-US" sz="2800">
                <a:latin typeface="Times New Roman" pitchFamily="18" charset="0"/>
                <a:cs typeface="Times New Roman" pitchFamily="18" charset="0"/>
              </a:rPr>
              <a:t>Xây dựng một sorted set với một tham số là kiểu</a:t>
            </a:r>
            <a:r>
              <a:rPr lang="en-US" sz="2800" b="0" i="0" u="none" strike="noStrike" cap="none">
                <a:solidFill>
                  <a:schemeClr val="dk1"/>
                </a:solidFill>
                <a:latin typeface="Times New Roman" pitchFamily="18" charset="0"/>
                <a:cs typeface="Times New Roman" pitchFamily="18" charset="0"/>
                <a:sym typeface="Calibri"/>
              </a:rPr>
              <a:t> SortedSet</a:t>
            </a:r>
            <a:r>
              <a:rPr lang="en-US" sz="2800">
                <a:latin typeface="Times New Roman" pitchFamily="18" charset="0"/>
                <a:cs typeface="Times New Roman" pitchFamily="18" charset="0"/>
              </a:rPr>
              <a:t>: tạo ra một sorted sort với các phần tử có cùng kiểu và có cùng cách sắp xếp. Không có cách nào để thực hiện điều này bởi interface không có chứa constructors.</a:t>
            </a:r>
          </a:p>
          <a:p>
            <a:pPr marL="0" lvl="0" indent="0" algn="just" rtl="0">
              <a:lnSpc>
                <a:spcPct val="80000"/>
              </a:lnSpc>
              <a:spcBef>
                <a:spcPts val="496"/>
              </a:spcBef>
              <a:buClr>
                <a:schemeClr val="dk1"/>
              </a:buClr>
              <a:buSzPct val="25000"/>
              <a:buFont typeface="Arial"/>
              <a:buNone/>
            </a:pPr>
            <a:r>
              <a:rPr lang="en-US" sz="2800">
                <a:solidFill>
                  <a:srgbClr val="0070C0"/>
                </a:solidFill>
                <a:latin typeface="Times New Roman" pitchFamily="18" charset="0"/>
                <a:cs typeface="Times New Roman" pitchFamily="18" charset="0"/>
              </a:rPr>
              <a:t>SortedSet sort = new TreeSet&lt;&gt;(SortedSet 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SortedSet-Range</a:t>
            </a:r>
            <a:r>
              <a:rPr lang="en-US" smtClean="0"/>
              <a:t> view</a:t>
            </a:r>
            <a:endParaRPr lang="en-US"/>
          </a:p>
        </p:txBody>
      </p:sp>
      <p:sp>
        <p:nvSpPr>
          <p:cNvPr id="3" name="Content Placeholder 2"/>
          <p:cNvSpPr>
            <a:spLocks noGrp="1"/>
          </p:cNvSpPr>
          <p:nvPr>
            <p:ph idx="1"/>
          </p:nvPr>
        </p:nvSpPr>
        <p:spPr/>
        <p:txBody>
          <a:bodyPr>
            <a:normAutofit/>
          </a:bodyPr>
          <a:lstStyle/>
          <a:p>
            <a:pPr algn="just"/>
            <a:r>
              <a:rPr lang="en-US" sz="2800" smtClean="0">
                <a:latin typeface="Times New Roman" pitchFamily="18" charset="0"/>
                <a:cs typeface="Times New Roman" pitchFamily="18" charset="0"/>
              </a:rPr>
              <a:t>Range - view: cho phép các toán tử  phạm vi tùy ý trên tập hợp </a:t>
            </a:r>
            <a:r>
              <a:rPr lang="vi-VN" sz="2800" smtClean="0">
                <a:latin typeface="Times New Roman" pitchFamily="18" charset="0"/>
                <a:cs typeface="Times New Roman" pitchFamily="18" charset="0"/>
              </a:rPr>
              <a:t>đã</a:t>
            </a:r>
            <a:r>
              <a:rPr lang="en-US" sz="2800" smtClean="0">
                <a:latin typeface="Times New Roman" pitchFamily="18" charset="0"/>
                <a:cs typeface="Times New Roman" pitchFamily="18" charset="0"/>
              </a:rPr>
              <a:t> </a:t>
            </a:r>
            <a:r>
              <a:rPr lang="vi-VN" sz="2800" smtClean="0">
                <a:latin typeface="Times New Roman" pitchFamily="18" charset="0"/>
                <a:cs typeface="Times New Roman" pitchFamily="18" charset="0"/>
              </a:rPr>
              <a:t>được</a:t>
            </a:r>
            <a:r>
              <a:rPr lang="en-US" sz="2800" smtClean="0">
                <a:latin typeface="Times New Roman" pitchFamily="18" charset="0"/>
                <a:cs typeface="Times New Roman" pitchFamily="18" charset="0"/>
              </a:rPr>
              <a:t> sắp xếp.</a:t>
            </a:r>
          </a:p>
          <a:p>
            <a:pPr algn="just"/>
            <a:r>
              <a:rPr lang="en-US" sz="2800" smtClean="0">
                <a:latin typeface="Times New Roman" pitchFamily="18" charset="0"/>
                <a:cs typeface="Times New Roman" pitchFamily="18" charset="0"/>
              </a:rPr>
              <a:t>Range - view của SortedSet hoạt </a:t>
            </a:r>
            <a:r>
              <a:rPr lang="vi-VN" sz="2800" smtClean="0">
                <a:latin typeface="Times New Roman" pitchFamily="18" charset="0"/>
                <a:cs typeface="Times New Roman" pitchFamily="18" charset="0"/>
              </a:rPr>
              <a:t>độn</a:t>
            </a:r>
            <a:r>
              <a:rPr lang="en-US" sz="2800" smtClean="0">
                <a:latin typeface="Times New Roman" pitchFamily="18" charset="0"/>
                <a:cs typeface="Times New Roman" pitchFamily="18" charset="0"/>
              </a:rPr>
              <a:t>g khá là giống với interface List nh</a:t>
            </a:r>
            <a:r>
              <a:rPr lang="vi-VN" sz="2800" smtClean="0">
                <a:latin typeface="Times New Roman" pitchFamily="18" charset="0"/>
                <a:cs typeface="Times New Roman" pitchFamily="18" charset="0"/>
              </a:rPr>
              <a:t>ưng</a:t>
            </a:r>
            <a:r>
              <a:rPr lang="en-US" sz="2800" smtClean="0">
                <a:latin typeface="Times New Roman" pitchFamily="18" charset="0"/>
                <a:cs typeface="Times New Roman" pitchFamily="18" charset="0"/>
              </a:rPr>
              <a:t> có một </a:t>
            </a:r>
            <a:r>
              <a:rPr lang="vi-VN" sz="2800" smtClean="0">
                <a:latin typeface="Times New Roman" pitchFamily="18" charset="0"/>
                <a:cs typeface="Times New Roman" pitchFamily="18" charset="0"/>
              </a:rPr>
              <a:t>điểm</a:t>
            </a:r>
            <a:r>
              <a:rPr lang="en-US" sz="2800" smtClean="0">
                <a:latin typeface="Times New Roman" pitchFamily="18" charset="0"/>
                <a:cs typeface="Times New Roman" pitchFamily="18" charset="0"/>
              </a:rPr>
              <a:t> khác biết lớn.</a:t>
            </a:r>
            <a:r>
              <a:rPr lang="vi-VN" sz="2800" smtClean="0">
                <a:latin typeface="Times New Roman" pitchFamily="18" charset="0"/>
                <a:cs typeface="Times New Roman" pitchFamily="18" charset="0"/>
              </a:rPr>
              <a:t> </a:t>
            </a:r>
            <a:r>
              <a:rPr lang="en-US" sz="2800" smtClean="0">
                <a:latin typeface="Times New Roman" pitchFamily="18" charset="0"/>
                <a:cs typeface="Times New Roman" pitchFamily="18" charset="0"/>
              </a:rPr>
              <a:t>Range view của SortedSet vẫn còn hiệu dụng ngay cả khi tập hợp bị thay </a:t>
            </a:r>
            <a:r>
              <a:rPr lang="vi-VN" sz="2800" smtClean="0">
                <a:latin typeface="Times New Roman" pitchFamily="18" charset="0"/>
                <a:cs typeface="Times New Roman" pitchFamily="18" charset="0"/>
              </a:rPr>
              <a:t>đổi</a:t>
            </a:r>
            <a:r>
              <a:rPr lang="en-US" sz="2800" smtClean="0">
                <a:latin typeface="Times New Roman" pitchFamily="18" charset="0"/>
                <a:cs typeface="Times New Roman" pitchFamily="18" charset="0"/>
              </a:rPr>
              <a:t>. </a:t>
            </a: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545074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normAutofit/>
          </a:bodyPr>
          <a:lstStyle/>
          <a:p>
            <a:pPr algn="just"/>
            <a:r>
              <a:rPr lang="en-US" sz="2800" smtClean="0">
                <a:latin typeface="Times New Roman" pitchFamily="18" charset="0"/>
                <a:cs typeface="Times New Roman" pitchFamily="18" charset="0"/>
              </a:rPr>
              <a:t>Ví dụ:</a:t>
            </a:r>
          </a:p>
          <a:p>
            <a:pPr algn="just"/>
            <a:r>
              <a:rPr lang="en-US" sz="2800" smtClean="0">
                <a:latin typeface="Times New Roman" pitchFamily="18" charset="0"/>
                <a:cs typeface="Times New Roman" pitchFamily="18" charset="0"/>
              </a:rPr>
              <a:t>giả sử ta có một Set và một List gồm các phân tử nguyên: 1, 3, 5, 7</a:t>
            </a:r>
          </a:p>
          <a:p>
            <a:pPr algn="just"/>
            <a:r>
              <a:rPr lang="en-US" sz="2800" smtClean="0">
                <a:latin typeface="Times New Roman" pitchFamily="18" charset="0"/>
                <a:cs typeface="Times New Roman" pitchFamily="18" charset="0"/>
              </a:rPr>
              <a:t>khi ta thực hiện subSet(2,6) thì ta sẽ </a:t>
            </a:r>
            <a:r>
              <a:rPr lang="vi-VN" sz="2800" smtClean="0">
                <a:latin typeface="Times New Roman" pitchFamily="18" charset="0"/>
                <a:cs typeface="Times New Roman" pitchFamily="18" charset="0"/>
              </a:rPr>
              <a:t>được</a:t>
            </a:r>
            <a:r>
              <a:rPr lang="en-US" sz="2800" smtClean="0">
                <a:latin typeface="Times New Roman" pitchFamily="18" charset="0"/>
                <a:cs typeface="Times New Roman" pitchFamily="18" charset="0"/>
              </a:rPr>
              <a:t> một set gồm 3, 5 nh</a:t>
            </a:r>
            <a:r>
              <a:rPr lang="vi-VN" sz="2800" smtClean="0">
                <a:latin typeface="Times New Roman" pitchFamily="18" charset="0"/>
                <a:cs typeface="Times New Roman" pitchFamily="18" charset="0"/>
              </a:rPr>
              <a:t>ưng</a:t>
            </a:r>
            <a:r>
              <a:rPr lang="en-US" sz="2800" smtClean="0">
                <a:latin typeface="Times New Roman" pitchFamily="18" charset="0"/>
                <a:cs typeface="Times New Roman" pitchFamily="18" charset="0"/>
              </a:rPr>
              <a:t> khi ta thêm thêm một số 2 vào thì subSet sẽ trả về set gồm 2 , 3 , 5</a:t>
            </a:r>
          </a:p>
          <a:p>
            <a:pPr algn="just"/>
            <a:r>
              <a:rPr lang="en-US" sz="2800" smtClean="0">
                <a:latin typeface="Times New Roman" pitchFamily="18" charset="0"/>
                <a:cs typeface="Times New Roman" pitchFamily="18" charset="0"/>
              </a:rPr>
              <a:t>nh</a:t>
            </a:r>
            <a:r>
              <a:rPr lang="vi-VN" sz="2800" smtClean="0">
                <a:latin typeface="Times New Roman" pitchFamily="18" charset="0"/>
                <a:cs typeface="Times New Roman" pitchFamily="18" charset="0"/>
              </a:rPr>
              <a:t>ưng</a:t>
            </a:r>
            <a:r>
              <a:rPr lang="en-US" sz="2800" smtClean="0">
                <a:latin typeface="Times New Roman" pitchFamily="18" charset="0"/>
                <a:cs typeface="Times New Roman" pitchFamily="18" charset="0"/>
              </a:rPr>
              <a:t> </a:t>
            </a:r>
            <a:r>
              <a:rPr lang="vi-VN" sz="2800" smtClean="0">
                <a:latin typeface="Times New Roman" pitchFamily="18" charset="0"/>
                <a:cs typeface="Times New Roman" pitchFamily="18" charset="0"/>
              </a:rPr>
              <a:t>đối</a:t>
            </a:r>
            <a:r>
              <a:rPr lang="en-US" sz="2800" smtClean="0">
                <a:latin typeface="Times New Roman" pitchFamily="18" charset="0"/>
                <a:cs typeface="Times New Roman" pitchFamily="18" charset="0"/>
              </a:rPr>
              <a:t> với List thì subList(1,4) không thay </a:t>
            </a:r>
            <a:r>
              <a:rPr lang="vi-VN" sz="2800" smtClean="0">
                <a:latin typeface="Times New Roman" pitchFamily="18" charset="0"/>
                <a:cs typeface="Times New Roman" pitchFamily="18" charset="0"/>
              </a:rPr>
              <a:t>đổi</a:t>
            </a:r>
            <a:r>
              <a:rPr lang="en-US" sz="2800" smtClean="0">
                <a:latin typeface="Times New Roman" pitchFamily="18" charset="0"/>
                <a:cs typeface="Times New Roman" pitchFamily="18" charset="0"/>
              </a:rPr>
              <a:t>.</a:t>
            </a: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79131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lstStyle/>
          <a:p>
            <a:pPr algn="just"/>
            <a:r>
              <a:rPr lang="en-US" sz="2800" smtClean="0">
                <a:latin typeface="Times New Roman" pitchFamily="18" charset="0"/>
                <a:cs typeface="Times New Roman" pitchFamily="18" charset="0"/>
              </a:rPr>
              <a:t>SortedSet cung cấp 3 toán tử range view là subSet(t</a:t>
            </a:r>
            <a:r>
              <a:rPr lang="vi-VN" sz="2800" smtClean="0">
                <a:latin typeface="Times New Roman" pitchFamily="18" charset="0"/>
                <a:cs typeface="Times New Roman" pitchFamily="18" charset="0"/>
              </a:rPr>
              <a:t>ương</a:t>
            </a:r>
            <a:r>
              <a:rPr lang="en-US" sz="2800" smtClean="0">
                <a:latin typeface="Times New Roman" pitchFamily="18" charset="0"/>
                <a:cs typeface="Times New Roman" pitchFamily="18" charset="0"/>
              </a:rPr>
              <a:t> tự nh</a:t>
            </a:r>
            <a:r>
              <a:rPr lang="vi-VN" sz="2800" smtClean="0">
                <a:latin typeface="Times New Roman" pitchFamily="18" charset="0"/>
                <a:cs typeface="Times New Roman" pitchFamily="18" charset="0"/>
              </a:rPr>
              <a:t>ư</a:t>
            </a:r>
            <a:r>
              <a:rPr lang="en-US" sz="2800" smtClean="0">
                <a:latin typeface="Times New Roman" pitchFamily="18" charset="0"/>
                <a:cs typeface="Times New Roman" pitchFamily="18" charset="0"/>
              </a:rPr>
              <a:t> subList của List), headSet, tailSet.</a:t>
            </a:r>
          </a:p>
          <a:p>
            <a:pPr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9499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smtClean="0">
                <a:latin typeface="Times New Roman" pitchFamily="18" charset="0"/>
                <a:cs typeface="Times New Roman" pitchFamily="18" charset="0"/>
                <a:sym typeface="Calibri"/>
              </a:rPr>
              <a:t>SortedSet </a:t>
            </a:r>
            <a:endParaRPr lang="en-US" sz="4400" b="0" i="0" u="none" strike="noStrike" cap="none">
              <a:latin typeface="Times New Roman" pitchFamily="18" charset="0"/>
              <a:cs typeface="Times New Roman" pitchFamily="18" charset="0"/>
              <a:sym typeface="Calibri"/>
            </a:endParaRPr>
          </a:p>
        </p:txBody>
      </p:sp>
      <p:sp>
        <p:nvSpPr>
          <p:cNvPr id="91" name="Shape 91"/>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Set Operations:</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comparator</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subSet</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headSet</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tailSet</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first</a:t>
            </a:r>
          </a:p>
          <a:p>
            <a:pPr marL="342900" marR="0" lvl="0" indent="-342900" algn="l" rtl="0">
              <a:spcBef>
                <a:spcPts val="640"/>
              </a:spcBef>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last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noAutofit/>
          </a:bodyPr>
          <a:lstStyle/>
          <a:p>
            <a:pPr marL="0" indent="0" algn="just">
              <a:buNone/>
            </a:pPr>
            <a:r>
              <a:rPr lang="en-US" sz="2800">
                <a:latin typeface="Times New Roman" pitchFamily="18" charset="0"/>
                <a:cs typeface="Times New Roman" pitchFamily="18" charset="0"/>
                <a:hlinkClick r:id="rId2" tooltip="interface in java.util"/>
              </a:rPr>
              <a:t>SortedSet</a:t>
            </a:r>
            <a:r>
              <a:rPr lang="en-US" sz="2800">
                <a:latin typeface="Times New Roman" pitchFamily="18" charset="0"/>
                <a:cs typeface="Times New Roman" pitchFamily="18" charset="0"/>
              </a:rPr>
              <a:t>&lt;</a:t>
            </a:r>
            <a:r>
              <a:rPr lang="en-US" sz="2800">
                <a:latin typeface="Times New Roman" pitchFamily="18" charset="0"/>
                <a:cs typeface="Times New Roman" pitchFamily="18" charset="0"/>
                <a:hlinkClick r:id="rId2" tooltip="type parameter in SortedSet"/>
              </a:rPr>
              <a:t>E</a:t>
            </a:r>
            <a:r>
              <a:rPr lang="en-US" sz="2800">
                <a:latin typeface="Times New Roman" pitchFamily="18" charset="0"/>
                <a:cs typeface="Times New Roman" pitchFamily="18" charset="0"/>
              </a:rPr>
              <a:t>&gt; subSet(</a:t>
            </a:r>
            <a:r>
              <a:rPr lang="en-US" sz="2800">
                <a:latin typeface="Times New Roman" pitchFamily="18" charset="0"/>
                <a:cs typeface="Times New Roman" pitchFamily="18" charset="0"/>
                <a:hlinkClick r:id="rId2" tooltip="type parameter in SortedSet"/>
              </a:rPr>
              <a:t>E</a:t>
            </a:r>
            <a:r>
              <a:rPr lang="en-US" sz="2800">
                <a:latin typeface="Times New Roman" pitchFamily="18" charset="0"/>
                <a:cs typeface="Times New Roman" pitchFamily="18" charset="0"/>
              </a:rPr>
              <a:t> fromElement, </a:t>
            </a:r>
            <a:r>
              <a:rPr lang="en-US" sz="2800">
                <a:latin typeface="Times New Roman" pitchFamily="18" charset="0"/>
                <a:cs typeface="Times New Roman" pitchFamily="18" charset="0"/>
                <a:hlinkClick r:id="rId2" tooltip="type parameter in SortedSet"/>
              </a:rPr>
              <a:t>E</a:t>
            </a:r>
            <a:r>
              <a:rPr lang="en-US" sz="2800">
                <a:latin typeface="Times New Roman" pitchFamily="18" charset="0"/>
                <a:cs typeface="Times New Roman" pitchFamily="18" charset="0"/>
              </a:rPr>
              <a:t> toElement</a:t>
            </a:r>
            <a:r>
              <a:rPr lang="en-US" sz="2800" smtClean="0">
                <a:latin typeface="Times New Roman" pitchFamily="18" charset="0"/>
                <a:cs typeface="Times New Roman" pitchFamily="18" charset="0"/>
              </a:rPr>
              <a:t>)</a:t>
            </a:r>
          </a:p>
          <a:p>
            <a:pPr algn="just"/>
            <a:r>
              <a:rPr lang="en-US" sz="2800">
                <a:latin typeface="Times New Roman" pitchFamily="18" charset="0"/>
                <a:cs typeface="Times New Roman" pitchFamily="18" charset="0"/>
              </a:rPr>
              <a:t>Trả về tập hợp các phần tử dao </a:t>
            </a:r>
            <a:r>
              <a:rPr lang="vi-VN" sz="2800" smtClean="0">
                <a:latin typeface="Times New Roman" pitchFamily="18" charset="0"/>
                <a:cs typeface="Times New Roman" pitchFamily="18" charset="0"/>
              </a:rPr>
              <a:t>động</a:t>
            </a:r>
            <a:r>
              <a:rPr lang="en-US" sz="2800">
                <a:latin typeface="Times New Roman" pitchFamily="18" charset="0"/>
                <a:cs typeface="Times New Roman" pitchFamily="18" charset="0"/>
              </a:rPr>
              <a:t> từ fromElement </a:t>
            </a:r>
            <a:r>
              <a:rPr lang="vi-VN" sz="2800" smtClean="0">
                <a:latin typeface="Times New Roman" pitchFamily="18" charset="0"/>
                <a:cs typeface="Times New Roman" pitchFamily="18" charset="0"/>
              </a:rPr>
              <a:t>đến</a:t>
            </a:r>
            <a:r>
              <a:rPr lang="en-US" sz="2800" smtClean="0">
                <a:latin typeface="Times New Roman" pitchFamily="18" charset="0"/>
                <a:cs typeface="Times New Roman" pitchFamily="18" charset="0"/>
              </a:rPr>
              <a:t> toElement.</a:t>
            </a:r>
          </a:p>
          <a:p>
            <a:pPr algn="just"/>
            <a:r>
              <a:rPr lang="en-US" sz="2800">
                <a:latin typeface="Times New Roman" pitchFamily="18" charset="0"/>
                <a:cs typeface="Times New Roman" pitchFamily="18" charset="0"/>
              </a:rPr>
              <a:t>Trả về tập hợp trống nếu fromElement bằng </a:t>
            </a:r>
            <a:r>
              <a:rPr lang="en-US" sz="2800" smtClean="0">
                <a:latin typeface="Times New Roman" pitchFamily="18" charset="0"/>
                <a:cs typeface="Times New Roman" pitchFamily="18" charset="0"/>
              </a:rPr>
              <a:t>với toElement.</a:t>
            </a:r>
          </a:p>
          <a:p>
            <a:pPr algn="just"/>
            <a:r>
              <a:rPr lang="en-US" sz="2800" smtClean="0">
                <a:latin typeface="Times New Roman" pitchFamily="18" charset="0"/>
                <a:cs typeface="Times New Roman" pitchFamily="18" charset="0"/>
              </a:rPr>
              <a:t>Qu</a:t>
            </a:r>
            <a:r>
              <a:rPr lang="vi-VN" sz="2800" smtClean="0">
                <a:latin typeface="Times New Roman" pitchFamily="18" charset="0"/>
                <a:cs typeface="Times New Roman" pitchFamily="18" charset="0"/>
              </a:rPr>
              <a:t>ăng</a:t>
            </a: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Exception:</a:t>
            </a:r>
          </a:p>
          <a:p>
            <a:pPr lvl="1" algn="just"/>
            <a:r>
              <a:rPr lang="en-US">
                <a:latin typeface="Times New Roman" pitchFamily="18" charset="0"/>
                <a:cs typeface="Times New Roman" pitchFamily="18" charset="0"/>
              </a:rPr>
              <a:t>ClassCastException:  nếu  fromElement và toElement không thể so sánh với các phần </a:t>
            </a:r>
            <a:r>
              <a:rPr lang="en-US" smtClean="0">
                <a:latin typeface="Times New Roman" pitchFamily="18" charset="0"/>
                <a:cs typeface="Times New Roman" pitchFamily="18" charset="0"/>
              </a:rPr>
              <a:t>tử trong Set </a:t>
            </a:r>
            <a:r>
              <a:rPr lang="vi-VN" smtClean="0">
                <a:latin typeface="Times New Roman" pitchFamily="18" charset="0"/>
                <a:cs typeface="Times New Roman" pitchFamily="18" charset="0"/>
              </a:rPr>
              <a:t>đang</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gọi.</a:t>
            </a:r>
          </a:p>
        </p:txBody>
      </p:sp>
    </p:spTree>
    <p:extLst>
      <p:ext uri="{BB962C8B-B14F-4D97-AF65-F5344CB8AC3E}">
        <p14:creationId xmlns:p14="http://schemas.microsoft.com/office/powerpoint/2010/main" val="2861571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normAutofit/>
          </a:bodyPr>
          <a:lstStyle/>
          <a:p>
            <a:pPr marL="857250" lvl="2" indent="-457200" algn="just">
              <a:buFont typeface="Times New Roman" pitchFamily="18" charset="0"/>
              <a:buChar char="−"/>
            </a:pPr>
            <a:r>
              <a:rPr lang="en-US" sz="2800">
                <a:latin typeface="Times New Roman" pitchFamily="18" charset="0"/>
                <a:cs typeface="Times New Roman" pitchFamily="18" charset="0"/>
              </a:rPr>
              <a:t>NullPointerException: nếu  fromElement và toElement là null b</a:t>
            </a:r>
            <a:r>
              <a:rPr lang="vi-VN" sz="2800">
                <a:latin typeface="Times New Roman" pitchFamily="18" charset="0"/>
                <a:cs typeface="Times New Roman" pitchFamily="18" charset="0"/>
              </a:rPr>
              <a:t>ởi</a:t>
            </a:r>
            <a:r>
              <a:rPr lang="en-US" sz="2800">
                <a:latin typeface="Times New Roman" pitchFamily="18" charset="0"/>
                <a:cs typeface="Times New Roman" pitchFamily="18" charset="0"/>
              </a:rPr>
              <a:t> vì set không cho phép phần t</a:t>
            </a:r>
            <a:r>
              <a:rPr lang="vi-VN" sz="2800">
                <a:latin typeface="Times New Roman" pitchFamily="18" charset="0"/>
                <a:cs typeface="Times New Roman" pitchFamily="18" charset="0"/>
              </a:rPr>
              <a:t>ử</a:t>
            </a:r>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null</a:t>
            </a:r>
          </a:p>
          <a:p>
            <a:pPr marL="857250" lvl="2" indent="-457200" algn="just">
              <a:buFont typeface="Times New Roman" pitchFamily="18" charset="0"/>
              <a:buChar char="−"/>
            </a:pPr>
            <a:r>
              <a:rPr lang="en-US" sz="2800">
                <a:latin typeface="Times New Roman" pitchFamily="18" charset="0"/>
                <a:cs typeface="Times New Roman" pitchFamily="18" charset="0"/>
              </a:rPr>
              <a:t>IllegalArgumentException: nếu fromElement </a:t>
            </a:r>
            <a:r>
              <a:rPr lang="en-US" sz="2800" smtClean="0">
                <a:latin typeface="Times New Roman" pitchFamily="18" charset="0"/>
                <a:cs typeface="Times New Roman" pitchFamily="18" charset="0"/>
              </a:rPr>
              <a:t>lớn h</a:t>
            </a:r>
            <a:r>
              <a:rPr lang="vi-VN" sz="2800" smtClean="0">
                <a:latin typeface="Times New Roman" pitchFamily="18" charset="0"/>
                <a:cs typeface="Times New Roman" pitchFamily="18" charset="0"/>
              </a:rPr>
              <a:t>ơ</a:t>
            </a:r>
            <a:r>
              <a:rPr lang="en-US" sz="2800" smtClean="0">
                <a:latin typeface="Times New Roman" pitchFamily="18" charset="0"/>
                <a:cs typeface="Times New Roman" pitchFamily="18" charset="0"/>
              </a:rPr>
              <a:t>n toElement.</a:t>
            </a:r>
            <a:endParaRPr lang="en-US" sz="2800">
              <a:latin typeface="Times New Roman" pitchFamily="18" charset="0"/>
              <a:cs typeface="Times New Roman" pitchFamily="18" charset="0"/>
            </a:endParaRPr>
          </a:p>
          <a:p>
            <a:pPr marL="400050" lvl="2" indent="0" algn="just">
              <a:buNone/>
            </a:pPr>
            <a:endParaRPr lang="en-US" sz="2800">
              <a:latin typeface="Times New Roman" pitchFamily="18" charset="0"/>
              <a:cs typeface="Times New Roman" pitchFamily="18" charset="0"/>
            </a:endParaRPr>
          </a:p>
          <a:p>
            <a:pPr algn="just"/>
            <a:endParaRPr lang="en-US" sz="3600"/>
          </a:p>
        </p:txBody>
      </p:sp>
    </p:spTree>
    <p:extLst>
      <p:ext uri="{BB962C8B-B14F-4D97-AF65-F5344CB8AC3E}">
        <p14:creationId xmlns:p14="http://schemas.microsoft.com/office/powerpoint/2010/main" val="2217450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normAutofit/>
          </a:bodyPr>
          <a:lstStyle/>
          <a:p>
            <a:pPr marL="0" indent="0" algn="just">
              <a:buNone/>
            </a:pPr>
            <a:r>
              <a:rPr lang="en-US" sz="2800" smtClean="0">
                <a:hlinkClick r:id="rId2" tooltip="interface in java.util"/>
              </a:rPr>
              <a:t>SortedSet</a:t>
            </a:r>
            <a:r>
              <a:rPr lang="en-US" sz="2800" smtClean="0"/>
              <a:t>&lt;</a:t>
            </a:r>
            <a:r>
              <a:rPr lang="en-US" sz="2800" smtClean="0">
                <a:hlinkClick r:id="rId2" tooltip="type parameter in SortedSet"/>
              </a:rPr>
              <a:t>E</a:t>
            </a:r>
            <a:r>
              <a:rPr lang="en-US" sz="2800" smtClean="0"/>
              <a:t>&gt; headSet(</a:t>
            </a:r>
            <a:r>
              <a:rPr lang="en-US" sz="2800">
                <a:hlinkClick r:id="rId2" tooltip="type parameter in SortedSet"/>
              </a:rPr>
              <a:t>E</a:t>
            </a:r>
            <a:r>
              <a:rPr lang="en-US" sz="2800" smtClean="0"/>
              <a:t> toElement)</a:t>
            </a:r>
          </a:p>
          <a:p>
            <a:pPr algn="just"/>
            <a:r>
              <a:rPr lang="en-US" sz="2800" smtClean="0"/>
              <a:t>Trả về tập hợp các phần tử nhỏ h</a:t>
            </a:r>
            <a:r>
              <a:rPr lang="vi-VN" sz="2800" smtClean="0"/>
              <a:t>ơ</a:t>
            </a:r>
            <a:r>
              <a:rPr lang="en-US" sz="2800" smtClean="0"/>
              <a:t>n toElement.</a:t>
            </a:r>
          </a:p>
          <a:p>
            <a:pPr algn="just"/>
            <a:r>
              <a:rPr lang="en-US" sz="2800" smtClean="0"/>
              <a:t>Trả về tập hợp rổng nếu phần tử </a:t>
            </a:r>
            <a:r>
              <a:rPr lang="vi-VN" sz="2800" smtClean="0"/>
              <a:t>đầu</a:t>
            </a:r>
            <a:r>
              <a:rPr lang="en-US" sz="2800" smtClean="0"/>
              <a:t> tiên của tập hợp </a:t>
            </a:r>
            <a:r>
              <a:rPr lang="vi-VN" sz="2800" smtClean="0"/>
              <a:t>đang</a:t>
            </a:r>
            <a:r>
              <a:rPr lang="en-US" sz="2800" smtClean="0"/>
              <a:t> gọi lớn h</a:t>
            </a:r>
            <a:r>
              <a:rPr lang="vi-VN" sz="2800" smtClean="0"/>
              <a:t>ơ</a:t>
            </a:r>
            <a:r>
              <a:rPr lang="en-US" sz="2800" smtClean="0"/>
              <a:t>n toElement.</a:t>
            </a:r>
          </a:p>
          <a:p>
            <a:pPr algn="just"/>
            <a:endParaRPr lang="en-US" sz="2800"/>
          </a:p>
        </p:txBody>
      </p:sp>
    </p:spTree>
    <p:extLst>
      <p:ext uri="{BB962C8B-B14F-4D97-AF65-F5344CB8AC3E}">
        <p14:creationId xmlns:p14="http://schemas.microsoft.com/office/powerpoint/2010/main" val="50004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SortedSet-Range view</a:t>
            </a:r>
          </a:p>
        </p:txBody>
      </p:sp>
      <p:sp>
        <p:nvSpPr>
          <p:cNvPr id="3" name="Content Placeholder 2"/>
          <p:cNvSpPr>
            <a:spLocks noGrp="1"/>
          </p:cNvSpPr>
          <p:nvPr>
            <p:ph idx="1"/>
          </p:nvPr>
        </p:nvSpPr>
        <p:spPr/>
        <p:txBody>
          <a:bodyPr>
            <a:normAutofit/>
          </a:bodyPr>
          <a:lstStyle/>
          <a:p>
            <a:pPr marL="0" indent="0" algn="just">
              <a:buNone/>
            </a:pPr>
            <a:r>
              <a:rPr lang="en-US" sz="2800">
                <a:hlinkClick r:id="rId2" tooltip="interface in java.util"/>
              </a:rPr>
              <a:t>SortedSet</a:t>
            </a:r>
            <a:r>
              <a:rPr lang="en-US" sz="2800" smtClean="0"/>
              <a:t>&lt;</a:t>
            </a:r>
            <a:r>
              <a:rPr lang="en-US" sz="2800">
                <a:hlinkClick r:id="rId2" tooltip="type parameter in SortedSet"/>
              </a:rPr>
              <a:t>E</a:t>
            </a:r>
            <a:r>
              <a:rPr lang="en-US" sz="2800" smtClean="0"/>
              <a:t>&gt; tailSet(</a:t>
            </a:r>
            <a:r>
              <a:rPr lang="en-US" sz="2800">
                <a:hlinkClick r:id="rId2" tooltip="type parameter in SortedSet"/>
              </a:rPr>
              <a:t>E</a:t>
            </a:r>
            <a:r>
              <a:rPr lang="en-US" sz="2800" smtClean="0"/>
              <a:t> fromElement)</a:t>
            </a:r>
          </a:p>
          <a:p>
            <a:pPr algn="just"/>
            <a:r>
              <a:rPr lang="en-US" sz="2800"/>
              <a:t>Trả về tập hợp các phần tử </a:t>
            </a:r>
            <a:r>
              <a:rPr lang="en-US" sz="2800" smtClean="0"/>
              <a:t>lớn h</a:t>
            </a:r>
            <a:r>
              <a:rPr lang="vi-VN" sz="2800" smtClean="0"/>
              <a:t>ơ</a:t>
            </a:r>
            <a:r>
              <a:rPr lang="en-US" sz="2800"/>
              <a:t>n hoặc </a:t>
            </a:r>
            <a:r>
              <a:rPr lang="en-US" sz="2800" smtClean="0"/>
              <a:t>bằng fromElement.</a:t>
            </a:r>
          </a:p>
          <a:p>
            <a:pPr algn="just"/>
            <a:r>
              <a:rPr lang="en-US" sz="2800"/>
              <a:t>Trả về tập hợp rổng nếu phần tử cuối của tập </a:t>
            </a:r>
            <a:r>
              <a:rPr lang="en-US" sz="2800" smtClean="0"/>
              <a:t>hợp </a:t>
            </a:r>
            <a:r>
              <a:rPr lang="vi-VN" sz="2800" smtClean="0"/>
              <a:t>đang</a:t>
            </a:r>
            <a:r>
              <a:rPr lang="en-US" sz="2800"/>
              <a:t> gọi </a:t>
            </a:r>
            <a:r>
              <a:rPr lang="en-US" sz="2800" smtClean="0"/>
              <a:t>nhỏ h</a:t>
            </a:r>
            <a:r>
              <a:rPr lang="vi-VN" sz="2800" smtClean="0"/>
              <a:t>ơn</a:t>
            </a:r>
            <a:r>
              <a:rPr lang="en-US" sz="2800" smtClean="0"/>
              <a:t> fromElement.</a:t>
            </a:r>
            <a:endParaRPr lang="en-US" sz="2800"/>
          </a:p>
        </p:txBody>
      </p:sp>
    </p:spTree>
    <p:extLst>
      <p:ext uri="{BB962C8B-B14F-4D97-AF65-F5344CB8AC3E}">
        <p14:creationId xmlns:p14="http://schemas.microsoft.com/office/powerpoint/2010/main" val="3479813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SortedSet-End Point</a:t>
            </a:r>
            <a:endParaRPr lang="en-US"/>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800" smtClean="0"/>
              <a:t>Trả </a:t>
            </a:r>
            <a:r>
              <a:rPr lang="en-US" sz="2800"/>
              <a:t>về phần </a:t>
            </a:r>
            <a:r>
              <a:rPr lang="en-US" sz="2800" smtClean="0"/>
              <a:t>tử </a:t>
            </a:r>
            <a:r>
              <a:rPr lang="vi-VN" sz="2800" smtClean="0"/>
              <a:t>đầu</a:t>
            </a:r>
            <a:r>
              <a:rPr lang="en-US" sz="2800"/>
              <a:t> tiền và cuối cùng của một tập </a:t>
            </a:r>
            <a:r>
              <a:rPr lang="en-US" sz="2800" smtClean="0"/>
              <a:t>hợp.</a:t>
            </a:r>
          </a:p>
          <a:p>
            <a:pPr algn="just"/>
            <a:r>
              <a:rPr lang="en-US" sz="2800" smtClean="0"/>
              <a:t>Có 2 ph</a:t>
            </a:r>
            <a:r>
              <a:rPr lang="vi-VN" sz="2800" smtClean="0"/>
              <a:t>ương</a:t>
            </a:r>
            <a:r>
              <a:rPr lang="en-US" sz="2800"/>
              <a:t> </a:t>
            </a:r>
            <a:r>
              <a:rPr lang="en-US" sz="2800" smtClean="0"/>
              <a:t>thức:</a:t>
            </a:r>
          </a:p>
          <a:p>
            <a:pPr algn="just"/>
            <a:r>
              <a:rPr lang="en-US" sz="2800">
                <a:hlinkClick r:id="rId2" tooltip="type parameter in SortedSet"/>
              </a:rPr>
              <a:t>E</a:t>
            </a:r>
            <a:r>
              <a:rPr lang="en-US" sz="2800"/>
              <a:t> first(): trả về phân </a:t>
            </a:r>
            <a:r>
              <a:rPr lang="en-US" sz="2800" smtClean="0"/>
              <a:t>tử </a:t>
            </a:r>
            <a:r>
              <a:rPr lang="vi-VN" sz="2800" smtClean="0"/>
              <a:t>đầu</a:t>
            </a:r>
            <a:r>
              <a:rPr lang="en-US" sz="2800"/>
              <a:t> tiên của tập </a:t>
            </a:r>
            <a:r>
              <a:rPr lang="en-US" sz="2800" smtClean="0"/>
              <a:t>hợp </a:t>
            </a:r>
            <a:r>
              <a:rPr lang="vi-VN" sz="2800" smtClean="0"/>
              <a:t>đang</a:t>
            </a:r>
            <a:r>
              <a:rPr lang="en-US" sz="2800"/>
              <a:t> </a:t>
            </a:r>
            <a:r>
              <a:rPr lang="en-US" sz="2800" smtClean="0"/>
              <a:t>gọi.</a:t>
            </a:r>
            <a:endParaRPr lang="en-US" sz="2800"/>
          </a:p>
          <a:p>
            <a:pPr algn="just"/>
            <a:r>
              <a:rPr lang="en-US" sz="2800">
                <a:hlinkClick r:id="rId2" tooltip="type parameter in SortedSet"/>
              </a:rPr>
              <a:t>E</a:t>
            </a:r>
            <a:r>
              <a:rPr lang="en-US" sz="2800"/>
              <a:t> last</a:t>
            </a:r>
            <a:r>
              <a:rPr lang="en-US" sz="2800" smtClean="0"/>
              <a:t>(): </a:t>
            </a:r>
            <a:r>
              <a:rPr lang="en-US" sz="2800"/>
              <a:t>trả về phân tử cuối cùng của tập hợp </a:t>
            </a:r>
            <a:r>
              <a:rPr lang="vi-VN" sz="2800"/>
              <a:t>đang</a:t>
            </a:r>
            <a:r>
              <a:rPr lang="en-US" sz="2800"/>
              <a:t> gọi</a:t>
            </a:r>
            <a:r>
              <a:rPr lang="en-US" sz="2800" smtClean="0"/>
              <a:t>.</a:t>
            </a:r>
          </a:p>
          <a:p>
            <a:pPr algn="just"/>
            <a:r>
              <a:rPr lang="en-US" sz="2800" smtClean="0"/>
              <a:t>Qu</a:t>
            </a:r>
            <a:r>
              <a:rPr lang="vi-VN" sz="2800" smtClean="0"/>
              <a:t>ăng</a:t>
            </a:r>
            <a:r>
              <a:rPr lang="en-US" sz="2800"/>
              <a:t> </a:t>
            </a:r>
            <a:r>
              <a:rPr lang="en-US" sz="2800" smtClean="0"/>
              <a:t>Exception:</a:t>
            </a:r>
          </a:p>
          <a:p>
            <a:pPr lvl="1" algn="just"/>
            <a:r>
              <a:rPr lang="en-US"/>
              <a:t>NoSuchElementException:  nếu tập </a:t>
            </a:r>
            <a:r>
              <a:rPr lang="en-US" smtClean="0"/>
              <a:t>hợp </a:t>
            </a:r>
            <a:r>
              <a:rPr lang="vi-VN" smtClean="0"/>
              <a:t>đang</a:t>
            </a:r>
            <a:r>
              <a:rPr lang="en-US"/>
              <a:t> gọi là rỗng</a:t>
            </a:r>
          </a:p>
          <a:p>
            <a:pPr algn="just"/>
            <a:endParaRPr lang="en-US" sz="2800"/>
          </a:p>
          <a:p>
            <a:pPr algn="just"/>
            <a:endParaRPr lang="en-US" sz="2800"/>
          </a:p>
        </p:txBody>
      </p:sp>
    </p:spTree>
    <p:extLst>
      <p:ext uri="{BB962C8B-B14F-4D97-AF65-F5344CB8AC3E}">
        <p14:creationId xmlns:p14="http://schemas.microsoft.com/office/powerpoint/2010/main" val="3222594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SortedMap</a:t>
            </a:r>
            <a:endParaRPr lang="en-US" dirty="0"/>
          </a:p>
        </p:txBody>
      </p:sp>
      <p:sp>
        <p:nvSpPr>
          <p:cNvPr id="3" name="Content Placeholder 2"/>
          <p:cNvSpPr>
            <a:spLocks noGrp="1"/>
          </p:cNvSpPr>
          <p:nvPr>
            <p:ph idx="1"/>
          </p:nvPr>
        </p:nvSpPr>
        <p:spPr/>
        <p:txBody>
          <a:bodyPr>
            <a:normAutofit/>
          </a:bodyPr>
          <a:lstStyle/>
          <a:p>
            <a:pPr algn="just"/>
            <a:r>
              <a:rPr lang="en-US" sz="2800" dirty="0" err="1" smtClean="0">
                <a:latin typeface="Arial" pitchFamily="34" charset="0"/>
                <a:cs typeface="Arial" pitchFamily="34" charset="0"/>
              </a:rPr>
              <a:t>SortedMap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interface </a:t>
            </a:r>
            <a:r>
              <a:rPr lang="en-US" sz="2800" dirty="0" err="1" smtClean="0">
                <a:latin typeface="Arial" pitchFamily="34" charset="0"/>
                <a:cs typeface="Arial" pitchFamily="34" charset="0"/>
              </a:rPr>
              <a:t>kế</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thừa</a:t>
            </a:r>
            <a:r>
              <a:rPr lang="en-US" sz="2800" dirty="0" smtClean="0">
                <a:latin typeface="Arial" pitchFamily="34" charset="0"/>
                <a:cs typeface="Arial" pitchFamily="34" charset="0"/>
              </a:rPr>
              <a:t> Map interface. </a:t>
            </a:r>
            <a:r>
              <a:rPr lang="en-US" sz="2800" dirty="0" err="1" smtClean="0">
                <a:latin typeface="Arial" pitchFamily="34" charset="0"/>
                <a:cs typeface="Arial" pitchFamily="34" charset="0"/>
              </a:rPr>
              <a:t>Nó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đảm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bảo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rằng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entry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duy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trì</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theo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tự</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tăng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dần</a:t>
            </a:r>
            <a:r>
              <a:rPr lang="en-US" sz="2800" dirty="0" smtClean="0">
                <a:latin typeface="Arial" pitchFamily="34" charset="0"/>
                <a:cs typeface="Arial" pitchFamily="34" charset="0"/>
              </a:rPr>
              <a:t>.</a:t>
            </a:r>
          </a:p>
          <a:p>
            <a:pPr algn="just"/>
            <a:r>
              <a:rPr lang="en-US" sz="2800" dirty="0" err="1" smtClean="0">
                <a:latin typeface="Arial" pitchFamily="34" charset="0"/>
                <a:cs typeface="Arial" pitchFamily="34" charset="0"/>
              </a:rPr>
              <a:t>TreeMap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cung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cấp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hiệu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lưu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giữ</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cặp</a:t>
            </a:r>
            <a:r>
              <a:rPr lang="en-US" sz="2800" dirty="0" smtClean="0">
                <a:latin typeface="Arial" pitchFamily="34" charset="0"/>
                <a:cs typeface="Arial" pitchFamily="34" charset="0"/>
              </a:rPr>
              <a:t> key/value </a:t>
            </a:r>
            <a:r>
              <a:rPr lang="en-US" sz="2800" dirty="0" err="1" smtClean="0">
                <a:latin typeface="Arial" pitchFamily="34" charset="0"/>
                <a:cs typeface="Arial" pitchFamily="34" charset="0"/>
              </a:rPr>
              <a:t>theo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tự</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sắp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xếp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tăng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dần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key</a:t>
            </a:r>
          </a:p>
          <a:p>
            <a:pPr algn="just"/>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thực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hiện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nhanh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chóng</a:t>
            </a:r>
            <a:r>
              <a:rPr lang="en-US" sz="2800" dirty="0" smtClean="0">
                <a:latin typeface="Arial" pitchFamily="34" charset="0"/>
                <a:cs typeface="Arial" pitchFamily="34" charset="0"/>
              </a:rPr>
              <a:t>.</a:t>
            </a:r>
          </a:p>
          <a:p>
            <a:pPr algn="just"/>
            <a:endParaRPr lang="en-US" sz="2800" dirty="0">
              <a:latin typeface="Arial" pitchFamily="34" charset="0"/>
              <a:cs typeface="Arial" pitchFamily="34" charset="0"/>
            </a:endParaRPr>
          </a:p>
        </p:txBody>
      </p:sp>
    </p:spTree>
    <p:extLst>
      <p:ext uri="{BB962C8B-B14F-4D97-AF65-F5344CB8AC3E}">
        <p14:creationId xmlns:p14="http://schemas.microsoft.com/office/powerpoint/2010/main" val="950665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SortedMap</a:t>
            </a:r>
            <a:endParaRPr lang="en-US" dirty="0"/>
          </a:p>
        </p:txBody>
      </p:sp>
      <p:sp>
        <p:nvSpPr>
          <p:cNvPr id="3" name="Content Placeholder 2"/>
          <p:cNvSpPr>
            <a:spLocks noGrp="1"/>
          </p:cNvSpPr>
          <p:nvPr>
            <p:ph idx="1"/>
          </p:nvPr>
        </p:nvSpPr>
        <p:spPr>
          <a:xfrm>
            <a:off x="152400" y="1600200"/>
            <a:ext cx="8839200" cy="4525963"/>
          </a:xfrm>
        </p:spPr>
        <p:txBody>
          <a:bodyPr>
            <a:normAutofit/>
          </a:bodyPr>
          <a:lstStyle/>
          <a:p>
            <a:pPr marL="0" indent="0" algn="just">
              <a:buNone/>
            </a:pP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ném</a:t>
            </a:r>
            <a:r>
              <a:rPr lang="en-US" dirty="0" smtClean="0">
                <a:latin typeface="Arial" pitchFamily="34" charset="0"/>
                <a:cs typeface="Arial" pitchFamily="34" charset="0"/>
              </a:rPr>
              <a:t>:</a:t>
            </a:r>
          </a:p>
          <a:p>
            <a:pPr algn="just"/>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vi-VN" sz="2800" dirty="0" smtClean="0">
                <a:latin typeface="Arial" pitchFamily="34" charset="0"/>
                <a:cs typeface="Arial" pitchFamily="34" charset="0"/>
              </a:rPr>
              <a:t>NoSuchElementException </a:t>
            </a:r>
            <a:r>
              <a:rPr lang="vi-VN" sz="2800" dirty="0">
                <a:latin typeface="Arial" pitchFamily="34" charset="0"/>
                <a:cs typeface="Arial" pitchFamily="34" charset="0"/>
              </a:rPr>
              <a:t>khi không có item nào trong map đang gọi</a:t>
            </a:r>
            <a:r>
              <a:rPr lang="vi-VN" sz="2800" dirty="0" smtClean="0">
                <a:latin typeface="Arial" pitchFamily="34" charset="0"/>
                <a:cs typeface="Arial" pitchFamily="34" charset="0"/>
              </a:rPr>
              <a:t>.</a:t>
            </a:r>
            <a:endParaRPr lang="en-US" sz="2800" dirty="0" smtClean="0">
              <a:latin typeface="Arial" pitchFamily="34" charset="0"/>
              <a:cs typeface="Arial" pitchFamily="34" charset="0"/>
            </a:endParaRPr>
          </a:p>
          <a:p>
            <a:pPr algn="just"/>
            <a:r>
              <a:rPr lang="vi-VN" sz="2800" dirty="0" smtClean="0">
                <a:latin typeface="Arial" pitchFamily="34" charset="0"/>
                <a:cs typeface="Arial" pitchFamily="34" charset="0"/>
              </a:rPr>
              <a:t>Một </a:t>
            </a:r>
            <a:r>
              <a:rPr lang="vi-VN" sz="2800" dirty="0">
                <a:latin typeface="Arial" pitchFamily="34" charset="0"/>
                <a:cs typeface="Arial" pitchFamily="34" charset="0"/>
              </a:rPr>
              <a:t>ClassCastException được ném khi một đối tượng là không tương thích với các phần tử trong một map. </a:t>
            </a:r>
            <a:endParaRPr lang="en-US" sz="2800" dirty="0" smtClean="0">
              <a:latin typeface="Arial" pitchFamily="34" charset="0"/>
              <a:cs typeface="Arial" pitchFamily="34" charset="0"/>
            </a:endParaRPr>
          </a:p>
          <a:p>
            <a:pPr algn="just"/>
            <a:r>
              <a:rPr lang="vi-VN" sz="2800" dirty="0" smtClean="0">
                <a:latin typeface="Arial" pitchFamily="34" charset="0"/>
                <a:cs typeface="Arial" pitchFamily="34" charset="0"/>
              </a:rPr>
              <a:t>Một </a:t>
            </a:r>
            <a:r>
              <a:rPr lang="vi-VN" sz="2800" dirty="0">
                <a:latin typeface="Arial" pitchFamily="34" charset="0"/>
                <a:cs typeface="Arial" pitchFamily="34" charset="0"/>
              </a:rPr>
              <a:t>NullPointerException bị ném nếu cố gắng sử dụng một đối tượng null khi null không được phép trong map.</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4218118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sp>
        <p:nvSpPr>
          <p:cNvPr id="3" name="Content Placeholder 2"/>
          <p:cNvSpPr>
            <a:spLocks noGrp="1"/>
          </p:cNvSpPr>
          <p:nvPr>
            <p:ph idx="1"/>
          </p:nvPr>
        </p:nvSpPr>
        <p:spPr/>
        <p:txBody>
          <a:bodyPr>
            <a:normAutofit/>
          </a:bodyPr>
          <a:lstStyle/>
          <a:p>
            <a:pPr algn="just"/>
            <a:r>
              <a:rPr lang="en-US" sz="2800" dirty="0" err="1" smtClean="0">
                <a:latin typeface="Arial" pitchFamily="34" charset="0"/>
                <a:cs typeface="Arial" pitchFamily="34" charset="0"/>
              </a:rPr>
              <a:t>Tất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key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thêm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Map </a:t>
            </a:r>
            <a:r>
              <a:rPr lang="en-US" sz="2800" dirty="0" err="1" smtClean="0">
                <a:latin typeface="Arial" pitchFamily="34" charset="0"/>
                <a:cs typeface="Arial" pitchFamily="34" charset="0"/>
              </a:rPr>
              <a:t>đã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sắp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xếp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phải</a:t>
            </a:r>
            <a:r>
              <a:rPr lang="en-US" sz="2800" dirty="0" smtClean="0">
                <a:latin typeface="Arial" pitchFamily="34" charset="0"/>
                <a:cs typeface="Arial" pitchFamily="34" charset="0"/>
              </a:rPr>
              <a:t> implement interface </a:t>
            </a:r>
            <a:r>
              <a:rPr lang="en-US" sz="2800" dirty="0" smtClean="0">
                <a:solidFill>
                  <a:srgbClr val="00B0F0"/>
                </a:solidFill>
                <a:latin typeface="Arial" pitchFamily="34" charset="0"/>
                <a:cs typeface="Arial" pitchFamily="34" charset="0"/>
              </a:rPr>
              <a:t>Comparable</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hoặc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chấp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nhận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bởi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comparator </a:t>
            </a:r>
            <a:r>
              <a:rPr lang="en-US" sz="2800" dirty="0" err="1" smtClean="0">
                <a:latin typeface="Arial" pitchFamily="34" charset="0"/>
                <a:cs typeface="Arial" pitchFamily="34" charset="0"/>
              </a:rPr>
              <a:t>nào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đó</a:t>
            </a:r>
            <a:r>
              <a:rPr lang="en-US" sz="2800" dirty="0" smtClean="0">
                <a:latin typeface="Arial" pitchFamily="34" charset="0"/>
                <a:cs typeface="Arial" pitchFamily="34" charset="0"/>
              </a:rPr>
              <a:t>.</a:t>
            </a:r>
          </a:p>
          <a:p>
            <a:pPr algn="just"/>
            <a:r>
              <a:rPr lang="en-US" sz="2800" dirty="0" err="1" smtClean="0">
                <a:latin typeface="Arial" pitchFamily="34" charset="0"/>
                <a:cs typeface="Arial" pitchFamily="34" charset="0"/>
              </a:rPr>
              <a:t>Tất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key </a:t>
            </a:r>
            <a:r>
              <a:rPr lang="en-US" sz="2800" dirty="0" err="1" smtClean="0">
                <a:latin typeface="Arial" pitchFamily="34" charset="0"/>
                <a:cs typeface="Arial" pitchFamily="34" charset="0"/>
              </a:rPr>
              <a:t>phải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sự</a:t>
            </a:r>
            <a:r>
              <a:rPr lang="en-US" sz="2800" dirty="0" smtClean="0">
                <a:latin typeface="Arial" pitchFamily="34" charset="0"/>
                <a:cs typeface="Arial" pitchFamily="34" charset="0"/>
              </a:rPr>
              <a:t> so </a:t>
            </a:r>
            <a:r>
              <a:rPr lang="en-US" sz="2800" dirty="0" err="1" smtClean="0">
                <a:latin typeface="Arial" pitchFamily="34" charset="0"/>
                <a:cs typeface="Arial" pitchFamily="34" charset="0"/>
              </a:rPr>
              <a:t>sánh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lẫn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nhau</a:t>
            </a:r>
            <a:r>
              <a:rPr lang="en-US" sz="2800" dirty="0">
                <a:latin typeface="Arial" pitchFamily="34" charset="0"/>
                <a:cs typeface="Arial" pitchFamily="34" charset="0"/>
              </a:rPr>
              <a:t> </a:t>
            </a:r>
            <a:r>
              <a:rPr lang="en-US" sz="2800" dirty="0" err="1" smtClean="0">
                <a:latin typeface="Arial" pitchFamily="34" charset="0"/>
                <a:cs typeface="Arial" pitchFamily="34" charset="0"/>
              </a:rPr>
              <a:t>như</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k1.compareTo(k2) </a:t>
            </a:r>
            <a:r>
              <a:rPr lang="en-US" sz="2800" dirty="0" err="1" smtClean="0">
                <a:latin typeface="Arial" pitchFamily="34" charset="0"/>
                <a:cs typeface="Arial" pitchFamily="34" charset="0"/>
              </a:rPr>
              <a:t>hoặc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comparator.compare</a:t>
            </a:r>
            <a:r>
              <a:rPr lang="en-US" sz="2800" dirty="0" smtClean="0">
                <a:latin typeface="Arial" pitchFamily="34" charset="0"/>
                <a:cs typeface="Arial" pitchFamily="34" charset="0"/>
              </a:rPr>
              <a:t>(k1,k2).</a:t>
            </a:r>
            <a:r>
              <a:rPr lang="en-US" sz="2800" dirty="0">
                <a:latin typeface="Arial" pitchFamily="34" charset="0"/>
                <a:cs typeface="Arial" pitchFamily="34" charset="0"/>
              </a:rPr>
              <a:t> </a:t>
            </a:r>
            <a:r>
              <a:rPr lang="en-US" sz="2800" dirty="0" err="1" smtClean="0">
                <a:latin typeface="Arial" pitchFamily="34" charset="0"/>
                <a:cs typeface="Arial" pitchFamily="34" charset="0"/>
              </a:rPr>
              <a:t>Khi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đang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chạy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ném</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ClassCastException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thì</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nguyên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nhân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phương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compareTo</a:t>
            </a:r>
            <a:r>
              <a:rPr lang="en-US" sz="2800" dirty="0" smtClean="0">
                <a:latin typeface="Arial" pitchFamily="34" charset="0"/>
                <a:cs typeface="Arial" pitchFamily="34" charset="0"/>
              </a:rPr>
              <a:t> hay </a:t>
            </a:r>
            <a:r>
              <a:rPr lang="en-US" sz="2800" dirty="0" err="1" smtClean="0">
                <a:latin typeface="Arial" pitchFamily="34" charset="0"/>
                <a:cs typeface="Arial" pitchFamily="34" charset="0"/>
              </a:rPr>
              <a:t>comparator.compare</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không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thể</a:t>
            </a:r>
            <a:r>
              <a:rPr lang="en-US" sz="2800" dirty="0" smtClean="0">
                <a:latin typeface="Arial" pitchFamily="34" charset="0"/>
                <a:cs typeface="Arial" pitchFamily="34" charset="0"/>
              </a:rPr>
              <a:t> </a:t>
            </a:r>
            <a:r>
              <a:rPr lang="en-US" sz="2800" err="1" smtClean="0">
                <a:latin typeface="Arial" pitchFamily="34" charset="0"/>
                <a:cs typeface="Arial" pitchFamily="34" charset="0"/>
              </a:rPr>
              <a:t>thực</a:t>
            </a:r>
            <a:r>
              <a:rPr lang="en-US" sz="2800" smtClean="0">
                <a:latin typeface="Arial" pitchFamily="34" charset="0"/>
                <a:cs typeface="Arial" pitchFamily="34" charset="0"/>
              </a:rPr>
              <a:t> </a:t>
            </a:r>
            <a:r>
              <a:rPr lang="en-US" sz="2800">
                <a:latin typeface="Arial" pitchFamily="34" charset="0"/>
                <a:cs typeface="Arial" pitchFamily="34" charset="0"/>
              </a:rPr>
              <a:t>hiện so sánh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giữa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hai</a:t>
            </a:r>
            <a:r>
              <a:rPr lang="en-US" sz="2800" dirty="0" smtClean="0">
                <a:latin typeface="Arial" pitchFamily="34" charset="0"/>
                <a:cs typeface="Arial" pitchFamily="34" charset="0"/>
              </a:rPr>
              <a:t> key </a:t>
            </a:r>
            <a:r>
              <a:rPr lang="en-US" sz="2800" err="1" smtClean="0">
                <a:latin typeface="Arial" pitchFamily="34" charset="0"/>
                <a:cs typeface="Arial" pitchFamily="34" charset="0"/>
              </a:rPr>
              <a:t>trong</a:t>
            </a:r>
            <a:r>
              <a:rPr lang="en-US" sz="2800" smtClean="0">
                <a:latin typeface="Arial" pitchFamily="34" charset="0"/>
                <a:cs typeface="Arial" pitchFamily="34" charset="0"/>
              </a:rPr>
              <a:t> Map </a:t>
            </a:r>
            <a:r>
              <a:rPr lang="vi-VN" sz="2800" smtClean="0">
                <a:latin typeface="Arial" pitchFamily="34" charset="0"/>
                <a:cs typeface="Arial" pitchFamily="34" charset="0"/>
              </a:rPr>
              <a:t>đang</a:t>
            </a:r>
            <a:r>
              <a:rPr lang="en-US" sz="2800">
                <a:latin typeface="Arial" pitchFamily="34" charset="0"/>
                <a:cs typeface="Arial" pitchFamily="34" charset="0"/>
              </a:rPr>
              <a:t> </a:t>
            </a:r>
            <a:r>
              <a:rPr lang="en-US" sz="2800" smtClean="0">
                <a:latin typeface="Arial" pitchFamily="34" charset="0"/>
                <a:cs typeface="Arial" pitchFamily="34" charset="0"/>
              </a:rPr>
              <a:t>gọi.</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63591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sp>
        <p:nvSpPr>
          <p:cNvPr id="3" name="Content Placeholder 2"/>
          <p:cNvSpPr>
            <a:spLocks noGrp="1"/>
          </p:cNvSpPr>
          <p:nvPr>
            <p:ph idx="1"/>
          </p:nvPr>
        </p:nvSpPr>
        <p:spPr/>
        <p:txBody>
          <a:bodyPr>
            <a:normAutofit/>
          </a:bodyPr>
          <a:lstStyle/>
          <a:p>
            <a:pPr algn="just"/>
            <a:r>
              <a:rPr lang="en-US" smtClean="0">
                <a:latin typeface="Arial" pitchFamily="34" charset="0"/>
                <a:cs typeface="Arial" pitchFamily="34" charset="0"/>
              </a:rPr>
              <a:t>Lưu ý rằng </a:t>
            </a:r>
            <a:r>
              <a:rPr lang="vi-VN" smtClean="0">
                <a:latin typeface="Arial" pitchFamily="34" charset="0"/>
                <a:cs typeface="Arial" pitchFamily="34" charset="0"/>
              </a:rPr>
              <a:t>thứ tự được duy trì bởi </a:t>
            </a:r>
            <a:r>
              <a:rPr lang="en-US" smtClean="0">
                <a:latin typeface="Arial" pitchFamily="34" charset="0"/>
                <a:cs typeface="Arial" pitchFamily="34" charset="0"/>
              </a:rPr>
              <a:t>Map </a:t>
            </a:r>
            <a:r>
              <a:rPr lang="vi-VN" smtClean="0">
                <a:latin typeface="Arial" pitchFamily="34" charset="0"/>
                <a:cs typeface="Arial" pitchFamily="34" charset="0"/>
              </a:rPr>
              <a:t> được sắp xếp</a:t>
            </a:r>
            <a:r>
              <a:rPr lang="en-US" smtClean="0">
                <a:latin typeface="Arial" pitchFamily="34" charset="0"/>
                <a:cs typeface="Arial" pitchFamily="34" charset="0"/>
              </a:rPr>
              <a:t> phải phù hợp với equals nếu một Map đã sắp xếp là thực hiện chính xác interface Map. Điều này bởi vì là interface Map thì được định nghĩa trong quy định của  hoạt động equals.</a:t>
            </a:r>
          </a:p>
          <a:p>
            <a:pPr algn="just"/>
            <a:r>
              <a:rPr lang="vi-VN" smtClean="0">
                <a:latin typeface="Arial" pitchFamily="34" charset="0"/>
                <a:cs typeface="Arial" pitchFamily="34" charset="0"/>
              </a:rPr>
              <a:t>Các hành vi của một </a:t>
            </a:r>
            <a:r>
              <a:rPr lang="en-US" smtClean="0">
                <a:latin typeface="Arial" pitchFamily="34" charset="0"/>
                <a:cs typeface="Arial" pitchFamily="34" charset="0"/>
              </a:rPr>
              <a:t>Tree Map </a:t>
            </a:r>
            <a:r>
              <a:rPr lang="vi-VN" smtClean="0">
                <a:latin typeface="Arial" pitchFamily="34" charset="0"/>
                <a:cs typeface="Arial" pitchFamily="34" charset="0"/>
              </a:rPr>
              <a:t>là rõ ràng ngay cả khi </a:t>
            </a:r>
            <a:r>
              <a:rPr lang="en-US" smtClean="0">
                <a:latin typeface="Arial" pitchFamily="34" charset="0"/>
                <a:cs typeface="Arial" pitchFamily="34" charset="0"/>
              </a:rPr>
              <a:t>sự sắp xếp</a:t>
            </a:r>
            <a:r>
              <a:rPr lang="vi-VN" smtClean="0">
                <a:latin typeface="Arial" pitchFamily="34" charset="0"/>
                <a:cs typeface="Arial" pitchFamily="34" charset="0"/>
              </a:rPr>
              <a:t> của nó là không phù hợp với bằng; nó chỉ không tuân theo </a:t>
            </a:r>
            <a:r>
              <a:rPr lang="en-US" smtClean="0">
                <a:latin typeface="Arial" pitchFamily="34" charset="0"/>
                <a:cs typeface="Arial" pitchFamily="34" charset="0"/>
              </a:rPr>
              <a:t>quy định </a:t>
            </a:r>
            <a:r>
              <a:rPr lang="vi-VN" smtClean="0">
                <a:latin typeface="Arial" pitchFamily="34" charset="0"/>
                <a:cs typeface="Arial" pitchFamily="34" charset="0"/>
              </a:rPr>
              <a:t>chung của </a:t>
            </a:r>
            <a:r>
              <a:rPr lang="en-US" smtClean="0">
                <a:latin typeface="Arial" pitchFamily="34" charset="0"/>
                <a:cs typeface="Arial" pitchFamily="34" charset="0"/>
              </a:rPr>
              <a:t>Map interface.</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998547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smtClean="0"/>
              <a:t>: compareTo</a:t>
            </a:r>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dirty="0"/>
          </a:p>
          <a:p>
            <a:pPr marL="0" indent="0">
              <a:buNone/>
            </a:pPr>
            <a:r>
              <a:rPr lang="en-US" sz="2800">
                <a:latin typeface="Arial" pitchFamily="34" charset="0"/>
                <a:cs typeface="Arial" pitchFamily="34" charset="0"/>
              </a:rPr>
              <a:t>Sau khi biên </a:t>
            </a:r>
            <a:r>
              <a:rPr lang="en-US" sz="2800" smtClean="0">
                <a:latin typeface="Arial" pitchFamily="34" charset="0"/>
                <a:cs typeface="Arial" pitchFamily="34" charset="0"/>
              </a:rPr>
              <a:t>dịch ch</a:t>
            </a:r>
            <a:r>
              <a:rPr lang="vi-VN" sz="2800" smtClean="0">
                <a:latin typeface="Arial" pitchFamily="34" charset="0"/>
                <a:cs typeface="Arial" pitchFamily="34" charset="0"/>
              </a:rPr>
              <a:t>ương</a:t>
            </a:r>
            <a:r>
              <a:rPr lang="en-US" sz="2800">
                <a:latin typeface="Arial" pitchFamily="34" charset="0"/>
                <a:cs typeface="Arial" pitchFamily="34" charset="0"/>
              </a:rPr>
              <a:t> trình sẽ báo lỗi</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3881436"/>
            <a:ext cx="4581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5695950"/>
            <a:ext cx="69437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2133600"/>
            <a:ext cx="41243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65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97" name="Shape 97"/>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Set Operations:</a:t>
            </a:r>
          </a:p>
          <a:p>
            <a:pPr marL="342900" marR="0" lvl="0" indent="-342900" algn="l" rtl="0">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Comparator</a:t>
            </a:r>
            <a:r>
              <a:rPr lang="en-US" sz="2800" b="0" i="0" u="none" strike="noStrike" cap="none">
                <a:solidFill>
                  <a:schemeClr val="dk1"/>
                </a:solidFill>
                <a:latin typeface="Times New Roman" pitchFamily="18" charset="0"/>
                <a:cs typeface="Times New Roman" pitchFamily="18" charset="0"/>
                <a:sym typeface="Calibri"/>
              </a:rPr>
              <a:t>:</a:t>
            </a:r>
          </a:p>
          <a:p>
            <a:pPr marL="0" marR="0" lvl="0" indent="0" algn="l" rtl="0">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Comparator &lt;? super E&gt; comparator()</a:t>
            </a:r>
          </a:p>
          <a:p>
            <a:pPr marL="342900" marR="0" lvl="0" indent="-342900" algn="just" rtl="0">
              <a:spcBef>
                <a:spcPts val="640"/>
              </a:spcBef>
              <a:spcAft>
                <a:spcPts val="0"/>
              </a:spcAft>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Trả về một </a:t>
            </a:r>
            <a:r>
              <a:rPr lang="en-US" sz="2800" b="1" i="0" u="none" strike="noStrike" cap="none">
                <a:solidFill>
                  <a:schemeClr val="dk1"/>
                </a:solidFill>
                <a:latin typeface="Times New Roman" pitchFamily="18" charset="0"/>
                <a:cs typeface="Times New Roman" pitchFamily="18" charset="0"/>
                <a:sym typeface="Calibri"/>
              </a:rPr>
              <a:t>comparator</a:t>
            </a:r>
            <a:r>
              <a:rPr lang="en-US" sz="2800" b="0" i="0" u="none" strike="noStrike" cap="none">
                <a:solidFill>
                  <a:schemeClr val="dk1"/>
                </a:solidFill>
                <a:latin typeface="Times New Roman" pitchFamily="18" charset="0"/>
                <a:cs typeface="Times New Roman" pitchFamily="18" charset="0"/>
                <a:sym typeface="Calibri"/>
              </a:rPr>
              <a:t> sử dụng để sắp xếp các phần tử trong set.</a:t>
            </a:r>
          </a:p>
          <a:p>
            <a:pPr marL="342900" marR="0" lvl="0" indent="-342900" algn="just" rtl="0">
              <a:spcBef>
                <a:spcPts val="64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Hoặc trả về null nếu như set sử dụng cách so sánh thông thường để sắp xếp các phần tử.</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5867"/>
            <a:ext cx="4286250" cy="421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386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43400"/>
            <a:ext cx="27527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813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sp>
        <p:nvSpPr>
          <p:cNvPr id="3" name="Content Placeholder 2"/>
          <p:cNvSpPr>
            <a:spLocks noGrp="1"/>
          </p:cNvSpPr>
          <p:nvPr>
            <p:ph idx="1"/>
          </p:nvPr>
        </p:nvSpPr>
        <p:spPr/>
        <p:txBody>
          <a:bodyPr/>
          <a:lstStyle/>
          <a:p>
            <a:r>
              <a:rPr lang="en-US"/>
              <a:t>Ví dụ: </a:t>
            </a:r>
            <a:r>
              <a:rPr lang="en-US" smtClean="0"/>
              <a:t>equals</a:t>
            </a:r>
          </a:p>
          <a:p>
            <a:pPr marL="0" indent="0">
              <a:buNone/>
            </a:pPr>
            <a:r>
              <a:rPr lang="en-US" smtClean="0"/>
              <a:t>khi ch</a:t>
            </a:r>
            <a:r>
              <a:rPr lang="vi-VN" smtClean="0"/>
              <a:t>ư</a:t>
            </a:r>
            <a:r>
              <a:rPr lang="en-US" smtClean="0"/>
              <a:t>a Override equals</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790825"/>
            <a:ext cx="6286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5781675"/>
            <a:ext cx="2743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101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SortedMap</a:t>
            </a:r>
          </a:p>
        </p:txBody>
      </p:sp>
      <p:sp>
        <p:nvSpPr>
          <p:cNvPr id="3" name="Content Placeholder 2"/>
          <p:cNvSpPr>
            <a:spLocks noGrp="1"/>
          </p:cNvSpPr>
          <p:nvPr>
            <p:ph idx="1"/>
          </p:nvPr>
        </p:nvSpPr>
        <p:spPr/>
        <p:txBody>
          <a:bodyPr/>
          <a:lstStyle/>
          <a:p>
            <a:r>
              <a:rPr lang="en-US" smtClean="0"/>
              <a:t>Sau khi Override</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286000"/>
            <a:ext cx="4724400" cy="2762250"/>
          </a:xfrm>
          <a:prstGeom prst="rect">
            <a:avLst/>
          </a:prstGeom>
          <a:noFill/>
          <a:ln>
            <a:noFill/>
          </a:ln>
          <a:effectLst>
            <a:outerShdw dist="35921" sx="1000" sy="1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81600"/>
            <a:ext cx="2743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286000"/>
            <a:ext cx="3886200" cy="424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480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SortedMap</a:t>
            </a:r>
            <a:endParaRPr lang="en-US"/>
          </a:p>
        </p:txBody>
      </p:sp>
      <p:sp>
        <p:nvSpPr>
          <p:cNvPr id="3" name="Content Placeholder 2"/>
          <p:cNvSpPr>
            <a:spLocks noGrp="1"/>
          </p:cNvSpPr>
          <p:nvPr>
            <p:ph idx="1"/>
          </p:nvPr>
        </p:nvSpPr>
        <p:spPr/>
        <p:txBody>
          <a:bodyPr/>
          <a:lstStyle/>
          <a:p>
            <a:r>
              <a:rPr lang="en-US"/>
              <a:t>Một </a:t>
            </a:r>
            <a:r>
              <a:rPr lang="en-US" smtClean="0"/>
              <a:t>số ph</a:t>
            </a:r>
            <a:r>
              <a:rPr lang="vi-VN" smtClean="0"/>
              <a:t>ương</a:t>
            </a:r>
            <a:r>
              <a:rPr lang="en-US"/>
              <a:t> thức chính của </a:t>
            </a:r>
            <a:r>
              <a:rPr lang="en-US" smtClean="0"/>
              <a:t>SortedMap</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133601"/>
            <a:ext cx="444759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279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a:t>
            </a:r>
            <a:r>
              <a:rPr lang="en-US"/>
              <a:t>liệu tham khảo</a:t>
            </a:r>
          </a:p>
        </p:txBody>
      </p:sp>
      <p:sp>
        <p:nvSpPr>
          <p:cNvPr id="3" name="Content Placeholder 2"/>
          <p:cNvSpPr>
            <a:spLocks noGrp="1"/>
          </p:cNvSpPr>
          <p:nvPr>
            <p:ph idx="1"/>
          </p:nvPr>
        </p:nvSpPr>
        <p:spPr/>
        <p:txBody>
          <a:bodyPr/>
          <a:lstStyle/>
          <a:p>
            <a:pPr marL="457200" indent="-457200">
              <a:buFont typeface="+mj-lt"/>
              <a:buAutoNum type="arabicPeriod"/>
            </a:pPr>
            <a:r>
              <a:rPr lang="en-US">
                <a:hlinkClick r:id="rId2"/>
              </a:rPr>
              <a:t>https</a:t>
            </a:r>
            <a:r>
              <a:rPr lang="en-US">
                <a:hlinkClick r:id="rId2"/>
              </a:rPr>
              <a:t>://</a:t>
            </a:r>
            <a:r>
              <a:rPr lang="en-US" smtClean="0">
                <a:hlinkClick r:id="rId2"/>
              </a:rPr>
              <a:t>www3.ntu.edu.sg/home/ehchua/programming/java/J5c_Collection.html</a:t>
            </a:r>
            <a:endParaRPr lang="en-US" smtClean="0"/>
          </a:p>
          <a:p>
            <a:pPr marL="457200" indent="-457200">
              <a:buFont typeface="+mj-lt"/>
              <a:buAutoNum type="arabicPeriod"/>
            </a:pPr>
            <a:r>
              <a:rPr lang="en-US">
                <a:hlinkClick r:id="rId3"/>
              </a:rPr>
              <a:t>https</a:t>
            </a:r>
            <a:r>
              <a:rPr lang="en-US">
                <a:hlinkClick r:id="rId3"/>
              </a:rPr>
              <a:t>://</a:t>
            </a:r>
            <a:r>
              <a:rPr lang="en-US" smtClean="0">
                <a:hlinkClick r:id="rId3"/>
              </a:rPr>
              <a:t>docs.oracle.com/javase/tutorial/collections/interfaces/sorted-set.html</a:t>
            </a:r>
            <a:endParaRPr lang="en-US" smtClean="0"/>
          </a:p>
          <a:p>
            <a:pPr marL="457200" indent="-457200">
              <a:buFont typeface="+mj-lt"/>
              <a:buAutoNum type="arabicPeriod"/>
            </a:pPr>
            <a:r>
              <a:rPr lang="en-US">
                <a:hlinkClick r:id="rId4"/>
              </a:rPr>
              <a:t>https</a:t>
            </a:r>
            <a:r>
              <a:rPr lang="en-US">
                <a:hlinkClick r:id="rId4"/>
              </a:rPr>
              <a:t>://</a:t>
            </a:r>
            <a:r>
              <a:rPr lang="en-US" smtClean="0">
                <a:hlinkClick r:id="rId4"/>
              </a:rPr>
              <a:t>docs.oracle.com/javase/8/docs/api/java/util/SortedSet.html</a:t>
            </a:r>
            <a:endParaRPr lang="en-US" smtClean="0"/>
          </a:p>
          <a:p>
            <a:pPr marL="457200" indent="-457200">
              <a:buFont typeface="+mj-lt"/>
              <a:buAutoNum type="arabicPeriod"/>
            </a:pPr>
            <a:r>
              <a:rPr lang="en-US">
                <a:hlinkClick r:id="rId5"/>
              </a:rPr>
              <a:t>https</a:t>
            </a:r>
            <a:r>
              <a:rPr lang="en-US">
                <a:hlinkClick r:id="rId5"/>
              </a:rPr>
              <a:t>://</a:t>
            </a:r>
            <a:r>
              <a:rPr lang="en-US" smtClean="0">
                <a:hlinkClick r:id="rId5"/>
              </a:rPr>
              <a:t>docs.oracle.com/javase/8/docs/api/java/util/SortedMap.html</a:t>
            </a:r>
            <a:endParaRPr lang="en-US" smtClean="0"/>
          </a:p>
          <a:p>
            <a:pPr marL="457200" indent="-457200">
              <a:buFont typeface="+mj-lt"/>
              <a:buAutoNum type="arabicPeriod"/>
            </a:pPr>
            <a:endParaRPr lang="en-US"/>
          </a:p>
        </p:txBody>
      </p:sp>
    </p:spTree>
    <p:extLst>
      <p:ext uri="{BB962C8B-B14F-4D97-AF65-F5344CB8AC3E}">
        <p14:creationId xmlns:p14="http://schemas.microsoft.com/office/powerpoint/2010/main" val="22708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0" algn="ctr">
              <a:buNone/>
            </a:pPr>
            <a:r>
              <a:rPr lang="en-US" sz="4400" smtClean="0">
                <a:solidFill>
                  <a:srgbClr val="00B050"/>
                </a:solidFill>
              </a:rPr>
              <a:t>Thanks </a:t>
            </a:r>
            <a:r>
              <a:rPr lang="en-US" sz="4400">
                <a:solidFill>
                  <a:srgbClr val="00B050"/>
                </a:solidFill>
              </a:rPr>
              <a:t>you </a:t>
            </a:r>
            <a:r>
              <a:rPr lang="en-US" sz="4400">
                <a:solidFill>
                  <a:srgbClr val="00B050"/>
                </a:solidFill>
              </a:rPr>
              <a:t>for </a:t>
            </a:r>
            <a:r>
              <a:rPr lang="en-US" sz="4400" smtClean="0">
                <a:solidFill>
                  <a:srgbClr val="00B050"/>
                </a:solidFill>
              </a:rPr>
              <a:t>watching!</a:t>
            </a:r>
            <a:endParaRPr lang="en-US" sz="4400">
              <a:solidFill>
                <a:srgbClr val="00B050"/>
              </a:solidFill>
            </a:endParaRPr>
          </a:p>
        </p:txBody>
      </p:sp>
    </p:spTree>
    <p:extLst>
      <p:ext uri="{BB962C8B-B14F-4D97-AF65-F5344CB8AC3E}">
        <p14:creationId xmlns:p14="http://schemas.microsoft.com/office/powerpoint/2010/main" val="4112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03" name="Shape 103"/>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Set Operations:</a:t>
            </a:r>
          </a:p>
          <a:p>
            <a:pPr marL="342900" marR="0" lvl="0" indent="-342900" algn="l" rtl="0">
              <a:lnSpc>
                <a:spcPct val="90000"/>
              </a:lnSpc>
              <a:spcBef>
                <a:spcPts val="64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Comparator</a:t>
            </a:r>
            <a:r>
              <a:rPr lang="en-US" sz="2800" b="0" i="0" u="none" strike="noStrike" cap="none">
                <a:solidFill>
                  <a:schemeClr val="dk1"/>
                </a:solidFill>
                <a:latin typeface="Times New Roman" pitchFamily="18" charset="0"/>
                <a:cs typeface="Times New Roman" pitchFamily="18" charset="0"/>
                <a:sym typeface="Calibri"/>
              </a:rPr>
              <a:t>: </a:t>
            </a:r>
          </a:p>
          <a:p>
            <a:pPr marL="0" marR="0" lvl="0" indent="0" algn="l" rtl="0">
              <a:lnSpc>
                <a:spcPct val="90000"/>
              </a:lnSpc>
              <a:spcBef>
                <a:spcPts val="640"/>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Ví dụ:</a:t>
            </a:r>
          </a:p>
          <a:p>
            <a:pPr marL="0" marR="0" lvl="0" indent="0" algn="l" rtl="0">
              <a:lnSpc>
                <a:spcPct val="90000"/>
              </a:lnSpc>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SortedSet sort = new TreeSet();</a:t>
            </a:r>
          </a:p>
          <a:p>
            <a:pPr marL="0" marR="0" lvl="0" indent="0" algn="l" rtl="0">
              <a:lnSpc>
                <a:spcPct val="90000"/>
              </a:lnSpc>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sort.add("a");</a:t>
            </a:r>
          </a:p>
          <a:p>
            <a:pPr marL="0" marR="0" lvl="0" indent="0" algn="l" rtl="0">
              <a:lnSpc>
                <a:spcPct val="90000"/>
              </a:lnSpc>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sort.add("b");</a:t>
            </a:r>
          </a:p>
          <a:p>
            <a:pPr marL="0" marR="0" lvl="0" indent="0" algn="l" rtl="0">
              <a:lnSpc>
                <a:spcPct val="90000"/>
              </a:lnSpc>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sort.add("c");</a:t>
            </a:r>
          </a:p>
          <a:p>
            <a:pPr marL="0" marR="0" lvl="0" indent="0" algn="l" rtl="0">
              <a:lnSpc>
                <a:spcPct val="90000"/>
              </a:lnSpc>
              <a:spcBef>
                <a:spcPts val="640"/>
              </a:spcBef>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	sort.comparator(); </a:t>
            </a:r>
            <a:r>
              <a:rPr lang="en-US" sz="2800" b="0" i="0" u="none" strike="noStrike" cap="none">
                <a:solidFill>
                  <a:schemeClr val="dk1"/>
                </a:solidFill>
                <a:latin typeface="Times New Roman" pitchFamily="18" charset="0"/>
                <a:cs typeface="Times New Roman" pitchFamily="18" charset="0"/>
                <a:sym typeface="Calibri"/>
              </a:rPr>
              <a:t>//null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09" name="Shape 109"/>
          <p:cNvSpPr txBox="1">
            <a:spLocks noGrp="1"/>
          </p:cNvSpPr>
          <p:nvPr>
            <p:ph idx="1"/>
          </p:nvPr>
        </p:nvSpPr>
        <p:spPr>
          <a:xfrm>
            <a:off x="457200" y="1600200"/>
            <a:ext cx="8381999"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subSet</a:t>
            </a:r>
          </a:p>
          <a:p>
            <a:pPr marL="0" marR="0" lvl="0" indent="0" algn="l" rtl="0">
              <a:spcBef>
                <a:spcPts val="60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SortedSet&lt;E&gt; subSet(E fromElement,E toElement)</a:t>
            </a:r>
          </a:p>
          <a:p>
            <a:pPr marL="342900" marR="0" lvl="0" indent="-342900" algn="just" rtl="0">
              <a:spcBef>
                <a:spcPts val="60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Lấy phần tử từ phần tử </a:t>
            </a:r>
            <a:r>
              <a:rPr lang="en-US" sz="2800" b="0" i="0" u="none" strike="noStrike" cap="none">
                <a:solidFill>
                  <a:srgbClr val="0070C0"/>
                </a:solidFill>
                <a:latin typeface="Times New Roman" pitchFamily="18" charset="0"/>
                <a:cs typeface="Times New Roman" pitchFamily="18" charset="0"/>
                <a:sym typeface="Calibri"/>
              </a:rPr>
              <a:t>fromElement </a:t>
            </a:r>
            <a:r>
              <a:rPr lang="en-US" sz="2800" b="0" i="0" u="none" strike="noStrike" cap="none">
                <a:solidFill>
                  <a:schemeClr val="dk1"/>
                </a:solidFill>
                <a:latin typeface="Times New Roman" pitchFamily="18" charset="0"/>
                <a:cs typeface="Times New Roman" pitchFamily="18" charset="0"/>
                <a:sym typeface="Calibri"/>
              </a:rPr>
              <a:t>đến phần tử đứng trước </a:t>
            </a:r>
            <a:r>
              <a:rPr lang="en-US" sz="2800" b="0" i="0" u="none" strike="noStrike" cap="none">
                <a:solidFill>
                  <a:srgbClr val="0070C0"/>
                </a:solidFill>
                <a:latin typeface="Times New Roman" pitchFamily="18" charset="0"/>
                <a:cs typeface="Times New Roman" pitchFamily="18" charset="0"/>
                <a:sym typeface="Calibri"/>
              </a:rPr>
              <a:t>toElement </a:t>
            </a:r>
            <a:r>
              <a:rPr lang="en-US" sz="2800" b="0" i="0" u="none" strike="noStrike" cap="none">
                <a:solidFill>
                  <a:schemeClr val="dk1"/>
                </a:solidFill>
                <a:latin typeface="Times New Roman" pitchFamily="18" charset="0"/>
                <a:cs typeface="Times New Roman" pitchFamily="18" charset="0"/>
                <a:sym typeface="Calibri"/>
              </a:rPr>
              <a:t>trong SortedSet.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15" name="Shape 115"/>
          <p:cNvSpPr txBox="1">
            <a:spLocks noGrp="1"/>
          </p:cNvSpPr>
          <p:nvPr>
            <p:ph idx="1"/>
          </p:nvPr>
        </p:nvSpPr>
        <p:spPr>
          <a:xfrm>
            <a:off x="457200" y="1371600"/>
            <a:ext cx="8381999" cy="47545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392"/>
              <a:buFont typeface="Arial"/>
              <a:buChar char="•"/>
            </a:pPr>
            <a:r>
              <a:rPr lang="en-US" sz="2800" b="1" i="0" u="none" strike="noStrike" cap="none">
                <a:solidFill>
                  <a:schemeClr val="dk1"/>
                </a:solidFill>
                <a:latin typeface="Times New Roman" pitchFamily="18" charset="0"/>
                <a:cs typeface="Times New Roman" pitchFamily="18" charset="0"/>
                <a:sym typeface="Calibri"/>
              </a:rPr>
              <a:t>subSet</a:t>
            </a:r>
          </a:p>
          <a:p>
            <a:pPr marL="0" marR="0" lvl="0" indent="0" algn="l" rtl="0">
              <a:lnSpc>
                <a:spcPct val="80000"/>
              </a:lnSpc>
              <a:spcBef>
                <a:spcPts val="551"/>
              </a:spcBef>
              <a:spcAft>
                <a:spcPts val="0"/>
              </a:spcAft>
              <a:buClr>
                <a:schemeClr val="dk1"/>
              </a:buClr>
              <a:buSzPct val="25000"/>
              <a:buFont typeface="Arial"/>
              <a:buNone/>
            </a:pPr>
            <a:r>
              <a:rPr lang="en-US" sz="2800" b="0" i="0" u="none" strike="noStrike" cap="none">
                <a:solidFill>
                  <a:schemeClr val="dk1"/>
                </a:solidFill>
                <a:latin typeface="Times New Roman" pitchFamily="18" charset="0"/>
                <a:cs typeface="Times New Roman" pitchFamily="18" charset="0"/>
                <a:sym typeface="Calibri"/>
              </a:rPr>
              <a:t>Ví dụ: </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SortedSet sort = new TreeSet&lt;&gt;(); </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sort.add("a");</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sort.add("b");</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sort.add("c");</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sort.add("d");</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TreeSet&lt;String&gt; a = new TreeSet&lt;&gt;();</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a = (TreeSet)sort.subSet("b", "d");</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for(Object o: a){</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String value = (String)o;</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System.out.println(value);</a:t>
            </a:r>
          </a:p>
          <a:p>
            <a:pPr marL="0" marR="0" lvl="0" indent="0" algn="l" rtl="0">
              <a:lnSpc>
                <a:spcPct val="80000"/>
              </a:lnSpc>
              <a:spcBef>
                <a:spcPts val="361"/>
              </a:spcBef>
              <a:spcAft>
                <a:spcPts val="0"/>
              </a:spcAft>
              <a:buClr>
                <a:srgbClr val="0070C0"/>
              </a:buClr>
              <a:buSzPct val="25000"/>
              <a:buFont typeface="Arial"/>
              <a:buNone/>
            </a:pPr>
            <a:r>
              <a:rPr lang="en-US" sz="2000" b="0" i="0" u="none" strike="noStrike" cap="none">
                <a:solidFill>
                  <a:srgbClr val="0070C0"/>
                </a:solidFill>
                <a:latin typeface="Times New Roman" pitchFamily="18" charset="0"/>
                <a:cs typeface="Times New Roman" pitchFamily="18" charset="0"/>
                <a:sym typeface="Calibri"/>
              </a:rPr>
              <a:t>		}</a:t>
            </a:r>
          </a:p>
          <a:p>
            <a:pPr marL="0" marR="0" lvl="0" indent="0" algn="l" rtl="0">
              <a:lnSpc>
                <a:spcPct val="80000"/>
              </a:lnSpc>
              <a:spcBef>
                <a:spcPts val="361"/>
              </a:spcBef>
              <a:spcAft>
                <a:spcPts val="0"/>
              </a:spcAft>
              <a:buClr>
                <a:schemeClr val="dk1"/>
              </a:buClr>
              <a:buSzPct val="25000"/>
              <a:buFont typeface="Arial"/>
              <a:buNone/>
            </a:pPr>
            <a:r>
              <a:rPr lang="en-US" sz="2000" b="0" i="0" u="none" strike="noStrike" cap="none">
                <a:solidFill>
                  <a:schemeClr val="dk1"/>
                </a:solidFill>
                <a:latin typeface="Times New Roman" pitchFamily="18" charset="0"/>
                <a:cs typeface="Times New Roman" pitchFamily="18" charset="0"/>
                <a:sym typeface="Calibri"/>
              </a:rPr>
              <a:t>		// b c</a:t>
            </a:r>
          </a:p>
          <a:p>
            <a:pPr marL="0" marR="0" lvl="0" indent="0" algn="l" rtl="0">
              <a:lnSpc>
                <a:spcPct val="80000"/>
              </a:lnSpc>
              <a:spcBef>
                <a:spcPts val="304"/>
              </a:spcBef>
              <a:buClr>
                <a:schemeClr val="dk1"/>
              </a:buClr>
              <a:buSzPct val="25000"/>
              <a:buFont typeface="Arial"/>
              <a:buNone/>
            </a:pPr>
            <a:endParaRPr sz="1600" b="0" i="0" u="none" strike="noStrike" cap="none">
              <a:solidFill>
                <a:schemeClr val="dk1"/>
              </a:solidFill>
              <a:latin typeface="Times New Roman" pitchFamily="18" charset="0"/>
              <a:cs typeface="Times New Roman" pitchFamily="18" charset="0"/>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21" name="Shape 121"/>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headSet</a:t>
            </a:r>
          </a:p>
          <a:p>
            <a:pPr marL="0" marR="0" lvl="0" indent="0" algn="l" rtl="0">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SortedSet&lt;E&gt; headSet(E toElement)</a:t>
            </a:r>
          </a:p>
          <a:p>
            <a:pPr marL="342900" marR="0" lvl="0" indent="-342900" algn="just" rtl="0">
              <a:spcBef>
                <a:spcPts val="64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Lấy phần tử từ phần tử đầu tiên đến phần tử đứng trước phần tử </a:t>
            </a:r>
            <a:r>
              <a:rPr lang="en-US" sz="2800" b="0" i="0" u="none" strike="noStrike" cap="none">
                <a:solidFill>
                  <a:srgbClr val="0070C0"/>
                </a:solidFill>
                <a:latin typeface="Times New Roman" pitchFamily="18" charset="0"/>
                <a:cs typeface="Times New Roman" pitchFamily="18" charset="0"/>
                <a:sym typeface="Calibri"/>
              </a:rPr>
              <a:t>toElement </a:t>
            </a:r>
            <a:r>
              <a:rPr lang="en-US" sz="2800" b="0" i="0" u="none" strike="noStrike" cap="none">
                <a:solidFill>
                  <a:schemeClr val="dk1"/>
                </a:solidFill>
                <a:latin typeface="Times New Roman" pitchFamily="18" charset="0"/>
                <a:cs typeface="Times New Roman" pitchFamily="18" charset="0"/>
                <a:sym typeface="Calibri"/>
              </a:rPr>
              <a:t>trong SortedSet.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27" name="Shape 127"/>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9259"/>
              <a:buFont typeface="Arial"/>
              <a:buChar char="•"/>
            </a:pPr>
            <a:r>
              <a:rPr lang="en-US" sz="2680" b="1" i="0" u="none" strike="noStrike" cap="none">
                <a:solidFill>
                  <a:schemeClr val="dk1"/>
                </a:solidFill>
                <a:latin typeface="Calibri"/>
                <a:ea typeface="Calibri"/>
                <a:cs typeface="Calibri"/>
                <a:sym typeface="Calibri"/>
              </a:rPr>
              <a:t>headSet</a:t>
            </a:r>
          </a:p>
          <a:p>
            <a:pPr marL="0" marR="0" lvl="0" indent="0" algn="l" rtl="0">
              <a:lnSpc>
                <a:spcPct val="80000"/>
              </a:lnSpc>
              <a:spcBef>
                <a:spcPts val="536"/>
              </a:spcBef>
              <a:spcAft>
                <a:spcPts val="0"/>
              </a:spcAft>
              <a:buClr>
                <a:schemeClr val="dk1"/>
              </a:buClr>
              <a:buSzPct val="25000"/>
              <a:buFont typeface="Arial"/>
              <a:buNone/>
            </a:pPr>
            <a:r>
              <a:rPr lang="en-US" sz="2680" b="0" i="0" u="none" strike="noStrike" cap="none">
                <a:solidFill>
                  <a:schemeClr val="dk1"/>
                </a:solidFill>
                <a:latin typeface="Calibri"/>
                <a:ea typeface="Calibri"/>
                <a:cs typeface="Calibri"/>
                <a:sym typeface="Calibri"/>
              </a:rPr>
              <a:t>Ví dụ:</a:t>
            </a:r>
          </a:p>
          <a:p>
            <a:pPr marL="0" marR="0" lvl="0" indent="0" algn="l" rtl="0">
              <a:lnSpc>
                <a:spcPct val="80000"/>
              </a:lnSpc>
              <a:spcBef>
                <a:spcPts val="320"/>
              </a:spcBef>
              <a:spcAft>
                <a:spcPts val="0"/>
              </a:spcAft>
              <a:buClr>
                <a:schemeClr val="dk1"/>
              </a:buClr>
              <a:buSzPct val="25000"/>
              <a:buFont typeface="Arial"/>
              <a:buNone/>
            </a:pPr>
            <a:r>
              <a:rPr lang="en-US" sz="1280" b="0" i="0" u="none" strike="noStrike" cap="none">
                <a:solidFill>
                  <a:schemeClr val="dk1"/>
                </a:solidFill>
                <a:latin typeface="Calibri"/>
                <a:ea typeface="Calibri"/>
                <a:cs typeface="Calibri"/>
                <a:sym typeface="Calibri"/>
              </a:rPr>
              <a:t>		</a:t>
            </a:r>
            <a:r>
              <a:rPr lang="en-US" sz="1600" b="0" i="0" u="none" strike="noStrike" cap="none">
                <a:solidFill>
                  <a:srgbClr val="0070C0"/>
                </a:solidFill>
                <a:latin typeface="Calibri"/>
                <a:ea typeface="Calibri"/>
                <a:cs typeface="Calibri"/>
                <a:sym typeface="Calibri"/>
              </a:rPr>
              <a:t>SortedSet sort = new TreeSet&lt;&gt;();</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sort.add("a");</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sort.add("b");</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sort.add("c");</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sort.add("d");</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TreeSet&lt;String&gt; a = new TreeSet&lt;&gt;();</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a = (TreeSet)sort.headSet("c");</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for(Object o: a){</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String value = (String)o;</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System.out.println(value);</a:t>
            </a:r>
          </a:p>
          <a:p>
            <a:pPr marL="0" marR="0" lvl="0" indent="0" algn="l" rtl="0">
              <a:lnSpc>
                <a:spcPct val="80000"/>
              </a:lnSpc>
              <a:spcBef>
                <a:spcPts val="320"/>
              </a:spcBef>
              <a:spcAft>
                <a:spcPts val="0"/>
              </a:spcAft>
              <a:buClr>
                <a:srgbClr val="0070C0"/>
              </a:buClr>
              <a:buSzPct val="25000"/>
              <a:buFont typeface="Arial"/>
              <a:buNone/>
            </a:pPr>
            <a:r>
              <a:rPr lang="en-US" sz="1600" b="0" i="0" u="none" strike="noStrike" cap="none">
                <a:solidFill>
                  <a:srgbClr val="0070C0"/>
                </a:solidFill>
                <a:latin typeface="Calibri"/>
                <a:ea typeface="Calibri"/>
                <a:cs typeface="Calibri"/>
                <a:sym typeface="Calibri"/>
              </a:rPr>
              <a:t>		 }</a:t>
            </a:r>
          </a:p>
          <a:p>
            <a:pPr marL="0" marR="0" lvl="0" indent="0" algn="l" rtl="0">
              <a:lnSpc>
                <a:spcPct val="80000"/>
              </a:lnSpc>
              <a:spcBef>
                <a:spcPts val="320"/>
              </a:spcBef>
              <a:buClr>
                <a:srgbClr val="0070C0"/>
              </a:buClr>
              <a:buSzPct val="25000"/>
              <a:buFont typeface="Arial"/>
              <a:buNone/>
            </a:pPr>
            <a:r>
              <a:rPr lang="en-US" sz="1600" b="0" i="0" u="none" strike="noStrike" cap="none">
                <a:solidFill>
                  <a:srgbClr val="0070C0"/>
                </a:solidFill>
                <a:latin typeface="Calibri"/>
                <a:ea typeface="Calibri"/>
                <a:cs typeface="Calibri"/>
                <a:sym typeface="Calibri"/>
              </a:rPr>
              <a:t>		 // a 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a:latin typeface="Calibri"/>
                <a:ea typeface="Calibri"/>
                <a:cs typeface="Calibri"/>
                <a:sym typeface="Calibri"/>
              </a:rPr>
              <a:t>SortedSet</a:t>
            </a:r>
          </a:p>
        </p:txBody>
      </p:sp>
      <p:sp>
        <p:nvSpPr>
          <p:cNvPr id="133" name="Shape 133"/>
          <p:cNvSpPr txBox="1">
            <a:spLocks noGrp="1"/>
          </p:cNvSpPr>
          <p:nvPr>
            <p:ph idx="1"/>
          </p:nvPr>
        </p:nvSpPr>
        <p:spPr>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1" i="0" u="none" strike="noStrike" cap="none">
                <a:solidFill>
                  <a:schemeClr val="dk1"/>
                </a:solidFill>
                <a:latin typeface="Times New Roman" pitchFamily="18" charset="0"/>
                <a:cs typeface="Times New Roman" pitchFamily="18" charset="0"/>
                <a:sym typeface="Calibri"/>
              </a:rPr>
              <a:t>tailSet</a:t>
            </a:r>
          </a:p>
          <a:p>
            <a:pPr marL="0" marR="0" lvl="0" indent="0" algn="l" rtl="0">
              <a:spcBef>
                <a:spcPts val="640"/>
              </a:spcBef>
              <a:spcAft>
                <a:spcPts val="0"/>
              </a:spcAft>
              <a:buClr>
                <a:srgbClr val="0070C0"/>
              </a:buClr>
              <a:buSzPct val="25000"/>
              <a:buFont typeface="Arial"/>
              <a:buNone/>
            </a:pPr>
            <a:r>
              <a:rPr lang="en-US" sz="2800" b="0" i="0" u="none" strike="noStrike" cap="none">
                <a:solidFill>
                  <a:srgbClr val="0070C0"/>
                </a:solidFill>
                <a:latin typeface="Times New Roman" pitchFamily="18" charset="0"/>
                <a:cs typeface="Times New Roman" pitchFamily="18" charset="0"/>
                <a:sym typeface="Calibri"/>
              </a:rPr>
              <a:t>SortedSet&lt;E&gt; tailSet(E fromElement)</a:t>
            </a:r>
          </a:p>
          <a:p>
            <a:pPr marL="342900" marR="0" lvl="0" indent="-342900" algn="just" rtl="0">
              <a:spcBef>
                <a:spcPts val="640"/>
              </a:spcBef>
              <a:buClr>
                <a:schemeClr val="dk1"/>
              </a:buClr>
              <a:buSzPct val="100000"/>
              <a:buFont typeface="Noto Sans Symbols"/>
              <a:buChar char="•"/>
            </a:pPr>
            <a:r>
              <a:rPr lang="en-US" sz="2800" b="0" i="0" u="none" strike="noStrike" cap="none">
                <a:solidFill>
                  <a:schemeClr val="dk1"/>
                </a:solidFill>
                <a:latin typeface="Times New Roman" pitchFamily="18" charset="0"/>
                <a:cs typeface="Times New Roman" pitchFamily="18" charset="0"/>
                <a:sym typeface="Calibri"/>
              </a:rPr>
              <a:t> Lấy các phần tử từ phần tử  </a:t>
            </a:r>
            <a:r>
              <a:rPr lang="en-US" sz="2800" b="0" i="0" u="none" strike="noStrike" cap="none">
                <a:solidFill>
                  <a:srgbClr val="0070C0"/>
                </a:solidFill>
                <a:latin typeface="Times New Roman" pitchFamily="18" charset="0"/>
                <a:cs typeface="Times New Roman" pitchFamily="18" charset="0"/>
                <a:sym typeface="Calibri"/>
              </a:rPr>
              <a:t>fromElement </a:t>
            </a:r>
            <a:r>
              <a:rPr lang="en-US" sz="2800" b="0" i="0" u="none" strike="noStrike" cap="none">
                <a:solidFill>
                  <a:schemeClr val="dk1"/>
                </a:solidFill>
                <a:latin typeface="Times New Roman" pitchFamily="18" charset="0"/>
                <a:cs typeface="Times New Roman" pitchFamily="18" charset="0"/>
                <a:sym typeface="Calibri"/>
              </a:rPr>
              <a:t>đến phần tử cuối cùng trong SortedSet.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3.xml><?xml version="1.0" encoding="utf-8"?>
<a:theme xmlns:a="http://schemas.openxmlformats.org/drawingml/2006/main" name="1_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TotalTime>
  <Words>739</Words>
  <Application>Microsoft Office PowerPoint</Application>
  <PresentationFormat>On-screen Show (4:3)</PresentationFormat>
  <Paragraphs>204</Paragraphs>
  <Slides>35</Slides>
  <Notes>16</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Clarity</vt:lpstr>
      <vt:lpstr>Couture</vt:lpstr>
      <vt:lpstr>1_Couture</vt:lpstr>
      <vt:lpstr>SortedSet  and  SortedMap</vt:lpstr>
      <vt:lpstr>SortedSet </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SortedSet-Range view</vt:lpstr>
      <vt:lpstr>SortedSet-Range view</vt:lpstr>
      <vt:lpstr>SortedSet-Range view</vt:lpstr>
      <vt:lpstr>SortedSet-Range view</vt:lpstr>
      <vt:lpstr>SortedSet-Range view</vt:lpstr>
      <vt:lpstr>SortedSet-Range view</vt:lpstr>
      <vt:lpstr>SortedSet-Range view</vt:lpstr>
      <vt:lpstr>SortedSet-End Point</vt:lpstr>
      <vt:lpstr>SortedMap</vt:lpstr>
      <vt:lpstr>SortedMap</vt:lpstr>
      <vt:lpstr>SortedMap</vt:lpstr>
      <vt:lpstr>SortedMap</vt:lpstr>
      <vt:lpstr>SortedMap</vt:lpstr>
      <vt:lpstr>SortedMap</vt:lpstr>
      <vt:lpstr>SortedMap</vt:lpstr>
      <vt:lpstr>SortedMap</vt:lpstr>
      <vt:lpstr>SortedMap</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SortedSet and SortedMap</dc:title>
  <cp:lastModifiedBy>Nguyen </cp:lastModifiedBy>
  <cp:revision>3</cp:revision>
  <dcterms:modified xsi:type="dcterms:W3CDTF">2016-09-10T07:05:22Z</dcterms:modified>
</cp:coreProperties>
</file>